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3.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4.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5.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notesSlides/notesSlide6.xml" ContentType="application/vnd.openxmlformats-officedocument.presentationml.notesSlide+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0" r:id="rId1"/>
  </p:sldMasterIdLst>
  <p:notesMasterIdLst>
    <p:notesMasterId r:id="rId58"/>
  </p:notesMasterIdLst>
  <p:handoutMasterIdLst>
    <p:handoutMasterId r:id="rId59"/>
  </p:handoutMasterIdLst>
  <p:sldIdLst>
    <p:sldId id="284" r:id="rId2"/>
    <p:sldId id="1593" r:id="rId3"/>
    <p:sldId id="713" r:id="rId4"/>
    <p:sldId id="1470" r:id="rId5"/>
    <p:sldId id="1488" r:id="rId6"/>
    <p:sldId id="718" r:id="rId7"/>
    <p:sldId id="714" r:id="rId8"/>
    <p:sldId id="1363" r:id="rId9"/>
    <p:sldId id="1378" r:id="rId10"/>
    <p:sldId id="955" r:id="rId11"/>
    <p:sldId id="810" r:id="rId12"/>
    <p:sldId id="931" r:id="rId13"/>
    <p:sldId id="932" r:id="rId14"/>
    <p:sldId id="1581" r:id="rId15"/>
    <p:sldId id="1145" r:id="rId16"/>
    <p:sldId id="1543" r:id="rId17"/>
    <p:sldId id="1544" r:id="rId18"/>
    <p:sldId id="1545" r:id="rId19"/>
    <p:sldId id="716" r:id="rId20"/>
    <p:sldId id="956" r:id="rId21"/>
    <p:sldId id="1555" r:id="rId22"/>
    <p:sldId id="959" r:id="rId23"/>
    <p:sldId id="1326" r:id="rId24"/>
    <p:sldId id="1590" r:id="rId25"/>
    <p:sldId id="1556" r:id="rId26"/>
    <p:sldId id="962" r:id="rId27"/>
    <p:sldId id="965" r:id="rId28"/>
    <p:sldId id="1537" r:id="rId29"/>
    <p:sldId id="1557" r:id="rId30"/>
    <p:sldId id="1558" r:id="rId31"/>
    <p:sldId id="1559" r:id="rId32"/>
    <p:sldId id="976" r:id="rId33"/>
    <p:sldId id="977" r:id="rId34"/>
    <p:sldId id="996" r:id="rId35"/>
    <p:sldId id="998" r:id="rId36"/>
    <p:sldId id="1000" r:id="rId37"/>
    <p:sldId id="1381" r:id="rId38"/>
    <p:sldId id="1001" r:id="rId39"/>
    <p:sldId id="1002" r:id="rId40"/>
    <p:sldId id="1003" r:id="rId41"/>
    <p:sldId id="1081" r:id="rId42"/>
    <p:sldId id="1082" r:id="rId43"/>
    <p:sldId id="1530" r:id="rId44"/>
    <p:sldId id="930" r:id="rId45"/>
    <p:sldId id="1538" r:id="rId46"/>
    <p:sldId id="933" r:id="rId47"/>
    <p:sldId id="934" r:id="rId48"/>
    <p:sldId id="935" r:id="rId49"/>
    <p:sldId id="1460" r:id="rId50"/>
    <p:sldId id="948" r:id="rId51"/>
    <p:sldId id="717" r:id="rId52"/>
    <p:sldId id="1491" r:id="rId53"/>
    <p:sldId id="1591" r:id="rId54"/>
    <p:sldId id="1583" r:id="rId55"/>
    <p:sldId id="1450" r:id="rId56"/>
    <p:sldId id="1451" r:id="rId57"/>
  </p:sldIdLst>
  <p:sldSz cx="9906000" cy="6858000" type="A4"/>
  <p:notesSz cx="6797675" cy="9926638"/>
  <p:custDataLst>
    <p:tags r:id="rId6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35" autoAdjust="0"/>
    <p:restoredTop sz="94660"/>
  </p:normalViewPr>
  <p:slideViewPr>
    <p:cSldViewPr snapToGrid="0">
      <p:cViewPr>
        <p:scale>
          <a:sx n="75" d="100"/>
          <a:sy n="75" d="100"/>
        </p:scale>
        <p:origin x="-972" y="-3246"/>
      </p:cViewPr>
      <p:guideLst>
        <p:guide orient="horz" pos="2160"/>
        <p:guide pos="3120"/>
      </p:guideLst>
    </p:cSldViewPr>
  </p:slideViewPr>
  <p:notesTextViewPr>
    <p:cViewPr>
      <p:scale>
        <a:sx n="33" d="100"/>
        <a:sy n="33"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image" Target="../media/image70.emf"/><Relationship Id="rId4" Type="http://schemas.openxmlformats.org/officeDocument/2006/relationships/image" Target="../media/image7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image" Target="../media/image8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image" Target="../media/image8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image" Target="../media/image90.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image" Target="../media/image92.emf"/><Relationship Id="rId4" Type="http://schemas.openxmlformats.org/officeDocument/2006/relationships/image" Target="../media/image9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862" cy="495793"/>
          </a:xfrm>
          <a:prstGeom prst="rect">
            <a:avLst/>
          </a:prstGeom>
        </p:spPr>
        <p:txBody>
          <a:bodyPr vert="horz" lIns="88221" tIns="44111" rIns="88221" bIns="44111" rtlCol="0"/>
          <a:lstStyle>
            <a:lvl1pPr algn="l">
              <a:defRPr sz="1200"/>
            </a:lvl1pPr>
          </a:lstStyle>
          <a:p>
            <a:endParaRPr lang="en-AU"/>
          </a:p>
        </p:txBody>
      </p:sp>
      <p:sp>
        <p:nvSpPr>
          <p:cNvPr id="3" name="Date Placeholder 2"/>
          <p:cNvSpPr>
            <a:spLocks noGrp="1"/>
          </p:cNvSpPr>
          <p:nvPr>
            <p:ph type="dt" sz="quarter" idx="1"/>
          </p:nvPr>
        </p:nvSpPr>
        <p:spPr>
          <a:xfrm>
            <a:off x="3850294" y="0"/>
            <a:ext cx="2945862" cy="495793"/>
          </a:xfrm>
          <a:prstGeom prst="rect">
            <a:avLst/>
          </a:prstGeom>
        </p:spPr>
        <p:txBody>
          <a:bodyPr vert="horz" lIns="88221" tIns="44111" rIns="88221" bIns="44111" rtlCol="0"/>
          <a:lstStyle>
            <a:lvl1pPr algn="r">
              <a:defRPr sz="1200"/>
            </a:lvl1pPr>
          </a:lstStyle>
          <a:p>
            <a:fld id="{0912BFB2-35C4-4932-8FA0-4B54DC12CBAF}" type="datetimeFigureOut">
              <a:rPr lang="en-AU" smtClean="0"/>
              <a:t>2013</a:t>
            </a:fld>
            <a:endParaRPr lang="en-AU"/>
          </a:p>
        </p:txBody>
      </p:sp>
      <p:sp>
        <p:nvSpPr>
          <p:cNvPr id="4" name="Footer Placeholder 3"/>
          <p:cNvSpPr>
            <a:spLocks noGrp="1"/>
          </p:cNvSpPr>
          <p:nvPr>
            <p:ph type="ftr" sz="quarter" idx="2"/>
          </p:nvPr>
        </p:nvSpPr>
        <p:spPr>
          <a:xfrm>
            <a:off x="0" y="9429305"/>
            <a:ext cx="2945862" cy="495793"/>
          </a:xfrm>
          <a:prstGeom prst="rect">
            <a:avLst/>
          </a:prstGeom>
        </p:spPr>
        <p:txBody>
          <a:bodyPr vert="horz" lIns="88221" tIns="44111" rIns="88221" bIns="44111" rtlCol="0" anchor="b"/>
          <a:lstStyle>
            <a:lvl1pPr algn="l">
              <a:defRPr sz="1200"/>
            </a:lvl1pPr>
          </a:lstStyle>
          <a:p>
            <a:endParaRPr lang="en-AU"/>
          </a:p>
        </p:txBody>
      </p:sp>
      <p:sp>
        <p:nvSpPr>
          <p:cNvPr id="5" name="Slide Number Placeholder 4"/>
          <p:cNvSpPr>
            <a:spLocks noGrp="1"/>
          </p:cNvSpPr>
          <p:nvPr>
            <p:ph type="sldNum" sz="quarter" idx="3"/>
          </p:nvPr>
        </p:nvSpPr>
        <p:spPr>
          <a:xfrm>
            <a:off x="3850294" y="9429305"/>
            <a:ext cx="2945862" cy="495793"/>
          </a:xfrm>
          <a:prstGeom prst="rect">
            <a:avLst/>
          </a:prstGeom>
        </p:spPr>
        <p:txBody>
          <a:bodyPr vert="horz" lIns="88221" tIns="44111" rIns="88221" bIns="44111" rtlCol="0" anchor="b"/>
          <a:lstStyle>
            <a:lvl1pPr algn="r">
              <a:defRPr sz="1200"/>
            </a:lvl1pPr>
          </a:lstStyle>
          <a:p>
            <a:fld id="{FCD949E5-1DBD-4609-B563-6A96D77E0DA2}" type="slidenum">
              <a:rPr lang="en-AU" smtClean="0"/>
              <a:t>‹#›</a:t>
            </a:fld>
            <a:endParaRPr lang="en-AU"/>
          </a:p>
        </p:txBody>
      </p:sp>
      <p:sp>
        <p:nvSpPr>
          <p:cNvPr id="6" name="hc" descr="UNCLASSIFIED"/>
          <p:cNvSpPr txBox="1"/>
          <p:nvPr/>
        </p:nvSpPr>
        <p:spPr>
          <a:xfrm>
            <a:off x="0" y="0"/>
            <a:ext cx="6797675" cy="227583"/>
          </a:xfrm>
          <a:prstGeom prst="rect">
            <a:avLst/>
          </a:prstGeom>
          <a:noFill/>
        </p:spPr>
        <p:txBody>
          <a:bodyPr vert="horz" lIns="88221" tIns="44111" rIns="88221" bIns="44111" rtlCol="0">
            <a:spAutoFit/>
          </a:bodyPr>
          <a:lstStyle/>
          <a:p>
            <a:pPr algn="ctr"/>
            <a:r>
              <a:rPr lang="en-AU" sz="900" smtClean="0">
                <a:solidFill>
                  <a:srgbClr val="000000"/>
                </a:solidFill>
                <a:latin typeface="arial"/>
              </a:rPr>
              <a:t>UNCLASSIFIED</a:t>
            </a:r>
            <a:endParaRPr lang="en-AU" sz="900">
              <a:solidFill>
                <a:srgbClr val="000000"/>
              </a:solidFill>
              <a:latin typeface="arial"/>
            </a:endParaRPr>
          </a:p>
        </p:txBody>
      </p:sp>
      <p:sp>
        <p:nvSpPr>
          <p:cNvPr id="7" name="fc" descr="UNCLASSIFIED"/>
          <p:cNvSpPr txBox="1"/>
          <p:nvPr/>
        </p:nvSpPr>
        <p:spPr>
          <a:xfrm>
            <a:off x="0" y="9725978"/>
            <a:ext cx="6797675" cy="227583"/>
          </a:xfrm>
          <a:prstGeom prst="rect">
            <a:avLst/>
          </a:prstGeom>
          <a:noFill/>
        </p:spPr>
        <p:txBody>
          <a:bodyPr vert="horz" lIns="88221" tIns="44111" rIns="88221" bIns="44111" rtlCol="0">
            <a:spAutoFit/>
          </a:bodyPr>
          <a:lstStyle/>
          <a:p>
            <a:pPr algn="ctr"/>
            <a:r>
              <a:rPr lang="en-AU" sz="900" smtClean="0">
                <a:solidFill>
                  <a:srgbClr val="000000"/>
                </a:solidFill>
                <a:latin typeface="arial"/>
              </a:rPr>
              <a:t>UNCLASSIFIED</a:t>
            </a:r>
            <a:endParaRPr lang="en-AU" sz="900">
              <a:solidFill>
                <a:srgbClr val="000000"/>
              </a:solidFill>
              <a:latin typeface="arial"/>
            </a:endParaRPr>
          </a:p>
        </p:txBody>
      </p:sp>
    </p:spTree>
    <p:extLst>
      <p:ext uri="{BB962C8B-B14F-4D97-AF65-F5344CB8AC3E}">
        <p14:creationId xmlns:p14="http://schemas.microsoft.com/office/powerpoint/2010/main" val="2271581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862" cy="495793"/>
          </a:xfrm>
          <a:prstGeom prst="rect">
            <a:avLst/>
          </a:prstGeom>
        </p:spPr>
        <p:txBody>
          <a:bodyPr vert="horz" lIns="88219" tIns="44110" rIns="88219" bIns="44110" rtlCol="0"/>
          <a:lstStyle>
            <a:lvl1pPr algn="l">
              <a:defRPr sz="1200"/>
            </a:lvl1pPr>
          </a:lstStyle>
          <a:p>
            <a:endParaRPr lang="en-US"/>
          </a:p>
        </p:txBody>
      </p:sp>
      <p:sp>
        <p:nvSpPr>
          <p:cNvPr id="3" name="Date Placeholder 2"/>
          <p:cNvSpPr>
            <a:spLocks noGrp="1"/>
          </p:cNvSpPr>
          <p:nvPr>
            <p:ph type="dt" idx="1"/>
          </p:nvPr>
        </p:nvSpPr>
        <p:spPr>
          <a:xfrm>
            <a:off x="3850295" y="1"/>
            <a:ext cx="2945862" cy="495793"/>
          </a:xfrm>
          <a:prstGeom prst="rect">
            <a:avLst/>
          </a:prstGeom>
        </p:spPr>
        <p:txBody>
          <a:bodyPr vert="horz" lIns="88219" tIns="44110" rIns="88219" bIns="44110" rtlCol="0"/>
          <a:lstStyle>
            <a:lvl1pPr algn="r">
              <a:defRPr sz="1200"/>
            </a:lvl1pPr>
          </a:lstStyle>
          <a:p>
            <a:fld id="{69EF8D40-BC8A-44A7-A62E-E2CB826E5AC5}" type="datetimeFigureOut">
              <a:rPr lang="en-US" smtClean="0"/>
              <a:pPr/>
              <a:t>6/16/2017</a:t>
            </a:fld>
            <a:endParaRPr lang="en-US"/>
          </a:p>
        </p:txBody>
      </p:sp>
      <p:sp>
        <p:nvSpPr>
          <p:cNvPr id="4" name="Slide Image Placeholder 3"/>
          <p:cNvSpPr>
            <a:spLocks noGrp="1" noRot="1" noChangeAspect="1"/>
          </p:cNvSpPr>
          <p:nvPr>
            <p:ph type="sldImg" idx="2"/>
          </p:nvPr>
        </p:nvSpPr>
        <p:spPr>
          <a:xfrm>
            <a:off x="711200" y="744538"/>
            <a:ext cx="5375275" cy="3722687"/>
          </a:xfrm>
          <a:prstGeom prst="rect">
            <a:avLst/>
          </a:prstGeom>
          <a:noFill/>
          <a:ln w="12700">
            <a:solidFill>
              <a:prstClr val="black"/>
            </a:solidFill>
          </a:ln>
        </p:spPr>
        <p:txBody>
          <a:bodyPr vert="horz" lIns="88219" tIns="44110" rIns="88219" bIns="44110" rtlCol="0" anchor="ctr"/>
          <a:lstStyle/>
          <a:p>
            <a:endParaRPr lang="en-US"/>
          </a:p>
        </p:txBody>
      </p:sp>
      <p:sp>
        <p:nvSpPr>
          <p:cNvPr id="5" name="Notes Placeholder 4"/>
          <p:cNvSpPr>
            <a:spLocks noGrp="1"/>
          </p:cNvSpPr>
          <p:nvPr>
            <p:ph type="body" sz="quarter" idx="3"/>
          </p:nvPr>
        </p:nvSpPr>
        <p:spPr>
          <a:xfrm>
            <a:off x="679464" y="4714654"/>
            <a:ext cx="5438748" cy="4466756"/>
          </a:xfrm>
          <a:prstGeom prst="rect">
            <a:avLst/>
          </a:prstGeom>
        </p:spPr>
        <p:txBody>
          <a:bodyPr vert="horz" lIns="88219" tIns="44110" rIns="88219" bIns="4411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29306"/>
            <a:ext cx="2945862" cy="495793"/>
          </a:xfrm>
          <a:prstGeom prst="rect">
            <a:avLst/>
          </a:prstGeom>
        </p:spPr>
        <p:txBody>
          <a:bodyPr vert="horz" lIns="88219" tIns="44110" rIns="88219" bIns="44110" rtlCol="0" anchor="b"/>
          <a:lstStyle>
            <a:lvl1pPr algn="l">
              <a:defRPr sz="1200"/>
            </a:lvl1pPr>
          </a:lstStyle>
          <a:p>
            <a:endParaRPr lang="en-US"/>
          </a:p>
        </p:txBody>
      </p:sp>
      <p:sp>
        <p:nvSpPr>
          <p:cNvPr id="7" name="Slide Number Placeholder 6"/>
          <p:cNvSpPr>
            <a:spLocks noGrp="1"/>
          </p:cNvSpPr>
          <p:nvPr>
            <p:ph type="sldNum" sz="quarter" idx="5"/>
          </p:nvPr>
        </p:nvSpPr>
        <p:spPr>
          <a:xfrm>
            <a:off x="3850295" y="9429306"/>
            <a:ext cx="2945862" cy="495793"/>
          </a:xfrm>
          <a:prstGeom prst="rect">
            <a:avLst/>
          </a:prstGeom>
        </p:spPr>
        <p:txBody>
          <a:bodyPr vert="horz" lIns="88219" tIns="44110" rIns="88219" bIns="44110" rtlCol="0" anchor="b"/>
          <a:lstStyle>
            <a:lvl1pPr algn="r">
              <a:defRPr sz="1200"/>
            </a:lvl1pPr>
          </a:lstStyle>
          <a:p>
            <a:fld id="{085EDB2A-A966-41CB-A97A-B0DF2E8D99F6}" type="slidenum">
              <a:rPr lang="en-US" smtClean="0"/>
              <a:pPr/>
              <a:t>‹#›</a:t>
            </a:fld>
            <a:endParaRPr lang="en-US"/>
          </a:p>
        </p:txBody>
      </p:sp>
    </p:spTree>
    <p:extLst>
      <p:ext uri="{BB962C8B-B14F-4D97-AF65-F5344CB8AC3E}">
        <p14:creationId xmlns:p14="http://schemas.microsoft.com/office/powerpoint/2010/main" val="1909484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B1C575A-FA3C-4170-BDE2-E20A38399392}" type="slidenum">
              <a:rPr lang="en-US" smtClean="0"/>
              <a:pPr/>
              <a:t>1</a:t>
            </a:fld>
            <a:endParaRPr lang="en-US"/>
          </a:p>
        </p:txBody>
      </p:sp>
    </p:spTree>
    <p:extLst>
      <p:ext uri="{BB962C8B-B14F-4D97-AF65-F5344CB8AC3E}">
        <p14:creationId xmlns:p14="http://schemas.microsoft.com/office/powerpoint/2010/main" val="2677584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B1C575A-FA3C-4170-BDE2-E20A38399392}" type="slidenum">
              <a:rPr lang="en-US" smtClean="0"/>
              <a:pPr/>
              <a:t>6</a:t>
            </a:fld>
            <a:endParaRPr lang="en-US"/>
          </a:p>
        </p:txBody>
      </p:sp>
    </p:spTree>
    <p:extLst>
      <p:ext uri="{BB962C8B-B14F-4D97-AF65-F5344CB8AC3E}">
        <p14:creationId xmlns:p14="http://schemas.microsoft.com/office/powerpoint/2010/main" val="1207204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B1C575A-FA3C-4170-BDE2-E20A38399392}" type="slidenum">
              <a:rPr lang="en-US" smtClean="0"/>
              <a:pPr/>
              <a:t>10</a:t>
            </a:fld>
            <a:endParaRPr lang="en-US"/>
          </a:p>
        </p:txBody>
      </p:sp>
    </p:spTree>
    <p:extLst>
      <p:ext uri="{BB962C8B-B14F-4D97-AF65-F5344CB8AC3E}">
        <p14:creationId xmlns:p14="http://schemas.microsoft.com/office/powerpoint/2010/main" val="220376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085EDB2A-A966-41CB-A97A-B0DF2E8D99F6}" type="slidenum">
              <a:rPr lang="en-US" smtClean="0"/>
              <a:pPr/>
              <a:t>21</a:t>
            </a:fld>
            <a:endParaRPr lang="en-US"/>
          </a:p>
        </p:txBody>
      </p:sp>
    </p:spTree>
    <p:extLst>
      <p:ext uri="{BB962C8B-B14F-4D97-AF65-F5344CB8AC3E}">
        <p14:creationId xmlns:p14="http://schemas.microsoft.com/office/powerpoint/2010/main" val="942673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B9B1464-0E0D-4F49-9392-0A06CB758256}" type="slidenum">
              <a:rPr lang="en-AU" smtClean="0"/>
              <a:pPr/>
              <a:t>23</a:t>
            </a:fld>
            <a:endParaRPr lang="en-AU"/>
          </a:p>
        </p:txBody>
      </p:sp>
    </p:spTree>
    <p:extLst>
      <p:ext uri="{BB962C8B-B14F-4D97-AF65-F5344CB8AC3E}">
        <p14:creationId xmlns:p14="http://schemas.microsoft.com/office/powerpoint/2010/main" val="3170825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85EDB2A-A966-41CB-A97A-B0DF2E8D99F6}" type="slidenum">
              <a:rPr lang="en-US" smtClean="0"/>
              <a:pPr/>
              <a:t>36</a:t>
            </a:fld>
            <a:endParaRPr lang="en-US"/>
          </a:p>
        </p:txBody>
      </p:sp>
    </p:spTree>
    <p:extLst>
      <p:ext uri="{BB962C8B-B14F-4D97-AF65-F5344CB8AC3E}">
        <p14:creationId xmlns:p14="http://schemas.microsoft.com/office/powerpoint/2010/main" val="1725488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085EDB2A-A966-41CB-A97A-B0DF2E8D99F6}" type="slidenum">
              <a:rPr lang="en-US" smtClean="0"/>
              <a:pPr/>
              <a:t>53</a:t>
            </a:fld>
            <a:endParaRPr lang="en-US"/>
          </a:p>
        </p:txBody>
      </p:sp>
    </p:spTree>
    <p:extLst>
      <p:ext uri="{BB962C8B-B14F-4D97-AF65-F5344CB8AC3E}">
        <p14:creationId xmlns:p14="http://schemas.microsoft.com/office/powerpoint/2010/main" val="1739189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B1C575A-FA3C-4170-BDE2-E20A38399392}" type="slidenum">
              <a:rPr lang="en-US" smtClean="0"/>
              <a:pPr/>
              <a:t>55</a:t>
            </a:fld>
            <a:endParaRPr lang="en-US"/>
          </a:p>
        </p:txBody>
      </p:sp>
    </p:spTree>
    <p:extLst>
      <p:ext uri="{BB962C8B-B14F-4D97-AF65-F5344CB8AC3E}">
        <p14:creationId xmlns:p14="http://schemas.microsoft.com/office/powerpoint/2010/main" val="736540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B1C575A-FA3C-4170-BDE2-E20A38399392}" type="slidenum">
              <a:rPr lang="en-US" smtClean="0"/>
              <a:pPr/>
              <a:t>56</a:t>
            </a:fld>
            <a:endParaRPr lang="en-US"/>
          </a:p>
        </p:txBody>
      </p:sp>
    </p:spTree>
    <p:extLst>
      <p:ext uri="{BB962C8B-B14F-4D97-AF65-F5344CB8AC3E}">
        <p14:creationId xmlns:p14="http://schemas.microsoft.com/office/powerpoint/2010/main" val="2621714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4.emf"/><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138"/>
          <p:cNvSpPr>
            <a:spLocks noChangeArrowheads="1"/>
          </p:cNvSpPr>
          <p:nvPr userDrawn="1">
            <p:custDataLst>
              <p:tags r:id="rId1"/>
            </p:custDataLst>
          </p:nvPr>
        </p:nvSpPr>
        <p:spPr bwMode="gray">
          <a:xfrm>
            <a:off x="0" y="5060950"/>
            <a:ext cx="9906000" cy="1800225"/>
          </a:xfrm>
          <a:prstGeom prst="rect">
            <a:avLst/>
          </a:prstGeom>
          <a:solidFill>
            <a:srgbClr val="177B57"/>
          </a:solidFill>
          <a:ln w="9525" algn="ctr">
            <a:noFill/>
            <a:miter lim="800000"/>
            <a:headEnd/>
            <a:tailEnd/>
          </a:ln>
          <a:effectLst/>
        </p:spPr>
        <p:txBody>
          <a:bodyPr wrap="none" anchor="ctr"/>
          <a:lstStyle/>
          <a:p>
            <a:endParaRPr lang="en-US">
              <a:solidFill>
                <a:srgbClr val="000000"/>
              </a:solidFill>
            </a:endParaRPr>
          </a:p>
        </p:txBody>
      </p:sp>
      <p:pic>
        <p:nvPicPr>
          <p:cNvPr id="8" name="Picture 149" descr="BCG_Monogram_RGB"/>
          <p:cNvPicPr>
            <a:picLocks noChangeAspect="1" noChangeArrowheads="1"/>
          </p:cNvPicPr>
          <p:nvPr userDrawn="1"/>
        </p:nvPicPr>
        <p:blipFill>
          <a:blip r:embed="rId3" cstate="print"/>
          <a:srcRect/>
          <a:stretch>
            <a:fillRect/>
          </a:stretch>
        </p:blipFill>
        <p:spPr bwMode="auto">
          <a:xfrm>
            <a:off x="485775" y="677863"/>
            <a:ext cx="1619250" cy="673100"/>
          </a:xfrm>
          <a:prstGeom prst="rect">
            <a:avLst/>
          </a:prstGeom>
          <a:noFill/>
        </p:spPr>
      </p:pic>
      <p:sp>
        <p:nvSpPr>
          <p:cNvPr id="10" name="Text Placeholder 9"/>
          <p:cNvSpPr>
            <a:spLocks noGrp="1"/>
          </p:cNvSpPr>
          <p:nvPr>
            <p:ph type="body" sz="quarter" idx="10" hasCustomPrompt="1"/>
          </p:nvPr>
        </p:nvSpPr>
        <p:spPr>
          <a:xfrm>
            <a:off x="7779600" y="692248"/>
            <a:ext cx="1670400" cy="663993"/>
          </a:xfrm>
          <a:prstGeom prst="rect">
            <a:avLst/>
          </a:prstGeom>
        </p:spPr>
        <p:txBody>
          <a:bodyPr lIns="90000" tIns="90000" rIns="90000" bIns="90000" anchor="ctr"/>
          <a:lstStyle>
            <a:lvl1pPr algn="ctr">
              <a:defRPr sz="1400" b="0" baseline="0">
                <a:solidFill>
                  <a:srgbClr val="808080"/>
                </a:solidFill>
                <a:latin typeface="Arial" pitchFamily="34" charset="0"/>
                <a:cs typeface="Arial" pitchFamily="34" charset="0"/>
              </a:defRPr>
            </a:lvl1pPr>
          </a:lstStyle>
          <a:p>
            <a:pPr lvl="0"/>
            <a:r>
              <a:rPr lang="en-US" smtClean="0"/>
              <a:t>Placeholder for client logo</a:t>
            </a:r>
            <a:endParaRPr lang="en-US" dirty="0"/>
          </a:p>
        </p:txBody>
      </p:sp>
      <p:pic>
        <p:nvPicPr>
          <p:cNvPr id="11" name="Picture 1"/>
          <p:cNvPicPr>
            <a:picLocks noChangeAspect="1" noChangeArrowheads="1"/>
          </p:cNvPicPr>
          <p:nvPr userDrawn="1"/>
        </p:nvPicPr>
        <p:blipFill>
          <a:blip r:embed="rId4" cstate="print"/>
          <a:srcRect/>
          <a:stretch>
            <a:fillRect/>
          </a:stretch>
        </p:blipFill>
        <p:spPr bwMode="auto">
          <a:xfrm>
            <a:off x="2825350" y="5821402"/>
            <a:ext cx="4241800" cy="258763"/>
          </a:xfrm>
          <a:prstGeom prst="rect">
            <a:avLst/>
          </a:prstGeom>
          <a:noFill/>
          <a:ln w="9525">
            <a:noFill/>
            <a:miter lim="800000"/>
            <a:headEnd/>
            <a:tailEnd/>
          </a:ln>
          <a:effectLst/>
        </p:spPr>
      </p:pic>
    </p:spTree>
    <p:extLst>
      <p:ext uri="{BB962C8B-B14F-4D97-AF65-F5344CB8AC3E}">
        <p14:creationId xmlns:p14="http://schemas.microsoft.com/office/powerpoint/2010/main" val="2693853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Text Placeholder 3"/>
          <p:cNvSpPr>
            <a:spLocks noGrp="1"/>
          </p:cNvSpPr>
          <p:nvPr>
            <p:ph type="body" sz="quarter" idx="10"/>
          </p:nvPr>
        </p:nvSpPr>
        <p:spPr>
          <a:xfrm>
            <a:off x="457199" y="1508760"/>
            <a:ext cx="8997696" cy="4590288"/>
          </a:xfrm>
        </p:spPr>
        <p:txBody>
          <a:bodyPr lIns="0" tIns="0" rIns="0" bIns="0"/>
          <a:lstStyle>
            <a:lvl1pPr>
              <a:spcBef>
                <a:spcPts val="384"/>
              </a:spcBef>
              <a:defRPr/>
            </a:lvl1pPr>
            <a:lvl2pPr marL="457200" indent="-230400">
              <a:spcBef>
                <a:spcPts val="384"/>
              </a:spcBef>
              <a:defRPr/>
            </a:lvl2pPr>
            <a:lvl3pPr marL="914400" indent="-230400">
              <a:spcBef>
                <a:spcPts val="384"/>
              </a:spcBef>
              <a:defRPr/>
            </a:lvl3pPr>
            <a:lvl4pPr marL="1375200" indent="-234000">
              <a:spcBef>
                <a:spcPts val="384"/>
              </a:spcBef>
              <a:defRPr/>
            </a:lvl4pPr>
            <a:lvl5pPr marL="2059200" indent="-230400">
              <a:spcBef>
                <a:spcPts val="384"/>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47562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7"/>
          <p:cNvSpPr>
            <a:spLocks noGrp="1"/>
          </p:cNvSpPr>
          <p:nvPr>
            <p:ph type="body" sz="quarter" idx="13"/>
          </p:nvPr>
        </p:nvSpPr>
        <p:spPr>
          <a:xfrm>
            <a:off x="457200" y="1508400"/>
            <a:ext cx="8992800" cy="4590000"/>
          </a:xfrm>
          <a:prstGeom prst="rect">
            <a:avLst/>
          </a:prstGeom>
        </p:spPr>
        <p:txBody>
          <a:bodyPr lIns="0" tIns="0" rIns="0" bIns="0"/>
          <a:lstStyle>
            <a:lvl1pPr marL="172800" indent="-172800">
              <a:spcBef>
                <a:spcPts val="384"/>
              </a:spcBef>
              <a:buClr>
                <a:schemeClr val="tx2"/>
              </a:buClr>
              <a:buFont typeface="Arial" pitchFamily="34" charset="0"/>
              <a:buChar char="•"/>
              <a:tabLst/>
              <a:defRPr b="0"/>
            </a:lvl1pPr>
            <a:lvl2pPr marL="630000" indent="-230400">
              <a:spcBef>
                <a:spcPts val="384"/>
              </a:spcBef>
              <a:buFont typeface="Arial" pitchFamily="34" charset="0"/>
              <a:buChar char="–"/>
              <a:defRPr/>
            </a:lvl2pPr>
            <a:lvl3pPr marL="1076400" indent="-230400">
              <a:spcBef>
                <a:spcPts val="384"/>
              </a:spcBef>
              <a:defRPr/>
            </a:lvl3pPr>
            <a:lvl4pPr marL="1544400" indent="-230400">
              <a:spcBef>
                <a:spcPts val="384"/>
              </a:spcBef>
              <a:defRPr/>
            </a:lvl4pPr>
            <a:lvl5pPr marL="2059200" indent="-230400">
              <a:spcBef>
                <a:spcPts val="384"/>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9251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27555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319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253" name="think-cell Slide" r:id="rId4" imgW="360" imgH="360" progId="TCLayout.ActiveDocument.1">
                  <p:embed/>
                </p:oleObj>
              </mc:Choice>
              <mc:Fallback>
                <p:oleObj name="think-cell Slide" r:id="rId4" imgW="360" imgH="360" progId="TCLayout.ActiveDocument.1">
                  <p:embed/>
                  <p:pic>
                    <p:nvPicPr>
                      <p:cNvPr id="0" name="Picture 1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userDrawn="1"/>
        </p:nvSpPr>
        <p:spPr>
          <a:xfrm>
            <a:off x="0" y="0"/>
            <a:ext cx="9906000" cy="6858000"/>
          </a:xfrm>
          <a:prstGeom prst="rect">
            <a:avLst/>
          </a:prstGeom>
          <a:solidFill>
            <a:srgbClr val="177B57"/>
          </a:solidFill>
          <a:ln w="9525">
            <a:solidFill>
              <a:srgbClr val="177B5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cs typeface="Arial" pitchFamily="34" charset="0"/>
            </a:endParaRPr>
          </a:p>
        </p:txBody>
      </p:sp>
      <p:pic>
        <p:nvPicPr>
          <p:cNvPr id="3" name="Picture 6"/>
          <p:cNvPicPr>
            <a:picLocks noChangeAspect="1" noChangeArrowheads="1"/>
          </p:cNvPicPr>
          <p:nvPr userDrawn="1"/>
        </p:nvPicPr>
        <p:blipFill>
          <a:blip r:embed="rId6" cstate="print"/>
          <a:srcRect/>
          <a:stretch>
            <a:fillRect/>
          </a:stretch>
        </p:blipFill>
        <p:spPr bwMode="ltGray">
          <a:xfrm>
            <a:off x="2044700" y="1738313"/>
            <a:ext cx="5816600" cy="2947987"/>
          </a:xfrm>
          <a:prstGeom prst="rect">
            <a:avLst/>
          </a:prstGeom>
          <a:noFill/>
          <a:ln w="9525">
            <a:noFill/>
            <a:miter lim="800000"/>
            <a:headEnd/>
            <a:tailEnd/>
          </a:ln>
          <a:effectLst/>
        </p:spPr>
      </p:pic>
      <p:pic>
        <p:nvPicPr>
          <p:cNvPr id="4" name="Picture 3"/>
          <p:cNvPicPr>
            <a:picLocks noChangeAspect="1" noChangeArrowheads="1"/>
          </p:cNvPicPr>
          <p:nvPr userDrawn="1"/>
        </p:nvPicPr>
        <p:blipFill>
          <a:blip r:embed="rId7" cstate="print"/>
          <a:stretch>
            <a:fillRect/>
          </a:stretch>
        </p:blipFill>
        <p:spPr bwMode="black">
          <a:xfrm>
            <a:off x="4284996" y="2957695"/>
            <a:ext cx="2801250" cy="866250"/>
          </a:xfrm>
          <a:prstGeom prst="rect">
            <a:avLst/>
          </a:prstGeom>
          <a:noFill/>
          <a:ln>
            <a:noFill/>
          </a:ln>
        </p:spPr>
      </p:pic>
      <p:sp>
        <p:nvSpPr>
          <p:cNvPr id="5" name="TextBox 4"/>
          <p:cNvSpPr txBox="1"/>
          <p:nvPr userDrawn="1"/>
        </p:nvSpPr>
        <p:spPr>
          <a:xfrm>
            <a:off x="4080807" y="5078640"/>
            <a:ext cx="1744387" cy="581867"/>
          </a:xfrm>
          <a:prstGeom prst="rect">
            <a:avLst/>
          </a:prstGeom>
          <a:noFill/>
          <a:ln>
            <a:noFill/>
          </a:ln>
        </p:spPr>
        <p:txBody>
          <a:bodyPr wrap="none" tIns="90000" bIns="90000" rtlCol="0" anchor="t">
            <a:spAutoFit/>
          </a:bodyPr>
          <a:lstStyle/>
          <a:p>
            <a:pPr algn="ctr"/>
            <a:r>
              <a:rPr lang="en-US" sz="2600">
                <a:solidFill>
                  <a:srgbClr val="FFFFFF"/>
                </a:solidFill>
                <a:cs typeface="Arial" pitchFamily="34" charset="0"/>
              </a:rPr>
              <a:t>Thank you</a:t>
            </a:r>
            <a:endParaRPr lang="en-US" sz="2600" dirty="0">
              <a:solidFill>
                <a:srgbClr val="FFFFFF"/>
              </a:solidFill>
              <a:cs typeface="Arial" pitchFamily="34" charset="0"/>
            </a:endParaRPr>
          </a:p>
        </p:txBody>
      </p:sp>
      <p:sp>
        <p:nvSpPr>
          <p:cNvPr id="6" name="TextBox 5"/>
          <p:cNvSpPr txBox="1"/>
          <p:nvPr userDrawn="1"/>
        </p:nvSpPr>
        <p:spPr>
          <a:xfrm>
            <a:off x="3979376" y="6062515"/>
            <a:ext cx="1970411" cy="335646"/>
          </a:xfrm>
          <a:prstGeom prst="rect">
            <a:avLst/>
          </a:prstGeom>
          <a:noFill/>
          <a:ln>
            <a:noFill/>
          </a:ln>
        </p:spPr>
        <p:txBody>
          <a:bodyPr wrap="none" tIns="90000" bIns="90000" rtlCol="0" anchor="t">
            <a:spAutoFit/>
          </a:bodyPr>
          <a:lstStyle/>
          <a:p>
            <a:pPr algn="ctr"/>
            <a:r>
              <a:rPr lang="en-US" sz="1000">
                <a:solidFill>
                  <a:srgbClr val="FFFFFF"/>
                </a:solidFill>
                <a:cs typeface="Arial" pitchFamily="34" charset="0"/>
              </a:rPr>
              <a:t>bcg.com | bcgperspectives.com</a:t>
            </a:r>
            <a:endParaRPr lang="en-US" sz="1000" dirty="0">
              <a:solidFill>
                <a:srgbClr val="FFFFFF"/>
              </a:solidFill>
              <a:cs typeface="Arial" pitchFamily="34" charset="0"/>
            </a:endParaRPr>
          </a:p>
        </p:txBody>
      </p:sp>
    </p:spTree>
    <p:extLst>
      <p:ext uri="{BB962C8B-B14F-4D97-AF65-F5344CB8AC3E}">
        <p14:creationId xmlns:p14="http://schemas.microsoft.com/office/powerpoint/2010/main" val="280365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isclaimer">
    <p:spTree>
      <p:nvGrpSpPr>
        <p:cNvPr id="1" name=""/>
        <p:cNvGrpSpPr/>
        <p:nvPr/>
      </p:nvGrpSpPr>
      <p:grpSpPr>
        <a:xfrm>
          <a:off x="0" y="0"/>
          <a:ext cx="0" cy="0"/>
          <a:chOff x="0" y="0"/>
          <a:chExt cx="0" cy="0"/>
        </a:xfrm>
      </p:grpSpPr>
      <p:sp>
        <p:nvSpPr>
          <p:cNvPr id="4" name="TextBox 3"/>
          <p:cNvSpPr txBox="1"/>
          <p:nvPr userDrawn="1"/>
        </p:nvSpPr>
        <p:spPr>
          <a:xfrm>
            <a:off x="457200" y="1508400"/>
            <a:ext cx="8996400" cy="4062651"/>
          </a:xfrm>
          <a:prstGeom prst="rect">
            <a:avLst/>
          </a:prstGeom>
          <a:noFill/>
        </p:spPr>
        <p:txBody>
          <a:bodyPr wrap="square" lIns="0" tIns="0" rIns="0" bIns="0" rtlCol="0" anchor="t">
            <a:spAutoFit/>
          </a:bodyPr>
          <a:lstStyle/>
          <a:p>
            <a:r>
              <a:rPr lang="en-US" sz="1200" b="0" dirty="0" smtClean="0"/>
              <a:t>The services and materials provided by The Boston Consulting Group (BCG) are subject to </a:t>
            </a:r>
            <a:r>
              <a:rPr lang="en-US" sz="1200" b="0" dirty="0" err="1" smtClean="0"/>
              <a:t>BCG's</a:t>
            </a:r>
            <a:r>
              <a:rPr lang="en-US" sz="1200" b="0" dirty="0" smtClean="0"/>
              <a:t> Standard Terms </a:t>
            </a:r>
            <a:br>
              <a:rPr lang="en-US" sz="1200" b="0" dirty="0" smtClean="0"/>
            </a:br>
            <a:r>
              <a:rPr lang="en-US" sz="1200" b="0" dirty="0" smtClean="0"/>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to update these materials after the date hereof, notwithstanding that such information may become outdated or inaccurate.</a:t>
            </a:r>
            <a:endParaRPr lang="de-DE" sz="1200" b="0" dirty="0" smtClean="0"/>
          </a:p>
          <a:p>
            <a:r>
              <a:rPr lang="en-US" sz="1200" b="0" dirty="0" smtClean="0"/>
              <a:t> </a:t>
            </a:r>
            <a:endParaRPr lang="de-DE" sz="1200" b="0" dirty="0" smtClean="0"/>
          </a:p>
          <a:p>
            <a:r>
              <a:rPr lang="en-US" sz="1200" b="0" dirty="0" smtClean="0"/>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endParaRPr lang="de-DE" sz="1200" b="0" dirty="0" smtClean="0"/>
          </a:p>
          <a:p>
            <a:r>
              <a:rPr lang="en-US" sz="1200" b="0" dirty="0" smtClean="0"/>
              <a:t> </a:t>
            </a:r>
            <a:endParaRPr lang="de-DE" sz="1200" b="0" dirty="0" smtClean="0"/>
          </a:p>
          <a:p>
            <a:r>
              <a:rPr lang="en-US" sz="1200" b="0" dirty="0" smtClean="0"/>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endParaRPr lang="de-DE" sz="1200" b="0" dirty="0" smtClean="0"/>
          </a:p>
        </p:txBody>
      </p:sp>
      <p:sp>
        <p:nvSpPr>
          <p:cNvPr id="6" name="Line 115"/>
          <p:cNvSpPr>
            <a:spLocks noChangeShapeType="1"/>
          </p:cNvSpPr>
          <p:nvPr userDrawn="1"/>
        </p:nvSpPr>
        <p:spPr bwMode="auto">
          <a:xfrm flipH="1">
            <a:off x="0" y="1003300"/>
            <a:ext cx="9906000" cy="0"/>
          </a:xfrm>
          <a:prstGeom prst="line">
            <a:avLst/>
          </a:prstGeom>
          <a:noFill/>
          <a:ln w="28575">
            <a:solidFill>
              <a:schemeClr val="tx2"/>
            </a:solidFill>
            <a:round/>
            <a:headEnd/>
            <a:tailEnd/>
          </a:ln>
          <a:effectLst>
            <a:outerShdw dist="25400" dir="5400000" algn="ctr" rotWithShape="0">
              <a:schemeClr val="folHlink"/>
            </a:outerShdw>
          </a:effectLst>
        </p:spPr>
        <p:txBody>
          <a:bodyPr/>
          <a:lstStyle/>
          <a:p>
            <a:endParaRPr lang="en-US" noProof="0"/>
          </a:p>
        </p:txBody>
      </p:sp>
      <p:sp>
        <p:nvSpPr>
          <p:cNvPr id="11" name="TextBox 10"/>
          <p:cNvSpPr txBox="1"/>
          <p:nvPr userDrawn="1"/>
        </p:nvSpPr>
        <p:spPr>
          <a:xfrm>
            <a:off x="457200" y="529754"/>
            <a:ext cx="8992500" cy="463846"/>
          </a:xfrm>
          <a:prstGeom prst="rect">
            <a:avLst/>
          </a:prstGeom>
          <a:noFill/>
        </p:spPr>
        <p:txBody>
          <a:bodyPr wrap="square" lIns="0" tIns="46800" rIns="0" bIns="46800" rtlCol="0" anchor="b" anchorCtr="0">
            <a:spAutoFit/>
          </a:bodyPr>
          <a:lstStyle/>
          <a:p>
            <a:pPr algn="l"/>
            <a:r>
              <a:rPr lang="en-US" sz="2400" b="1" dirty="0" smtClean="0">
                <a:solidFill>
                  <a:schemeClr val="tx2"/>
                </a:solidFill>
                <a:latin typeface="Arial" pitchFamily="34" charset="0"/>
                <a:cs typeface="Arial" pitchFamily="34" charset="0"/>
              </a:rPr>
              <a:t>Disclaimer</a:t>
            </a:r>
          </a:p>
        </p:txBody>
      </p:sp>
      <p:sp>
        <p:nvSpPr>
          <p:cNvPr id="9" name="Rectangle 8"/>
          <p:cNvSpPr/>
          <p:nvPr userDrawn="1"/>
        </p:nvSpPr>
        <p:spPr bwMode="white">
          <a:xfrm>
            <a:off x="6578600" y="6630988"/>
            <a:ext cx="2171700" cy="182562"/>
          </a:xfrm>
          <a:prstGeom prst="rect">
            <a:avLst/>
          </a:prstGeom>
          <a:solidFill>
            <a:srgbClr val="FFFFFF"/>
          </a:solidFill>
          <a:ln w="9525">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10"/>
            </p:custDataLst>
            <p:extLst>
              <p:ext uri="{D42A27DB-BD31-4B8C-83A1-F6EECF244321}">
                <p14:modId xmlns:p14="http://schemas.microsoft.com/office/powerpoint/2010/main" val="494184992"/>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243" name="think-cell Slide" r:id="rId11" imgW="360" imgH="360" progId="TCLayout.ActiveDocument.1">
                  <p:embed/>
                </p:oleObj>
              </mc:Choice>
              <mc:Fallback>
                <p:oleObj name="think-cell Slide" r:id="rId11" imgW="360" imgH="360" progId="TCLayout.ActiveDocument.1">
                  <p:embed/>
                  <p:pic>
                    <p:nvPicPr>
                      <p:cNvPr id="0" name="Picture 15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457200" y="162000"/>
            <a:ext cx="8992800" cy="831600"/>
          </a:xfrm>
          <a:prstGeom prst="rect">
            <a:avLst/>
          </a:prstGeom>
        </p:spPr>
        <p:txBody>
          <a:bodyPr vert="horz" lIns="0" tIns="45720" rIns="0" bIns="45720" rtlCol="0" anchor="b" anchorCtr="0">
            <a:noAutofit/>
          </a:bodyPr>
          <a:lstStyle/>
          <a:p>
            <a:r>
              <a:rPr lang="en-US" noProof="0" smtClean="0"/>
              <a:t>Click to edit Master title style</a:t>
            </a:r>
            <a:endParaRPr lang="en-US" noProof="0" dirty="0"/>
          </a:p>
        </p:txBody>
      </p:sp>
      <p:sp>
        <p:nvSpPr>
          <p:cNvPr id="8" name="Line 115"/>
          <p:cNvSpPr>
            <a:spLocks noChangeShapeType="1"/>
          </p:cNvSpPr>
          <p:nvPr/>
        </p:nvSpPr>
        <p:spPr bwMode="auto">
          <a:xfrm flipH="1">
            <a:off x="0" y="1003300"/>
            <a:ext cx="9906000" cy="0"/>
          </a:xfrm>
          <a:prstGeom prst="line">
            <a:avLst/>
          </a:prstGeom>
          <a:noFill/>
          <a:ln w="28575">
            <a:solidFill>
              <a:schemeClr val="tx2"/>
            </a:solidFill>
            <a:round/>
            <a:headEnd/>
            <a:tailEnd/>
          </a:ln>
          <a:effectLst>
            <a:outerShdw dist="25400" dir="5400000" algn="ctr" rotWithShape="0">
              <a:schemeClr val="folHlink"/>
            </a:outerShdw>
          </a:effectLst>
        </p:spPr>
        <p:txBody>
          <a:bodyPr/>
          <a:lstStyle/>
          <a:p>
            <a:endParaRPr lang="en-US">
              <a:solidFill>
                <a:srgbClr val="000000"/>
              </a:solidFill>
            </a:endParaRPr>
          </a:p>
        </p:txBody>
      </p:sp>
      <p:sp>
        <p:nvSpPr>
          <p:cNvPr id="10" name="TextBox 9"/>
          <p:cNvSpPr txBox="1"/>
          <p:nvPr/>
        </p:nvSpPr>
        <p:spPr>
          <a:xfrm>
            <a:off x="9259200" y="6674400"/>
            <a:ext cx="190500" cy="127000"/>
          </a:xfrm>
          <a:prstGeom prst="rect">
            <a:avLst/>
          </a:prstGeom>
          <a:noFill/>
          <a:ln/>
          <a:effectLst/>
        </p:spPr>
        <p:txBody>
          <a:bodyPr wrap="none" lIns="0" tIns="0" rIns="0" bIns="0" rtlCol="0">
            <a:noAutofit/>
          </a:bodyPr>
          <a:lstStyle/>
          <a:p>
            <a:pPr algn="r">
              <a:defRPr/>
            </a:pPr>
            <a:fld id="{9D53E389-1311-4796-9190-1F74A8EADEA2}" type="slidenum">
              <a:rPr lang="en-US" sz="900">
                <a:solidFill>
                  <a:srgbClr val="000000"/>
                </a:solidFill>
              </a:rPr>
              <a:pPr algn="r">
                <a:defRPr/>
              </a:pPr>
              <a:t>‹#›</a:t>
            </a:fld>
            <a:endParaRPr lang="en-US" sz="900">
              <a:solidFill>
                <a:srgbClr val="000000"/>
              </a:solidFill>
            </a:endParaRPr>
          </a:p>
          <a:p>
            <a:endParaRPr lang="en-US" sz="900" dirty="0">
              <a:solidFill>
                <a:srgbClr val="000000"/>
              </a:solidFill>
            </a:endParaRPr>
          </a:p>
        </p:txBody>
      </p:sp>
      <p:sp>
        <p:nvSpPr>
          <p:cNvPr id="13" name="Text Placeholder 12"/>
          <p:cNvSpPr>
            <a:spLocks noGrp="1"/>
          </p:cNvSpPr>
          <p:nvPr>
            <p:ph type="body" idx="1"/>
          </p:nvPr>
        </p:nvSpPr>
        <p:spPr>
          <a:xfrm>
            <a:off x="457200" y="1508760"/>
            <a:ext cx="8997696" cy="4590288"/>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84439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sldNum="0" hdr="0"/>
  <p:txStyles>
    <p:titleStyle>
      <a:lvl1pPr algn="l" defTabSz="914400" rtl="0" eaLnBrk="1" latinLnBrk="0" hangingPunct="1">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tags" Target="../tags/tag75.xml"/><Relationship Id="rId3" Type="http://schemas.openxmlformats.org/officeDocument/2006/relationships/tags" Target="../tags/tag60.xml"/><Relationship Id="rId21" Type="http://schemas.openxmlformats.org/officeDocument/2006/relationships/oleObject" Target="../embeddings/oleObject3.bin"/><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tags" Target="../tags/tag74.xml"/><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tags" Target="../tags/tag63.xml"/><Relationship Id="rId11" Type="http://schemas.openxmlformats.org/officeDocument/2006/relationships/tags" Target="../tags/tag68.xml"/><Relationship Id="rId24" Type="http://schemas.openxmlformats.org/officeDocument/2006/relationships/image" Target="../media/image31.emf"/><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oleObject" Target="../embeddings/oleObject4.bin"/><Relationship Id="rId10" Type="http://schemas.openxmlformats.org/officeDocument/2006/relationships/tags" Target="../tags/tag67.xml"/><Relationship Id="rId19" Type="http://schemas.openxmlformats.org/officeDocument/2006/relationships/tags" Target="../tags/tag76.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image" Target="../media/image30.emf"/></Relationships>
</file>

<file path=ppt/slides/_rels/slide13.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tags" Target="../tags/tag88.xml"/><Relationship Id="rId18" Type="http://schemas.openxmlformats.org/officeDocument/2006/relationships/tags" Target="../tags/tag93.xml"/><Relationship Id="rId26" Type="http://schemas.openxmlformats.org/officeDocument/2006/relationships/tags" Target="../tags/tag101.xml"/><Relationship Id="rId39" Type="http://schemas.openxmlformats.org/officeDocument/2006/relationships/tags" Target="../tags/tag114.xml"/><Relationship Id="rId3" Type="http://schemas.openxmlformats.org/officeDocument/2006/relationships/tags" Target="../tags/tag78.xml"/><Relationship Id="rId21" Type="http://schemas.openxmlformats.org/officeDocument/2006/relationships/tags" Target="../tags/tag96.xml"/><Relationship Id="rId34" Type="http://schemas.openxmlformats.org/officeDocument/2006/relationships/tags" Target="../tags/tag109.xml"/><Relationship Id="rId42" Type="http://schemas.openxmlformats.org/officeDocument/2006/relationships/image" Target="../media/image32.emf"/><Relationship Id="rId7" Type="http://schemas.openxmlformats.org/officeDocument/2006/relationships/tags" Target="../tags/tag82.xml"/><Relationship Id="rId12" Type="http://schemas.openxmlformats.org/officeDocument/2006/relationships/tags" Target="../tags/tag87.xml"/><Relationship Id="rId17" Type="http://schemas.openxmlformats.org/officeDocument/2006/relationships/tags" Target="../tags/tag92.xml"/><Relationship Id="rId25" Type="http://schemas.openxmlformats.org/officeDocument/2006/relationships/tags" Target="../tags/tag100.xml"/><Relationship Id="rId33" Type="http://schemas.openxmlformats.org/officeDocument/2006/relationships/tags" Target="../tags/tag108.xml"/><Relationship Id="rId38" Type="http://schemas.openxmlformats.org/officeDocument/2006/relationships/tags" Target="../tags/tag113.xml"/><Relationship Id="rId2" Type="http://schemas.openxmlformats.org/officeDocument/2006/relationships/tags" Target="../tags/tag77.xml"/><Relationship Id="rId16" Type="http://schemas.openxmlformats.org/officeDocument/2006/relationships/tags" Target="../tags/tag91.xml"/><Relationship Id="rId20" Type="http://schemas.openxmlformats.org/officeDocument/2006/relationships/tags" Target="../tags/tag95.xml"/><Relationship Id="rId29" Type="http://schemas.openxmlformats.org/officeDocument/2006/relationships/tags" Target="../tags/tag104.xml"/><Relationship Id="rId41" Type="http://schemas.openxmlformats.org/officeDocument/2006/relationships/oleObject" Target="../embeddings/oleObject5.bin"/><Relationship Id="rId1" Type="http://schemas.openxmlformats.org/officeDocument/2006/relationships/vmlDrawing" Target="../drawings/vmlDrawing4.vml"/><Relationship Id="rId6" Type="http://schemas.openxmlformats.org/officeDocument/2006/relationships/tags" Target="../tags/tag81.xml"/><Relationship Id="rId11" Type="http://schemas.openxmlformats.org/officeDocument/2006/relationships/tags" Target="../tags/tag86.xml"/><Relationship Id="rId24" Type="http://schemas.openxmlformats.org/officeDocument/2006/relationships/tags" Target="../tags/tag99.xml"/><Relationship Id="rId32" Type="http://schemas.openxmlformats.org/officeDocument/2006/relationships/tags" Target="../tags/tag107.xml"/><Relationship Id="rId37" Type="http://schemas.openxmlformats.org/officeDocument/2006/relationships/tags" Target="../tags/tag112.xml"/><Relationship Id="rId40" Type="http://schemas.openxmlformats.org/officeDocument/2006/relationships/slideLayout" Target="../slideLayouts/slideLayout2.xml"/><Relationship Id="rId5" Type="http://schemas.openxmlformats.org/officeDocument/2006/relationships/tags" Target="../tags/tag80.xml"/><Relationship Id="rId15" Type="http://schemas.openxmlformats.org/officeDocument/2006/relationships/tags" Target="../tags/tag90.xml"/><Relationship Id="rId23" Type="http://schemas.openxmlformats.org/officeDocument/2006/relationships/tags" Target="../tags/tag98.xml"/><Relationship Id="rId28" Type="http://schemas.openxmlformats.org/officeDocument/2006/relationships/tags" Target="../tags/tag103.xml"/><Relationship Id="rId36" Type="http://schemas.openxmlformats.org/officeDocument/2006/relationships/tags" Target="../tags/tag111.xml"/><Relationship Id="rId10" Type="http://schemas.openxmlformats.org/officeDocument/2006/relationships/tags" Target="../tags/tag85.xml"/><Relationship Id="rId19" Type="http://schemas.openxmlformats.org/officeDocument/2006/relationships/tags" Target="../tags/tag94.xml"/><Relationship Id="rId31" Type="http://schemas.openxmlformats.org/officeDocument/2006/relationships/tags" Target="../tags/tag106.xml"/><Relationship Id="rId44" Type="http://schemas.openxmlformats.org/officeDocument/2006/relationships/image" Target="../media/image33.emf"/><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tags" Target="../tags/tag89.xml"/><Relationship Id="rId22" Type="http://schemas.openxmlformats.org/officeDocument/2006/relationships/tags" Target="../tags/tag97.xml"/><Relationship Id="rId27" Type="http://schemas.openxmlformats.org/officeDocument/2006/relationships/tags" Target="../tags/tag102.xml"/><Relationship Id="rId30" Type="http://schemas.openxmlformats.org/officeDocument/2006/relationships/tags" Target="../tags/tag105.xml"/><Relationship Id="rId35" Type="http://schemas.openxmlformats.org/officeDocument/2006/relationships/tags" Target="../tags/tag110.xml"/><Relationship Id="rId43"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4.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9" Type="http://schemas.openxmlformats.org/officeDocument/2006/relationships/image" Target="../media/image41.jpe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slide" Target="slide51.xml"/><Relationship Id="rId3" Type="http://schemas.openxmlformats.org/officeDocument/2006/relationships/tags" Target="../tags/tag117.xml"/><Relationship Id="rId7" Type="http://schemas.openxmlformats.org/officeDocument/2006/relationships/tags" Target="../tags/tag121.xml"/><Relationship Id="rId12" Type="http://schemas.openxmlformats.org/officeDocument/2006/relationships/slide" Target="slide44.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slide" Target="slide19.xml"/><Relationship Id="rId5" Type="http://schemas.openxmlformats.org/officeDocument/2006/relationships/tags" Target="../tags/tag119.xml"/><Relationship Id="rId10" Type="http://schemas.openxmlformats.org/officeDocument/2006/relationships/slide" Target="slide7.xml"/><Relationship Id="rId4" Type="http://schemas.openxmlformats.org/officeDocument/2006/relationships/tags" Target="../tags/tag118.xml"/><Relationship Id="rId9" Type="http://schemas.openxmlformats.org/officeDocument/2006/relationships/slide" Target="slid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slide" Target="slide51.xml"/><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slide" Target="slide44.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slide" Target="slide15.xml"/><Relationship Id="rId5" Type="http://schemas.openxmlformats.org/officeDocument/2006/relationships/tags" Target="../tags/tag126.xml"/><Relationship Id="rId10" Type="http://schemas.openxmlformats.org/officeDocument/2006/relationships/slide" Target="slide7.xml"/><Relationship Id="rId4" Type="http://schemas.openxmlformats.org/officeDocument/2006/relationships/tags" Target="../tags/tag125.xml"/><Relationship Id="rId9" Type="http://schemas.openxmlformats.org/officeDocument/2006/relationships/slide" Target="slide3.xml"/></Relationships>
</file>

<file path=ppt/slides/_rels/slide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tags" Target="../tags/tag135.xml"/><Relationship Id="rId13" Type="http://schemas.openxmlformats.org/officeDocument/2006/relationships/tags" Target="../tags/tag140.xml"/><Relationship Id="rId18" Type="http://schemas.openxmlformats.org/officeDocument/2006/relationships/tags" Target="../tags/tag145.xml"/><Relationship Id="rId26" Type="http://schemas.openxmlformats.org/officeDocument/2006/relationships/image" Target="../media/image54.png"/><Relationship Id="rId3" Type="http://schemas.openxmlformats.org/officeDocument/2006/relationships/tags" Target="../tags/tag130.xml"/><Relationship Id="rId21" Type="http://schemas.openxmlformats.org/officeDocument/2006/relationships/oleObject" Target="../embeddings/oleObject7.bin"/><Relationship Id="rId7" Type="http://schemas.openxmlformats.org/officeDocument/2006/relationships/tags" Target="../tags/tag134.xml"/><Relationship Id="rId12" Type="http://schemas.openxmlformats.org/officeDocument/2006/relationships/tags" Target="../tags/tag139.xml"/><Relationship Id="rId17" Type="http://schemas.openxmlformats.org/officeDocument/2006/relationships/tags" Target="../tags/tag144.xml"/><Relationship Id="rId25" Type="http://schemas.openxmlformats.org/officeDocument/2006/relationships/image" Target="../media/image53.png"/><Relationship Id="rId2" Type="http://schemas.openxmlformats.org/officeDocument/2006/relationships/tags" Target="../tags/tag129.xml"/><Relationship Id="rId16" Type="http://schemas.openxmlformats.org/officeDocument/2006/relationships/tags" Target="../tags/tag143.xml"/><Relationship Id="rId20" Type="http://schemas.openxmlformats.org/officeDocument/2006/relationships/notesSlide" Target="../notesSlides/notesSlide5.xml"/><Relationship Id="rId1" Type="http://schemas.openxmlformats.org/officeDocument/2006/relationships/vmlDrawing" Target="../drawings/vmlDrawing5.vml"/><Relationship Id="rId6" Type="http://schemas.openxmlformats.org/officeDocument/2006/relationships/tags" Target="../tags/tag133.xml"/><Relationship Id="rId11" Type="http://schemas.openxmlformats.org/officeDocument/2006/relationships/tags" Target="../tags/tag138.xml"/><Relationship Id="rId24" Type="http://schemas.openxmlformats.org/officeDocument/2006/relationships/image" Target="../media/image52.png"/><Relationship Id="rId5" Type="http://schemas.openxmlformats.org/officeDocument/2006/relationships/tags" Target="../tags/tag132.xml"/><Relationship Id="rId15" Type="http://schemas.openxmlformats.org/officeDocument/2006/relationships/tags" Target="../tags/tag142.xml"/><Relationship Id="rId23" Type="http://schemas.openxmlformats.org/officeDocument/2006/relationships/image" Target="../media/image51.png"/><Relationship Id="rId10" Type="http://schemas.openxmlformats.org/officeDocument/2006/relationships/tags" Target="../tags/tag137.xml"/><Relationship Id="rId19" Type="http://schemas.openxmlformats.org/officeDocument/2006/relationships/slideLayout" Target="../slideLayouts/slideLayout2.xml"/><Relationship Id="rId4" Type="http://schemas.openxmlformats.org/officeDocument/2006/relationships/tags" Target="../tags/tag131.xml"/><Relationship Id="rId9" Type="http://schemas.openxmlformats.org/officeDocument/2006/relationships/tags" Target="../tags/tag136.xml"/><Relationship Id="rId14" Type="http://schemas.openxmlformats.org/officeDocument/2006/relationships/tags" Target="../tags/tag141.xml"/><Relationship Id="rId22" Type="http://schemas.openxmlformats.org/officeDocument/2006/relationships/image" Target="../media/image50.emf"/></Relationships>
</file>

<file path=ppt/slides/_rels/slide24.xml.rels><?xml version="1.0" encoding="UTF-8" standalone="yes"?>
<Relationships xmlns="http://schemas.openxmlformats.org/package/2006/relationships"><Relationship Id="rId8" Type="http://schemas.openxmlformats.org/officeDocument/2006/relationships/tags" Target="../tags/tag152.xml"/><Relationship Id="rId13" Type="http://schemas.openxmlformats.org/officeDocument/2006/relationships/tags" Target="../tags/tag157.xml"/><Relationship Id="rId18" Type="http://schemas.openxmlformats.org/officeDocument/2006/relationships/image" Target="../media/image55.emf"/><Relationship Id="rId3" Type="http://schemas.openxmlformats.org/officeDocument/2006/relationships/tags" Target="../tags/tag147.xml"/><Relationship Id="rId7" Type="http://schemas.openxmlformats.org/officeDocument/2006/relationships/tags" Target="../tags/tag151.xml"/><Relationship Id="rId12" Type="http://schemas.openxmlformats.org/officeDocument/2006/relationships/tags" Target="../tags/tag156.xml"/><Relationship Id="rId17" Type="http://schemas.openxmlformats.org/officeDocument/2006/relationships/oleObject" Target="../embeddings/oleObject8.bin"/><Relationship Id="rId2" Type="http://schemas.openxmlformats.org/officeDocument/2006/relationships/tags" Target="../tags/tag146.xml"/><Relationship Id="rId16"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tags" Target="../tags/tag150.xml"/><Relationship Id="rId11" Type="http://schemas.openxmlformats.org/officeDocument/2006/relationships/tags" Target="../tags/tag155.xml"/><Relationship Id="rId5" Type="http://schemas.openxmlformats.org/officeDocument/2006/relationships/tags" Target="../tags/tag149.xml"/><Relationship Id="rId15" Type="http://schemas.openxmlformats.org/officeDocument/2006/relationships/tags" Target="../tags/tag159.xml"/><Relationship Id="rId10" Type="http://schemas.openxmlformats.org/officeDocument/2006/relationships/tags" Target="../tags/tag154.xml"/><Relationship Id="rId4" Type="http://schemas.openxmlformats.org/officeDocument/2006/relationships/tags" Target="../tags/tag148.xml"/><Relationship Id="rId9" Type="http://schemas.openxmlformats.org/officeDocument/2006/relationships/tags" Target="../tags/tag153.xml"/><Relationship Id="rId14" Type="http://schemas.openxmlformats.org/officeDocument/2006/relationships/tags" Target="../tags/tag158.xml"/></Relationships>
</file>

<file path=ppt/slides/_rels/slide25.xml.rels><?xml version="1.0" encoding="UTF-8" standalone="yes"?>
<Relationships xmlns="http://schemas.openxmlformats.org/package/2006/relationships"><Relationship Id="rId8" Type="http://schemas.openxmlformats.org/officeDocument/2006/relationships/tags" Target="../tags/tag166.xml"/><Relationship Id="rId13" Type="http://schemas.openxmlformats.org/officeDocument/2006/relationships/image" Target="../media/image56.emf"/><Relationship Id="rId3" Type="http://schemas.openxmlformats.org/officeDocument/2006/relationships/tags" Target="../tags/tag161.xml"/><Relationship Id="rId7" Type="http://schemas.openxmlformats.org/officeDocument/2006/relationships/tags" Target="../tags/tag165.xml"/><Relationship Id="rId12" Type="http://schemas.openxmlformats.org/officeDocument/2006/relationships/oleObject" Target="../embeddings/oleObject9.bin"/><Relationship Id="rId2" Type="http://schemas.openxmlformats.org/officeDocument/2006/relationships/tags" Target="../tags/tag160.xml"/><Relationship Id="rId1" Type="http://schemas.openxmlformats.org/officeDocument/2006/relationships/vmlDrawing" Target="../drawings/vmlDrawing7.vml"/><Relationship Id="rId6" Type="http://schemas.openxmlformats.org/officeDocument/2006/relationships/tags" Target="../tags/tag164.xml"/><Relationship Id="rId11" Type="http://schemas.openxmlformats.org/officeDocument/2006/relationships/slideLayout" Target="../slideLayouts/slideLayout2.xml"/><Relationship Id="rId5" Type="http://schemas.openxmlformats.org/officeDocument/2006/relationships/tags" Target="../tags/tag163.xml"/><Relationship Id="rId10" Type="http://schemas.openxmlformats.org/officeDocument/2006/relationships/tags" Target="../tags/tag168.xml"/><Relationship Id="rId4" Type="http://schemas.openxmlformats.org/officeDocument/2006/relationships/tags" Target="../tags/tag162.xml"/><Relationship Id="rId9" Type="http://schemas.openxmlformats.org/officeDocument/2006/relationships/tags" Target="../tags/tag167.xml"/></Relationships>
</file>

<file path=ppt/slides/_rels/slide26.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tags" Target="../tags/tag180.xml"/><Relationship Id="rId18" Type="http://schemas.openxmlformats.org/officeDocument/2006/relationships/tags" Target="../tags/tag185.xml"/><Relationship Id="rId26" Type="http://schemas.openxmlformats.org/officeDocument/2006/relationships/tags" Target="../tags/tag193.xml"/><Relationship Id="rId39" Type="http://schemas.openxmlformats.org/officeDocument/2006/relationships/oleObject" Target="../embeddings/oleObject10.bin"/><Relationship Id="rId3" Type="http://schemas.openxmlformats.org/officeDocument/2006/relationships/tags" Target="../tags/tag170.xml"/><Relationship Id="rId21" Type="http://schemas.openxmlformats.org/officeDocument/2006/relationships/tags" Target="../tags/tag188.xml"/><Relationship Id="rId34" Type="http://schemas.openxmlformats.org/officeDocument/2006/relationships/tags" Target="../tags/tag201.xml"/><Relationship Id="rId7" Type="http://schemas.openxmlformats.org/officeDocument/2006/relationships/tags" Target="../tags/tag174.xml"/><Relationship Id="rId12" Type="http://schemas.openxmlformats.org/officeDocument/2006/relationships/tags" Target="../tags/tag179.xml"/><Relationship Id="rId17" Type="http://schemas.openxmlformats.org/officeDocument/2006/relationships/tags" Target="../tags/tag184.xml"/><Relationship Id="rId25" Type="http://schemas.openxmlformats.org/officeDocument/2006/relationships/tags" Target="../tags/tag192.xml"/><Relationship Id="rId33" Type="http://schemas.openxmlformats.org/officeDocument/2006/relationships/tags" Target="../tags/tag200.xml"/><Relationship Id="rId38" Type="http://schemas.openxmlformats.org/officeDocument/2006/relationships/slideLayout" Target="../slideLayouts/slideLayout2.xml"/><Relationship Id="rId2" Type="http://schemas.openxmlformats.org/officeDocument/2006/relationships/tags" Target="../tags/tag169.xml"/><Relationship Id="rId16" Type="http://schemas.openxmlformats.org/officeDocument/2006/relationships/tags" Target="../tags/tag183.xml"/><Relationship Id="rId20" Type="http://schemas.openxmlformats.org/officeDocument/2006/relationships/tags" Target="../tags/tag187.xml"/><Relationship Id="rId29" Type="http://schemas.openxmlformats.org/officeDocument/2006/relationships/tags" Target="../tags/tag196.xml"/><Relationship Id="rId1" Type="http://schemas.openxmlformats.org/officeDocument/2006/relationships/vmlDrawing" Target="../drawings/vmlDrawing8.vml"/><Relationship Id="rId6" Type="http://schemas.openxmlformats.org/officeDocument/2006/relationships/tags" Target="../tags/tag173.xml"/><Relationship Id="rId11" Type="http://schemas.openxmlformats.org/officeDocument/2006/relationships/tags" Target="../tags/tag178.xml"/><Relationship Id="rId24" Type="http://schemas.openxmlformats.org/officeDocument/2006/relationships/tags" Target="../tags/tag191.xml"/><Relationship Id="rId32" Type="http://schemas.openxmlformats.org/officeDocument/2006/relationships/tags" Target="../tags/tag199.xml"/><Relationship Id="rId37" Type="http://schemas.openxmlformats.org/officeDocument/2006/relationships/tags" Target="../tags/tag204.xml"/><Relationship Id="rId40" Type="http://schemas.openxmlformats.org/officeDocument/2006/relationships/image" Target="../media/image57.emf"/><Relationship Id="rId5" Type="http://schemas.openxmlformats.org/officeDocument/2006/relationships/tags" Target="../tags/tag172.xml"/><Relationship Id="rId15" Type="http://schemas.openxmlformats.org/officeDocument/2006/relationships/tags" Target="../tags/tag182.xml"/><Relationship Id="rId23" Type="http://schemas.openxmlformats.org/officeDocument/2006/relationships/tags" Target="../tags/tag190.xml"/><Relationship Id="rId28" Type="http://schemas.openxmlformats.org/officeDocument/2006/relationships/tags" Target="../tags/tag195.xml"/><Relationship Id="rId36" Type="http://schemas.openxmlformats.org/officeDocument/2006/relationships/tags" Target="../tags/tag203.xml"/><Relationship Id="rId10" Type="http://schemas.openxmlformats.org/officeDocument/2006/relationships/tags" Target="../tags/tag177.xml"/><Relationship Id="rId19" Type="http://schemas.openxmlformats.org/officeDocument/2006/relationships/tags" Target="../tags/tag186.xml"/><Relationship Id="rId31" Type="http://schemas.openxmlformats.org/officeDocument/2006/relationships/tags" Target="../tags/tag198.xml"/><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tags" Target="../tags/tag181.xml"/><Relationship Id="rId22" Type="http://schemas.openxmlformats.org/officeDocument/2006/relationships/tags" Target="../tags/tag189.xml"/><Relationship Id="rId27" Type="http://schemas.openxmlformats.org/officeDocument/2006/relationships/tags" Target="../tags/tag194.xml"/><Relationship Id="rId30" Type="http://schemas.openxmlformats.org/officeDocument/2006/relationships/tags" Target="../tags/tag197.xml"/><Relationship Id="rId35" Type="http://schemas.openxmlformats.org/officeDocument/2006/relationships/tags" Target="../tags/tag202.xml"/></Relationships>
</file>

<file path=ppt/slides/_rels/slide27.xml.rels><?xml version="1.0" encoding="UTF-8" standalone="yes"?>
<Relationships xmlns="http://schemas.openxmlformats.org/package/2006/relationships"><Relationship Id="rId13" Type="http://schemas.openxmlformats.org/officeDocument/2006/relationships/tags" Target="../tags/tag216.xml"/><Relationship Id="rId18" Type="http://schemas.openxmlformats.org/officeDocument/2006/relationships/tags" Target="../tags/tag221.xml"/><Relationship Id="rId26" Type="http://schemas.openxmlformats.org/officeDocument/2006/relationships/tags" Target="../tags/tag229.xml"/><Relationship Id="rId39" Type="http://schemas.openxmlformats.org/officeDocument/2006/relationships/tags" Target="../tags/tag242.xml"/><Relationship Id="rId21" Type="http://schemas.openxmlformats.org/officeDocument/2006/relationships/tags" Target="../tags/tag224.xml"/><Relationship Id="rId34" Type="http://schemas.openxmlformats.org/officeDocument/2006/relationships/tags" Target="../tags/tag237.xml"/><Relationship Id="rId42" Type="http://schemas.openxmlformats.org/officeDocument/2006/relationships/tags" Target="../tags/tag245.xml"/><Relationship Id="rId47" Type="http://schemas.openxmlformats.org/officeDocument/2006/relationships/tags" Target="../tags/tag250.xml"/><Relationship Id="rId50" Type="http://schemas.openxmlformats.org/officeDocument/2006/relationships/tags" Target="../tags/tag253.xml"/><Relationship Id="rId55" Type="http://schemas.openxmlformats.org/officeDocument/2006/relationships/tags" Target="../tags/tag258.xml"/><Relationship Id="rId63" Type="http://schemas.openxmlformats.org/officeDocument/2006/relationships/tags" Target="../tags/tag266.xml"/><Relationship Id="rId68" Type="http://schemas.openxmlformats.org/officeDocument/2006/relationships/image" Target="../media/image58.emf"/><Relationship Id="rId7" Type="http://schemas.openxmlformats.org/officeDocument/2006/relationships/tags" Target="../tags/tag210.xml"/><Relationship Id="rId2" Type="http://schemas.openxmlformats.org/officeDocument/2006/relationships/tags" Target="../tags/tag205.xml"/><Relationship Id="rId16" Type="http://schemas.openxmlformats.org/officeDocument/2006/relationships/tags" Target="../tags/tag219.xml"/><Relationship Id="rId29" Type="http://schemas.openxmlformats.org/officeDocument/2006/relationships/tags" Target="../tags/tag232.xml"/><Relationship Id="rId1" Type="http://schemas.openxmlformats.org/officeDocument/2006/relationships/vmlDrawing" Target="../drawings/vmlDrawing9.vml"/><Relationship Id="rId6" Type="http://schemas.openxmlformats.org/officeDocument/2006/relationships/tags" Target="../tags/tag209.xml"/><Relationship Id="rId11" Type="http://schemas.openxmlformats.org/officeDocument/2006/relationships/tags" Target="../tags/tag214.xml"/><Relationship Id="rId24" Type="http://schemas.openxmlformats.org/officeDocument/2006/relationships/tags" Target="../tags/tag227.xml"/><Relationship Id="rId32" Type="http://schemas.openxmlformats.org/officeDocument/2006/relationships/tags" Target="../tags/tag235.xml"/><Relationship Id="rId37" Type="http://schemas.openxmlformats.org/officeDocument/2006/relationships/tags" Target="../tags/tag240.xml"/><Relationship Id="rId40" Type="http://schemas.openxmlformats.org/officeDocument/2006/relationships/tags" Target="../tags/tag243.xml"/><Relationship Id="rId45" Type="http://schemas.openxmlformats.org/officeDocument/2006/relationships/tags" Target="../tags/tag248.xml"/><Relationship Id="rId53" Type="http://schemas.openxmlformats.org/officeDocument/2006/relationships/tags" Target="../tags/tag256.xml"/><Relationship Id="rId58" Type="http://schemas.openxmlformats.org/officeDocument/2006/relationships/tags" Target="../tags/tag261.xml"/><Relationship Id="rId66" Type="http://schemas.openxmlformats.org/officeDocument/2006/relationships/image" Target="../media/image60.emf"/><Relationship Id="rId5" Type="http://schemas.openxmlformats.org/officeDocument/2006/relationships/tags" Target="../tags/tag208.xml"/><Relationship Id="rId15" Type="http://schemas.openxmlformats.org/officeDocument/2006/relationships/tags" Target="../tags/tag218.xml"/><Relationship Id="rId23" Type="http://schemas.openxmlformats.org/officeDocument/2006/relationships/tags" Target="../tags/tag226.xml"/><Relationship Id="rId28" Type="http://schemas.openxmlformats.org/officeDocument/2006/relationships/tags" Target="../tags/tag231.xml"/><Relationship Id="rId36" Type="http://schemas.openxmlformats.org/officeDocument/2006/relationships/tags" Target="../tags/tag239.xml"/><Relationship Id="rId49" Type="http://schemas.openxmlformats.org/officeDocument/2006/relationships/tags" Target="../tags/tag252.xml"/><Relationship Id="rId57" Type="http://schemas.openxmlformats.org/officeDocument/2006/relationships/tags" Target="../tags/tag260.xml"/><Relationship Id="rId61" Type="http://schemas.openxmlformats.org/officeDocument/2006/relationships/tags" Target="../tags/tag264.xml"/><Relationship Id="rId10" Type="http://schemas.openxmlformats.org/officeDocument/2006/relationships/tags" Target="../tags/tag213.xml"/><Relationship Id="rId19" Type="http://schemas.openxmlformats.org/officeDocument/2006/relationships/tags" Target="../tags/tag222.xml"/><Relationship Id="rId31" Type="http://schemas.openxmlformats.org/officeDocument/2006/relationships/tags" Target="../tags/tag234.xml"/><Relationship Id="rId44" Type="http://schemas.openxmlformats.org/officeDocument/2006/relationships/tags" Target="../tags/tag247.xml"/><Relationship Id="rId52" Type="http://schemas.openxmlformats.org/officeDocument/2006/relationships/tags" Target="../tags/tag255.xml"/><Relationship Id="rId60" Type="http://schemas.openxmlformats.org/officeDocument/2006/relationships/tags" Target="../tags/tag263.xml"/><Relationship Id="rId65" Type="http://schemas.openxmlformats.org/officeDocument/2006/relationships/slideLayout" Target="../slideLayouts/slideLayout4.xml"/><Relationship Id="rId4" Type="http://schemas.openxmlformats.org/officeDocument/2006/relationships/tags" Target="../tags/tag207.xml"/><Relationship Id="rId9" Type="http://schemas.openxmlformats.org/officeDocument/2006/relationships/tags" Target="../tags/tag212.xml"/><Relationship Id="rId14" Type="http://schemas.openxmlformats.org/officeDocument/2006/relationships/tags" Target="../tags/tag217.xml"/><Relationship Id="rId22" Type="http://schemas.openxmlformats.org/officeDocument/2006/relationships/tags" Target="../tags/tag225.xml"/><Relationship Id="rId27" Type="http://schemas.openxmlformats.org/officeDocument/2006/relationships/tags" Target="../tags/tag230.xml"/><Relationship Id="rId30" Type="http://schemas.openxmlformats.org/officeDocument/2006/relationships/tags" Target="../tags/tag233.xml"/><Relationship Id="rId35" Type="http://schemas.openxmlformats.org/officeDocument/2006/relationships/tags" Target="../tags/tag238.xml"/><Relationship Id="rId43" Type="http://schemas.openxmlformats.org/officeDocument/2006/relationships/tags" Target="../tags/tag246.xml"/><Relationship Id="rId48" Type="http://schemas.openxmlformats.org/officeDocument/2006/relationships/tags" Target="../tags/tag251.xml"/><Relationship Id="rId56" Type="http://schemas.openxmlformats.org/officeDocument/2006/relationships/tags" Target="../tags/tag259.xml"/><Relationship Id="rId64" Type="http://schemas.openxmlformats.org/officeDocument/2006/relationships/tags" Target="../tags/tag267.xml"/><Relationship Id="rId69" Type="http://schemas.openxmlformats.org/officeDocument/2006/relationships/oleObject" Target="../embeddings/oleObject12.bin"/><Relationship Id="rId8" Type="http://schemas.openxmlformats.org/officeDocument/2006/relationships/tags" Target="../tags/tag211.xml"/><Relationship Id="rId51" Type="http://schemas.openxmlformats.org/officeDocument/2006/relationships/tags" Target="../tags/tag254.xml"/><Relationship Id="rId3" Type="http://schemas.openxmlformats.org/officeDocument/2006/relationships/tags" Target="../tags/tag206.xml"/><Relationship Id="rId12" Type="http://schemas.openxmlformats.org/officeDocument/2006/relationships/tags" Target="../tags/tag215.xml"/><Relationship Id="rId17" Type="http://schemas.openxmlformats.org/officeDocument/2006/relationships/tags" Target="../tags/tag220.xml"/><Relationship Id="rId25" Type="http://schemas.openxmlformats.org/officeDocument/2006/relationships/tags" Target="../tags/tag228.xml"/><Relationship Id="rId33" Type="http://schemas.openxmlformats.org/officeDocument/2006/relationships/tags" Target="../tags/tag236.xml"/><Relationship Id="rId38" Type="http://schemas.openxmlformats.org/officeDocument/2006/relationships/tags" Target="../tags/tag241.xml"/><Relationship Id="rId46" Type="http://schemas.openxmlformats.org/officeDocument/2006/relationships/tags" Target="../tags/tag249.xml"/><Relationship Id="rId59" Type="http://schemas.openxmlformats.org/officeDocument/2006/relationships/tags" Target="../tags/tag262.xml"/><Relationship Id="rId67" Type="http://schemas.openxmlformats.org/officeDocument/2006/relationships/oleObject" Target="../embeddings/oleObject11.bin"/><Relationship Id="rId20" Type="http://schemas.openxmlformats.org/officeDocument/2006/relationships/tags" Target="../tags/tag223.xml"/><Relationship Id="rId41" Type="http://schemas.openxmlformats.org/officeDocument/2006/relationships/tags" Target="../tags/tag244.xml"/><Relationship Id="rId54" Type="http://schemas.openxmlformats.org/officeDocument/2006/relationships/tags" Target="../tags/tag257.xml"/><Relationship Id="rId62" Type="http://schemas.openxmlformats.org/officeDocument/2006/relationships/tags" Target="../tags/tag265.xml"/><Relationship Id="rId70" Type="http://schemas.openxmlformats.org/officeDocument/2006/relationships/image" Target="../media/image59.emf"/></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8" Type="http://schemas.openxmlformats.org/officeDocument/2006/relationships/tags" Target="../tags/tag274.xml"/><Relationship Id="rId13" Type="http://schemas.openxmlformats.org/officeDocument/2006/relationships/tags" Target="../tags/tag279.xml"/><Relationship Id="rId18" Type="http://schemas.openxmlformats.org/officeDocument/2006/relationships/tags" Target="../tags/tag284.xml"/><Relationship Id="rId3" Type="http://schemas.openxmlformats.org/officeDocument/2006/relationships/tags" Target="../tags/tag269.xml"/><Relationship Id="rId21" Type="http://schemas.openxmlformats.org/officeDocument/2006/relationships/tags" Target="../tags/tag287.xml"/><Relationship Id="rId7" Type="http://schemas.openxmlformats.org/officeDocument/2006/relationships/tags" Target="../tags/tag273.xml"/><Relationship Id="rId12" Type="http://schemas.openxmlformats.org/officeDocument/2006/relationships/tags" Target="../tags/tag278.xml"/><Relationship Id="rId17" Type="http://schemas.openxmlformats.org/officeDocument/2006/relationships/tags" Target="../tags/tag283.xml"/><Relationship Id="rId25" Type="http://schemas.openxmlformats.org/officeDocument/2006/relationships/image" Target="../media/image66.emf"/><Relationship Id="rId2" Type="http://schemas.openxmlformats.org/officeDocument/2006/relationships/tags" Target="../tags/tag268.xml"/><Relationship Id="rId16" Type="http://schemas.openxmlformats.org/officeDocument/2006/relationships/tags" Target="../tags/tag282.xml"/><Relationship Id="rId20" Type="http://schemas.openxmlformats.org/officeDocument/2006/relationships/tags" Target="../tags/tag286.xml"/><Relationship Id="rId1" Type="http://schemas.openxmlformats.org/officeDocument/2006/relationships/vmlDrawing" Target="../drawings/vmlDrawing10.vml"/><Relationship Id="rId6" Type="http://schemas.openxmlformats.org/officeDocument/2006/relationships/tags" Target="../tags/tag272.xml"/><Relationship Id="rId11" Type="http://schemas.openxmlformats.org/officeDocument/2006/relationships/tags" Target="../tags/tag277.xml"/><Relationship Id="rId24" Type="http://schemas.openxmlformats.org/officeDocument/2006/relationships/oleObject" Target="../embeddings/oleObject13.bin"/><Relationship Id="rId5" Type="http://schemas.openxmlformats.org/officeDocument/2006/relationships/tags" Target="../tags/tag271.xml"/><Relationship Id="rId15" Type="http://schemas.openxmlformats.org/officeDocument/2006/relationships/tags" Target="../tags/tag281.xml"/><Relationship Id="rId23" Type="http://schemas.openxmlformats.org/officeDocument/2006/relationships/slideLayout" Target="../slideLayouts/slideLayout2.xml"/><Relationship Id="rId10" Type="http://schemas.openxmlformats.org/officeDocument/2006/relationships/tags" Target="../tags/tag276.xml"/><Relationship Id="rId19" Type="http://schemas.openxmlformats.org/officeDocument/2006/relationships/tags" Target="../tags/tag285.xml"/><Relationship Id="rId4" Type="http://schemas.openxmlformats.org/officeDocument/2006/relationships/tags" Target="../tags/tag270.xml"/><Relationship Id="rId9" Type="http://schemas.openxmlformats.org/officeDocument/2006/relationships/tags" Target="../tags/tag275.xml"/><Relationship Id="rId14" Type="http://schemas.openxmlformats.org/officeDocument/2006/relationships/tags" Target="../tags/tag280.xml"/><Relationship Id="rId22" Type="http://schemas.openxmlformats.org/officeDocument/2006/relationships/tags" Target="../tags/tag288.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slide" Target="slide51.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slide" Target="slide44.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slide" Target="slide19.xml"/><Relationship Id="rId5" Type="http://schemas.openxmlformats.org/officeDocument/2006/relationships/tags" Target="../tags/tag11.xml"/><Relationship Id="rId10" Type="http://schemas.openxmlformats.org/officeDocument/2006/relationships/slide" Target="slide15.xml"/><Relationship Id="rId4" Type="http://schemas.openxmlformats.org/officeDocument/2006/relationships/tags" Target="../tags/tag10.xml"/><Relationship Id="rId9" Type="http://schemas.openxmlformats.org/officeDocument/2006/relationships/slide" Target="slide7.xml"/></Relationships>
</file>

<file path=ppt/slides/_rels/slide30.xml.rels><?xml version="1.0" encoding="UTF-8" standalone="yes"?>
<Relationships xmlns="http://schemas.openxmlformats.org/package/2006/relationships"><Relationship Id="rId8" Type="http://schemas.openxmlformats.org/officeDocument/2006/relationships/tags" Target="../tags/tag295.xml"/><Relationship Id="rId13" Type="http://schemas.openxmlformats.org/officeDocument/2006/relationships/oleObject" Target="../embeddings/oleObject14.bin"/><Relationship Id="rId3" Type="http://schemas.openxmlformats.org/officeDocument/2006/relationships/tags" Target="../tags/tag290.xml"/><Relationship Id="rId7" Type="http://schemas.openxmlformats.org/officeDocument/2006/relationships/tags" Target="../tags/tag294.xml"/><Relationship Id="rId12" Type="http://schemas.openxmlformats.org/officeDocument/2006/relationships/slideLayout" Target="../slideLayouts/slideLayout2.xml"/><Relationship Id="rId2" Type="http://schemas.openxmlformats.org/officeDocument/2006/relationships/tags" Target="../tags/tag289.xml"/><Relationship Id="rId1" Type="http://schemas.openxmlformats.org/officeDocument/2006/relationships/vmlDrawing" Target="../drawings/vmlDrawing11.vml"/><Relationship Id="rId6" Type="http://schemas.openxmlformats.org/officeDocument/2006/relationships/tags" Target="../tags/tag293.xml"/><Relationship Id="rId11" Type="http://schemas.openxmlformats.org/officeDocument/2006/relationships/tags" Target="../tags/tag298.xml"/><Relationship Id="rId5" Type="http://schemas.openxmlformats.org/officeDocument/2006/relationships/tags" Target="../tags/tag292.xml"/><Relationship Id="rId10" Type="http://schemas.openxmlformats.org/officeDocument/2006/relationships/tags" Target="../tags/tag297.xml"/><Relationship Id="rId4" Type="http://schemas.openxmlformats.org/officeDocument/2006/relationships/tags" Target="../tags/tag291.xml"/><Relationship Id="rId9" Type="http://schemas.openxmlformats.org/officeDocument/2006/relationships/tags" Target="../tags/tag296.xml"/><Relationship Id="rId14" Type="http://schemas.openxmlformats.org/officeDocument/2006/relationships/image" Target="../media/image67.emf"/></Relationships>
</file>

<file path=ppt/slides/_rels/slide31.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tags" Target="../tags/tag300.xml"/><Relationship Id="rId7" Type="http://schemas.openxmlformats.org/officeDocument/2006/relationships/oleObject" Target="../embeddings/oleObject15.bin"/><Relationship Id="rId2" Type="http://schemas.openxmlformats.org/officeDocument/2006/relationships/tags" Target="../tags/tag299.xml"/><Relationship Id="rId1" Type="http://schemas.openxmlformats.org/officeDocument/2006/relationships/vmlDrawing" Target="../drawings/vmlDrawing12.vml"/><Relationship Id="rId6" Type="http://schemas.openxmlformats.org/officeDocument/2006/relationships/slideLayout" Target="../slideLayouts/slideLayout2.xml"/><Relationship Id="rId5" Type="http://schemas.openxmlformats.org/officeDocument/2006/relationships/tags" Target="../tags/tag302.xml"/><Relationship Id="rId4" Type="http://schemas.openxmlformats.org/officeDocument/2006/relationships/tags" Target="../tags/tag301.xml"/></Relationships>
</file>

<file path=ppt/slides/_rels/slide32.xml.rels><?xml version="1.0" encoding="UTF-8" standalone="yes"?>
<Relationships xmlns="http://schemas.openxmlformats.org/package/2006/relationships"><Relationship Id="rId8" Type="http://schemas.openxmlformats.org/officeDocument/2006/relationships/tags" Target="../tags/tag309.xml"/><Relationship Id="rId13" Type="http://schemas.openxmlformats.org/officeDocument/2006/relationships/tags" Target="../tags/tag314.xml"/><Relationship Id="rId18" Type="http://schemas.openxmlformats.org/officeDocument/2006/relationships/tags" Target="../tags/tag319.xml"/><Relationship Id="rId3" Type="http://schemas.openxmlformats.org/officeDocument/2006/relationships/tags" Target="../tags/tag304.xml"/><Relationship Id="rId21" Type="http://schemas.openxmlformats.org/officeDocument/2006/relationships/tags" Target="../tags/tag322.xml"/><Relationship Id="rId7" Type="http://schemas.openxmlformats.org/officeDocument/2006/relationships/tags" Target="../tags/tag308.xml"/><Relationship Id="rId12" Type="http://schemas.openxmlformats.org/officeDocument/2006/relationships/tags" Target="../tags/tag313.xml"/><Relationship Id="rId17" Type="http://schemas.openxmlformats.org/officeDocument/2006/relationships/tags" Target="../tags/tag318.xml"/><Relationship Id="rId2" Type="http://schemas.openxmlformats.org/officeDocument/2006/relationships/tags" Target="../tags/tag303.xml"/><Relationship Id="rId16" Type="http://schemas.openxmlformats.org/officeDocument/2006/relationships/tags" Target="../tags/tag317.xml"/><Relationship Id="rId20" Type="http://schemas.openxmlformats.org/officeDocument/2006/relationships/tags" Target="../tags/tag321.xml"/><Relationship Id="rId1" Type="http://schemas.openxmlformats.org/officeDocument/2006/relationships/vmlDrawing" Target="../drawings/vmlDrawing13.vml"/><Relationship Id="rId6" Type="http://schemas.openxmlformats.org/officeDocument/2006/relationships/tags" Target="../tags/tag307.xml"/><Relationship Id="rId11" Type="http://schemas.openxmlformats.org/officeDocument/2006/relationships/tags" Target="../tags/tag312.xml"/><Relationship Id="rId24" Type="http://schemas.openxmlformats.org/officeDocument/2006/relationships/image" Target="../media/image69.emf"/><Relationship Id="rId5" Type="http://schemas.openxmlformats.org/officeDocument/2006/relationships/tags" Target="../tags/tag306.xml"/><Relationship Id="rId15" Type="http://schemas.openxmlformats.org/officeDocument/2006/relationships/tags" Target="../tags/tag316.xml"/><Relationship Id="rId23" Type="http://schemas.openxmlformats.org/officeDocument/2006/relationships/oleObject" Target="../embeddings/oleObject16.bin"/><Relationship Id="rId10" Type="http://schemas.openxmlformats.org/officeDocument/2006/relationships/tags" Target="../tags/tag311.xml"/><Relationship Id="rId19" Type="http://schemas.openxmlformats.org/officeDocument/2006/relationships/tags" Target="../tags/tag320.xml"/><Relationship Id="rId4" Type="http://schemas.openxmlformats.org/officeDocument/2006/relationships/tags" Target="../tags/tag305.xml"/><Relationship Id="rId9" Type="http://schemas.openxmlformats.org/officeDocument/2006/relationships/tags" Target="../tags/tag310.xml"/><Relationship Id="rId14" Type="http://schemas.openxmlformats.org/officeDocument/2006/relationships/tags" Target="../tags/tag315.xml"/><Relationship Id="rId2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3" Type="http://schemas.openxmlformats.org/officeDocument/2006/relationships/tags" Target="../tags/tag334.xml"/><Relationship Id="rId18" Type="http://schemas.openxmlformats.org/officeDocument/2006/relationships/tags" Target="../tags/tag339.xml"/><Relationship Id="rId26" Type="http://schemas.openxmlformats.org/officeDocument/2006/relationships/tags" Target="../tags/tag347.xml"/><Relationship Id="rId39" Type="http://schemas.openxmlformats.org/officeDocument/2006/relationships/tags" Target="../tags/tag360.xml"/><Relationship Id="rId21" Type="http://schemas.openxmlformats.org/officeDocument/2006/relationships/tags" Target="../tags/tag342.xml"/><Relationship Id="rId34" Type="http://schemas.openxmlformats.org/officeDocument/2006/relationships/tags" Target="../tags/tag355.xml"/><Relationship Id="rId42" Type="http://schemas.openxmlformats.org/officeDocument/2006/relationships/tags" Target="../tags/tag363.xml"/><Relationship Id="rId47" Type="http://schemas.openxmlformats.org/officeDocument/2006/relationships/tags" Target="../tags/tag368.xml"/><Relationship Id="rId50" Type="http://schemas.openxmlformats.org/officeDocument/2006/relationships/tags" Target="../tags/tag371.xml"/><Relationship Id="rId55" Type="http://schemas.openxmlformats.org/officeDocument/2006/relationships/tags" Target="../tags/tag376.xml"/><Relationship Id="rId63" Type="http://schemas.openxmlformats.org/officeDocument/2006/relationships/tags" Target="../tags/tag384.xml"/><Relationship Id="rId68" Type="http://schemas.openxmlformats.org/officeDocument/2006/relationships/tags" Target="../tags/tag389.xml"/><Relationship Id="rId76" Type="http://schemas.openxmlformats.org/officeDocument/2006/relationships/tags" Target="../tags/tag397.xml"/><Relationship Id="rId84" Type="http://schemas.openxmlformats.org/officeDocument/2006/relationships/image" Target="../media/image71.emf"/><Relationship Id="rId7" Type="http://schemas.openxmlformats.org/officeDocument/2006/relationships/tags" Target="../tags/tag328.xml"/><Relationship Id="rId71" Type="http://schemas.openxmlformats.org/officeDocument/2006/relationships/tags" Target="../tags/tag392.xml"/><Relationship Id="rId2" Type="http://schemas.openxmlformats.org/officeDocument/2006/relationships/tags" Target="../tags/tag323.xml"/><Relationship Id="rId16" Type="http://schemas.openxmlformats.org/officeDocument/2006/relationships/tags" Target="../tags/tag337.xml"/><Relationship Id="rId29" Type="http://schemas.openxmlformats.org/officeDocument/2006/relationships/tags" Target="../tags/tag350.xml"/><Relationship Id="rId11" Type="http://schemas.openxmlformats.org/officeDocument/2006/relationships/tags" Target="../tags/tag332.xml"/><Relationship Id="rId24" Type="http://schemas.openxmlformats.org/officeDocument/2006/relationships/tags" Target="../tags/tag345.xml"/><Relationship Id="rId32" Type="http://schemas.openxmlformats.org/officeDocument/2006/relationships/tags" Target="../tags/tag353.xml"/><Relationship Id="rId37" Type="http://schemas.openxmlformats.org/officeDocument/2006/relationships/tags" Target="../tags/tag358.xml"/><Relationship Id="rId40" Type="http://schemas.openxmlformats.org/officeDocument/2006/relationships/tags" Target="../tags/tag361.xml"/><Relationship Id="rId45" Type="http://schemas.openxmlformats.org/officeDocument/2006/relationships/tags" Target="../tags/tag366.xml"/><Relationship Id="rId53" Type="http://schemas.openxmlformats.org/officeDocument/2006/relationships/tags" Target="../tags/tag374.xml"/><Relationship Id="rId58" Type="http://schemas.openxmlformats.org/officeDocument/2006/relationships/tags" Target="../tags/tag379.xml"/><Relationship Id="rId66" Type="http://schemas.openxmlformats.org/officeDocument/2006/relationships/tags" Target="../tags/tag387.xml"/><Relationship Id="rId74" Type="http://schemas.openxmlformats.org/officeDocument/2006/relationships/tags" Target="../tags/tag395.xml"/><Relationship Id="rId79" Type="http://schemas.openxmlformats.org/officeDocument/2006/relationships/tags" Target="../tags/tag400.xml"/><Relationship Id="rId87" Type="http://schemas.openxmlformats.org/officeDocument/2006/relationships/oleObject" Target="../embeddings/oleObject20.bin"/><Relationship Id="rId5" Type="http://schemas.openxmlformats.org/officeDocument/2006/relationships/tags" Target="../tags/tag326.xml"/><Relationship Id="rId61" Type="http://schemas.openxmlformats.org/officeDocument/2006/relationships/tags" Target="../tags/tag382.xml"/><Relationship Id="rId82" Type="http://schemas.openxmlformats.org/officeDocument/2006/relationships/image" Target="../media/image70.emf"/><Relationship Id="rId19" Type="http://schemas.openxmlformats.org/officeDocument/2006/relationships/tags" Target="../tags/tag340.xml"/><Relationship Id="rId4" Type="http://schemas.openxmlformats.org/officeDocument/2006/relationships/tags" Target="../tags/tag325.xml"/><Relationship Id="rId9" Type="http://schemas.openxmlformats.org/officeDocument/2006/relationships/tags" Target="../tags/tag330.xml"/><Relationship Id="rId14" Type="http://schemas.openxmlformats.org/officeDocument/2006/relationships/tags" Target="../tags/tag335.xml"/><Relationship Id="rId22" Type="http://schemas.openxmlformats.org/officeDocument/2006/relationships/tags" Target="../tags/tag343.xml"/><Relationship Id="rId27" Type="http://schemas.openxmlformats.org/officeDocument/2006/relationships/tags" Target="../tags/tag348.xml"/><Relationship Id="rId30" Type="http://schemas.openxmlformats.org/officeDocument/2006/relationships/tags" Target="../tags/tag351.xml"/><Relationship Id="rId35" Type="http://schemas.openxmlformats.org/officeDocument/2006/relationships/tags" Target="../tags/tag356.xml"/><Relationship Id="rId43" Type="http://schemas.openxmlformats.org/officeDocument/2006/relationships/tags" Target="../tags/tag364.xml"/><Relationship Id="rId48" Type="http://schemas.openxmlformats.org/officeDocument/2006/relationships/tags" Target="../tags/tag369.xml"/><Relationship Id="rId56" Type="http://schemas.openxmlformats.org/officeDocument/2006/relationships/tags" Target="../tags/tag377.xml"/><Relationship Id="rId64" Type="http://schemas.openxmlformats.org/officeDocument/2006/relationships/tags" Target="../tags/tag385.xml"/><Relationship Id="rId69" Type="http://schemas.openxmlformats.org/officeDocument/2006/relationships/tags" Target="../tags/tag390.xml"/><Relationship Id="rId77" Type="http://schemas.openxmlformats.org/officeDocument/2006/relationships/tags" Target="../tags/tag398.xml"/><Relationship Id="rId8" Type="http://schemas.openxmlformats.org/officeDocument/2006/relationships/tags" Target="../tags/tag329.xml"/><Relationship Id="rId51" Type="http://schemas.openxmlformats.org/officeDocument/2006/relationships/tags" Target="../tags/tag372.xml"/><Relationship Id="rId72" Type="http://schemas.openxmlformats.org/officeDocument/2006/relationships/tags" Target="../tags/tag393.xml"/><Relationship Id="rId80" Type="http://schemas.openxmlformats.org/officeDocument/2006/relationships/slideLayout" Target="../slideLayouts/slideLayout2.xml"/><Relationship Id="rId85" Type="http://schemas.openxmlformats.org/officeDocument/2006/relationships/oleObject" Target="../embeddings/oleObject19.bin"/><Relationship Id="rId3" Type="http://schemas.openxmlformats.org/officeDocument/2006/relationships/tags" Target="../tags/tag324.xml"/><Relationship Id="rId12" Type="http://schemas.openxmlformats.org/officeDocument/2006/relationships/tags" Target="../tags/tag333.xml"/><Relationship Id="rId17" Type="http://schemas.openxmlformats.org/officeDocument/2006/relationships/tags" Target="../tags/tag338.xml"/><Relationship Id="rId25" Type="http://schemas.openxmlformats.org/officeDocument/2006/relationships/tags" Target="../tags/tag346.xml"/><Relationship Id="rId33" Type="http://schemas.openxmlformats.org/officeDocument/2006/relationships/tags" Target="../tags/tag354.xml"/><Relationship Id="rId38" Type="http://schemas.openxmlformats.org/officeDocument/2006/relationships/tags" Target="../tags/tag359.xml"/><Relationship Id="rId46" Type="http://schemas.openxmlformats.org/officeDocument/2006/relationships/tags" Target="../tags/tag367.xml"/><Relationship Id="rId59" Type="http://schemas.openxmlformats.org/officeDocument/2006/relationships/tags" Target="../tags/tag380.xml"/><Relationship Id="rId67" Type="http://schemas.openxmlformats.org/officeDocument/2006/relationships/tags" Target="../tags/tag388.xml"/><Relationship Id="rId20" Type="http://schemas.openxmlformats.org/officeDocument/2006/relationships/tags" Target="../tags/tag341.xml"/><Relationship Id="rId41" Type="http://schemas.openxmlformats.org/officeDocument/2006/relationships/tags" Target="../tags/tag362.xml"/><Relationship Id="rId54" Type="http://schemas.openxmlformats.org/officeDocument/2006/relationships/tags" Target="../tags/tag375.xml"/><Relationship Id="rId62" Type="http://schemas.openxmlformats.org/officeDocument/2006/relationships/tags" Target="../tags/tag383.xml"/><Relationship Id="rId70" Type="http://schemas.openxmlformats.org/officeDocument/2006/relationships/tags" Target="../tags/tag391.xml"/><Relationship Id="rId75" Type="http://schemas.openxmlformats.org/officeDocument/2006/relationships/tags" Target="../tags/tag396.xml"/><Relationship Id="rId83" Type="http://schemas.openxmlformats.org/officeDocument/2006/relationships/oleObject" Target="../embeddings/oleObject18.bin"/><Relationship Id="rId88" Type="http://schemas.openxmlformats.org/officeDocument/2006/relationships/image" Target="../media/image73.emf"/><Relationship Id="rId1" Type="http://schemas.openxmlformats.org/officeDocument/2006/relationships/vmlDrawing" Target="../drawings/vmlDrawing14.vml"/><Relationship Id="rId6" Type="http://schemas.openxmlformats.org/officeDocument/2006/relationships/tags" Target="../tags/tag327.xml"/><Relationship Id="rId15" Type="http://schemas.openxmlformats.org/officeDocument/2006/relationships/tags" Target="../tags/tag336.xml"/><Relationship Id="rId23" Type="http://schemas.openxmlformats.org/officeDocument/2006/relationships/tags" Target="../tags/tag344.xml"/><Relationship Id="rId28" Type="http://schemas.openxmlformats.org/officeDocument/2006/relationships/tags" Target="../tags/tag349.xml"/><Relationship Id="rId36" Type="http://schemas.openxmlformats.org/officeDocument/2006/relationships/tags" Target="../tags/tag357.xml"/><Relationship Id="rId49" Type="http://schemas.openxmlformats.org/officeDocument/2006/relationships/tags" Target="../tags/tag370.xml"/><Relationship Id="rId57" Type="http://schemas.openxmlformats.org/officeDocument/2006/relationships/tags" Target="../tags/tag378.xml"/><Relationship Id="rId10" Type="http://schemas.openxmlformats.org/officeDocument/2006/relationships/tags" Target="../tags/tag331.xml"/><Relationship Id="rId31" Type="http://schemas.openxmlformats.org/officeDocument/2006/relationships/tags" Target="../tags/tag352.xml"/><Relationship Id="rId44" Type="http://schemas.openxmlformats.org/officeDocument/2006/relationships/tags" Target="../tags/tag365.xml"/><Relationship Id="rId52" Type="http://schemas.openxmlformats.org/officeDocument/2006/relationships/tags" Target="../tags/tag373.xml"/><Relationship Id="rId60" Type="http://schemas.openxmlformats.org/officeDocument/2006/relationships/tags" Target="../tags/tag381.xml"/><Relationship Id="rId65" Type="http://schemas.openxmlformats.org/officeDocument/2006/relationships/tags" Target="../tags/tag386.xml"/><Relationship Id="rId73" Type="http://schemas.openxmlformats.org/officeDocument/2006/relationships/tags" Target="../tags/tag394.xml"/><Relationship Id="rId78" Type="http://schemas.openxmlformats.org/officeDocument/2006/relationships/tags" Target="../tags/tag399.xml"/><Relationship Id="rId81" Type="http://schemas.openxmlformats.org/officeDocument/2006/relationships/oleObject" Target="../embeddings/oleObject17.bin"/><Relationship Id="rId86" Type="http://schemas.openxmlformats.org/officeDocument/2006/relationships/image" Target="../media/image7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tags" Target="../tags/tag407.xml"/><Relationship Id="rId13" Type="http://schemas.openxmlformats.org/officeDocument/2006/relationships/image" Target="../media/image74.emf"/><Relationship Id="rId3" Type="http://schemas.openxmlformats.org/officeDocument/2006/relationships/tags" Target="../tags/tag402.xml"/><Relationship Id="rId7" Type="http://schemas.openxmlformats.org/officeDocument/2006/relationships/tags" Target="../tags/tag406.xml"/><Relationship Id="rId12" Type="http://schemas.openxmlformats.org/officeDocument/2006/relationships/oleObject" Target="../embeddings/oleObject21.bin"/><Relationship Id="rId2" Type="http://schemas.openxmlformats.org/officeDocument/2006/relationships/tags" Target="../tags/tag401.xml"/><Relationship Id="rId1" Type="http://schemas.openxmlformats.org/officeDocument/2006/relationships/vmlDrawing" Target="../drawings/vmlDrawing15.vml"/><Relationship Id="rId6" Type="http://schemas.openxmlformats.org/officeDocument/2006/relationships/tags" Target="../tags/tag405.xml"/><Relationship Id="rId11" Type="http://schemas.openxmlformats.org/officeDocument/2006/relationships/slideLayout" Target="../slideLayouts/slideLayout2.xml"/><Relationship Id="rId5" Type="http://schemas.openxmlformats.org/officeDocument/2006/relationships/tags" Target="../tags/tag404.xml"/><Relationship Id="rId10" Type="http://schemas.openxmlformats.org/officeDocument/2006/relationships/tags" Target="../tags/tag409.xml"/><Relationship Id="rId4" Type="http://schemas.openxmlformats.org/officeDocument/2006/relationships/tags" Target="../tags/tag403.xml"/><Relationship Id="rId9" Type="http://schemas.openxmlformats.org/officeDocument/2006/relationships/tags" Target="../tags/tag408.xml"/></Relationships>
</file>

<file path=ppt/slides/_rels/slide36.xml.rels><?xml version="1.0" encoding="UTF-8" standalone="yes"?>
<Relationships xmlns="http://schemas.openxmlformats.org/package/2006/relationships"><Relationship Id="rId13" Type="http://schemas.openxmlformats.org/officeDocument/2006/relationships/tags" Target="../tags/tag421.xml"/><Relationship Id="rId18" Type="http://schemas.openxmlformats.org/officeDocument/2006/relationships/tags" Target="../tags/tag426.xml"/><Relationship Id="rId26" Type="http://schemas.openxmlformats.org/officeDocument/2006/relationships/tags" Target="../tags/tag434.xml"/><Relationship Id="rId39" Type="http://schemas.openxmlformats.org/officeDocument/2006/relationships/tags" Target="../tags/tag447.xml"/><Relationship Id="rId3" Type="http://schemas.openxmlformats.org/officeDocument/2006/relationships/tags" Target="../tags/tag411.xml"/><Relationship Id="rId21" Type="http://schemas.openxmlformats.org/officeDocument/2006/relationships/tags" Target="../tags/tag429.xml"/><Relationship Id="rId34" Type="http://schemas.openxmlformats.org/officeDocument/2006/relationships/tags" Target="../tags/tag442.xml"/><Relationship Id="rId42" Type="http://schemas.openxmlformats.org/officeDocument/2006/relationships/tags" Target="../tags/tag450.xml"/><Relationship Id="rId47" Type="http://schemas.openxmlformats.org/officeDocument/2006/relationships/tags" Target="../tags/tag455.xml"/><Relationship Id="rId50" Type="http://schemas.openxmlformats.org/officeDocument/2006/relationships/oleObject" Target="../embeddings/oleObject22.bin"/><Relationship Id="rId7" Type="http://schemas.openxmlformats.org/officeDocument/2006/relationships/tags" Target="../tags/tag415.xml"/><Relationship Id="rId12" Type="http://schemas.openxmlformats.org/officeDocument/2006/relationships/tags" Target="../tags/tag420.xml"/><Relationship Id="rId17" Type="http://schemas.openxmlformats.org/officeDocument/2006/relationships/tags" Target="../tags/tag425.xml"/><Relationship Id="rId25" Type="http://schemas.openxmlformats.org/officeDocument/2006/relationships/tags" Target="../tags/tag433.xml"/><Relationship Id="rId33" Type="http://schemas.openxmlformats.org/officeDocument/2006/relationships/tags" Target="../tags/tag441.xml"/><Relationship Id="rId38" Type="http://schemas.openxmlformats.org/officeDocument/2006/relationships/tags" Target="../tags/tag446.xml"/><Relationship Id="rId46" Type="http://schemas.openxmlformats.org/officeDocument/2006/relationships/tags" Target="../tags/tag454.xml"/><Relationship Id="rId2" Type="http://schemas.openxmlformats.org/officeDocument/2006/relationships/tags" Target="../tags/tag410.xml"/><Relationship Id="rId16" Type="http://schemas.openxmlformats.org/officeDocument/2006/relationships/tags" Target="../tags/tag424.xml"/><Relationship Id="rId20" Type="http://schemas.openxmlformats.org/officeDocument/2006/relationships/tags" Target="../tags/tag428.xml"/><Relationship Id="rId29" Type="http://schemas.openxmlformats.org/officeDocument/2006/relationships/tags" Target="../tags/tag437.xml"/><Relationship Id="rId41" Type="http://schemas.openxmlformats.org/officeDocument/2006/relationships/tags" Target="../tags/tag449.xml"/><Relationship Id="rId1" Type="http://schemas.openxmlformats.org/officeDocument/2006/relationships/vmlDrawing" Target="../drawings/vmlDrawing16.vml"/><Relationship Id="rId6" Type="http://schemas.openxmlformats.org/officeDocument/2006/relationships/tags" Target="../tags/tag414.xml"/><Relationship Id="rId11" Type="http://schemas.openxmlformats.org/officeDocument/2006/relationships/tags" Target="../tags/tag419.xml"/><Relationship Id="rId24" Type="http://schemas.openxmlformats.org/officeDocument/2006/relationships/tags" Target="../tags/tag432.xml"/><Relationship Id="rId32" Type="http://schemas.openxmlformats.org/officeDocument/2006/relationships/tags" Target="../tags/tag440.xml"/><Relationship Id="rId37" Type="http://schemas.openxmlformats.org/officeDocument/2006/relationships/tags" Target="../tags/tag445.xml"/><Relationship Id="rId40" Type="http://schemas.openxmlformats.org/officeDocument/2006/relationships/tags" Target="../tags/tag448.xml"/><Relationship Id="rId45" Type="http://schemas.openxmlformats.org/officeDocument/2006/relationships/tags" Target="../tags/tag453.xml"/><Relationship Id="rId5" Type="http://schemas.openxmlformats.org/officeDocument/2006/relationships/tags" Target="../tags/tag413.xml"/><Relationship Id="rId15" Type="http://schemas.openxmlformats.org/officeDocument/2006/relationships/tags" Target="../tags/tag423.xml"/><Relationship Id="rId23" Type="http://schemas.openxmlformats.org/officeDocument/2006/relationships/tags" Target="../tags/tag431.xml"/><Relationship Id="rId28" Type="http://schemas.openxmlformats.org/officeDocument/2006/relationships/tags" Target="../tags/tag436.xml"/><Relationship Id="rId36" Type="http://schemas.openxmlformats.org/officeDocument/2006/relationships/tags" Target="../tags/tag444.xml"/><Relationship Id="rId49" Type="http://schemas.openxmlformats.org/officeDocument/2006/relationships/notesSlide" Target="../notesSlides/notesSlide6.xml"/><Relationship Id="rId10" Type="http://schemas.openxmlformats.org/officeDocument/2006/relationships/tags" Target="../tags/tag418.xml"/><Relationship Id="rId19" Type="http://schemas.openxmlformats.org/officeDocument/2006/relationships/tags" Target="../tags/tag427.xml"/><Relationship Id="rId31" Type="http://schemas.openxmlformats.org/officeDocument/2006/relationships/tags" Target="../tags/tag439.xml"/><Relationship Id="rId44" Type="http://schemas.openxmlformats.org/officeDocument/2006/relationships/tags" Target="../tags/tag452.xml"/><Relationship Id="rId4" Type="http://schemas.openxmlformats.org/officeDocument/2006/relationships/tags" Target="../tags/tag412.xml"/><Relationship Id="rId9" Type="http://schemas.openxmlformats.org/officeDocument/2006/relationships/tags" Target="../tags/tag417.xml"/><Relationship Id="rId14" Type="http://schemas.openxmlformats.org/officeDocument/2006/relationships/tags" Target="../tags/tag422.xml"/><Relationship Id="rId22" Type="http://schemas.openxmlformats.org/officeDocument/2006/relationships/tags" Target="../tags/tag430.xml"/><Relationship Id="rId27" Type="http://schemas.openxmlformats.org/officeDocument/2006/relationships/tags" Target="../tags/tag435.xml"/><Relationship Id="rId30" Type="http://schemas.openxmlformats.org/officeDocument/2006/relationships/tags" Target="../tags/tag438.xml"/><Relationship Id="rId35" Type="http://schemas.openxmlformats.org/officeDocument/2006/relationships/tags" Target="../tags/tag443.xml"/><Relationship Id="rId43" Type="http://schemas.openxmlformats.org/officeDocument/2006/relationships/tags" Target="../tags/tag451.xml"/><Relationship Id="rId48" Type="http://schemas.openxmlformats.org/officeDocument/2006/relationships/slideLayout" Target="../slideLayouts/slideLayout2.xml"/><Relationship Id="rId8" Type="http://schemas.openxmlformats.org/officeDocument/2006/relationships/tags" Target="../tags/tag416.xml"/><Relationship Id="rId51" Type="http://schemas.openxmlformats.org/officeDocument/2006/relationships/image" Target="../media/image75.emf"/></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8" Type="http://schemas.openxmlformats.org/officeDocument/2006/relationships/tags" Target="../tags/tag462.xml"/><Relationship Id="rId13" Type="http://schemas.openxmlformats.org/officeDocument/2006/relationships/tags" Target="../tags/tag467.xml"/><Relationship Id="rId18" Type="http://schemas.openxmlformats.org/officeDocument/2006/relationships/slideLayout" Target="../slideLayouts/slideLayout2.xml"/><Relationship Id="rId3" Type="http://schemas.openxmlformats.org/officeDocument/2006/relationships/tags" Target="../tags/tag457.xml"/><Relationship Id="rId21" Type="http://schemas.openxmlformats.org/officeDocument/2006/relationships/oleObject" Target="../embeddings/oleObject24.bin"/><Relationship Id="rId7" Type="http://schemas.openxmlformats.org/officeDocument/2006/relationships/tags" Target="../tags/tag461.xml"/><Relationship Id="rId12" Type="http://schemas.openxmlformats.org/officeDocument/2006/relationships/tags" Target="../tags/tag466.xml"/><Relationship Id="rId17" Type="http://schemas.openxmlformats.org/officeDocument/2006/relationships/tags" Target="../tags/tag471.xml"/><Relationship Id="rId2" Type="http://schemas.openxmlformats.org/officeDocument/2006/relationships/tags" Target="../tags/tag456.xml"/><Relationship Id="rId16" Type="http://schemas.openxmlformats.org/officeDocument/2006/relationships/tags" Target="../tags/tag470.xml"/><Relationship Id="rId20" Type="http://schemas.openxmlformats.org/officeDocument/2006/relationships/image" Target="../media/image80.emf"/><Relationship Id="rId1" Type="http://schemas.openxmlformats.org/officeDocument/2006/relationships/vmlDrawing" Target="../drawings/vmlDrawing17.vml"/><Relationship Id="rId6" Type="http://schemas.openxmlformats.org/officeDocument/2006/relationships/tags" Target="../tags/tag460.xml"/><Relationship Id="rId11" Type="http://schemas.openxmlformats.org/officeDocument/2006/relationships/tags" Target="../tags/tag465.xml"/><Relationship Id="rId5" Type="http://schemas.openxmlformats.org/officeDocument/2006/relationships/tags" Target="../tags/tag459.xml"/><Relationship Id="rId15" Type="http://schemas.openxmlformats.org/officeDocument/2006/relationships/tags" Target="../tags/tag469.xml"/><Relationship Id="rId10" Type="http://schemas.openxmlformats.org/officeDocument/2006/relationships/tags" Target="../tags/tag464.xml"/><Relationship Id="rId19" Type="http://schemas.openxmlformats.org/officeDocument/2006/relationships/oleObject" Target="../embeddings/oleObject23.bin"/><Relationship Id="rId4" Type="http://schemas.openxmlformats.org/officeDocument/2006/relationships/tags" Target="../tags/tag458.xml"/><Relationship Id="rId9" Type="http://schemas.openxmlformats.org/officeDocument/2006/relationships/tags" Target="../tags/tag463.xml"/><Relationship Id="rId14" Type="http://schemas.openxmlformats.org/officeDocument/2006/relationships/tags" Target="../tags/tag468.xml"/><Relationship Id="rId22" Type="http://schemas.openxmlformats.org/officeDocument/2006/relationships/image" Target="../media/image81.emf"/></Relationships>
</file>

<file path=ppt/slides/_rels/slide3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tags" Target="../tags/tag478.xml"/><Relationship Id="rId13" Type="http://schemas.openxmlformats.org/officeDocument/2006/relationships/tags" Target="../tags/tag483.xml"/><Relationship Id="rId18" Type="http://schemas.openxmlformats.org/officeDocument/2006/relationships/tags" Target="../tags/tag488.xml"/><Relationship Id="rId26" Type="http://schemas.openxmlformats.org/officeDocument/2006/relationships/tags" Target="../tags/tag496.xml"/><Relationship Id="rId39" Type="http://schemas.openxmlformats.org/officeDocument/2006/relationships/tags" Target="../tags/tag509.xml"/><Relationship Id="rId3" Type="http://schemas.openxmlformats.org/officeDocument/2006/relationships/tags" Target="../tags/tag473.xml"/><Relationship Id="rId21" Type="http://schemas.openxmlformats.org/officeDocument/2006/relationships/tags" Target="../tags/tag491.xml"/><Relationship Id="rId34" Type="http://schemas.openxmlformats.org/officeDocument/2006/relationships/tags" Target="../tags/tag504.xml"/><Relationship Id="rId42" Type="http://schemas.openxmlformats.org/officeDocument/2006/relationships/tags" Target="../tags/tag512.xml"/><Relationship Id="rId7" Type="http://schemas.openxmlformats.org/officeDocument/2006/relationships/tags" Target="../tags/tag477.xml"/><Relationship Id="rId12" Type="http://schemas.openxmlformats.org/officeDocument/2006/relationships/tags" Target="../tags/tag482.xml"/><Relationship Id="rId17" Type="http://schemas.openxmlformats.org/officeDocument/2006/relationships/tags" Target="../tags/tag487.xml"/><Relationship Id="rId25" Type="http://schemas.openxmlformats.org/officeDocument/2006/relationships/tags" Target="../tags/tag495.xml"/><Relationship Id="rId33" Type="http://schemas.openxmlformats.org/officeDocument/2006/relationships/tags" Target="../tags/tag503.xml"/><Relationship Id="rId38" Type="http://schemas.openxmlformats.org/officeDocument/2006/relationships/tags" Target="../tags/tag508.xml"/><Relationship Id="rId2" Type="http://schemas.openxmlformats.org/officeDocument/2006/relationships/tags" Target="../tags/tag472.xml"/><Relationship Id="rId16" Type="http://schemas.openxmlformats.org/officeDocument/2006/relationships/tags" Target="../tags/tag486.xml"/><Relationship Id="rId20" Type="http://schemas.openxmlformats.org/officeDocument/2006/relationships/tags" Target="../tags/tag490.xml"/><Relationship Id="rId29" Type="http://schemas.openxmlformats.org/officeDocument/2006/relationships/tags" Target="../tags/tag499.xml"/><Relationship Id="rId41" Type="http://schemas.openxmlformats.org/officeDocument/2006/relationships/tags" Target="../tags/tag511.xml"/><Relationship Id="rId1" Type="http://schemas.openxmlformats.org/officeDocument/2006/relationships/vmlDrawing" Target="../drawings/vmlDrawing18.vml"/><Relationship Id="rId6" Type="http://schemas.openxmlformats.org/officeDocument/2006/relationships/tags" Target="../tags/tag476.xml"/><Relationship Id="rId11" Type="http://schemas.openxmlformats.org/officeDocument/2006/relationships/tags" Target="../tags/tag481.xml"/><Relationship Id="rId24" Type="http://schemas.openxmlformats.org/officeDocument/2006/relationships/tags" Target="../tags/tag494.xml"/><Relationship Id="rId32" Type="http://schemas.openxmlformats.org/officeDocument/2006/relationships/tags" Target="../tags/tag502.xml"/><Relationship Id="rId37" Type="http://schemas.openxmlformats.org/officeDocument/2006/relationships/tags" Target="../tags/tag507.xml"/><Relationship Id="rId40" Type="http://schemas.openxmlformats.org/officeDocument/2006/relationships/tags" Target="../tags/tag510.xml"/><Relationship Id="rId45" Type="http://schemas.openxmlformats.org/officeDocument/2006/relationships/image" Target="../media/image83.emf"/><Relationship Id="rId5" Type="http://schemas.openxmlformats.org/officeDocument/2006/relationships/tags" Target="../tags/tag475.xml"/><Relationship Id="rId15" Type="http://schemas.openxmlformats.org/officeDocument/2006/relationships/tags" Target="../tags/tag485.xml"/><Relationship Id="rId23" Type="http://schemas.openxmlformats.org/officeDocument/2006/relationships/tags" Target="../tags/tag493.xml"/><Relationship Id="rId28" Type="http://schemas.openxmlformats.org/officeDocument/2006/relationships/tags" Target="../tags/tag498.xml"/><Relationship Id="rId36" Type="http://schemas.openxmlformats.org/officeDocument/2006/relationships/tags" Target="../tags/tag506.xml"/><Relationship Id="rId10" Type="http://schemas.openxmlformats.org/officeDocument/2006/relationships/tags" Target="../tags/tag480.xml"/><Relationship Id="rId19" Type="http://schemas.openxmlformats.org/officeDocument/2006/relationships/tags" Target="../tags/tag489.xml"/><Relationship Id="rId31" Type="http://schemas.openxmlformats.org/officeDocument/2006/relationships/tags" Target="../tags/tag501.xml"/><Relationship Id="rId44" Type="http://schemas.openxmlformats.org/officeDocument/2006/relationships/oleObject" Target="../embeddings/oleObject25.bin"/><Relationship Id="rId4" Type="http://schemas.openxmlformats.org/officeDocument/2006/relationships/tags" Target="../tags/tag474.xml"/><Relationship Id="rId9" Type="http://schemas.openxmlformats.org/officeDocument/2006/relationships/tags" Target="../tags/tag479.xml"/><Relationship Id="rId14" Type="http://schemas.openxmlformats.org/officeDocument/2006/relationships/tags" Target="../tags/tag484.xml"/><Relationship Id="rId22" Type="http://schemas.openxmlformats.org/officeDocument/2006/relationships/tags" Target="../tags/tag492.xml"/><Relationship Id="rId27" Type="http://schemas.openxmlformats.org/officeDocument/2006/relationships/tags" Target="../tags/tag497.xml"/><Relationship Id="rId30" Type="http://schemas.openxmlformats.org/officeDocument/2006/relationships/tags" Target="../tags/tag500.xml"/><Relationship Id="rId35" Type="http://schemas.openxmlformats.org/officeDocument/2006/relationships/tags" Target="../tags/tag505.xml"/><Relationship Id="rId43"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tags" Target="../tags/tag519.xml"/><Relationship Id="rId13" Type="http://schemas.openxmlformats.org/officeDocument/2006/relationships/slideLayout" Target="../slideLayouts/slideLayout2.xml"/><Relationship Id="rId3" Type="http://schemas.openxmlformats.org/officeDocument/2006/relationships/tags" Target="../tags/tag514.xml"/><Relationship Id="rId7" Type="http://schemas.openxmlformats.org/officeDocument/2006/relationships/tags" Target="../tags/tag518.xml"/><Relationship Id="rId12" Type="http://schemas.openxmlformats.org/officeDocument/2006/relationships/tags" Target="../tags/tag523.xml"/><Relationship Id="rId2" Type="http://schemas.openxmlformats.org/officeDocument/2006/relationships/tags" Target="../tags/tag513.xml"/><Relationship Id="rId1" Type="http://schemas.openxmlformats.org/officeDocument/2006/relationships/vmlDrawing" Target="../drawings/vmlDrawing19.vml"/><Relationship Id="rId6" Type="http://schemas.openxmlformats.org/officeDocument/2006/relationships/tags" Target="../tags/tag517.xml"/><Relationship Id="rId11" Type="http://schemas.openxmlformats.org/officeDocument/2006/relationships/tags" Target="../tags/tag522.xml"/><Relationship Id="rId5" Type="http://schemas.openxmlformats.org/officeDocument/2006/relationships/tags" Target="../tags/tag516.xml"/><Relationship Id="rId15" Type="http://schemas.openxmlformats.org/officeDocument/2006/relationships/image" Target="../media/image84.emf"/><Relationship Id="rId10" Type="http://schemas.openxmlformats.org/officeDocument/2006/relationships/tags" Target="../tags/tag521.xml"/><Relationship Id="rId4" Type="http://schemas.openxmlformats.org/officeDocument/2006/relationships/tags" Target="../tags/tag515.xml"/><Relationship Id="rId9" Type="http://schemas.openxmlformats.org/officeDocument/2006/relationships/tags" Target="../tags/tag520.xml"/><Relationship Id="rId14" Type="http://schemas.openxmlformats.org/officeDocument/2006/relationships/oleObject" Target="../embeddings/oleObject26.bin"/></Relationships>
</file>

<file path=ppt/slides/_rels/slide42.xml.rels><?xml version="1.0" encoding="UTF-8" standalone="yes"?>
<Relationships xmlns="http://schemas.openxmlformats.org/package/2006/relationships"><Relationship Id="rId8" Type="http://schemas.openxmlformats.org/officeDocument/2006/relationships/tags" Target="../tags/tag530.xml"/><Relationship Id="rId13" Type="http://schemas.openxmlformats.org/officeDocument/2006/relationships/tags" Target="../tags/tag535.xml"/><Relationship Id="rId3" Type="http://schemas.openxmlformats.org/officeDocument/2006/relationships/tags" Target="../tags/tag525.xml"/><Relationship Id="rId7" Type="http://schemas.openxmlformats.org/officeDocument/2006/relationships/tags" Target="../tags/tag529.xml"/><Relationship Id="rId12" Type="http://schemas.openxmlformats.org/officeDocument/2006/relationships/tags" Target="../tags/tag534.xml"/><Relationship Id="rId17" Type="http://schemas.openxmlformats.org/officeDocument/2006/relationships/image" Target="../media/image85.emf"/><Relationship Id="rId2" Type="http://schemas.openxmlformats.org/officeDocument/2006/relationships/tags" Target="../tags/tag524.xml"/><Relationship Id="rId16" Type="http://schemas.openxmlformats.org/officeDocument/2006/relationships/oleObject" Target="../embeddings/oleObject27.bin"/><Relationship Id="rId1" Type="http://schemas.openxmlformats.org/officeDocument/2006/relationships/vmlDrawing" Target="../drawings/vmlDrawing20.vml"/><Relationship Id="rId6" Type="http://schemas.openxmlformats.org/officeDocument/2006/relationships/tags" Target="../tags/tag528.xml"/><Relationship Id="rId11" Type="http://schemas.openxmlformats.org/officeDocument/2006/relationships/tags" Target="../tags/tag533.xml"/><Relationship Id="rId5" Type="http://schemas.openxmlformats.org/officeDocument/2006/relationships/tags" Target="../tags/tag527.xml"/><Relationship Id="rId15" Type="http://schemas.openxmlformats.org/officeDocument/2006/relationships/slideLayout" Target="../slideLayouts/slideLayout2.xml"/><Relationship Id="rId10" Type="http://schemas.openxmlformats.org/officeDocument/2006/relationships/tags" Target="../tags/tag532.xml"/><Relationship Id="rId4" Type="http://schemas.openxmlformats.org/officeDocument/2006/relationships/tags" Target="../tags/tag526.xml"/><Relationship Id="rId9" Type="http://schemas.openxmlformats.org/officeDocument/2006/relationships/tags" Target="../tags/tag531.xml"/><Relationship Id="rId14" Type="http://schemas.openxmlformats.org/officeDocument/2006/relationships/tags" Target="../tags/tag5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slide" Target="slide51.xml"/><Relationship Id="rId3" Type="http://schemas.openxmlformats.org/officeDocument/2006/relationships/tags" Target="../tags/tag539.xml"/><Relationship Id="rId7" Type="http://schemas.openxmlformats.org/officeDocument/2006/relationships/tags" Target="../tags/tag543.xml"/><Relationship Id="rId12" Type="http://schemas.openxmlformats.org/officeDocument/2006/relationships/slide" Target="slide19.xml"/><Relationship Id="rId2" Type="http://schemas.openxmlformats.org/officeDocument/2006/relationships/tags" Target="../tags/tag538.xml"/><Relationship Id="rId1" Type="http://schemas.openxmlformats.org/officeDocument/2006/relationships/tags" Target="../tags/tag537.xml"/><Relationship Id="rId6" Type="http://schemas.openxmlformats.org/officeDocument/2006/relationships/tags" Target="../tags/tag542.xml"/><Relationship Id="rId11" Type="http://schemas.openxmlformats.org/officeDocument/2006/relationships/slide" Target="slide15.xml"/><Relationship Id="rId5" Type="http://schemas.openxmlformats.org/officeDocument/2006/relationships/tags" Target="../tags/tag541.xml"/><Relationship Id="rId10" Type="http://schemas.openxmlformats.org/officeDocument/2006/relationships/slide" Target="slide7.xml"/><Relationship Id="rId4" Type="http://schemas.openxmlformats.org/officeDocument/2006/relationships/tags" Target="../tags/tag540.xml"/><Relationship Id="rId9" Type="http://schemas.openxmlformats.org/officeDocument/2006/relationships/slide" Target="slide3.xml"/></Relationships>
</file>

<file path=ppt/slides/_rels/slide45.xml.rels><?xml version="1.0" encoding="UTF-8" standalone="yes"?>
<Relationships xmlns="http://schemas.openxmlformats.org/package/2006/relationships"><Relationship Id="rId13" Type="http://schemas.openxmlformats.org/officeDocument/2006/relationships/tags" Target="../tags/tag555.xml"/><Relationship Id="rId18" Type="http://schemas.openxmlformats.org/officeDocument/2006/relationships/tags" Target="../tags/tag560.xml"/><Relationship Id="rId26" Type="http://schemas.openxmlformats.org/officeDocument/2006/relationships/tags" Target="../tags/tag568.xml"/><Relationship Id="rId39" Type="http://schemas.openxmlformats.org/officeDocument/2006/relationships/tags" Target="../tags/tag581.xml"/><Relationship Id="rId21" Type="http://schemas.openxmlformats.org/officeDocument/2006/relationships/tags" Target="../tags/tag563.xml"/><Relationship Id="rId34" Type="http://schemas.openxmlformats.org/officeDocument/2006/relationships/tags" Target="../tags/tag576.xml"/><Relationship Id="rId42" Type="http://schemas.openxmlformats.org/officeDocument/2006/relationships/tags" Target="../tags/tag584.xml"/><Relationship Id="rId47" Type="http://schemas.openxmlformats.org/officeDocument/2006/relationships/tags" Target="../tags/tag589.xml"/><Relationship Id="rId50" Type="http://schemas.openxmlformats.org/officeDocument/2006/relationships/tags" Target="../tags/tag592.xml"/><Relationship Id="rId55" Type="http://schemas.openxmlformats.org/officeDocument/2006/relationships/image" Target="../media/image87.emf"/><Relationship Id="rId7" Type="http://schemas.openxmlformats.org/officeDocument/2006/relationships/tags" Target="../tags/tag549.xml"/><Relationship Id="rId12" Type="http://schemas.openxmlformats.org/officeDocument/2006/relationships/tags" Target="../tags/tag554.xml"/><Relationship Id="rId17" Type="http://schemas.openxmlformats.org/officeDocument/2006/relationships/tags" Target="../tags/tag559.xml"/><Relationship Id="rId25" Type="http://schemas.openxmlformats.org/officeDocument/2006/relationships/tags" Target="../tags/tag567.xml"/><Relationship Id="rId33" Type="http://schemas.openxmlformats.org/officeDocument/2006/relationships/tags" Target="../tags/tag575.xml"/><Relationship Id="rId38" Type="http://schemas.openxmlformats.org/officeDocument/2006/relationships/tags" Target="../tags/tag580.xml"/><Relationship Id="rId46" Type="http://schemas.openxmlformats.org/officeDocument/2006/relationships/tags" Target="../tags/tag588.xml"/><Relationship Id="rId2" Type="http://schemas.openxmlformats.org/officeDocument/2006/relationships/tags" Target="../tags/tag544.xml"/><Relationship Id="rId16" Type="http://schemas.openxmlformats.org/officeDocument/2006/relationships/tags" Target="../tags/tag558.xml"/><Relationship Id="rId20" Type="http://schemas.openxmlformats.org/officeDocument/2006/relationships/tags" Target="../tags/tag562.xml"/><Relationship Id="rId29" Type="http://schemas.openxmlformats.org/officeDocument/2006/relationships/tags" Target="../tags/tag571.xml"/><Relationship Id="rId41" Type="http://schemas.openxmlformats.org/officeDocument/2006/relationships/tags" Target="../tags/tag583.xml"/><Relationship Id="rId54" Type="http://schemas.openxmlformats.org/officeDocument/2006/relationships/oleObject" Target="../embeddings/oleObject29.bin"/><Relationship Id="rId1" Type="http://schemas.openxmlformats.org/officeDocument/2006/relationships/vmlDrawing" Target="../drawings/vmlDrawing21.vml"/><Relationship Id="rId6" Type="http://schemas.openxmlformats.org/officeDocument/2006/relationships/tags" Target="../tags/tag548.xml"/><Relationship Id="rId11" Type="http://schemas.openxmlformats.org/officeDocument/2006/relationships/tags" Target="../tags/tag553.xml"/><Relationship Id="rId24" Type="http://schemas.openxmlformats.org/officeDocument/2006/relationships/tags" Target="../tags/tag566.xml"/><Relationship Id="rId32" Type="http://schemas.openxmlformats.org/officeDocument/2006/relationships/tags" Target="../tags/tag574.xml"/><Relationship Id="rId37" Type="http://schemas.openxmlformats.org/officeDocument/2006/relationships/tags" Target="../tags/tag579.xml"/><Relationship Id="rId40" Type="http://schemas.openxmlformats.org/officeDocument/2006/relationships/tags" Target="../tags/tag582.xml"/><Relationship Id="rId45" Type="http://schemas.openxmlformats.org/officeDocument/2006/relationships/tags" Target="../tags/tag587.xml"/><Relationship Id="rId53" Type="http://schemas.openxmlformats.org/officeDocument/2006/relationships/image" Target="../media/image86.emf"/><Relationship Id="rId5" Type="http://schemas.openxmlformats.org/officeDocument/2006/relationships/tags" Target="../tags/tag547.xml"/><Relationship Id="rId15" Type="http://schemas.openxmlformats.org/officeDocument/2006/relationships/tags" Target="../tags/tag557.xml"/><Relationship Id="rId23" Type="http://schemas.openxmlformats.org/officeDocument/2006/relationships/tags" Target="../tags/tag565.xml"/><Relationship Id="rId28" Type="http://schemas.openxmlformats.org/officeDocument/2006/relationships/tags" Target="../tags/tag570.xml"/><Relationship Id="rId36" Type="http://schemas.openxmlformats.org/officeDocument/2006/relationships/tags" Target="../tags/tag578.xml"/><Relationship Id="rId49" Type="http://schemas.openxmlformats.org/officeDocument/2006/relationships/tags" Target="../tags/tag591.xml"/><Relationship Id="rId10" Type="http://schemas.openxmlformats.org/officeDocument/2006/relationships/tags" Target="../tags/tag552.xml"/><Relationship Id="rId19" Type="http://schemas.openxmlformats.org/officeDocument/2006/relationships/tags" Target="../tags/tag561.xml"/><Relationship Id="rId31" Type="http://schemas.openxmlformats.org/officeDocument/2006/relationships/tags" Target="../tags/tag573.xml"/><Relationship Id="rId44" Type="http://schemas.openxmlformats.org/officeDocument/2006/relationships/tags" Target="../tags/tag586.xml"/><Relationship Id="rId52" Type="http://schemas.openxmlformats.org/officeDocument/2006/relationships/oleObject" Target="../embeddings/oleObject28.bin"/><Relationship Id="rId4" Type="http://schemas.openxmlformats.org/officeDocument/2006/relationships/tags" Target="../tags/tag546.xml"/><Relationship Id="rId9" Type="http://schemas.openxmlformats.org/officeDocument/2006/relationships/tags" Target="../tags/tag551.xml"/><Relationship Id="rId14" Type="http://schemas.openxmlformats.org/officeDocument/2006/relationships/tags" Target="../tags/tag556.xml"/><Relationship Id="rId22" Type="http://schemas.openxmlformats.org/officeDocument/2006/relationships/tags" Target="../tags/tag564.xml"/><Relationship Id="rId27" Type="http://schemas.openxmlformats.org/officeDocument/2006/relationships/tags" Target="../tags/tag569.xml"/><Relationship Id="rId30" Type="http://schemas.openxmlformats.org/officeDocument/2006/relationships/tags" Target="../tags/tag572.xml"/><Relationship Id="rId35" Type="http://schemas.openxmlformats.org/officeDocument/2006/relationships/tags" Target="../tags/tag577.xml"/><Relationship Id="rId43" Type="http://schemas.openxmlformats.org/officeDocument/2006/relationships/tags" Target="../tags/tag585.xml"/><Relationship Id="rId48" Type="http://schemas.openxmlformats.org/officeDocument/2006/relationships/tags" Target="../tags/tag590.xml"/><Relationship Id="rId8" Type="http://schemas.openxmlformats.org/officeDocument/2006/relationships/tags" Target="../tags/tag550.xml"/><Relationship Id="rId51" Type="http://schemas.openxmlformats.org/officeDocument/2006/relationships/slideLayout" Target="../slideLayouts/slideLayout2.xml"/><Relationship Id="rId3" Type="http://schemas.openxmlformats.org/officeDocument/2006/relationships/tags" Target="../tags/tag545.xml"/></Relationships>
</file>

<file path=ppt/slides/_rels/slide46.xml.rels><?xml version="1.0" encoding="UTF-8" standalone="yes"?>
<Relationships xmlns="http://schemas.openxmlformats.org/package/2006/relationships"><Relationship Id="rId8" Type="http://schemas.openxmlformats.org/officeDocument/2006/relationships/tags" Target="../tags/tag599.xml"/><Relationship Id="rId13" Type="http://schemas.openxmlformats.org/officeDocument/2006/relationships/tags" Target="../tags/tag604.xml"/><Relationship Id="rId18" Type="http://schemas.openxmlformats.org/officeDocument/2006/relationships/tags" Target="../tags/tag609.xml"/><Relationship Id="rId3" Type="http://schemas.openxmlformats.org/officeDocument/2006/relationships/tags" Target="../tags/tag594.xml"/><Relationship Id="rId21" Type="http://schemas.openxmlformats.org/officeDocument/2006/relationships/tags" Target="../tags/tag612.xml"/><Relationship Id="rId7" Type="http://schemas.openxmlformats.org/officeDocument/2006/relationships/tags" Target="../tags/tag598.xml"/><Relationship Id="rId12" Type="http://schemas.openxmlformats.org/officeDocument/2006/relationships/tags" Target="../tags/tag603.xml"/><Relationship Id="rId17" Type="http://schemas.openxmlformats.org/officeDocument/2006/relationships/tags" Target="../tags/tag608.xml"/><Relationship Id="rId25" Type="http://schemas.openxmlformats.org/officeDocument/2006/relationships/image" Target="../media/image88.emf"/><Relationship Id="rId2" Type="http://schemas.openxmlformats.org/officeDocument/2006/relationships/tags" Target="../tags/tag593.xml"/><Relationship Id="rId16" Type="http://schemas.openxmlformats.org/officeDocument/2006/relationships/tags" Target="../tags/tag607.xml"/><Relationship Id="rId20" Type="http://schemas.openxmlformats.org/officeDocument/2006/relationships/tags" Target="../tags/tag611.xml"/><Relationship Id="rId1" Type="http://schemas.openxmlformats.org/officeDocument/2006/relationships/vmlDrawing" Target="../drawings/vmlDrawing22.vml"/><Relationship Id="rId6" Type="http://schemas.openxmlformats.org/officeDocument/2006/relationships/tags" Target="../tags/tag597.xml"/><Relationship Id="rId11" Type="http://schemas.openxmlformats.org/officeDocument/2006/relationships/tags" Target="../tags/tag602.xml"/><Relationship Id="rId24" Type="http://schemas.openxmlformats.org/officeDocument/2006/relationships/oleObject" Target="../embeddings/oleObject30.bin"/><Relationship Id="rId5" Type="http://schemas.openxmlformats.org/officeDocument/2006/relationships/tags" Target="../tags/tag596.xml"/><Relationship Id="rId15" Type="http://schemas.openxmlformats.org/officeDocument/2006/relationships/tags" Target="../tags/tag606.xml"/><Relationship Id="rId23" Type="http://schemas.openxmlformats.org/officeDocument/2006/relationships/slideLayout" Target="../slideLayouts/slideLayout2.xml"/><Relationship Id="rId10" Type="http://schemas.openxmlformats.org/officeDocument/2006/relationships/tags" Target="../tags/tag601.xml"/><Relationship Id="rId19" Type="http://schemas.openxmlformats.org/officeDocument/2006/relationships/tags" Target="../tags/tag610.xml"/><Relationship Id="rId4" Type="http://schemas.openxmlformats.org/officeDocument/2006/relationships/tags" Target="../tags/tag595.xml"/><Relationship Id="rId9" Type="http://schemas.openxmlformats.org/officeDocument/2006/relationships/tags" Target="../tags/tag600.xml"/><Relationship Id="rId14" Type="http://schemas.openxmlformats.org/officeDocument/2006/relationships/tags" Target="../tags/tag605.xml"/><Relationship Id="rId22" Type="http://schemas.openxmlformats.org/officeDocument/2006/relationships/tags" Target="../tags/tag613.xml"/></Relationships>
</file>

<file path=ppt/slides/_rels/slide47.xml.rels><?xml version="1.0" encoding="UTF-8" standalone="yes"?>
<Relationships xmlns="http://schemas.openxmlformats.org/package/2006/relationships"><Relationship Id="rId13" Type="http://schemas.openxmlformats.org/officeDocument/2006/relationships/tags" Target="../tags/tag625.xml"/><Relationship Id="rId18" Type="http://schemas.openxmlformats.org/officeDocument/2006/relationships/tags" Target="../tags/tag630.xml"/><Relationship Id="rId26" Type="http://schemas.openxmlformats.org/officeDocument/2006/relationships/tags" Target="../tags/tag638.xml"/><Relationship Id="rId39" Type="http://schemas.openxmlformats.org/officeDocument/2006/relationships/tags" Target="../tags/tag651.xml"/><Relationship Id="rId3" Type="http://schemas.openxmlformats.org/officeDocument/2006/relationships/tags" Target="../tags/tag615.xml"/><Relationship Id="rId21" Type="http://schemas.openxmlformats.org/officeDocument/2006/relationships/tags" Target="../tags/tag633.xml"/><Relationship Id="rId34" Type="http://schemas.openxmlformats.org/officeDocument/2006/relationships/tags" Target="../tags/tag646.xml"/><Relationship Id="rId42" Type="http://schemas.openxmlformats.org/officeDocument/2006/relationships/tags" Target="../tags/tag654.xml"/><Relationship Id="rId47" Type="http://schemas.openxmlformats.org/officeDocument/2006/relationships/tags" Target="../tags/tag659.xml"/><Relationship Id="rId50" Type="http://schemas.openxmlformats.org/officeDocument/2006/relationships/tags" Target="../tags/tag662.xml"/><Relationship Id="rId7" Type="http://schemas.openxmlformats.org/officeDocument/2006/relationships/tags" Target="../tags/tag619.xml"/><Relationship Id="rId12" Type="http://schemas.openxmlformats.org/officeDocument/2006/relationships/tags" Target="../tags/tag624.xml"/><Relationship Id="rId17" Type="http://schemas.openxmlformats.org/officeDocument/2006/relationships/tags" Target="../tags/tag629.xml"/><Relationship Id="rId25" Type="http://schemas.openxmlformats.org/officeDocument/2006/relationships/tags" Target="../tags/tag637.xml"/><Relationship Id="rId33" Type="http://schemas.openxmlformats.org/officeDocument/2006/relationships/tags" Target="../tags/tag645.xml"/><Relationship Id="rId38" Type="http://schemas.openxmlformats.org/officeDocument/2006/relationships/tags" Target="../tags/tag650.xml"/><Relationship Id="rId46" Type="http://schemas.openxmlformats.org/officeDocument/2006/relationships/tags" Target="../tags/tag658.xml"/><Relationship Id="rId2" Type="http://schemas.openxmlformats.org/officeDocument/2006/relationships/tags" Target="../tags/tag614.xml"/><Relationship Id="rId16" Type="http://schemas.openxmlformats.org/officeDocument/2006/relationships/tags" Target="../tags/tag628.xml"/><Relationship Id="rId20" Type="http://schemas.openxmlformats.org/officeDocument/2006/relationships/tags" Target="../tags/tag632.xml"/><Relationship Id="rId29" Type="http://schemas.openxmlformats.org/officeDocument/2006/relationships/tags" Target="../tags/tag641.xml"/><Relationship Id="rId41" Type="http://schemas.openxmlformats.org/officeDocument/2006/relationships/tags" Target="../tags/tag653.xml"/><Relationship Id="rId1" Type="http://schemas.openxmlformats.org/officeDocument/2006/relationships/vmlDrawing" Target="../drawings/vmlDrawing23.vml"/><Relationship Id="rId6" Type="http://schemas.openxmlformats.org/officeDocument/2006/relationships/tags" Target="../tags/tag618.xml"/><Relationship Id="rId11" Type="http://schemas.openxmlformats.org/officeDocument/2006/relationships/tags" Target="../tags/tag623.xml"/><Relationship Id="rId24" Type="http://schemas.openxmlformats.org/officeDocument/2006/relationships/tags" Target="../tags/tag636.xml"/><Relationship Id="rId32" Type="http://schemas.openxmlformats.org/officeDocument/2006/relationships/tags" Target="../tags/tag644.xml"/><Relationship Id="rId37" Type="http://schemas.openxmlformats.org/officeDocument/2006/relationships/tags" Target="../tags/tag649.xml"/><Relationship Id="rId40" Type="http://schemas.openxmlformats.org/officeDocument/2006/relationships/tags" Target="../tags/tag652.xml"/><Relationship Id="rId45" Type="http://schemas.openxmlformats.org/officeDocument/2006/relationships/tags" Target="../tags/tag657.xml"/><Relationship Id="rId53" Type="http://schemas.openxmlformats.org/officeDocument/2006/relationships/image" Target="../media/image89.emf"/><Relationship Id="rId5" Type="http://schemas.openxmlformats.org/officeDocument/2006/relationships/tags" Target="../tags/tag617.xml"/><Relationship Id="rId15" Type="http://schemas.openxmlformats.org/officeDocument/2006/relationships/tags" Target="../tags/tag627.xml"/><Relationship Id="rId23" Type="http://schemas.openxmlformats.org/officeDocument/2006/relationships/tags" Target="../tags/tag635.xml"/><Relationship Id="rId28" Type="http://schemas.openxmlformats.org/officeDocument/2006/relationships/tags" Target="../tags/tag640.xml"/><Relationship Id="rId36" Type="http://schemas.openxmlformats.org/officeDocument/2006/relationships/tags" Target="../tags/tag648.xml"/><Relationship Id="rId49" Type="http://schemas.openxmlformats.org/officeDocument/2006/relationships/tags" Target="../tags/tag661.xml"/><Relationship Id="rId10" Type="http://schemas.openxmlformats.org/officeDocument/2006/relationships/tags" Target="../tags/tag622.xml"/><Relationship Id="rId19" Type="http://schemas.openxmlformats.org/officeDocument/2006/relationships/tags" Target="../tags/tag631.xml"/><Relationship Id="rId31" Type="http://schemas.openxmlformats.org/officeDocument/2006/relationships/tags" Target="../tags/tag643.xml"/><Relationship Id="rId44" Type="http://schemas.openxmlformats.org/officeDocument/2006/relationships/tags" Target="../tags/tag656.xml"/><Relationship Id="rId52" Type="http://schemas.openxmlformats.org/officeDocument/2006/relationships/oleObject" Target="../embeddings/oleObject31.bin"/><Relationship Id="rId4" Type="http://schemas.openxmlformats.org/officeDocument/2006/relationships/tags" Target="../tags/tag616.xml"/><Relationship Id="rId9" Type="http://schemas.openxmlformats.org/officeDocument/2006/relationships/tags" Target="../tags/tag621.xml"/><Relationship Id="rId14" Type="http://schemas.openxmlformats.org/officeDocument/2006/relationships/tags" Target="../tags/tag626.xml"/><Relationship Id="rId22" Type="http://schemas.openxmlformats.org/officeDocument/2006/relationships/tags" Target="../tags/tag634.xml"/><Relationship Id="rId27" Type="http://schemas.openxmlformats.org/officeDocument/2006/relationships/tags" Target="../tags/tag639.xml"/><Relationship Id="rId30" Type="http://schemas.openxmlformats.org/officeDocument/2006/relationships/tags" Target="../tags/tag642.xml"/><Relationship Id="rId35" Type="http://schemas.openxmlformats.org/officeDocument/2006/relationships/tags" Target="../tags/tag647.xml"/><Relationship Id="rId43" Type="http://schemas.openxmlformats.org/officeDocument/2006/relationships/tags" Target="../tags/tag655.xml"/><Relationship Id="rId48" Type="http://schemas.openxmlformats.org/officeDocument/2006/relationships/tags" Target="../tags/tag660.xml"/><Relationship Id="rId8" Type="http://schemas.openxmlformats.org/officeDocument/2006/relationships/tags" Target="../tags/tag620.xml"/><Relationship Id="rId5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tags" Target="../tags/tag669.xml"/><Relationship Id="rId13" Type="http://schemas.openxmlformats.org/officeDocument/2006/relationships/oleObject" Target="../embeddings/oleObject32.bin"/><Relationship Id="rId3" Type="http://schemas.openxmlformats.org/officeDocument/2006/relationships/tags" Target="../tags/tag664.xml"/><Relationship Id="rId7" Type="http://schemas.openxmlformats.org/officeDocument/2006/relationships/tags" Target="../tags/tag668.xml"/><Relationship Id="rId12" Type="http://schemas.openxmlformats.org/officeDocument/2006/relationships/slideLayout" Target="../slideLayouts/slideLayout2.xml"/><Relationship Id="rId2" Type="http://schemas.openxmlformats.org/officeDocument/2006/relationships/tags" Target="../tags/tag663.xml"/><Relationship Id="rId16" Type="http://schemas.openxmlformats.org/officeDocument/2006/relationships/image" Target="../media/image91.emf"/><Relationship Id="rId1" Type="http://schemas.openxmlformats.org/officeDocument/2006/relationships/vmlDrawing" Target="../drawings/vmlDrawing24.vml"/><Relationship Id="rId6" Type="http://schemas.openxmlformats.org/officeDocument/2006/relationships/tags" Target="../tags/tag667.xml"/><Relationship Id="rId11" Type="http://schemas.openxmlformats.org/officeDocument/2006/relationships/tags" Target="../tags/tag672.xml"/><Relationship Id="rId5" Type="http://schemas.openxmlformats.org/officeDocument/2006/relationships/tags" Target="../tags/tag666.xml"/><Relationship Id="rId15" Type="http://schemas.openxmlformats.org/officeDocument/2006/relationships/oleObject" Target="../embeddings/oleObject33.bin"/><Relationship Id="rId10" Type="http://schemas.openxmlformats.org/officeDocument/2006/relationships/tags" Target="../tags/tag671.xml"/><Relationship Id="rId4" Type="http://schemas.openxmlformats.org/officeDocument/2006/relationships/tags" Target="../tags/tag665.xml"/><Relationship Id="rId9" Type="http://schemas.openxmlformats.org/officeDocument/2006/relationships/tags" Target="../tags/tag670.xml"/><Relationship Id="rId14" Type="http://schemas.openxmlformats.org/officeDocument/2006/relationships/image" Target="../media/image90.emf"/></Relationships>
</file>

<file path=ppt/slides/_rels/slide49.xml.rels><?xml version="1.0" encoding="UTF-8" standalone="yes"?>
<Relationships xmlns="http://schemas.openxmlformats.org/package/2006/relationships"><Relationship Id="rId8" Type="http://schemas.openxmlformats.org/officeDocument/2006/relationships/tags" Target="../tags/tag679.xml"/><Relationship Id="rId13" Type="http://schemas.openxmlformats.org/officeDocument/2006/relationships/tags" Target="../tags/tag684.xml"/><Relationship Id="rId18" Type="http://schemas.openxmlformats.org/officeDocument/2006/relationships/tags" Target="../tags/tag689.xml"/><Relationship Id="rId26" Type="http://schemas.openxmlformats.org/officeDocument/2006/relationships/oleObject" Target="../embeddings/oleObject36.bin"/><Relationship Id="rId3" Type="http://schemas.openxmlformats.org/officeDocument/2006/relationships/tags" Target="../tags/tag674.xml"/><Relationship Id="rId21" Type="http://schemas.openxmlformats.org/officeDocument/2006/relationships/slideLayout" Target="../slideLayouts/slideLayout2.xml"/><Relationship Id="rId7" Type="http://schemas.openxmlformats.org/officeDocument/2006/relationships/tags" Target="../tags/tag678.xml"/><Relationship Id="rId12" Type="http://schemas.openxmlformats.org/officeDocument/2006/relationships/tags" Target="../tags/tag683.xml"/><Relationship Id="rId17" Type="http://schemas.openxmlformats.org/officeDocument/2006/relationships/tags" Target="../tags/tag688.xml"/><Relationship Id="rId25" Type="http://schemas.openxmlformats.org/officeDocument/2006/relationships/image" Target="../media/image93.emf"/><Relationship Id="rId2" Type="http://schemas.openxmlformats.org/officeDocument/2006/relationships/tags" Target="../tags/tag673.xml"/><Relationship Id="rId16" Type="http://schemas.openxmlformats.org/officeDocument/2006/relationships/tags" Target="../tags/tag687.xml"/><Relationship Id="rId20" Type="http://schemas.openxmlformats.org/officeDocument/2006/relationships/tags" Target="../tags/tag691.xml"/><Relationship Id="rId29" Type="http://schemas.openxmlformats.org/officeDocument/2006/relationships/image" Target="../media/image95.emf"/><Relationship Id="rId1" Type="http://schemas.openxmlformats.org/officeDocument/2006/relationships/vmlDrawing" Target="../drawings/vmlDrawing25.vml"/><Relationship Id="rId6" Type="http://schemas.openxmlformats.org/officeDocument/2006/relationships/tags" Target="../tags/tag677.xml"/><Relationship Id="rId11" Type="http://schemas.openxmlformats.org/officeDocument/2006/relationships/tags" Target="../tags/tag682.xml"/><Relationship Id="rId24" Type="http://schemas.openxmlformats.org/officeDocument/2006/relationships/oleObject" Target="../embeddings/oleObject35.bin"/><Relationship Id="rId5" Type="http://schemas.openxmlformats.org/officeDocument/2006/relationships/tags" Target="../tags/tag676.xml"/><Relationship Id="rId15" Type="http://schemas.openxmlformats.org/officeDocument/2006/relationships/tags" Target="../tags/tag686.xml"/><Relationship Id="rId23" Type="http://schemas.openxmlformats.org/officeDocument/2006/relationships/image" Target="../media/image92.emf"/><Relationship Id="rId28" Type="http://schemas.openxmlformats.org/officeDocument/2006/relationships/oleObject" Target="../embeddings/oleObject37.bin"/><Relationship Id="rId10" Type="http://schemas.openxmlformats.org/officeDocument/2006/relationships/tags" Target="../tags/tag681.xml"/><Relationship Id="rId19" Type="http://schemas.openxmlformats.org/officeDocument/2006/relationships/tags" Target="../tags/tag690.xml"/><Relationship Id="rId4" Type="http://schemas.openxmlformats.org/officeDocument/2006/relationships/tags" Target="../tags/tag675.xml"/><Relationship Id="rId9" Type="http://schemas.openxmlformats.org/officeDocument/2006/relationships/tags" Target="../tags/tag680.xml"/><Relationship Id="rId14" Type="http://schemas.openxmlformats.org/officeDocument/2006/relationships/tags" Target="../tags/tag685.xml"/><Relationship Id="rId22" Type="http://schemas.openxmlformats.org/officeDocument/2006/relationships/oleObject" Target="../embeddings/oleObject34.bin"/><Relationship Id="rId27" Type="http://schemas.openxmlformats.org/officeDocument/2006/relationships/image" Target="../media/image9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slide" Target="slide44.xml"/><Relationship Id="rId3" Type="http://schemas.openxmlformats.org/officeDocument/2006/relationships/tags" Target="../tags/tag694.xml"/><Relationship Id="rId7" Type="http://schemas.openxmlformats.org/officeDocument/2006/relationships/tags" Target="../tags/tag698.xml"/><Relationship Id="rId12" Type="http://schemas.openxmlformats.org/officeDocument/2006/relationships/slide" Target="slide19.xml"/><Relationship Id="rId2" Type="http://schemas.openxmlformats.org/officeDocument/2006/relationships/tags" Target="../tags/tag693.xml"/><Relationship Id="rId1" Type="http://schemas.openxmlformats.org/officeDocument/2006/relationships/tags" Target="../tags/tag692.xml"/><Relationship Id="rId6" Type="http://schemas.openxmlformats.org/officeDocument/2006/relationships/tags" Target="../tags/tag697.xml"/><Relationship Id="rId11" Type="http://schemas.openxmlformats.org/officeDocument/2006/relationships/slide" Target="slide15.xml"/><Relationship Id="rId5" Type="http://schemas.openxmlformats.org/officeDocument/2006/relationships/tags" Target="../tags/tag696.xml"/><Relationship Id="rId10" Type="http://schemas.openxmlformats.org/officeDocument/2006/relationships/slide" Target="slide7.xml"/><Relationship Id="rId4" Type="http://schemas.openxmlformats.org/officeDocument/2006/relationships/tags" Target="../tags/tag695.xml"/><Relationship Id="rId9" Type="http://schemas.openxmlformats.org/officeDocument/2006/relationships/slide" Target="slide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slide" Target="slide51.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slide" Target="slide44.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slide" Target="slide19.xml"/><Relationship Id="rId5" Type="http://schemas.openxmlformats.org/officeDocument/2006/relationships/tags" Target="../tags/tag18.xml"/><Relationship Id="rId10" Type="http://schemas.openxmlformats.org/officeDocument/2006/relationships/slide" Target="slide15.xml"/><Relationship Id="rId4" Type="http://schemas.openxmlformats.org/officeDocument/2006/relationships/tags" Target="../tags/tag17.xml"/><Relationship Id="rId9" Type="http://schemas.openxmlformats.org/officeDocument/2006/relationships/slide" Target="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tags" Target="../tags/tag38.xml"/><Relationship Id="rId26" Type="http://schemas.openxmlformats.org/officeDocument/2006/relationships/tags" Target="../tags/tag46.xml"/><Relationship Id="rId39" Type="http://schemas.openxmlformats.org/officeDocument/2006/relationships/slideLayout" Target="../slideLayouts/slideLayout2.xml"/><Relationship Id="rId3" Type="http://schemas.openxmlformats.org/officeDocument/2006/relationships/tags" Target="../tags/tag23.xml"/><Relationship Id="rId21" Type="http://schemas.openxmlformats.org/officeDocument/2006/relationships/tags" Target="../tags/tag41.xml"/><Relationship Id="rId34" Type="http://schemas.openxmlformats.org/officeDocument/2006/relationships/tags" Target="../tags/tag54.xml"/><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tags" Target="../tags/tag37.xml"/><Relationship Id="rId25" Type="http://schemas.openxmlformats.org/officeDocument/2006/relationships/tags" Target="../tags/tag45.xml"/><Relationship Id="rId33" Type="http://schemas.openxmlformats.org/officeDocument/2006/relationships/tags" Target="../tags/tag53.xml"/><Relationship Id="rId38" Type="http://schemas.openxmlformats.org/officeDocument/2006/relationships/tags" Target="../tags/tag58.xml"/><Relationship Id="rId2" Type="http://schemas.openxmlformats.org/officeDocument/2006/relationships/tags" Target="../tags/tag22.xml"/><Relationship Id="rId16" Type="http://schemas.openxmlformats.org/officeDocument/2006/relationships/tags" Target="../tags/tag36.xml"/><Relationship Id="rId20" Type="http://schemas.openxmlformats.org/officeDocument/2006/relationships/tags" Target="../tags/tag40.xml"/><Relationship Id="rId29" Type="http://schemas.openxmlformats.org/officeDocument/2006/relationships/tags" Target="../tags/tag49.xml"/><Relationship Id="rId41" Type="http://schemas.openxmlformats.org/officeDocument/2006/relationships/image" Target="../media/image13.emf"/><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24" Type="http://schemas.openxmlformats.org/officeDocument/2006/relationships/tags" Target="../tags/tag44.xml"/><Relationship Id="rId32" Type="http://schemas.openxmlformats.org/officeDocument/2006/relationships/tags" Target="../tags/tag52.xml"/><Relationship Id="rId37" Type="http://schemas.openxmlformats.org/officeDocument/2006/relationships/tags" Target="../tags/tag57.xml"/><Relationship Id="rId40" Type="http://schemas.openxmlformats.org/officeDocument/2006/relationships/image" Target="../media/image12.emf"/><Relationship Id="rId5" Type="http://schemas.openxmlformats.org/officeDocument/2006/relationships/tags" Target="../tags/tag25.xml"/><Relationship Id="rId15" Type="http://schemas.openxmlformats.org/officeDocument/2006/relationships/tags" Target="../tags/tag35.xml"/><Relationship Id="rId23" Type="http://schemas.openxmlformats.org/officeDocument/2006/relationships/tags" Target="../tags/tag43.xml"/><Relationship Id="rId28" Type="http://schemas.openxmlformats.org/officeDocument/2006/relationships/tags" Target="../tags/tag48.xml"/><Relationship Id="rId36" Type="http://schemas.openxmlformats.org/officeDocument/2006/relationships/tags" Target="../tags/tag56.xml"/><Relationship Id="rId10" Type="http://schemas.openxmlformats.org/officeDocument/2006/relationships/tags" Target="../tags/tag30.xml"/><Relationship Id="rId19" Type="http://schemas.openxmlformats.org/officeDocument/2006/relationships/tags" Target="../tags/tag39.xml"/><Relationship Id="rId31" Type="http://schemas.openxmlformats.org/officeDocument/2006/relationships/tags" Target="../tags/tag51.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 Id="rId22" Type="http://schemas.openxmlformats.org/officeDocument/2006/relationships/tags" Target="../tags/tag42.xml"/><Relationship Id="rId27" Type="http://schemas.openxmlformats.org/officeDocument/2006/relationships/tags" Target="../tags/tag47.xml"/><Relationship Id="rId30" Type="http://schemas.openxmlformats.org/officeDocument/2006/relationships/tags" Target="../tags/tag50.xml"/><Relationship Id="rId35" Type="http://schemas.openxmlformats.org/officeDocument/2006/relationships/tags" Target="../tags/tag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verslide_title"/>
          <p:cNvSpPr/>
          <p:nvPr/>
        </p:nvSpPr>
        <p:spPr bwMode="auto">
          <a:xfrm>
            <a:off x="457200" y="1926000"/>
            <a:ext cx="8690400" cy="196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3000" b="1" dirty="0" smtClean="0">
                <a:solidFill>
                  <a:srgbClr val="4D4D4D"/>
                </a:solidFill>
                <a:latin typeface="Arial" pitchFamily="34" charset="0"/>
                <a:cs typeface="Arial" pitchFamily="34" charset="0"/>
              </a:rPr>
              <a:t>Melbourne as a Global </a:t>
            </a:r>
            <a:r>
              <a:rPr lang="en-AU" sz="3000" b="1" dirty="0">
                <a:solidFill>
                  <a:srgbClr val="4D4D4D"/>
                </a:solidFill>
                <a:latin typeface="Arial" pitchFamily="34" charset="0"/>
                <a:cs typeface="Arial" pitchFamily="34" charset="0"/>
              </a:rPr>
              <a:t>C</a:t>
            </a:r>
            <a:r>
              <a:rPr lang="en-AU" sz="3000" b="1" dirty="0" smtClean="0">
                <a:solidFill>
                  <a:srgbClr val="4D4D4D"/>
                </a:solidFill>
                <a:latin typeface="Arial" pitchFamily="34" charset="0"/>
                <a:cs typeface="Arial" pitchFamily="34" charset="0"/>
              </a:rPr>
              <a:t>ultural </a:t>
            </a:r>
            <a:r>
              <a:rPr lang="en-AU" sz="3000" b="1" dirty="0">
                <a:solidFill>
                  <a:srgbClr val="4D4D4D"/>
                </a:solidFill>
                <a:latin typeface="Arial" pitchFamily="34" charset="0"/>
                <a:cs typeface="Arial" pitchFamily="34" charset="0"/>
              </a:rPr>
              <a:t>D</a:t>
            </a:r>
            <a:r>
              <a:rPr lang="en-AU" sz="3000" b="1" dirty="0" smtClean="0">
                <a:solidFill>
                  <a:srgbClr val="4D4D4D"/>
                </a:solidFill>
                <a:latin typeface="Arial" pitchFamily="34" charset="0"/>
                <a:cs typeface="Arial" pitchFamily="34" charset="0"/>
              </a:rPr>
              <a:t>estination</a:t>
            </a:r>
          </a:p>
          <a:p>
            <a:r>
              <a:rPr lang="en-AU" sz="3000" dirty="0" smtClean="0">
                <a:solidFill>
                  <a:srgbClr val="4D4D4D"/>
                </a:solidFill>
                <a:latin typeface="Arial" pitchFamily="34" charset="0"/>
                <a:cs typeface="Arial" pitchFamily="34" charset="0"/>
              </a:rPr>
              <a:t>Final Report (Summary)</a:t>
            </a:r>
          </a:p>
        </p:txBody>
      </p:sp>
      <p:pic>
        <p:nvPicPr>
          <p:cNvPr id="6" name="Picture 5" descr="Brand Victoria State Gov DEDJTR right pms 2945 rgb.jpg"/>
          <p:cNvPicPr>
            <a:picLocks noChangeAspect="1"/>
          </p:cNvPicPr>
          <p:nvPr/>
        </p:nvPicPr>
        <p:blipFill>
          <a:blip r:embed="rId4" cstate="print">
            <a:clrChange>
              <a:clrFrom>
                <a:srgbClr val="FFFFFF"/>
              </a:clrFrom>
              <a:clrTo>
                <a:srgbClr val="FFFFFF">
                  <a:alpha val="0"/>
                </a:srgbClr>
              </a:clrTo>
            </a:clrChange>
          </a:blip>
          <a:stretch>
            <a:fillRect/>
          </a:stretch>
        </p:blipFill>
        <p:spPr>
          <a:xfrm>
            <a:off x="6356613" y="677863"/>
            <a:ext cx="2990636" cy="673100"/>
          </a:xfrm>
          <a:prstGeom prst="rect">
            <a:avLst/>
          </a:prstGeom>
        </p:spPr>
      </p:pic>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1800x434_city_hero_melbourne_accommodation-1.jpg"/>
          <p:cNvPicPr>
            <a:picLocks noChangeAspect="1"/>
          </p:cNvPicPr>
          <p:nvPr/>
        </p:nvPicPr>
        <p:blipFill>
          <a:blip r:embed="rId3" cstate="print"/>
          <a:stretch>
            <a:fillRect/>
          </a:stretch>
        </p:blipFill>
        <p:spPr>
          <a:xfrm>
            <a:off x="0" y="1070483"/>
            <a:ext cx="9906000" cy="5021833"/>
          </a:xfrm>
          <a:prstGeom prst="rect">
            <a:avLst/>
          </a:prstGeom>
        </p:spPr>
      </p:pic>
      <p:sp>
        <p:nvSpPr>
          <p:cNvPr id="2" name="Title 1"/>
          <p:cNvSpPr>
            <a:spLocks noGrp="1"/>
          </p:cNvSpPr>
          <p:nvPr>
            <p:ph type="title"/>
          </p:nvPr>
        </p:nvSpPr>
        <p:spPr>
          <a:xfrm>
            <a:off x="457200" y="161999"/>
            <a:ext cx="8992799" cy="831600"/>
          </a:xfrm>
          <a:noFill/>
          <a:effectLst/>
        </p:spPr>
        <p:txBody>
          <a:bodyPr wrap="square"/>
          <a:lstStyle/>
          <a:p>
            <a:pPr lvl="0"/>
            <a:r>
              <a:rPr lang="en-AU" dirty="0" smtClean="0"/>
              <a:t>Melbourne offers diverse cultural and creative experiences</a:t>
            </a:r>
            <a:endParaRPr lang="" dirty="0">
              <a:solidFill>
                <a:srgbClr val="177B57"/>
              </a:solidFill>
              <a:latin typeface="Arial"/>
            </a:endParaRPr>
          </a:p>
        </p:txBody>
      </p:sp>
      <p:sp>
        <p:nvSpPr>
          <p:cNvPr id="14" name="Rectangle 3"/>
          <p:cNvSpPr>
            <a:spLocks noChangeArrowheads="1"/>
          </p:cNvSpPr>
          <p:nvPr/>
        </p:nvSpPr>
        <p:spPr bwMode="gray">
          <a:xfrm>
            <a:off x="455613" y="6138902"/>
            <a:ext cx="8994775" cy="514311"/>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smtClean="0">
                <a:solidFill>
                  <a:srgbClr val="000000"/>
                </a:solidFill>
                <a:latin typeface="+mj-lt"/>
                <a:cs typeface="Arial" pitchFamily="34" charset="0"/>
              </a:rPr>
              <a:t>Sources: Music Victoria: Victorian Music Fast Facts; </a:t>
            </a:r>
            <a:r>
              <a:rPr lang="en-US" sz="800" dirty="0" smtClean="0">
                <a:latin typeface="+mj-lt"/>
              </a:rPr>
              <a:t>ACMI: "Announcing ACMI X – Notes for Editors"; UNESCO: Creative Cities Network; </a:t>
            </a:r>
            <a:r>
              <a:rPr lang="en-AU" sz="800" dirty="0" smtClean="0">
                <a:solidFill>
                  <a:srgbClr val="000000"/>
                </a:solidFill>
                <a:cs typeface="Arial" pitchFamily="34" charset="0"/>
              </a:rPr>
              <a:t>Music Victoria: Victorian Music Fast Facts; Melbourne International Games Week: About Us;</a:t>
            </a:r>
            <a:r>
              <a:rPr lang="en-US" sz="800" dirty="0" smtClean="0">
                <a:latin typeface="+mj-lt"/>
              </a:rPr>
              <a:t> Business of Fashion: Global Fashion School Rankings 2015; </a:t>
            </a:r>
            <a:r>
              <a:rPr lang="en-AU" sz="800" dirty="0" smtClean="0">
                <a:solidFill>
                  <a:srgbClr val="000000"/>
                </a:solidFill>
                <a:latin typeface="+mj-lt"/>
                <a:cs typeface="Arial" pitchFamily="34" charset="0"/>
              </a:rPr>
              <a:t>The Art Newspaper, 31 March 2016; Melbourne International Comedy Festival, "Our Story"; Museums Victoria: About; Melbourne International Film Festival: About;  The Art Newspaper, as reported in Melbourne Art Network, 7 April 2016, "NGV attendance figures rank alongside major international museums"; Wallis Strategic and Social Market Research for DEDJTR: Victoria Design 2015; World Cities Forum – Melbourne City Data</a:t>
            </a:r>
          </a:p>
        </p:txBody>
      </p:sp>
      <p:grpSp>
        <p:nvGrpSpPr>
          <p:cNvPr id="3" name="Group 63"/>
          <p:cNvGrpSpPr/>
          <p:nvPr/>
        </p:nvGrpSpPr>
        <p:grpSpPr>
          <a:xfrm>
            <a:off x="1650921" y="1837336"/>
            <a:ext cx="1399820" cy="1372947"/>
            <a:chOff x="2390822" y="1826319"/>
            <a:chExt cx="1399820" cy="1372947"/>
          </a:xfrm>
        </p:grpSpPr>
        <p:sp>
          <p:nvSpPr>
            <p:cNvPr id="41" name="TextBox 40"/>
            <p:cNvSpPr txBox="1"/>
            <p:nvPr/>
          </p:nvSpPr>
          <p:spPr>
            <a:xfrm>
              <a:off x="2390822" y="1826319"/>
              <a:ext cx="1399820" cy="419079"/>
            </a:xfrm>
            <a:prstGeom prst="rect">
              <a:avLst/>
            </a:prstGeom>
            <a:noFill/>
          </p:spPr>
          <p:txBody>
            <a:bodyPr wrap="square" lIns="0" tIns="0" rIns="0" bIns="0" rtlCol="0" anchor="b">
              <a:noAutofit/>
            </a:bodyPr>
            <a:lstStyle/>
            <a:p>
              <a:pPr lvl="0" algn="ctr"/>
              <a:r>
                <a:rPr lang="en-AU" sz="1200" b="1" dirty="0" smtClean="0">
                  <a:solidFill>
                    <a:schemeClr val="bg1"/>
                  </a:solidFill>
                  <a:cs typeface="Arial" pitchFamily="34" charset="0"/>
                </a:rPr>
                <a:t>most visited film centre in the world</a:t>
              </a:r>
            </a:p>
            <a:p>
              <a:pPr algn="ctr"/>
              <a:r>
                <a:rPr lang="en-AU" sz="2400" b="1" dirty="0" smtClean="0">
                  <a:solidFill>
                    <a:schemeClr val="bg1"/>
                  </a:solidFill>
                  <a:latin typeface="Arial Black" pitchFamily="34" charset="0"/>
                  <a:cs typeface="Arial" pitchFamily="34" charset="0"/>
                </a:rPr>
                <a:t>1st</a:t>
              </a:r>
              <a:r>
                <a:rPr lang="en-AU" sz="2400" dirty="0" smtClean="0">
                  <a:solidFill>
                    <a:schemeClr val="bg1"/>
                  </a:solidFill>
                  <a:latin typeface="Arial Black" pitchFamily="34" charset="0"/>
                  <a:cs typeface="Arial" pitchFamily="34" charset="0"/>
                </a:rPr>
                <a:t> </a:t>
              </a:r>
            </a:p>
          </p:txBody>
        </p:sp>
        <p:grpSp>
          <p:nvGrpSpPr>
            <p:cNvPr id="4" name="Group 35"/>
            <p:cNvGrpSpPr/>
            <p:nvPr/>
          </p:nvGrpSpPr>
          <p:grpSpPr>
            <a:xfrm>
              <a:off x="2644822" y="2303226"/>
              <a:ext cx="896042" cy="896040"/>
              <a:chOff x="2473904" y="2362953"/>
              <a:chExt cx="896042" cy="896040"/>
            </a:xfrm>
          </p:grpSpPr>
          <p:sp>
            <p:nvSpPr>
              <p:cNvPr id="19" name="Oval 18"/>
              <p:cNvSpPr/>
              <p:nvPr/>
            </p:nvSpPr>
            <p:spPr>
              <a:xfrm>
                <a:off x="2473904" y="2362953"/>
                <a:ext cx="896042" cy="896040"/>
              </a:xfrm>
              <a:prstGeom prst="ellipse">
                <a:avLst/>
              </a:prstGeom>
              <a:solidFill>
                <a:schemeClr val="tx1">
                  <a:alpha val="50000"/>
                </a:schemeClr>
              </a:solidFill>
              <a:ln w="9525" cap="flat" cmpd="sng" algn="ctr">
                <a:solidFill>
                  <a:srgbClr val="F9EFB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
            <p:nvSpPr>
              <p:cNvPr id="61" name="Freeform 14"/>
              <p:cNvSpPr>
                <a:spLocks noEditPoints="1"/>
              </p:cNvSpPr>
              <p:nvPr/>
            </p:nvSpPr>
            <p:spPr bwMode="auto">
              <a:xfrm>
                <a:off x="2705849" y="2639129"/>
                <a:ext cx="432152" cy="343687"/>
              </a:xfrm>
              <a:custGeom>
                <a:avLst/>
                <a:gdLst>
                  <a:gd name="T0" fmla="*/ 1223 w 2124"/>
                  <a:gd name="T1" fmla="*/ 295 h 1691"/>
                  <a:gd name="T2" fmla="*/ 1131 w 2124"/>
                  <a:gd name="T3" fmla="*/ 352 h 1691"/>
                  <a:gd name="T4" fmla="*/ 1075 w 2124"/>
                  <a:gd name="T5" fmla="*/ 444 h 1691"/>
                  <a:gd name="T6" fmla="*/ 1066 w 2124"/>
                  <a:gd name="T7" fmla="*/ 556 h 1691"/>
                  <a:gd name="T8" fmla="*/ 1108 w 2124"/>
                  <a:gd name="T9" fmla="*/ 657 h 1691"/>
                  <a:gd name="T10" fmla="*/ 1190 w 2124"/>
                  <a:gd name="T11" fmla="*/ 728 h 1691"/>
                  <a:gd name="T12" fmla="*/ 1297 w 2124"/>
                  <a:gd name="T13" fmla="*/ 754 h 1691"/>
                  <a:gd name="T14" fmla="*/ 1405 w 2124"/>
                  <a:gd name="T15" fmla="*/ 728 h 1691"/>
                  <a:gd name="T16" fmla="*/ 1487 w 2124"/>
                  <a:gd name="T17" fmla="*/ 657 h 1691"/>
                  <a:gd name="T18" fmla="*/ 1529 w 2124"/>
                  <a:gd name="T19" fmla="*/ 556 h 1691"/>
                  <a:gd name="T20" fmla="*/ 1520 w 2124"/>
                  <a:gd name="T21" fmla="*/ 444 h 1691"/>
                  <a:gd name="T22" fmla="*/ 1463 w 2124"/>
                  <a:gd name="T23" fmla="*/ 352 h 1691"/>
                  <a:gd name="T24" fmla="*/ 1372 w 2124"/>
                  <a:gd name="T25" fmla="*/ 295 h 1691"/>
                  <a:gd name="T26" fmla="*/ 516 w 2124"/>
                  <a:gd name="T27" fmla="*/ 283 h 1691"/>
                  <a:gd name="T28" fmla="*/ 409 w 2124"/>
                  <a:gd name="T29" fmla="*/ 309 h 1691"/>
                  <a:gd name="T30" fmla="*/ 327 w 2124"/>
                  <a:gd name="T31" fmla="*/ 380 h 1691"/>
                  <a:gd name="T32" fmla="*/ 285 w 2124"/>
                  <a:gd name="T33" fmla="*/ 481 h 1691"/>
                  <a:gd name="T34" fmla="*/ 294 w 2124"/>
                  <a:gd name="T35" fmla="*/ 593 h 1691"/>
                  <a:gd name="T36" fmla="*/ 351 w 2124"/>
                  <a:gd name="T37" fmla="*/ 684 h 1691"/>
                  <a:gd name="T38" fmla="*/ 443 w 2124"/>
                  <a:gd name="T39" fmla="*/ 742 h 1691"/>
                  <a:gd name="T40" fmla="*/ 555 w 2124"/>
                  <a:gd name="T41" fmla="*/ 751 h 1691"/>
                  <a:gd name="T42" fmla="*/ 655 w 2124"/>
                  <a:gd name="T43" fmla="*/ 709 h 1691"/>
                  <a:gd name="T44" fmla="*/ 726 w 2124"/>
                  <a:gd name="T45" fmla="*/ 627 h 1691"/>
                  <a:gd name="T46" fmla="*/ 752 w 2124"/>
                  <a:gd name="T47" fmla="*/ 519 h 1691"/>
                  <a:gd name="T48" fmla="*/ 726 w 2124"/>
                  <a:gd name="T49" fmla="*/ 410 h 1691"/>
                  <a:gd name="T50" fmla="*/ 655 w 2124"/>
                  <a:gd name="T51" fmla="*/ 328 h 1691"/>
                  <a:gd name="T52" fmla="*/ 555 w 2124"/>
                  <a:gd name="T53" fmla="*/ 286 h 1691"/>
                  <a:gd name="T54" fmla="*/ 575 w 2124"/>
                  <a:gd name="T55" fmla="*/ 3 h 1691"/>
                  <a:gd name="T56" fmla="*/ 735 w 2124"/>
                  <a:gd name="T57" fmla="*/ 48 h 1691"/>
                  <a:gd name="T58" fmla="*/ 870 w 2124"/>
                  <a:gd name="T59" fmla="*/ 140 h 1691"/>
                  <a:gd name="T60" fmla="*/ 986 w 2124"/>
                  <a:gd name="T61" fmla="*/ 104 h 1691"/>
                  <a:gd name="T62" fmla="*/ 1130 w 2124"/>
                  <a:gd name="T63" fmla="*/ 28 h 1691"/>
                  <a:gd name="T64" fmla="*/ 1297 w 2124"/>
                  <a:gd name="T65" fmla="*/ 0 h 1691"/>
                  <a:gd name="T66" fmla="*/ 1460 w 2124"/>
                  <a:gd name="T67" fmla="*/ 27 h 1691"/>
                  <a:gd name="T68" fmla="*/ 1602 w 2124"/>
                  <a:gd name="T69" fmla="*/ 100 h 1691"/>
                  <a:gd name="T70" fmla="*/ 1715 w 2124"/>
                  <a:gd name="T71" fmla="*/ 212 h 1691"/>
                  <a:gd name="T72" fmla="*/ 1789 w 2124"/>
                  <a:gd name="T73" fmla="*/ 354 h 1691"/>
                  <a:gd name="T74" fmla="*/ 1815 w 2124"/>
                  <a:gd name="T75" fmla="*/ 519 h 1691"/>
                  <a:gd name="T76" fmla="*/ 1793 w 2124"/>
                  <a:gd name="T77" fmla="*/ 667 h 1691"/>
                  <a:gd name="T78" fmla="*/ 1732 w 2124"/>
                  <a:gd name="T79" fmla="*/ 798 h 1691"/>
                  <a:gd name="T80" fmla="*/ 1674 w 2124"/>
                  <a:gd name="T81" fmla="*/ 1000 h 1691"/>
                  <a:gd name="T82" fmla="*/ 2124 w 2124"/>
                  <a:gd name="T83" fmla="*/ 794 h 1691"/>
                  <a:gd name="T84" fmla="*/ 2033 w 2124"/>
                  <a:gd name="T85" fmla="*/ 1519 h 1691"/>
                  <a:gd name="T86" fmla="*/ 172 w 2124"/>
                  <a:gd name="T87" fmla="*/ 1691 h 1691"/>
                  <a:gd name="T88" fmla="*/ 0 w 2124"/>
                  <a:gd name="T89" fmla="*/ 845 h 1691"/>
                  <a:gd name="T90" fmla="*/ 60 w 2124"/>
                  <a:gd name="T91" fmla="*/ 763 h 1691"/>
                  <a:gd name="T92" fmla="*/ 10 w 2124"/>
                  <a:gd name="T93" fmla="*/ 622 h 1691"/>
                  <a:gd name="T94" fmla="*/ 3 w 2124"/>
                  <a:gd name="T95" fmla="*/ 462 h 1691"/>
                  <a:gd name="T96" fmla="*/ 45 w 2124"/>
                  <a:gd name="T97" fmla="*/ 304 h 1691"/>
                  <a:gd name="T98" fmla="*/ 133 w 2124"/>
                  <a:gd name="T99" fmla="*/ 171 h 1691"/>
                  <a:gd name="T100" fmla="*/ 256 w 2124"/>
                  <a:gd name="T101" fmla="*/ 71 h 1691"/>
                  <a:gd name="T102" fmla="*/ 406 w 2124"/>
                  <a:gd name="T103" fmla="*/ 11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24" h="1691">
                    <a:moveTo>
                      <a:pt x="1297" y="283"/>
                    </a:moveTo>
                    <a:lnTo>
                      <a:pt x="1259" y="286"/>
                    </a:lnTo>
                    <a:lnTo>
                      <a:pt x="1223" y="295"/>
                    </a:lnTo>
                    <a:lnTo>
                      <a:pt x="1190" y="309"/>
                    </a:lnTo>
                    <a:lnTo>
                      <a:pt x="1159" y="328"/>
                    </a:lnTo>
                    <a:lnTo>
                      <a:pt x="1131" y="352"/>
                    </a:lnTo>
                    <a:lnTo>
                      <a:pt x="1108" y="380"/>
                    </a:lnTo>
                    <a:lnTo>
                      <a:pt x="1089" y="410"/>
                    </a:lnTo>
                    <a:lnTo>
                      <a:pt x="1075" y="444"/>
                    </a:lnTo>
                    <a:lnTo>
                      <a:pt x="1066" y="481"/>
                    </a:lnTo>
                    <a:lnTo>
                      <a:pt x="1063" y="519"/>
                    </a:lnTo>
                    <a:lnTo>
                      <a:pt x="1066" y="556"/>
                    </a:lnTo>
                    <a:lnTo>
                      <a:pt x="1075" y="593"/>
                    </a:lnTo>
                    <a:lnTo>
                      <a:pt x="1089" y="627"/>
                    </a:lnTo>
                    <a:lnTo>
                      <a:pt x="1108" y="657"/>
                    </a:lnTo>
                    <a:lnTo>
                      <a:pt x="1131" y="684"/>
                    </a:lnTo>
                    <a:lnTo>
                      <a:pt x="1159" y="709"/>
                    </a:lnTo>
                    <a:lnTo>
                      <a:pt x="1190" y="728"/>
                    </a:lnTo>
                    <a:lnTo>
                      <a:pt x="1223" y="742"/>
                    </a:lnTo>
                    <a:lnTo>
                      <a:pt x="1259" y="751"/>
                    </a:lnTo>
                    <a:lnTo>
                      <a:pt x="1297" y="754"/>
                    </a:lnTo>
                    <a:lnTo>
                      <a:pt x="1336" y="751"/>
                    </a:lnTo>
                    <a:lnTo>
                      <a:pt x="1372" y="742"/>
                    </a:lnTo>
                    <a:lnTo>
                      <a:pt x="1405" y="728"/>
                    </a:lnTo>
                    <a:lnTo>
                      <a:pt x="1436" y="709"/>
                    </a:lnTo>
                    <a:lnTo>
                      <a:pt x="1463" y="684"/>
                    </a:lnTo>
                    <a:lnTo>
                      <a:pt x="1487" y="657"/>
                    </a:lnTo>
                    <a:lnTo>
                      <a:pt x="1506" y="627"/>
                    </a:lnTo>
                    <a:lnTo>
                      <a:pt x="1520" y="593"/>
                    </a:lnTo>
                    <a:lnTo>
                      <a:pt x="1529" y="556"/>
                    </a:lnTo>
                    <a:lnTo>
                      <a:pt x="1532" y="519"/>
                    </a:lnTo>
                    <a:lnTo>
                      <a:pt x="1529" y="481"/>
                    </a:lnTo>
                    <a:lnTo>
                      <a:pt x="1520" y="444"/>
                    </a:lnTo>
                    <a:lnTo>
                      <a:pt x="1506" y="410"/>
                    </a:lnTo>
                    <a:lnTo>
                      <a:pt x="1487" y="380"/>
                    </a:lnTo>
                    <a:lnTo>
                      <a:pt x="1463" y="352"/>
                    </a:lnTo>
                    <a:lnTo>
                      <a:pt x="1436" y="328"/>
                    </a:lnTo>
                    <a:lnTo>
                      <a:pt x="1405" y="309"/>
                    </a:lnTo>
                    <a:lnTo>
                      <a:pt x="1372" y="295"/>
                    </a:lnTo>
                    <a:lnTo>
                      <a:pt x="1336" y="286"/>
                    </a:lnTo>
                    <a:lnTo>
                      <a:pt x="1297" y="283"/>
                    </a:lnTo>
                    <a:close/>
                    <a:moveTo>
                      <a:pt x="516" y="283"/>
                    </a:moveTo>
                    <a:lnTo>
                      <a:pt x="479" y="286"/>
                    </a:lnTo>
                    <a:lnTo>
                      <a:pt x="443" y="295"/>
                    </a:lnTo>
                    <a:lnTo>
                      <a:pt x="409" y="309"/>
                    </a:lnTo>
                    <a:lnTo>
                      <a:pt x="378" y="328"/>
                    </a:lnTo>
                    <a:lnTo>
                      <a:pt x="351" y="352"/>
                    </a:lnTo>
                    <a:lnTo>
                      <a:pt x="327" y="380"/>
                    </a:lnTo>
                    <a:lnTo>
                      <a:pt x="308" y="410"/>
                    </a:lnTo>
                    <a:lnTo>
                      <a:pt x="294" y="444"/>
                    </a:lnTo>
                    <a:lnTo>
                      <a:pt x="285" y="481"/>
                    </a:lnTo>
                    <a:lnTo>
                      <a:pt x="282" y="519"/>
                    </a:lnTo>
                    <a:lnTo>
                      <a:pt x="285" y="556"/>
                    </a:lnTo>
                    <a:lnTo>
                      <a:pt x="294" y="593"/>
                    </a:lnTo>
                    <a:lnTo>
                      <a:pt x="308" y="627"/>
                    </a:lnTo>
                    <a:lnTo>
                      <a:pt x="327" y="657"/>
                    </a:lnTo>
                    <a:lnTo>
                      <a:pt x="351" y="684"/>
                    </a:lnTo>
                    <a:lnTo>
                      <a:pt x="378" y="709"/>
                    </a:lnTo>
                    <a:lnTo>
                      <a:pt x="409" y="728"/>
                    </a:lnTo>
                    <a:lnTo>
                      <a:pt x="443" y="742"/>
                    </a:lnTo>
                    <a:lnTo>
                      <a:pt x="479" y="751"/>
                    </a:lnTo>
                    <a:lnTo>
                      <a:pt x="516" y="754"/>
                    </a:lnTo>
                    <a:lnTo>
                      <a:pt x="555" y="751"/>
                    </a:lnTo>
                    <a:lnTo>
                      <a:pt x="591" y="742"/>
                    </a:lnTo>
                    <a:lnTo>
                      <a:pt x="625" y="728"/>
                    </a:lnTo>
                    <a:lnTo>
                      <a:pt x="655" y="709"/>
                    </a:lnTo>
                    <a:lnTo>
                      <a:pt x="682" y="684"/>
                    </a:lnTo>
                    <a:lnTo>
                      <a:pt x="707" y="657"/>
                    </a:lnTo>
                    <a:lnTo>
                      <a:pt x="726" y="627"/>
                    </a:lnTo>
                    <a:lnTo>
                      <a:pt x="740" y="593"/>
                    </a:lnTo>
                    <a:lnTo>
                      <a:pt x="749" y="556"/>
                    </a:lnTo>
                    <a:lnTo>
                      <a:pt x="752" y="519"/>
                    </a:lnTo>
                    <a:lnTo>
                      <a:pt x="749" y="481"/>
                    </a:lnTo>
                    <a:lnTo>
                      <a:pt x="740" y="444"/>
                    </a:lnTo>
                    <a:lnTo>
                      <a:pt x="726" y="410"/>
                    </a:lnTo>
                    <a:lnTo>
                      <a:pt x="707" y="380"/>
                    </a:lnTo>
                    <a:lnTo>
                      <a:pt x="682" y="352"/>
                    </a:lnTo>
                    <a:lnTo>
                      <a:pt x="655" y="328"/>
                    </a:lnTo>
                    <a:lnTo>
                      <a:pt x="625" y="309"/>
                    </a:lnTo>
                    <a:lnTo>
                      <a:pt x="591" y="295"/>
                    </a:lnTo>
                    <a:lnTo>
                      <a:pt x="555" y="286"/>
                    </a:lnTo>
                    <a:lnTo>
                      <a:pt x="516" y="283"/>
                    </a:lnTo>
                    <a:close/>
                    <a:moveTo>
                      <a:pt x="516" y="0"/>
                    </a:moveTo>
                    <a:lnTo>
                      <a:pt x="575" y="3"/>
                    </a:lnTo>
                    <a:lnTo>
                      <a:pt x="630" y="12"/>
                    </a:lnTo>
                    <a:lnTo>
                      <a:pt x="683" y="28"/>
                    </a:lnTo>
                    <a:lnTo>
                      <a:pt x="735" y="48"/>
                    </a:lnTo>
                    <a:lnTo>
                      <a:pt x="783" y="74"/>
                    </a:lnTo>
                    <a:lnTo>
                      <a:pt x="828" y="104"/>
                    </a:lnTo>
                    <a:lnTo>
                      <a:pt x="870" y="140"/>
                    </a:lnTo>
                    <a:lnTo>
                      <a:pt x="907" y="179"/>
                    </a:lnTo>
                    <a:lnTo>
                      <a:pt x="945" y="140"/>
                    </a:lnTo>
                    <a:lnTo>
                      <a:pt x="986" y="104"/>
                    </a:lnTo>
                    <a:lnTo>
                      <a:pt x="1032" y="74"/>
                    </a:lnTo>
                    <a:lnTo>
                      <a:pt x="1079" y="48"/>
                    </a:lnTo>
                    <a:lnTo>
                      <a:pt x="1130" y="28"/>
                    </a:lnTo>
                    <a:lnTo>
                      <a:pt x="1184" y="12"/>
                    </a:lnTo>
                    <a:lnTo>
                      <a:pt x="1240" y="3"/>
                    </a:lnTo>
                    <a:lnTo>
                      <a:pt x="1297" y="0"/>
                    </a:lnTo>
                    <a:lnTo>
                      <a:pt x="1354" y="3"/>
                    </a:lnTo>
                    <a:lnTo>
                      <a:pt x="1408" y="11"/>
                    </a:lnTo>
                    <a:lnTo>
                      <a:pt x="1460" y="27"/>
                    </a:lnTo>
                    <a:lnTo>
                      <a:pt x="1511" y="46"/>
                    </a:lnTo>
                    <a:lnTo>
                      <a:pt x="1558" y="71"/>
                    </a:lnTo>
                    <a:lnTo>
                      <a:pt x="1602" y="100"/>
                    </a:lnTo>
                    <a:lnTo>
                      <a:pt x="1644" y="134"/>
                    </a:lnTo>
                    <a:lnTo>
                      <a:pt x="1681" y="171"/>
                    </a:lnTo>
                    <a:lnTo>
                      <a:pt x="1715" y="212"/>
                    </a:lnTo>
                    <a:lnTo>
                      <a:pt x="1744" y="257"/>
                    </a:lnTo>
                    <a:lnTo>
                      <a:pt x="1768" y="304"/>
                    </a:lnTo>
                    <a:lnTo>
                      <a:pt x="1789" y="354"/>
                    </a:lnTo>
                    <a:lnTo>
                      <a:pt x="1803" y="407"/>
                    </a:lnTo>
                    <a:lnTo>
                      <a:pt x="1812" y="462"/>
                    </a:lnTo>
                    <a:lnTo>
                      <a:pt x="1815" y="519"/>
                    </a:lnTo>
                    <a:lnTo>
                      <a:pt x="1812" y="569"/>
                    </a:lnTo>
                    <a:lnTo>
                      <a:pt x="1805" y="619"/>
                    </a:lnTo>
                    <a:lnTo>
                      <a:pt x="1793" y="667"/>
                    </a:lnTo>
                    <a:lnTo>
                      <a:pt x="1777" y="713"/>
                    </a:lnTo>
                    <a:lnTo>
                      <a:pt x="1756" y="757"/>
                    </a:lnTo>
                    <a:lnTo>
                      <a:pt x="1732" y="798"/>
                    </a:lnTo>
                    <a:lnTo>
                      <a:pt x="1705" y="838"/>
                    </a:lnTo>
                    <a:lnTo>
                      <a:pt x="1674" y="874"/>
                    </a:lnTo>
                    <a:lnTo>
                      <a:pt x="1674" y="1000"/>
                    </a:lnTo>
                    <a:lnTo>
                      <a:pt x="2033" y="841"/>
                    </a:lnTo>
                    <a:lnTo>
                      <a:pt x="2033" y="794"/>
                    </a:lnTo>
                    <a:lnTo>
                      <a:pt x="2124" y="794"/>
                    </a:lnTo>
                    <a:lnTo>
                      <a:pt x="2124" y="1564"/>
                    </a:lnTo>
                    <a:lnTo>
                      <a:pt x="2033" y="1564"/>
                    </a:lnTo>
                    <a:lnTo>
                      <a:pt x="2033" y="1519"/>
                    </a:lnTo>
                    <a:lnTo>
                      <a:pt x="1674" y="1360"/>
                    </a:lnTo>
                    <a:lnTo>
                      <a:pt x="1674" y="1691"/>
                    </a:lnTo>
                    <a:lnTo>
                      <a:pt x="172" y="1691"/>
                    </a:lnTo>
                    <a:lnTo>
                      <a:pt x="172" y="991"/>
                    </a:lnTo>
                    <a:lnTo>
                      <a:pt x="0" y="991"/>
                    </a:lnTo>
                    <a:lnTo>
                      <a:pt x="0" y="845"/>
                    </a:lnTo>
                    <a:lnTo>
                      <a:pt x="116" y="845"/>
                    </a:lnTo>
                    <a:lnTo>
                      <a:pt x="87" y="806"/>
                    </a:lnTo>
                    <a:lnTo>
                      <a:pt x="60" y="763"/>
                    </a:lnTo>
                    <a:lnTo>
                      <a:pt x="39" y="718"/>
                    </a:lnTo>
                    <a:lnTo>
                      <a:pt x="22" y="671"/>
                    </a:lnTo>
                    <a:lnTo>
                      <a:pt x="10" y="622"/>
                    </a:lnTo>
                    <a:lnTo>
                      <a:pt x="2" y="570"/>
                    </a:lnTo>
                    <a:lnTo>
                      <a:pt x="0" y="519"/>
                    </a:lnTo>
                    <a:lnTo>
                      <a:pt x="3" y="462"/>
                    </a:lnTo>
                    <a:lnTo>
                      <a:pt x="11" y="407"/>
                    </a:lnTo>
                    <a:lnTo>
                      <a:pt x="26" y="354"/>
                    </a:lnTo>
                    <a:lnTo>
                      <a:pt x="45" y="304"/>
                    </a:lnTo>
                    <a:lnTo>
                      <a:pt x="70" y="257"/>
                    </a:lnTo>
                    <a:lnTo>
                      <a:pt x="100" y="212"/>
                    </a:lnTo>
                    <a:lnTo>
                      <a:pt x="133" y="171"/>
                    </a:lnTo>
                    <a:lnTo>
                      <a:pt x="170" y="134"/>
                    </a:lnTo>
                    <a:lnTo>
                      <a:pt x="211" y="100"/>
                    </a:lnTo>
                    <a:lnTo>
                      <a:pt x="256" y="71"/>
                    </a:lnTo>
                    <a:lnTo>
                      <a:pt x="303" y="46"/>
                    </a:lnTo>
                    <a:lnTo>
                      <a:pt x="353" y="27"/>
                    </a:lnTo>
                    <a:lnTo>
                      <a:pt x="406" y="11"/>
                    </a:lnTo>
                    <a:lnTo>
                      <a:pt x="461" y="3"/>
                    </a:lnTo>
                    <a:lnTo>
                      <a:pt x="516" y="0"/>
                    </a:lnTo>
                    <a:close/>
                  </a:path>
                </a:pathLst>
              </a:custGeom>
              <a:solidFill>
                <a:schemeClr val="bg1"/>
              </a:solidFill>
              <a:ln w="0">
                <a:noFill/>
                <a:prstDash val="solid"/>
                <a:round/>
                <a:headEnd/>
                <a:tailEnd/>
              </a:ln>
              <a:extLst>
                <a:ext uri="{91240B29-F687-4F45-9708-019B960494DF}">
                  <a14:hiddenLine xmlns:a14="http://schemas.microsoft.com/office/drawing/2010/main" w="0">
                    <a:solidFill>
                      <a:schemeClr val="bg1"/>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grpSp>
        <p:nvGrpSpPr>
          <p:cNvPr id="6" name="Group 83"/>
          <p:cNvGrpSpPr/>
          <p:nvPr/>
        </p:nvGrpSpPr>
        <p:grpSpPr>
          <a:xfrm>
            <a:off x="146277" y="1799236"/>
            <a:ext cx="1399820" cy="1411047"/>
            <a:chOff x="642042" y="1788219"/>
            <a:chExt cx="1399820" cy="1411047"/>
          </a:xfrm>
        </p:grpSpPr>
        <p:sp>
          <p:nvSpPr>
            <p:cNvPr id="38" name="TextBox 37"/>
            <p:cNvSpPr txBox="1"/>
            <p:nvPr/>
          </p:nvSpPr>
          <p:spPr>
            <a:xfrm>
              <a:off x="642042" y="1788219"/>
              <a:ext cx="1399820" cy="461631"/>
            </a:xfrm>
            <a:prstGeom prst="rect">
              <a:avLst/>
            </a:prstGeom>
            <a:noFill/>
          </p:spPr>
          <p:txBody>
            <a:bodyPr wrap="square" lIns="0" tIns="0" rIns="0" bIns="0" rtlCol="0" anchor="b">
              <a:noAutofit/>
            </a:bodyPr>
            <a:lstStyle/>
            <a:p>
              <a:pPr lvl="0" algn="ctr"/>
              <a:r>
                <a:rPr lang="en-AU" sz="1200" b="1" dirty="0" smtClean="0">
                  <a:solidFill>
                    <a:schemeClr val="bg1"/>
                  </a:solidFill>
                  <a:cs typeface="Arial" pitchFamily="34" charset="0"/>
                </a:rPr>
                <a:t>live music</a:t>
              </a:r>
              <a:br>
                <a:rPr lang="en-AU" sz="1200" b="1" dirty="0" smtClean="0">
                  <a:solidFill>
                    <a:schemeClr val="bg1"/>
                  </a:solidFill>
                  <a:cs typeface="Arial" pitchFamily="34" charset="0"/>
                </a:rPr>
              </a:br>
              <a:r>
                <a:rPr lang="en-AU" sz="1200" b="1" dirty="0" smtClean="0">
                  <a:solidFill>
                    <a:schemeClr val="bg1"/>
                  </a:solidFill>
                  <a:cs typeface="Arial" pitchFamily="34" charset="0"/>
                </a:rPr>
                <a:t>venues</a:t>
              </a:r>
              <a:endParaRPr lang="en-AU" sz="900" b="1" dirty="0" smtClean="0">
                <a:solidFill>
                  <a:schemeClr val="bg1"/>
                </a:solidFill>
                <a:cs typeface="Arial" pitchFamily="34" charset="0"/>
              </a:endParaRPr>
            </a:p>
            <a:p>
              <a:pPr algn="ctr"/>
              <a:r>
                <a:rPr lang="en-AU" sz="2400" b="1" dirty="0" smtClean="0">
                  <a:solidFill>
                    <a:schemeClr val="bg1"/>
                  </a:solidFill>
                  <a:latin typeface="Arial Black" pitchFamily="34" charset="0"/>
                  <a:cs typeface="Arial" pitchFamily="34" charset="0"/>
                </a:rPr>
                <a:t>549</a:t>
              </a:r>
            </a:p>
          </p:txBody>
        </p:sp>
        <p:grpSp>
          <p:nvGrpSpPr>
            <p:cNvPr id="7" name="Group 32"/>
            <p:cNvGrpSpPr/>
            <p:nvPr/>
          </p:nvGrpSpPr>
          <p:grpSpPr>
            <a:xfrm>
              <a:off x="862991" y="2303226"/>
              <a:ext cx="896042" cy="896040"/>
              <a:chOff x="692073" y="2362953"/>
              <a:chExt cx="896042" cy="896040"/>
            </a:xfrm>
          </p:grpSpPr>
          <p:sp>
            <p:nvSpPr>
              <p:cNvPr id="24" name="Oval 23"/>
              <p:cNvSpPr/>
              <p:nvPr/>
            </p:nvSpPr>
            <p:spPr>
              <a:xfrm>
                <a:off x="692073" y="2362953"/>
                <a:ext cx="896042" cy="896040"/>
              </a:xfrm>
              <a:prstGeom prst="ellipse">
                <a:avLst/>
              </a:prstGeom>
              <a:solidFill>
                <a:schemeClr val="tx1">
                  <a:alpha val="60000"/>
                </a:schemeClr>
              </a:solidFill>
              <a:ln w="9525" cap="flat" cmpd="sng" algn="ctr">
                <a:solidFill>
                  <a:srgbClr val="F9EFB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grpSp>
            <p:nvGrpSpPr>
              <p:cNvPr id="8" name="Group 23"/>
              <p:cNvGrpSpPr>
                <a:grpSpLocks noChangeAspect="1"/>
              </p:cNvGrpSpPr>
              <p:nvPr/>
            </p:nvGrpSpPr>
            <p:grpSpPr bwMode="auto">
              <a:xfrm>
                <a:off x="907215" y="2576207"/>
                <a:ext cx="465758" cy="459270"/>
                <a:chOff x="4921" y="1128"/>
                <a:chExt cx="718" cy="708"/>
              </a:xfrm>
            </p:grpSpPr>
            <p:sp>
              <p:nvSpPr>
                <p:cNvPr id="75" name="Freeform 25"/>
                <p:cNvSpPr>
                  <a:spLocks/>
                </p:cNvSpPr>
                <p:nvPr/>
              </p:nvSpPr>
              <p:spPr bwMode="auto">
                <a:xfrm>
                  <a:off x="5589" y="1128"/>
                  <a:ext cx="16" cy="15"/>
                </a:xfrm>
                <a:custGeom>
                  <a:avLst/>
                  <a:gdLst>
                    <a:gd name="T0" fmla="*/ 39 w 78"/>
                    <a:gd name="T1" fmla="*/ 0 h 78"/>
                    <a:gd name="T2" fmla="*/ 54 w 78"/>
                    <a:gd name="T3" fmla="*/ 3 h 78"/>
                    <a:gd name="T4" fmla="*/ 67 w 78"/>
                    <a:gd name="T5" fmla="*/ 12 h 78"/>
                    <a:gd name="T6" fmla="*/ 75 w 78"/>
                    <a:gd name="T7" fmla="*/ 24 h 78"/>
                    <a:gd name="T8" fmla="*/ 78 w 78"/>
                    <a:gd name="T9" fmla="*/ 40 h 78"/>
                    <a:gd name="T10" fmla="*/ 75 w 78"/>
                    <a:gd name="T11" fmla="*/ 55 h 78"/>
                    <a:gd name="T12" fmla="*/ 67 w 78"/>
                    <a:gd name="T13" fmla="*/ 67 h 78"/>
                    <a:gd name="T14" fmla="*/ 54 w 78"/>
                    <a:gd name="T15" fmla="*/ 76 h 78"/>
                    <a:gd name="T16" fmla="*/ 39 w 78"/>
                    <a:gd name="T17" fmla="*/ 78 h 78"/>
                    <a:gd name="T18" fmla="*/ 24 w 78"/>
                    <a:gd name="T19" fmla="*/ 76 h 78"/>
                    <a:gd name="T20" fmla="*/ 12 w 78"/>
                    <a:gd name="T21" fmla="*/ 67 h 78"/>
                    <a:gd name="T22" fmla="*/ 3 w 78"/>
                    <a:gd name="T23" fmla="*/ 55 h 78"/>
                    <a:gd name="T24" fmla="*/ 0 w 78"/>
                    <a:gd name="T25" fmla="*/ 40 h 78"/>
                    <a:gd name="T26" fmla="*/ 3 w 78"/>
                    <a:gd name="T27" fmla="*/ 24 h 78"/>
                    <a:gd name="T28" fmla="*/ 12 w 78"/>
                    <a:gd name="T29" fmla="*/ 12 h 78"/>
                    <a:gd name="T30" fmla="*/ 24 w 78"/>
                    <a:gd name="T31" fmla="*/ 3 h 78"/>
                    <a:gd name="T32" fmla="*/ 39 w 7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78">
                      <a:moveTo>
                        <a:pt x="39" y="0"/>
                      </a:moveTo>
                      <a:lnTo>
                        <a:pt x="54" y="3"/>
                      </a:lnTo>
                      <a:lnTo>
                        <a:pt x="67" y="12"/>
                      </a:lnTo>
                      <a:lnTo>
                        <a:pt x="75" y="24"/>
                      </a:lnTo>
                      <a:lnTo>
                        <a:pt x="78" y="40"/>
                      </a:lnTo>
                      <a:lnTo>
                        <a:pt x="75" y="55"/>
                      </a:lnTo>
                      <a:lnTo>
                        <a:pt x="67" y="67"/>
                      </a:lnTo>
                      <a:lnTo>
                        <a:pt x="54" y="76"/>
                      </a:lnTo>
                      <a:lnTo>
                        <a:pt x="39" y="78"/>
                      </a:lnTo>
                      <a:lnTo>
                        <a:pt x="24" y="76"/>
                      </a:lnTo>
                      <a:lnTo>
                        <a:pt x="12" y="67"/>
                      </a:lnTo>
                      <a:lnTo>
                        <a:pt x="3" y="55"/>
                      </a:lnTo>
                      <a:lnTo>
                        <a:pt x="0" y="40"/>
                      </a:lnTo>
                      <a:lnTo>
                        <a:pt x="3" y="24"/>
                      </a:lnTo>
                      <a:lnTo>
                        <a:pt x="12" y="12"/>
                      </a:lnTo>
                      <a:lnTo>
                        <a:pt x="24" y="3"/>
                      </a:lnTo>
                      <a:lnTo>
                        <a:pt x="39" y="0"/>
                      </a:lnTo>
                      <a:close/>
                    </a:path>
                  </a:pathLst>
                </a:custGeom>
                <a:solidFill>
                  <a:schemeClr val="bg1"/>
                </a:solidFill>
                <a:ln w="0">
                  <a:noFill/>
                  <a:prstDash val="solid"/>
                  <a:round/>
                  <a:headEnd/>
                  <a:tailEnd/>
                </a:ln>
                <a:extLst>
                  <a:ext uri="{91240B29-F687-4F45-9708-019B960494DF}">
                    <a14:hiddenLine xmlns:a14="http://schemas.microsoft.com/office/drawing/2010/main" w="0">
                      <a:solidFill>
                        <a:schemeClr val="tx1"/>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6" name="Freeform 26"/>
                <p:cNvSpPr>
                  <a:spLocks/>
                </p:cNvSpPr>
                <p:nvPr/>
              </p:nvSpPr>
              <p:spPr bwMode="auto">
                <a:xfrm>
                  <a:off x="5564" y="1141"/>
                  <a:ext cx="15" cy="16"/>
                </a:xfrm>
                <a:custGeom>
                  <a:avLst/>
                  <a:gdLst>
                    <a:gd name="T0" fmla="*/ 39 w 78"/>
                    <a:gd name="T1" fmla="*/ 0 h 79"/>
                    <a:gd name="T2" fmla="*/ 54 w 78"/>
                    <a:gd name="T3" fmla="*/ 3 h 79"/>
                    <a:gd name="T4" fmla="*/ 66 w 78"/>
                    <a:gd name="T5" fmla="*/ 11 h 79"/>
                    <a:gd name="T6" fmla="*/ 75 w 78"/>
                    <a:gd name="T7" fmla="*/ 24 h 79"/>
                    <a:gd name="T8" fmla="*/ 78 w 78"/>
                    <a:gd name="T9" fmla="*/ 39 h 79"/>
                    <a:gd name="T10" fmla="*/ 75 w 78"/>
                    <a:gd name="T11" fmla="*/ 54 h 79"/>
                    <a:gd name="T12" fmla="*/ 66 w 78"/>
                    <a:gd name="T13" fmla="*/ 67 h 79"/>
                    <a:gd name="T14" fmla="*/ 54 w 78"/>
                    <a:gd name="T15" fmla="*/ 75 h 79"/>
                    <a:gd name="T16" fmla="*/ 39 w 78"/>
                    <a:gd name="T17" fmla="*/ 79 h 79"/>
                    <a:gd name="T18" fmla="*/ 24 w 78"/>
                    <a:gd name="T19" fmla="*/ 75 h 79"/>
                    <a:gd name="T20" fmla="*/ 11 w 78"/>
                    <a:gd name="T21" fmla="*/ 67 h 79"/>
                    <a:gd name="T22" fmla="*/ 3 w 78"/>
                    <a:gd name="T23" fmla="*/ 54 h 79"/>
                    <a:gd name="T24" fmla="*/ 0 w 78"/>
                    <a:gd name="T25" fmla="*/ 39 h 79"/>
                    <a:gd name="T26" fmla="*/ 3 w 78"/>
                    <a:gd name="T27" fmla="*/ 24 h 79"/>
                    <a:gd name="T28" fmla="*/ 11 w 78"/>
                    <a:gd name="T29" fmla="*/ 11 h 79"/>
                    <a:gd name="T30" fmla="*/ 24 w 78"/>
                    <a:gd name="T31" fmla="*/ 3 h 79"/>
                    <a:gd name="T32" fmla="*/ 39 w 78"/>
                    <a:gd name="T3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79">
                      <a:moveTo>
                        <a:pt x="39" y="0"/>
                      </a:moveTo>
                      <a:lnTo>
                        <a:pt x="54" y="3"/>
                      </a:lnTo>
                      <a:lnTo>
                        <a:pt x="66" y="11"/>
                      </a:lnTo>
                      <a:lnTo>
                        <a:pt x="75" y="24"/>
                      </a:lnTo>
                      <a:lnTo>
                        <a:pt x="78" y="39"/>
                      </a:lnTo>
                      <a:lnTo>
                        <a:pt x="75" y="54"/>
                      </a:lnTo>
                      <a:lnTo>
                        <a:pt x="66" y="67"/>
                      </a:lnTo>
                      <a:lnTo>
                        <a:pt x="54" y="75"/>
                      </a:lnTo>
                      <a:lnTo>
                        <a:pt x="39" y="79"/>
                      </a:lnTo>
                      <a:lnTo>
                        <a:pt x="24" y="75"/>
                      </a:lnTo>
                      <a:lnTo>
                        <a:pt x="11" y="67"/>
                      </a:lnTo>
                      <a:lnTo>
                        <a:pt x="3" y="54"/>
                      </a:lnTo>
                      <a:lnTo>
                        <a:pt x="0" y="39"/>
                      </a:lnTo>
                      <a:lnTo>
                        <a:pt x="3" y="24"/>
                      </a:lnTo>
                      <a:lnTo>
                        <a:pt x="11" y="11"/>
                      </a:lnTo>
                      <a:lnTo>
                        <a:pt x="24" y="3"/>
                      </a:lnTo>
                      <a:lnTo>
                        <a:pt x="39" y="0"/>
                      </a:lnTo>
                      <a:close/>
                    </a:path>
                  </a:pathLst>
                </a:custGeom>
                <a:solidFill>
                  <a:schemeClr val="bg1"/>
                </a:solidFill>
                <a:ln w="0">
                  <a:noFill/>
                  <a:prstDash val="solid"/>
                  <a:round/>
                  <a:headEnd/>
                  <a:tailEnd/>
                </a:ln>
                <a:extLst>
                  <a:ext uri="{91240B29-F687-4F45-9708-019B960494DF}">
                    <a14:hiddenLine xmlns:a14="http://schemas.microsoft.com/office/drawing/2010/main" w="0">
                      <a:solidFill>
                        <a:schemeClr val="tx1"/>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7" name="Freeform 27"/>
                <p:cNvSpPr>
                  <a:spLocks/>
                </p:cNvSpPr>
                <p:nvPr/>
              </p:nvSpPr>
              <p:spPr bwMode="auto">
                <a:xfrm>
                  <a:off x="5538" y="1154"/>
                  <a:ext cx="16" cy="16"/>
                </a:xfrm>
                <a:custGeom>
                  <a:avLst/>
                  <a:gdLst>
                    <a:gd name="T0" fmla="*/ 38 w 78"/>
                    <a:gd name="T1" fmla="*/ 0 h 79"/>
                    <a:gd name="T2" fmla="*/ 53 w 78"/>
                    <a:gd name="T3" fmla="*/ 4 h 79"/>
                    <a:gd name="T4" fmla="*/ 66 w 78"/>
                    <a:gd name="T5" fmla="*/ 13 h 79"/>
                    <a:gd name="T6" fmla="*/ 74 w 78"/>
                    <a:gd name="T7" fmla="*/ 25 h 79"/>
                    <a:gd name="T8" fmla="*/ 78 w 78"/>
                    <a:gd name="T9" fmla="*/ 40 h 79"/>
                    <a:gd name="T10" fmla="*/ 74 w 78"/>
                    <a:gd name="T11" fmla="*/ 56 h 79"/>
                    <a:gd name="T12" fmla="*/ 66 w 78"/>
                    <a:gd name="T13" fmla="*/ 68 h 79"/>
                    <a:gd name="T14" fmla="*/ 53 w 78"/>
                    <a:gd name="T15" fmla="*/ 76 h 79"/>
                    <a:gd name="T16" fmla="*/ 38 w 78"/>
                    <a:gd name="T17" fmla="*/ 79 h 79"/>
                    <a:gd name="T18" fmla="*/ 23 w 78"/>
                    <a:gd name="T19" fmla="*/ 76 h 79"/>
                    <a:gd name="T20" fmla="*/ 11 w 78"/>
                    <a:gd name="T21" fmla="*/ 68 h 79"/>
                    <a:gd name="T22" fmla="*/ 2 w 78"/>
                    <a:gd name="T23" fmla="*/ 56 h 79"/>
                    <a:gd name="T24" fmla="*/ 0 w 78"/>
                    <a:gd name="T25" fmla="*/ 40 h 79"/>
                    <a:gd name="T26" fmla="*/ 2 w 78"/>
                    <a:gd name="T27" fmla="*/ 25 h 79"/>
                    <a:gd name="T28" fmla="*/ 11 w 78"/>
                    <a:gd name="T29" fmla="*/ 13 h 79"/>
                    <a:gd name="T30" fmla="*/ 23 w 78"/>
                    <a:gd name="T31" fmla="*/ 4 h 79"/>
                    <a:gd name="T32" fmla="*/ 38 w 78"/>
                    <a:gd name="T3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79">
                      <a:moveTo>
                        <a:pt x="38" y="0"/>
                      </a:moveTo>
                      <a:lnTo>
                        <a:pt x="53" y="4"/>
                      </a:lnTo>
                      <a:lnTo>
                        <a:pt x="66" y="13"/>
                      </a:lnTo>
                      <a:lnTo>
                        <a:pt x="74" y="25"/>
                      </a:lnTo>
                      <a:lnTo>
                        <a:pt x="78" y="40"/>
                      </a:lnTo>
                      <a:lnTo>
                        <a:pt x="74" y="56"/>
                      </a:lnTo>
                      <a:lnTo>
                        <a:pt x="66" y="68"/>
                      </a:lnTo>
                      <a:lnTo>
                        <a:pt x="53" y="76"/>
                      </a:lnTo>
                      <a:lnTo>
                        <a:pt x="38" y="79"/>
                      </a:lnTo>
                      <a:lnTo>
                        <a:pt x="23" y="76"/>
                      </a:lnTo>
                      <a:lnTo>
                        <a:pt x="11" y="68"/>
                      </a:lnTo>
                      <a:lnTo>
                        <a:pt x="2" y="56"/>
                      </a:lnTo>
                      <a:lnTo>
                        <a:pt x="0" y="40"/>
                      </a:lnTo>
                      <a:lnTo>
                        <a:pt x="2" y="25"/>
                      </a:lnTo>
                      <a:lnTo>
                        <a:pt x="11" y="13"/>
                      </a:lnTo>
                      <a:lnTo>
                        <a:pt x="23" y="4"/>
                      </a:lnTo>
                      <a:lnTo>
                        <a:pt x="38" y="0"/>
                      </a:lnTo>
                      <a:close/>
                    </a:path>
                  </a:pathLst>
                </a:custGeom>
                <a:solidFill>
                  <a:schemeClr val="bg1"/>
                </a:solidFill>
                <a:ln w="0">
                  <a:noFill/>
                  <a:prstDash val="solid"/>
                  <a:round/>
                  <a:headEnd/>
                  <a:tailEnd/>
                </a:ln>
                <a:extLst>
                  <a:ext uri="{91240B29-F687-4F45-9708-019B960494DF}">
                    <a14:hiddenLine xmlns:a14="http://schemas.microsoft.com/office/drawing/2010/main" w="0">
                      <a:solidFill>
                        <a:schemeClr val="tx1"/>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8" name="Freeform 28"/>
                <p:cNvSpPr>
                  <a:spLocks/>
                </p:cNvSpPr>
                <p:nvPr/>
              </p:nvSpPr>
              <p:spPr bwMode="auto">
                <a:xfrm>
                  <a:off x="5513" y="1167"/>
                  <a:ext cx="15" cy="16"/>
                </a:xfrm>
                <a:custGeom>
                  <a:avLst/>
                  <a:gdLst>
                    <a:gd name="T0" fmla="*/ 38 w 77"/>
                    <a:gd name="T1" fmla="*/ 0 h 78"/>
                    <a:gd name="T2" fmla="*/ 54 w 77"/>
                    <a:gd name="T3" fmla="*/ 2 h 78"/>
                    <a:gd name="T4" fmla="*/ 66 w 77"/>
                    <a:gd name="T5" fmla="*/ 11 h 78"/>
                    <a:gd name="T6" fmla="*/ 75 w 77"/>
                    <a:gd name="T7" fmla="*/ 23 h 78"/>
                    <a:gd name="T8" fmla="*/ 77 w 77"/>
                    <a:gd name="T9" fmla="*/ 39 h 78"/>
                    <a:gd name="T10" fmla="*/ 75 w 77"/>
                    <a:gd name="T11" fmla="*/ 54 h 78"/>
                    <a:gd name="T12" fmla="*/ 66 w 77"/>
                    <a:gd name="T13" fmla="*/ 66 h 78"/>
                    <a:gd name="T14" fmla="*/ 54 w 77"/>
                    <a:gd name="T15" fmla="*/ 75 h 78"/>
                    <a:gd name="T16" fmla="*/ 38 w 77"/>
                    <a:gd name="T17" fmla="*/ 78 h 78"/>
                    <a:gd name="T18" fmla="*/ 23 w 77"/>
                    <a:gd name="T19" fmla="*/ 75 h 78"/>
                    <a:gd name="T20" fmla="*/ 11 w 77"/>
                    <a:gd name="T21" fmla="*/ 66 h 78"/>
                    <a:gd name="T22" fmla="*/ 2 w 77"/>
                    <a:gd name="T23" fmla="*/ 54 h 78"/>
                    <a:gd name="T24" fmla="*/ 0 w 77"/>
                    <a:gd name="T25" fmla="*/ 39 h 78"/>
                    <a:gd name="T26" fmla="*/ 2 w 77"/>
                    <a:gd name="T27" fmla="*/ 23 h 78"/>
                    <a:gd name="T28" fmla="*/ 11 w 77"/>
                    <a:gd name="T29" fmla="*/ 11 h 78"/>
                    <a:gd name="T30" fmla="*/ 23 w 77"/>
                    <a:gd name="T31" fmla="*/ 2 h 78"/>
                    <a:gd name="T32" fmla="*/ 38 w 77"/>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78">
                      <a:moveTo>
                        <a:pt x="38" y="0"/>
                      </a:moveTo>
                      <a:lnTo>
                        <a:pt x="54" y="2"/>
                      </a:lnTo>
                      <a:lnTo>
                        <a:pt x="66" y="11"/>
                      </a:lnTo>
                      <a:lnTo>
                        <a:pt x="75" y="23"/>
                      </a:lnTo>
                      <a:lnTo>
                        <a:pt x="77" y="39"/>
                      </a:lnTo>
                      <a:lnTo>
                        <a:pt x="75" y="54"/>
                      </a:lnTo>
                      <a:lnTo>
                        <a:pt x="66" y="66"/>
                      </a:lnTo>
                      <a:lnTo>
                        <a:pt x="54" y="75"/>
                      </a:lnTo>
                      <a:lnTo>
                        <a:pt x="38" y="78"/>
                      </a:lnTo>
                      <a:lnTo>
                        <a:pt x="23" y="75"/>
                      </a:lnTo>
                      <a:lnTo>
                        <a:pt x="11" y="66"/>
                      </a:lnTo>
                      <a:lnTo>
                        <a:pt x="2" y="54"/>
                      </a:lnTo>
                      <a:lnTo>
                        <a:pt x="0" y="39"/>
                      </a:lnTo>
                      <a:lnTo>
                        <a:pt x="2" y="23"/>
                      </a:lnTo>
                      <a:lnTo>
                        <a:pt x="11" y="11"/>
                      </a:lnTo>
                      <a:lnTo>
                        <a:pt x="23" y="2"/>
                      </a:lnTo>
                      <a:lnTo>
                        <a:pt x="38" y="0"/>
                      </a:lnTo>
                      <a:close/>
                    </a:path>
                  </a:pathLst>
                </a:custGeom>
                <a:solidFill>
                  <a:schemeClr val="bg1"/>
                </a:solidFill>
                <a:ln w="0">
                  <a:noFill/>
                  <a:prstDash val="solid"/>
                  <a:round/>
                  <a:headEnd/>
                  <a:tailEnd/>
                </a:ln>
                <a:extLst>
                  <a:ext uri="{91240B29-F687-4F45-9708-019B960494DF}">
                    <a14:hiddenLine xmlns:a14="http://schemas.microsoft.com/office/drawing/2010/main" w="0">
                      <a:solidFill>
                        <a:schemeClr val="tx1"/>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9" name="Freeform 29"/>
                <p:cNvSpPr>
                  <a:spLocks noEditPoints="1"/>
                </p:cNvSpPr>
                <p:nvPr/>
              </p:nvSpPr>
              <p:spPr bwMode="auto">
                <a:xfrm>
                  <a:off x="4921" y="1143"/>
                  <a:ext cx="718" cy="693"/>
                </a:xfrm>
                <a:custGeom>
                  <a:avLst/>
                  <a:gdLst>
                    <a:gd name="T0" fmla="*/ 612 w 3589"/>
                    <a:gd name="T1" fmla="*/ 2616 h 3466"/>
                    <a:gd name="T2" fmla="*/ 803 w 3589"/>
                    <a:gd name="T3" fmla="*/ 2424 h 3466"/>
                    <a:gd name="T4" fmla="*/ 979 w 3589"/>
                    <a:gd name="T5" fmla="*/ 2247 h 3466"/>
                    <a:gd name="T6" fmla="*/ 1155 w 3589"/>
                    <a:gd name="T7" fmla="*/ 2071 h 3466"/>
                    <a:gd name="T8" fmla="*/ 3559 w 3589"/>
                    <a:gd name="T9" fmla="*/ 31 h 3466"/>
                    <a:gd name="T10" fmla="*/ 3585 w 3589"/>
                    <a:gd name="T11" fmla="*/ 141 h 3466"/>
                    <a:gd name="T12" fmla="*/ 3506 w 3589"/>
                    <a:gd name="T13" fmla="*/ 210 h 3466"/>
                    <a:gd name="T14" fmla="*/ 3380 w 3589"/>
                    <a:gd name="T15" fmla="*/ 261 h 3466"/>
                    <a:gd name="T16" fmla="*/ 3332 w 3589"/>
                    <a:gd name="T17" fmla="*/ 334 h 3466"/>
                    <a:gd name="T18" fmla="*/ 3284 w 3589"/>
                    <a:gd name="T19" fmla="*/ 422 h 3466"/>
                    <a:gd name="T20" fmla="*/ 3172 w 3589"/>
                    <a:gd name="T21" fmla="*/ 526 h 3466"/>
                    <a:gd name="T22" fmla="*/ 3033 w 3589"/>
                    <a:gd name="T23" fmla="*/ 542 h 3466"/>
                    <a:gd name="T24" fmla="*/ 1533 w 3589"/>
                    <a:gd name="T25" fmla="*/ 2166 h 3466"/>
                    <a:gd name="T26" fmla="*/ 1634 w 3589"/>
                    <a:gd name="T27" fmla="*/ 2247 h 3466"/>
                    <a:gd name="T28" fmla="*/ 1771 w 3589"/>
                    <a:gd name="T29" fmla="*/ 2266 h 3466"/>
                    <a:gd name="T30" fmla="*/ 1912 w 3589"/>
                    <a:gd name="T31" fmla="*/ 2199 h 3466"/>
                    <a:gd name="T32" fmla="*/ 1989 w 3589"/>
                    <a:gd name="T33" fmla="*/ 2220 h 3466"/>
                    <a:gd name="T34" fmla="*/ 1995 w 3589"/>
                    <a:gd name="T35" fmla="*/ 2304 h 3466"/>
                    <a:gd name="T36" fmla="*/ 1925 w 3589"/>
                    <a:gd name="T37" fmla="*/ 2404 h 3466"/>
                    <a:gd name="T38" fmla="*/ 1772 w 3589"/>
                    <a:gd name="T39" fmla="*/ 2497 h 3466"/>
                    <a:gd name="T40" fmla="*/ 1591 w 3589"/>
                    <a:gd name="T41" fmla="*/ 2597 h 3466"/>
                    <a:gd name="T42" fmla="*/ 1451 w 3589"/>
                    <a:gd name="T43" fmla="*/ 2726 h 3466"/>
                    <a:gd name="T44" fmla="*/ 1408 w 3589"/>
                    <a:gd name="T45" fmla="*/ 2861 h 3466"/>
                    <a:gd name="T46" fmla="*/ 1374 w 3589"/>
                    <a:gd name="T47" fmla="*/ 2988 h 3466"/>
                    <a:gd name="T48" fmla="*/ 1310 w 3589"/>
                    <a:gd name="T49" fmla="*/ 3143 h 3466"/>
                    <a:gd name="T50" fmla="*/ 1212 w 3589"/>
                    <a:gd name="T51" fmla="*/ 3294 h 3466"/>
                    <a:gd name="T52" fmla="*/ 1079 w 3589"/>
                    <a:gd name="T53" fmla="*/ 3413 h 3466"/>
                    <a:gd name="T54" fmla="*/ 908 w 3589"/>
                    <a:gd name="T55" fmla="*/ 3466 h 3466"/>
                    <a:gd name="T56" fmla="*/ 693 w 3589"/>
                    <a:gd name="T57" fmla="*/ 3425 h 3466"/>
                    <a:gd name="T58" fmla="*/ 433 w 3589"/>
                    <a:gd name="T59" fmla="*/ 3258 h 3466"/>
                    <a:gd name="T60" fmla="*/ 163 w 3589"/>
                    <a:gd name="T61" fmla="*/ 2976 h 3466"/>
                    <a:gd name="T62" fmla="*/ 24 w 3589"/>
                    <a:gd name="T63" fmla="*/ 2724 h 3466"/>
                    <a:gd name="T64" fmla="*/ 4 w 3589"/>
                    <a:gd name="T65" fmla="*/ 2517 h 3466"/>
                    <a:gd name="T66" fmla="*/ 73 w 3589"/>
                    <a:gd name="T67" fmla="*/ 2352 h 3466"/>
                    <a:gd name="T68" fmla="*/ 199 w 3589"/>
                    <a:gd name="T69" fmla="*/ 2225 h 3466"/>
                    <a:gd name="T70" fmla="*/ 353 w 3589"/>
                    <a:gd name="T71" fmla="*/ 2134 h 3466"/>
                    <a:gd name="T72" fmla="*/ 505 w 3589"/>
                    <a:gd name="T73" fmla="*/ 2075 h 3466"/>
                    <a:gd name="T74" fmla="*/ 623 w 3589"/>
                    <a:gd name="T75" fmla="*/ 2047 h 3466"/>
                    <a:gd name="T76" fmla="*/ 758 w 3589"/>
                    <a:gd name="T77" fmla="*/ 1978 h 3466"/>
                    <a:gd name="T78" fmla="*/ 889 w 3589"/>
                    <a:gd name="T79" fmla="*/ 1791 h 3466"/>
                    <a:gd name="T80" fmla="*/ 1019 w 3589"/>
                    <a:gd name="T81" fmla="*/ 1560 h 3466"/>
                    <a:gd name="T82" fmla="*/ 1169 w 3589"/>
                    <a:gd name="T83" fmla="*/ 1358 h 3466"/>
                    <a:gd name="T84" fmla="*/ 1321 w 3589"/>
                    <a:gd name="T85" fmla="*/ 1258 h 3466"/>
                    <a:gd name="T86" fmla="*/ 1430 w 3589"/>
                    <a:gd name="T87" fmla="*/ 1258 h 3466"/>
                    <a:gd name="T88" fmla="*/ 1458 w 3589"/>
                    <a:gd name="T89" fmla="*/ 1343 h 3466"/>
                    <a:gd name="T90" fmla="*/ 1389 w 3589"/>
                    <a:gd name="T91" fmla="*/ 1491 h 3466"/>
                    <a:gd name="T92" fmla="*/ 1409 w 3589"/>
                    <a:gd name="T93" fmla="*/ 1633 h 3466"/>
                    <a:gd name="T94" fmla="*/ 1493 w 3589"/>
                    <a:gd name="T95" fmla="*/ 1733 h 3466"/>
                    <a:gd name="T96" fmla="*/ 2930 w 3589"/>
                    <a:gd name="T97" fmla="*/ 312 h 3466"/>
                    <a:gd name="T98" fmla="*/ 2973 w 3589"/>
                    <a:gd name="T99" fmla="*/ 251 h 3466"/>
                    <a:gd name="T100" fmla="*/ 3088 w 3589"/>
                    <a:gd name="T101" fmla="*/ 191 h 3466"/>
                    <a:gd name="T102" fmla="*/ 3245 w 3589"/>
                    <a:gd name="T103" fmla="*/ 111 h 3466"/>
                    <a:gd name="T104" fmla="*/ 3383 w 3589"/>
                    <a:gd name="T105" fmla="*/ 39 h 3466"/>
                    <a:gd name="T106" fmla="*/ 3442 w 3589"/>
                    <a:gd name="T107" fmla="*/ 9 h 3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89" h="3466">
                      <a:moveTo>
                        <a:pt x="612" y="2616"/>
                      </a:moveTo>
                      <a:lnTo>
                        <a:pt x="515" y="2714"/>
                      </a:lnTo>
                      <a:lnTo>
                        <a:pt x="722" y="2922"/>
                      </a:lnTo>
                      <a:lnTo>
                        <a:pt x="818" y="2824"/>
                      </a:lnTo>
                      <a:lnTo>
                        <a:pt x="612" y="2616"/>
                      </a:lnTo>
                      <a:close/>
                      <a:moveTo>
                        <a:pt x="803" y="2424"/>
                      </a:moveTo>
                      <a:lnTo>
                        <a:pt x="772" y="2456"/>
                      </a:lnTo>
                      <a:lnTo>
                        <a:pt x="979" y="2664"/>
                      </a:lnTo>
                      <a:lnTo>
                        <a:pt x="1010" y="2632"/>
                      </a:lnTo>
                      <a:lnTo>
                        <a:pt x="803" y="2424"/>
                      </a:lnTo>
                      <a:close/>
                      <a:moveTo>
                        <a:pt x="979" y="2247"/>
                      </a:moveTo>
                      <a:lnTo>
                        <a:pt x="947" y="2279"/>
                      </a:lnTo>
                      <a:lnTo>
                        <a:pt x="1154" y="2487"/>
                      </a:lnTo>
                      <a:lnTo>
                        <a:pt x="1186" y="2456"/>
                      </a:lnTo>
                      <a:lnTo>
                        <a:pt x="979" y="2247"/>
                      </a:lnTo>
                      <a:close/>
                      <a:moveTo>
                        <a:pt x="1155" y="2071"/>
                      </a:moveTo>
                      <a:lnTo>
                        <a:pt x="1123" y="2102"/>
                      </a:lnTo>
                      <a:lnTo>
                        <a:pt x="1330" y="2310"/>
                      </a:lnTo>
                      <a:lnTo>
                        <a:pt x="1362" y="2279"/>
                      </a:lnTo>
                      <a:lnTo>
                        <a:pt x="1155" y="2071"/>
                      </a:lnTo>
                      <a:close/>
                      <a:moveTo>
                        <a:pt x="3483" y="0"/>
                      </a:moveTo>
                      <a:lnTo>
                        <a:pt x="3504" y="2"/>
                      </a:lnTo>
                      <a:lnTo>
                        <a:pt x="3523" y="8"/>
                      </a:lnTo>
                      <a:lnTo>
                        <a:pt x="3542" y="18"/>
                      </a:lnTo>
                      <a:lnTo>
                        <a:pt x="3559" y="31"/>
                      </a:lnTo>
                      <a:lnTo>
                        <a:pt x="3574" y="51"/>
                      </a:lnTo>
                      <a:lnTo>
                        <a:pt x="3585" y="72"/>
                      </a:lnTo>
                      <a:lnTo>
                        <a:pt x="3589" y="95"/>
                      </a:lnTo>
                      <a:lnTo>
                        <a:pt x="3589" y="118"/>
                      </a:lnTo>
                      <a:lnTo>
                        <a:pt x="3585" y="141"/>
                      </a:lnTo>
                      <a:lnTo>
                        <a:pt x="3574" y="164"/>
                      </a:lnTo>
                      <a:lnTo>
                        <a:pt x="3559" y="182"/>
                      </a:lnTo>
                      <a:lnTo>
                        <a:pt x="3546" y="192"/>
                      </a:lnTo>
                      <a:lnTo>
                        <a:pt x="3528" y="202"/>
                      </a:lnTo>
                      <a:lnTo>
                        <a:pt x="3506" y="210"/>
                      </a:lnTo>
                      <a:lnTo>
                        <a:pt x="3483" y="215"/>
                      </a:lnTo>
                      <a:lnTo>
                        <a:pt x="3451" y="222"/>
                      </a:lnTo>
                      <a:lnTo>
                        <a:pt x="3423" y="233"/>
                      </a:lnTo>
                      <a:lnTo>
                        <a:pt x="3400" y="245"/>
                      </a:lnTo>
                      <a:lnTo>
                        <a:pt x="3380" y="261"/>
                      </a:lnTo>
                      <a:lnTo>
                        <a:pt x="3365" y="276"/>
                      </a:lnTo>
                      <a:lnTo>
                        <a:pt x="3353" y="292"/>
                      </a:lnTo>
                      <a:lnTo>
                        <a:pt x="3343" y="307"/>
                      </a:lnTo>
                      <a:lnTo>
                        <a:pt x="3336" y="322"/>
                      </a:lnTo>
                      <a:lnTo>
                        <a:pt x="3332" y="334"/>
                      </a:lnTo>
                      <a:lnTo>
                        <a:pt x="3328" y="345"/>
                      </a:lnTo>
                      <a:lnTo>
                        <a:pt x="3321" y="361"/>
                      </a:lnTo>
                      <a:lnTo>
                        <a:pt x="3311" y="379"/>
                      </a:lnTo>
                      <a:lnTo>
                        <a:pt x="3298" y="400"/>
                      </a:lnTo>
                      <a:lnTo>
                        <a:pt x="3284" y="422"/>
                      </a:lnTo>
                      <a:lnTo>
                        <a:pt x="3266" y="446"/>
                      </a:lnTo>
                      <a:lnTo>
                        <a:pt x="3246" y="469"/>
                      </a:lnTo>
                      <a:lnTo>
                        <a:pt x="3224" y="490"/>
                      </a:lnTo>
                      <a:lnTo>
                        <a:pt x="3199" y="510"/>
                      </a:lnTo>
                      <a:lnTo>
                        <a:pt x="3172" y="526"/>
                      </a:lnTo>
                      <a:lnTo>
                        <a:pt x="3143" y="539"/>
                      </a:lnTo>
                      <a:lnTo>
                        <a:pt x="3112" y="546"/>
                      </a:lnTo>
                      <a:lnTo>
                        <a:pt x="3079" y="547"/>
                      </a:lnTo>
                      <a:lnTo>
                        <a:pt x="3054" y="545"/>
                      </a:lnTo>
                      <a:lnTo>
                        <a:pt x="3033" y="542"/>
                      </a:lnTo>
                      <a:lnTo>
                        <a:pt x="3014" y="536"/>
                      </a:lnTo>
                      <a:lnTo>
                        <a:pt x="1497" y="2122"/>
                      </a:lnTo>
                      <a:lnTo>
                        <a:pt x="1507" y="2135"/>
                      </a:lnTo>
                      <a:lnTo>
                        <a:pt x="1519" y="2149"/>
                      </a:lnTo>
                      <a:lnTo>
                        <a:pt x="1533" y="2166"/>
                      </a:lnTo>
                      <a:lnTo>
                        <a:pt x="1550" y="2184"/>
                      </a:lnTo>
                      <a:lnTo>
                        <a:pt x="1569" y="2201"/>
                      </a:lnTo>
                      <a:lnTo>
                        <a:pt x="1588" y="2218"/>
                      </a:lnTo>
                      <a:lnTo>
                        <a:pt x="1610" y="2233"/>
                      </a:lnTo>
                      <a:lnTo>
                        <a:pt x="1634" y="2247"/>
                      </a:lnTo>
                      <a:lnTo>
                        <a:pt x="1659" y="2259"/>
                      </a:lnTo>
                      <a:lnTo>
                        <a:pt x="1685" y="2267"/>
                      </a:lnTo>
                      <a:lnTo>
                        <a:pt x="1713" y="2271"/>
                      </a:lnTo>
                      <a:lnTo>
                        <a:pt x="1741" y="2270"/>
                      </a:lnTo>
                      <a:lnTo>
                        <a:pt x="1771" y="2266"/>
                      </a:lnTo>
                      <a:lnTo>
                        <a:pt x="1802" y="2253"/>
                      </a:lnTo>
                      <a:lnTo>
                        <a:pt x="1834" y="2236"/>
                      </a:lnTo>
                      <a:lnTo>
                        <a:pt x="1862" y="2219"/>
                      </a:lnTo>
                      <a:lnTo>
                        <a:pt x="1889" y="2206"/>
                      </a:lnTo>
                      <a:lnTo>
                        <a:pt x="1912" y="2199"/>
                      </a:lnTo>
                      <a:lnTo>
                        <a:pt x="1933" y="2196"/>
                      </a:lnTo>
                      <a:lnTo>
                        <a:pt x="1950" y="2197"/>
                      </a:lnTo>
                      <a:lnTo>
                        <a:pt x="1966" y="2201"/>
                      </a:lnTo>
                      <a:lnTo>
                        <a:pt x="1979" y="2209"/>
                      </a:lnTo>
                      <a:lnTo>
                        <a:pt x="1989" y="2220"/>
                      </a:lnTo>
                      <a:lnTo>
                        <a:pt x="1995" y="2233"/>
                      </a:lnTo>
                      <a:lnTo>
                        <a:pt x="2000" y="2249"/>
                      </a:lnTo>
                      <a:lnTo>
                        <a:pt x="2001" y="2266"/>
                      </a:lnTo>
                      <a:lnTo>
                        <a:pt x="2000" y="2284"/>
                      </a:lnTo>
                      <a:lnTo>
                        <a:pt x="1995" y="2304"/>
                      </a:lnTo>
                      <a:lnTo>
                        <a:pt x="1988" y="2324"/>
                      </a:lnTo>
                      <a:lnTo>
                        <a:pt x="1977" y="2345"/>
                      </a:lnTo>
                      <a:lnTo>
                        <a:pt x="1962" y="2365"/>
                      </a:lnTo>
                      <a:lnTo>
                        <a:pt x="1946" y="2385"/>
                      </a:lnTo>
                      <a:lnTo>
                        <a:pt x="1925" y="2404"/>
                      </a:lnTo>
                      <a:lnTo>
                        <a:pt x="1902" y="2422"/>
                      </a:lnTo>
                      <a:lnTo>
                        <a:pt x="1873" y="2440"/>
                      </a:lnTo>
                      <a:lnTo>
                        <a:pt x="1841" y="2459"/>
                      </a:lnTo>
                      <a:lnTo>
                        <a:pt x="1807" y="2478"/>
                      </a:lnTo>
                      <a:lnTo>
                        <a:pt x="1772" y="2497"/>
                      </a:lnTo>
                      <a:lnTo>
                        <a:pt x="1736" y="2516"/>
                      </a:lnTo>
                      <a:lnTo>
                        <a:pt x="1698" y="2536"/>
                      </a:lnTo>
                      <a:lnTo>
                        <a:pt x="1662" y="2555"/>
                      </a:lnTo>
                      <a:lnTo>
                        <a:pt x="1626" y="2575"/>
                      </a:lnTo>
                      <a:lnTo>
                        <a:pt x="1591" y="2597"/>
                      </a:lnTo>
                      <a:lnTo>
                        <a:pt x="1558" y="2621"/>
                      </a:lnTo>
                      <a:lnTo>
                        <a:pt x="1527" y="2644"/>
                      </a:lnTo>
                      <a:lnTo>
                        <a:pt x="1498" y="2669"/>
                      </a:lnTo>
                      <a:lnTo>
                        <a:pt x="1473" y="2697"/>
                      </a:lnTo>
                      <a:lnTo>
                        <a:pt x="1451" y="2726"/>
                      </a:lnTo>
                      <a:lnTo>
                        <a:pt x="1434" y="2756"/>
                      </a:lnTo>
                      <a:lnTo>
                        <a:pt x="1421" y="2789"/>
                      </a:lnTo>
                      <a:lnTo>
                        <a:pt x="1415" y="2823"/>
                      </a:lnTo>
                      <a:lnTo>
                        <a:pt x="1411" y="2841"/>
                      </a:lnTo>
                      <a:lnTo>
                        <a:pt x="1408" y="2861"/>
                      </a:lnTo>
                      <a:lnTo>
                        <a:pt x="1404" y="2882"/>
                      </a:lnTo>
                      <a:lnTo>
                        <a:pt x="1398" y="2906"/>
                      </a:lnTo>
                      <a:lnTo>
                        <a:pt x="1390" y="2932"/>
                      </a:lnTo>
                      <a:lnTo>
                        <a:pt x="1383" y="2959"/>
                      </a:lnTo>
                      <a:lnTo>
                        <a:pt x="1374" y="2988"/>
                      </a:lnTo>
                      <a:lnTo>
                        <a:pt x="1364" y="3018"/>
                      </a:lnTo>
                      <a:lnTo>
                        <a:pt x="1352" y="3049"/>
                      </a:lnTo>
                      <a:lnTo>
                        <a:pt x="1339" y="3080"/>
                      </a:lnTo>
                      <a:lnTo>
                        <a:pt x="1326" y="3112"/>
                      </a:lnTo>
                      <a:lnTo>
                        <a:pt x="1310" y="3143"/>
                      </a:lnTo>
                      <a:lnTo>
                        <a:pt x="1293" y="3175"/>
                      </a:lnTo>
                      <a:lnTo>
                        <a:pt x="1275" y="3206"/>
                      </a:lnTo>
                      <a:lnTo>
                        <a:pt x="1255" y="3237"/>
                      </a:lnTo>
                      <a:lnTo>
                        <a:pt x="1234" y="3266"/>
                      </a:lnTo>
                      <a:lnTo>
                        <a:pt x="1212" y="3294"/>
                      </a:lnTo>
                      <a:lnTo>
                        <a:pt x="1189" y="3322"/>
                      </a:lnTo>
                      <a:lnTo>
                        <a:pt x="1164" y="3348"/>
                      </a:lnTo>
                      <a:lnTo>
                        <a:pt x="1137" y="3372"/>
                      </a:lnTo>
                      <a:lnTo>
                        <a:pt x="1109" y="3393"/>
                      </a:lnTo>
                      <a:lnTo>
                        <a:pt x="1079" y="3413"/>
                      </a:lnTo>
                      <a:lnTo>
                        <a:pt x="1048" y="3429"/>
                      </a:lnTo>
                      <a:lnTo>
                        <a:pt x="1015" y="3444"/>
                      </a:lnTo>
                      <a:lnTo>
                        <a:pt x="981" y="3455"/>
                      </a:lnTo>
                      <a:lnTo>
                        <a:pt x="945" y="3461"/>
                      </a:lnTo>
                      <a:lnTo>
                        <a:pt x="908" y="3466"/>
                      </a:lnTo>
                      <a:lnTo>
                        <a:pt x="868" y="3466"/>
                      </a:lnTo>
                      <a:lnTo>
                        <a:pt x="826" y="3463"/>
                      </a:lnTo>
                      <a:lnTo>
                        <a:pt x="783" y="3455"/>
                      </a:lnTo>
                      <a:lnTo>
                        <a:pt x="739" y="3442"/>
                      </a:lnTo>
                      <a:lnTo>
                        <a:pt x="693" y="3425"/>
                      </a:lnTo>
                      <a:lnTo>
                        <a:pt x="645" y="3402"/>
                      </a:lnTo>
                      <a:lnTo>
                        <a:pt x="594" y="3375"/>
                      </a:lnTo>
                      <a:lnTo>
                        <a:pt x="542" y="3342"/>
                      </a:lnTo>
                      <a:lnTo>
                        <a:pt x="488" y="3302"/>
                      </a:lnTo>
                      <a:lnTo>
                        <a:pt x="433" y="3258"/>
                      </a:lnTo>
                      <a:lnTo>
                        <a:pt x="375" y="3207"/>
                      </a:lnTo>
                      <a:lnTo>
                        <a:pt x="316" y="3149"/>
                      </a:lnTo>
                      <a:lnTo>
                        <a:pt x="259" y="3090"/>
                      </a:lnTo>
                      <a:lnTo>
                        <a:pt x="208" y="3031"/>
                      </a:lnTo>
                      <a:lnTo>
                        <a:pt x="163" y="2976"/>
                      </a:lnTo>
                      <a:lnTo>
                        <a:pt x="124" y="2922"/>
                      </a:lnTo>
                      <a:lnTo>
                        <a:pt x="91" y="2868"/>
                      </a:lnTo>
                      <a:lnTo>
                        <a:pt x="64" y="2819"/>
                      </a:lnTo>
                      <a:lnTo>
                        <a:pt x="42" y="2770"/>
                      </a:lnTo>
                      <a:lnTo>
                        <a:pt x="24" y="2724"/>
                      </a:lnTo>
                      <a:lnTo>
                        <a:pt x="12" y="2678"/>
                      </a:lnTo>
                      <a:lnTo>
                        <a:pt x="4" y="2635"/>
                      </a:lnTo>
                      <a:lnTo>
                        <a:pt x="0" y="2594"/>
                      </a:lnTo>
                      <a:lnTo>
                        <a:pt x="1" y="2554"/>
                      </a:lnTo>
                      <a:lnTo>
                        <a:pt x="4" y="2517"/>
                      </a:lnTo>
                      <a:lnTo>
                        <a:pt x="12" y="2480"/>
                      </a:lnTo>
                      <a:lnTo>
                        <a:pt x="23" y="2446"/>
                      </a:lnTo>
                      <a:lnTo>
                        <a:pt x="37" y="2413"/>
                      </a:lnTo>
                      <a:lnTo>
                        <a:pt x="54" y="2382"/>
                      </a:lnTo>
                      <a:lnTo>
                        <a:pt x="73" y="2352"/>
                      </a:lnTo>
                      <a:lnTo>
                        <a:pt x="95" y="2323"/>
                      </a:lnTo>
                      <a:lnTo>
                        <a:pt x="119" y="2297"/>
                      </a:lnTo>
                      <a:lnTo>
                        <a:pt x="144" y="2271"/>
                      </a:lnTo>
                      <a:lnTo>
                        <a:pt x="171" y="2247"/>
                      </a:lnTo>
                      <a:lnTo>
                        <a:pt x="199" y="2225"/>
                      </a:lnTo>
                      <a:lnTo>
                        <a:pt x="229" y="2204"/>
                      </a:lnTo>
                      <a:lnTo>
                        <a:pt x="260" y="2185"/>
                      </a:lnTo>
                      <a:lnTo>
                        <a:pt x="290" y="2166"/>
                      </a:lnTo>
                      <a:lnTo>
                        <a:pt x="322" y="2149"/>
                      </a:lnTo>
                      <a:lnTo>
                        <a:pt x="353" y="2134"/>
                      </a:lnTo>
                      <a:lnTo>
                        <a:pt x="385" y="2120"/>
                      </a:lnTo>
                      <a:lnTo>
                        <a:pt x="416" y="2107"/>
                      </a:lnTo>
                      <a:lnTo>
                        <a:pt x="447" y="2095"/>
                      </a:lnTo>
                      <a:lnTo>
                        <a:pt x="476" y="2085"/>
                      </a:lnTo>
                      <a:lnTo>
                        <a:pt x="505" y="2075"/>
                      </a:lnTo>
                      <a:lnTo>
                        <a:pt x="531" y="2068"/>
                      </a:lnTo>
                      <a:lnTo>
                        <a:pt x="558" y="2061"/>
                      </a:lnTo>
                      <a:lnTo>
                        <a:pt x="581" y="2055"/>
                      </a:lnTo>
                      <a:lnTo>
                        <a:pt x="603" y="2051"/>
                      </a:lnTo>
                      <a:lnTo>
                        <a:pt x="623" y="2047"/>
                      </a:lnTo>
                      <a:lnTo>
                        <a:pt x="639" y="2044"/>
                      </a:lnTo>
                      <a:lnTo>
                        <a:pt x="671" y="2037"/>
                      </a:lnTo>
                      <a:lnTo>
                        <a:pt x="701" y="2023"/>
                      </a:lnTo>
                      <a:lnTo>
                        <a:pt x="730" y="2003"/>
                      </a:lnTo>
                      <a:lnTo>
                        <a:pt x="758" y="1978"/>
                      </a:lnTo>
                      <a:lnTo>
                        <a:pt x="785" y="1947"/>
                      </a:lnTo>
                      <a:lnTo>
                        <a:pt x="812" y="1913"/>
                      </a:lnTo>
                      <a:lnTo>
                        <a:pt x="837" y="1875"/>
                      </a:lnTo>
                      <a:lnTo>
                        <a:pt x="864" y="1834"/>
                      </a:lnTo>
                      <a:lnTo>
                        <a:pt x="889" y="1791"/>
                      </a:lnTo>
                      <a:lnTo>
                        <a:pt x="914" y="1746"/>
                      </a:lnTo>
                      <a:lnTo>
                        <a:pt x="939" y="1700"/>
                      </a:lnTo>
                      <a:lnTo>
                        <a:pt x="966" y="1653"/>
                      </a:lnTo>
                      <a:lnTo>
                        <a:pt x="992" y="1606"/>
                      </a:lnTo>
                      <a:lnTo>
                        <a:pt x="1019" y="1560"/>
                      </a:lnTo>
                      <a:lnTo>
                        <a:pt x="1047" y="1514"/>
                      </a:lnTo>
                      <a:lnTo>
                        <a:pt x="1076" y="1471"/>
                      </a:lnTo>
                      <a:lnTo>
                        <a:pt x="1106" y="1430"/>
                      </a:lnTo>
                      <a:lnTo>
                        <a:pt x="1136" y="1393"/>
                      </a:lnTo>
                      <a:lnTo>
                        <a:pt x="1169" y="1358"/>
                      </a:lnTo>
                      <a:lnTo>
                        <a:pt x="1201" y="1330"/>
                      </a:lnTo>
                      <a:lnTo>
                        <a:pt x="1233" y="1305"/>
                      </a:lnTo>
                      <a:lnTo>
                        <a:pt x="1264" y="1285"/>
                      </a:lnTo>
                      <a:lnTo>
                        <a:pt x="1294" y="1270"/>
                      </a:lnTo>
                      <a:lnTo>
                        <a:pt x="1321" y="1258"/>
                      </a:lnTo>
                      <a:lnTo>
                        <a:pt x="1348" y="1250"/>
                      </a:lnTo>
                      <a:lnTo>
                        <a:pt x="1373" y="1247"/>
                      </a:lnTo>
                      <a:lnTo>
                        <a:pt x="1395" y="1247"/>
                      </a:lnTo>
                      <a:lnTo>
                        <a:pt x="1414" y="1251"/>
                      </a:lnTo>
                      <a:lnTo>
                        <a:pt x="1430" y="1258"/>
                      </a:lnTo>
                      <a:lnTo>
                        <a:pt x="1443" y="1269"/>
                      </a:lnTo>
                      <a:lnTo>
                        <a:pt x="1453" y="1283"/>
                      </a:lnTo>
                      <a:lnTo>
                        <a:pt x="1459" y="1300"/>
                      </a:lnTo>
                      <a:lnTo>
                        <a:pt x="1460" y="1320"/>
                      </a:lnTo>
                      <a:lnTo>
                        <a:pt x="1458" y="1343"/>
                      </a:lnTo>
                      <a:lnTo>
                        <a:pt x="1450" y="1368"/>
                      </a:lnTo>
                      <a:lnTo>
                        <a:pt x="1437" y="1397"/>
                      </a:lnTo>
                      <a:lnTo>
                        <a:pt x="1418" y="1428"/>
                      </a:lnTo>
                      <a:lnTo>
                        <a:pt x="1400" y="1460"/>
                      </a:lnTo>
                      <a:lnTo>
                        <a:pt x="1389" y="1491"/>
                      </a:lnTo>
                      <a:lnTo>
                        <a:pt x="1384" y="1522"/>
                      </a:lnTo>
                      <a:lnTo>
                        <a:pt x="1384" y="1552"/>
                      </a:lnTo>
                      <a:lnTo>
                        <a:pt x="1388" y="1580"/>
                      </a:lnTo>
                      <a:lnTo>
                        <a:pt x="1397" y="1607"/>
                      </a:lnTo>
                      <a:lnTo>
                        <a:pt x="1409" y="1633"/>
                      </a:lnTo>
                      <a:lnTo>
                        <a:pt x="1423" y="1657"/>
                      </a:lnTo>
                      <a:lnTo>
                        <a:pt x="1440" y="1679"/>
                      </a:lnTo>
                      <a:lnTo>
                        <a:pt x="1458" y="1699"/>
                      </a:lnTo>
                      <a:lnTo>
                        <a:pt x="1475" y="1718"/>
                      </a:lnTo>
                      <a:lnTo>
                        <a:pt x="1493" y="1733"/>
                      </a:lnTo>
                      <a:lnTo>
                        <a:pt x="1509" y="1748"/>
                      </a:lnTo>
                      <a:lnTo>
                        <a:pt x="2936" y="367"/>
                      </a:lnTo>
                      <a:lnTo>
                        <a:pt x="2933" y="348"/>
                      </a:lnTo>
                      <a:lnTo>
                        <a:pt x="2930" y="330"/>
                      </a:lnTo>
                      <a:lnTo>
                        <a:pt x="2930" y="312"/>
                      </a:lnTo>
                      <a:lnTo>
                        <a:pt x="2934" y="295"/>
                      </a:lnTo>
                      <a:lnTo>
                        <a:pt x="2939" y="280"/>
                      </a:lnTo>
                      <a:lnTo>
                        <a:pt x="2948" y="268"/>
                      </a:lnTo>
                      <a:lnTo>
                        <a:pt x="2961" y="258"/>
                      </a:lnTo>
                      <a:lnTo>
                        <a:pt x="2973" y="251"/>
                      </a:lnTo>
                      <a:lnTo>
                        <a:pt x="2990" y="242"/>
                      </a:lnTo>
                      <a:lnTo>
                        <a:pt x="3011" y="231"/>
                      </a:lnTo>
                      <a:lnTo>
                        <a:pt x="3034" y="219"/>
                      </a:lnTo>
                      <a:lnTo>
                        <a:pt x="3060" y="206"/>
                      </a:lnTo>
                      <a:lnTo>
                        <a:pt x="3088" y="191"/>
                      </a:lnTo>
                      <a:lnTo>
                        <a:pt x="3119" y="176"/>
                      </a:lnTo>
                      <a:lnTo>
                        <a:pt x="3149" y="159"/>
                      </a:lnTo>
                      <a:lnTo>
                        <a:pt x="3181" y="144"/>
                      </a:lnTo>
                      <a:lnTo>
                        <a:pt x="3213" y="127"/>
                      </a:lnTo>
                      <a:lnTo>
                        <a:pt x="3245" y="111"/>
                      </a:lnTo>
                      <a:lnTo>
                        <a:pt x="3276" y="94"/>
                      </a:lnTo>
                      <a:lnTo>
                        <a:pt x="3306" y="78"/>
                      </a:lnTo>
                      <a:lnTo>
                        <a:pt x="3333" y="64"/>
                      </a:lnTo>
                      <a:lnTo>
                        <a:pt x="3359" y="51"/>
                      </a:lnTo>
                      <a:lnTo>
                        <a:pt x="3383" y="39"/>
                      </a:lnTo>
                      <a:lnTo>
                        <a:pt x="3402" y="29"/>
                      </a:lnTo>
                      <a:lnTo>
                        <a:pt x="3419" y="20"/>
                      </a:lnTo>
                      <a:lnTo>
                        <a:pt x="3432" y="13"/>
                      </a:lnTo>
                      <a:lnTo>
                        <a:pt x="3440" y="10"/>
                      </a:lnTo>
                      <a:lnTo>
                        <a:pt x="3442" y="9"/>
                      </a:lnTo>
                      <a:lnTo>
                        <a:pt x="3462" y="2"/>
                      </a:lnTo>
                      <a:lnTo>
                        <a:pt x="3483" y="0"/>
                      </a:lnTo>
                      <a:close/>
                    </a:path>
                  </a:pathLst>
                </a:custGeom>
                <a:solidFill>
                  <a:schemeClr val="bg1"/>
                </a:solidFill>
                <a:ln w="0">
                  <a:noFill/>
                  <a:prstDash val="solid"/>
                  <a:round/>
                  <a:headEnd/>
                  <a:tailEnd/>
                </a:ln>
                <a:extLst>
                  <a:ext uri="{91240B29-F687-4F45-9708-019B960494DF}">
                    <a14:hiddenLine xmlns:a14="http://schemas.microsoft.com/office/drawing/2010/main" w="0">
                      <a:solidFill>
                        <a:schemeClr val="tx1"/>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grpSp>
      <p:grpSp>
        <p:nvGrpSpPr>
          <p:cNvPr id="9" name="Group 67"/>
          <p:cNvGrpSpPr/>
          <p:nvPr/>
        </p:nvGrpSpPr>
        <p:grpSpPr>
          <a:xfrm>
            <a:off x="1675273" y="3883996"/>
            <a:ext cx="1399820" cy="1881863"/>
            <a:chOff x="2390822" y="3872979"/>
            <a:chExt cx="1399820" cy="1881863"/>
          </a:xfrm>
        </p:grpSpPr>
        <p:sp>
          <p:nvSpPr>
            <p:cNvPr id="37" name="TextBox 36"/>
            <p:cNvSpPr txBox="1"/>
            <p:nvPr/>
          </p:nvSpPr>
          <p:spPr>
            <a:xfrm>
              <a:off x="2390822" y="4857163"/>
              <a:ext cx="1399820" cy="897679"/>
            </a:xfrm>
            <a:prstGeom prst="rect">
              <a:avLst/>
            </a:prstGeom>
            <a:noFill/>
          </p:spPr>
          <p:txBody>
            <a:bodyPr wrap="square" lIns="0" tIns="0" rIns="0" bIns="0" rtlCol="0" anchor="t">
              <a:noAutofit/>
            </a:bodyPr>
            <a:lstStyle/>
            <a:p>
              <a:pPr algn="ctr"/>
              <a:r>
                <a:rPr lang="en-AU" sz="2400" b="1" dirty="0" smtClean="0">
                  <a:solidFill>
                    <a:schemeClr val="bg1"/>
                  </a:solidFill>
                  <a:latin typeface="Arial Black" pitchFamily="34" charset="0"/>
                  <a:cs typeface="Arial" pitchFamily="34" charset="0"/>
                </a:rPr>
                <a:t>3rd</a:t>
              </a:r>
              <a:endParaRPr lang="en-AU" sz="2400" dirty="0" smtClean="0">
                <a:solidFill>
                  <a:schemeClr val="bg1"/>
                </a:solidFill>
                <a:latin typeface="Arial Black" pitchFamily="34" charset="0"/>
                <a:cs typeface="Arial" pitchFamily="34" charset="0"/>
              </a:endParaRPr>
            </a:p>
            <a:p>
              <a:pPr algn="ctr"/>
              <a:r>
                <a:rPr lang="en-AU" sz="1200" b="1" dirty="0" smtClean="0">
                  <a:solidFill>
                    <a:schemeClr val="bg1"/>
                  </a:solidFill>
                  <a:cs typeface="Arial" pitchFamily="34" charset="0"/>
                </a:rPr>
                <a:t>largest </a:t>
              </a:r>
              <a:r>
                <a:rPr lang="en-AU" sz="1200" b="1" dirty="0">
                  <a:solidFill>
                    <a:schemeClr val="bg1"/>
                  </a:solidFill>
                  <a:cs typeface="Arial" pitchFamily="34" charset="0"/>
                </a:rPr>
                <a:t>comedy </a:t>
              </a:r>
              <a:r>
                <a:rPr lang="en-AU" sz="1200" b="1" dirty="0" smtClean="0">
                  <a:solidFill>
                    <a:schemeClr val="bg1"/>
                  </a:solidFill>
                  <a:cs typeface="Arial" pitchFamily="34" charset="0"/>
                </a:rPr>
                <a:t>festival in the world</a:t>
              </a:r>
              <a:endParaRPr lang="en-AU" sz="1200" b="1" dirty="0">
                <a:solidFill>
                  <a:schemeClr val="bg1"/>
                </a:solidFill>
                <a:cs typeface="Arial" pitchFamily="34" charset="0"/>
              </a:endParaRPr>
            </a:p>
          </p:txBody>
        </p:sp>
        <p:grpSp>
          <p:nvGrpSpPr>
            <p:cNvPr id="10" name="Group 52"/>
            <p:cNvGrpSpPr/>
            <p:nvPr/>
          </p:nvGrpSpPr>
          <p:grpSpPr>
            <a:xfrm>
              <a:off x="2644822" y="3872979"/>
              <a:ext cx="896042" cy="896040"/>
              <a:chOff x="2471793" y="3932706"/>
              <a:chExt cx="896042" cy="896040"/>
            </a:xfrm>
          </p:grpSpPr>
          <p:sp>
            <p:nvSpPr>
              <p:cNvPr id="26" name="Oval 25"/>
              <p:cNvSpPr/>
              <p:nvPr/>
            </p:nvSpPr>
            <p:spPr>
              <a:xfrm>
                <a:off x="2471793" y="3932706"/>
                <a:ext cx="896042" cy="896040"/>
              </a:xfrm>
              <a:prstGeom prst="ellipse">
                <a:avLst/>
              </a:prstGeom>
              <a:solidFill>
                <a:schemeClr val="tx1">
                  <a:alpha val="50000"/>
                </a:schemeClr>
              </a:solidFill>
              <a:ln w="9525" cap="flat" cmpd="sng" algn="ctr">
                <a:solidFill>
                  <a:srgbClr val="F9EFB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
            <p:nvSpPr>
              <p:cNvPr id="85" name="Freeform 34"/>
              <p:cNvSpPr>
                <a:spLocks noEditPoints="1"/>
              </p:cNvSpPr>
              <p:nvPr/>
            </p:nvSpPr>
            <p:spPr bwMode="auto">
              <a:xfrm>
                <a:off x="2646141" y="4183454"/>
                <a:ext cx="547346" cy="423750"/>
              </a:xfrm>
              <a:custGeom>
                <a:avLst/>
                <a:gdLst>
                  <a:gd name="T0" fmla="*/ 2425 w 3905"/>
                  <a:gd name="T1" fmla="*/ 2149 h 3021"/>
                  <a:gd name="T2" fmla="*/ 2633 w 3905"/>
                  <a:gd name="T3" fmla="*/ 2406 h 3021"/>
                  <a:gd name="T4" fmla="*/ 3018 w 3905"/>
                  <a:gd name="T5" fmla="*/ 2474 h 3021"/>
                  <a:gd name="T6" fmla="*/ 3314 w 3905"/>
                  <a:gd name="T7" fmla="*/ 2269 h 3021"/>
                  <a:gd name="T8" fmla="*/ 3334 w 3905"/>
                  <a:gd name="T9" fmla="*/ 2109 h 3021"/>
                  <a:gd name="T10" fmla="*/ 3106 w 3905"/>
                  <a:gd name="T11" fmla="*/ 2125 h 3021"/>
                  <a:gd name="T12" fmla="*/ 2758 w 3905"/>
                  <a:gd name="T13" fmla="*/ 2114 h 3021"/>
                  <a:gd name="T14" fmla="*/ 2492 w 3905"/>
                  <a:gd name="T15" fmla="*/ 2051 h 3021"/>
                  <a:gd name="T16" fmla="*/ 1149 w 3905"/>
                  <a:gd name="T17" fmla="*/ 1708 h 3021"/>
                  <a:gd name="T18" fmla="*/ 955 w 3905"/>
                  <a:gd name="T19" fmla="*/ 2012 h 3021"/>
                  <a:gd name="T20" fmla="*/ 999 w 3905"/>
                  <a:gd name="T21" fmla="*/ 2166 h 3021"/>
                  <a:gd name="T22" fmla="*/ 1203 w 3905"/>
                  <a:gd name="T23" fmla="*/ 2064 h 3021"/>
                  <a:gd name="T24" fmla="*/ 1528 w 3905"/>
                  <a:gd name="T25" fmla="*/ 1939 h 3021"/>
                  <a:gd name="T26" fmla="*/ 1797 w 3905"/>
                  <a:gd name="T27" fmla="*/ 1895 h 3021"/>
                  <a:gd name="T28" fmla="*/ 1819 w 3905"/>
                  <a:gd name="T29" fmla="*/ 1775 h 3021"/>
                  <a:gd name="T30" fmla="*/ 1497 w 3905"/>
                  <a:gd name="T31" fmla="*/ 1615 h 3021"/>
                  <a:gd name="T32" fmla="*/ 3212 w 3905"/>
                  <a:gd name="T33" fmla="*/ 1405 h 3021"/>
                  <a:gd name="T34" fmla="*/ 3137 w 3905"/>
                  <a:gd name="T35" fmla="*/ 1571 h 3021"/>
                  <a:gd name="T36" fmla="*/ 3284 w 3905"/>
                  <a:gd name="T37" fmla="*/ 1563 h 3021"/>
                  <a:gd name="T38" fmla="*/ 3509 w 3905"/>
                  <a:gd name="T39" fmla="*/ 1590 h 3021"/>
                  <a:gd name="T40" fmla="*/ 3615 w 3905"/>
                  <a:gd name="T41" fmla="*/ 1578 h 3021"/>
                  <a:gd name="T42" fmla="*/ 3508 w 3905"/>
                  <a:gd name="T43" fmla="*/ 1379 h 3021"/>
                  <a:gd name="T44" fmla="*/ 2407 w 3905"/>
                  <a:gd name="T45" fmla="*/ 1288 h 3021"/>
                  <a:gd name="T46" fmla="*/ 2249 w 3905"/>
                  <a:gd name="T47" fmla="*/ 1468 h 3021"/>
                  <a:gd name="T48" fmla="*/ 2325 w 3905"/>
                  <a:gd name="T49" fmla="*/ 1518 h 3021"/>
                  <a:gd name="T50" fmla="*/ 2547 w 3905"/>
                  <a:gd name="T51" fmla="*/ 1509 h 3021"/>
                  <a:gd name="T52" fmla="*/ 2711 w 3905"/>
                  <a:gd name="T53" fmla="*/ 1548 h 3021"/>
                  <a:gd name="T54" fmla="*/ 2687 w 3905"/>
                  <a:gd name="T55" fmla="*/ 1396 h 3021"/>
                  <a:gd name="T56" fmla="*/ 679 w 3905"/>
                  <a:gd name="T57" fmla="*/ 1029 h 3021"/>
                  <a:gd name="T58" fmla="*/ 476 w 3905"/>
                  <a:gd name="T59" fmla="*/ 1179 h 3021"/>
                  <a:gd name="T60" fmla="*/ 471 w 3905"/>
                  <a:gd name="T61" fmla="*/ 1361 h 3021"/>
                  <a:gd name="T62" fmla="*/ 604 w 3905"/>
                  <a:gd name="T63" fmla="*/ 1295 h 3021"/>
                  <a:gd name="T64" fmla="*/ 822 w 3905"/>
                  <a:gd name="T65" fmla="*/ 1234 h 3021"/>
                  <a:gd name="T66" fmla="*/ 914 w 3905"/>
                  <a:gd name="T67" fmla="*/ 1184 h 3021"/>
                  <a:gd name="T68" fmla="*/ 715 w 3905"/>
                  <a:gd name="T69" fmla="*/ 1034 h 3021"/>
                  <a:gd name="T70" fmla="*/ 3080 w 3905"/>
                  <a:gd name="T71" fmla="*/ 762 h 3021"/>
                  <a:gd name="T72" fmla="*/ 3519 w 3905"/>
                  <a:gd name="T73" fmla="*/ 829 h 3021"/>
                  <a:gd name="T74" fmla="*/ 3853 w 3905"/>
                  <a:gd name="T75" fmla="*/ 896 h 3021"/>
                  <a:gd name="T76" fmla="*/ 3710 w 3905"/>
                  <a:gd name="T77" fmla="*/ 2400 h 3021"/>
                  <a:gd name="T78" fmla="*/ 3391 w 3905"/>
                  <a:gd name="T79" fmla="*/ 2802 h 3021"/>
                  <a:gd name="T80" fmla="*/ 2960 w 3905"/>
                  <a:gd name="T81" fmla="*/ 3009 h 3021"/>
                  <a:gd name="T82" fmla="*/ 2654 w 3905"/>
                  <a:gd name="T83" fmla="*/ 2961 h 3021"/>
                  <a:gd name="T84" fmla="*/ 2283 w 3905"/>
                  <a:gd name="T85" fmla="*/ 2690 h 3021"/>
                  <a:gd name="T86" fmla="*/ 2040 w 3905"/>
                  <a:gd name="T87" fmla="*/ 2279 h 3021"/>
                  <a:gd name="T88" fmla="*/ 2105 w 3905"/>
                  <a:gd name="T89" fmla="*/ 780 h 3021"/>
                  <a:gd name="T90" fmla="*/ 2471 w 3905"/>
                  <a:gd name="T91" fmla="*/ 756 h 3021"/>
                  <a:gd name="T92" fmla="*/ 1447 w 3905"/>
                  <a:gd name="T93" fmla="*/ 750 h 3021"/>
                  <a:gd name="T94" fmla="*/ 1296 w 3905"/>
                  <a:gd name="T95" fmla="*/ 952 h 3021"/>
                  <a:gd name="T96" fmla="*/ 1333 w 3905"/>
                  <a:gd name="T97" fmla="*/ 1073 h 3021"/>
                  <a:gd name="T98" fmla="*/ 1495 w 3905"/>
                  <a:gd name="T99" fmla="*/ 982 h 3021"/>
                  <a:gd name="T100" fmla="*/ 1705 w 3905"/>
                  <a:gd name="T101" fmla="*/ 942 h 3021"/>
                  <a:gd name="T102" fmla="*/ 1729 w 3905"/>
                  <a:gd name="T103" fmla="*/ 853 h 3021"/>
                  <a:gd name="T104" fmla="*/ 1790 w 3905"/>
                  <a:gd name="T105" fmla="*/ 0 h 3021"/>
                  <a:gd name="T106" fmla="*/ 1788 w 3905"/>
                  <a:gd name="T107" fmla="*/ 2397 h 3021"/>
                  <a:gd name="T108" fmla="*/ 1496 w 3905"/>
                  <a:gd name="T109" fmla="*/ 2543 h 3021"/>
                  <a:gd name="T110" fmla="*/ 1099 w 3905"/>
                  <a:gd name="T111" fmla="*/ 2486 h 3021"/>
                  <a:gd name="T112" fmla="*/ 683 w 3905"/>
                  <a:gd name="T113" fmla="*/ 2271 h 3021"/>
                  <a:gd name="T114" fmla="*/ 2 w 3905"/>
                  <a:gd name="T115" fmla="*/ 768 h 3021"/>
                  <a:gd name="T116" fmla="*/ 199 w 3905"/>
                  <a:gd name="T117" fmla="*/ 667 h 3021"/>
                  <a:gd name="T118" fmla="*/ 570 w 3905"/>
                  <a:gd name="T119" fmla="*/ 491 h 3021"/>
                  <a:gd name="T120" fmla="*/ 937 w 3905"/>
                  <a:gd name="T121" fmla="*/ 348 h 3021"/>
                  <a:gd name="T122" fmla="*/ 1341 w 3905"/>
                  <a:gd name="T123" fmla="*/ 189 h 3021"/>
                  <a:gd name="T124" fmla="*/ 1689 w 3905"/>
                  <a:gd name="T125" fmla="*/ 44 h 3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05" h="3021">
                    <a:moveTo>
                      <a:pt x="2471" y="2050"/>
                    </a:moveTo>
                    <a:lnTo>
                      <a:pt x="2453" y="2051"/>
                    </a:lnTo>
                    <a:lnTo>
                      <a:pt x="2439" y="2056"/>
                    </a:lnTo>
                    <a:lnTo>
                      <a:pt x="2428" y="2065"/>
                    </a:lnTo>
                    <a:lnTo>
                      <a:pt x="2421" y="2078"/>
                    </a:lnTo>
                    <a:lnTo>
                      <a:pt x="2417" y="2096"/>
                    </a:lnTo>
                    <a:lnTo>
                      <a:pt x="2419" y="2120"/>
                    </a:lnTo>
                    <a:lnTo>
                      <a:pt x="2425" y="2149"/>
                    </a:lnTo>
                    <a:lnTo>
                      <a:pt x="2436" y="2179"/>
                    </a:lnTo>
                    <a:lnTo>
                      <a:pt x="2452" y="2212"/>
                    </a:lnTo>
                    <a:lnTo>
                      <a:pt x="2472" y="2246"/>
                    </a:lnTo>
                    <a:lnTo>
                      <a:pt x="2497" y="2279"/>
                    </a:lnTo>
                    <a:lnTo>
                      <a:pt x="2526" y="2314"/>
                    </a:lnTo>
                    <a:lnTo>
                      <a:pt x="2558" y="2346"/>
                    </a:lnTo>
                    <a:lnTo>
                      <a:pt x="2593" y="2378"/>
                    </a:lnTo>
                    <a:lnTo>
                      <a:pt x="2633" y="2406"/>
                    </a:lnTo>
                    <a:lnTo>
                      <a:pt x="2674" y="2433"/>
                    </a:lnTo>
                    <a:lnTo>
                      <a:pt x="2718" y="2455"/>
                    </a:lnTo>
                    <a:lnTo>
                      <a:pt x="2766" y="2472"/>
                    </a:lnTo>
                    <a:lnTo>
                      <a:pt x="2815" y="2485"/>
                    </a:lnTo>
                    <a:lnTo>
                      <a:pt x="2867" y="2492"/>
                    </a:lnTo>
                    <a:lnTo>
                      <a:pt x="2918" y="2492"/>
                    </a:lnTo>
                    <a:lnTo>
                      <a:pt x="2969" y="2486"/>
                    </a:lnTo>
                    <a:lnTo>
                      <a:pt x="3018" y="2474"/>
                    </a:lnTo>
                    <a:lnTo>
                      <a:pt x="3065" y="2459"/>
                    </a:lnTo>
                    <a:lnTo>
                      <a:pt x="3109" y="2439"/>
                    </a:lnTo>
                    <a:lnTo>
                      <a:pt x="3152" y="2415"/>
                    </a:lnTo>
                    <a:lnTo>
                      <a:pt x="3192" y="2389"/>
                    </a:lnTo>
                    <a:lnTo>
                      <a:pt x="3228" y="2360"/>
                    </a:lnTo>
                    <a:lnTo>
                      <a:pt x="3260" y="2330"/>
                    </a:lnTo>
                    <a:lnTo>
                      <a:pt x="3290" y="2299"/>
                    </a:lnTo>
                    <a:lnTo>
                      <a:pt x="3314" y="2269"/>
                    </a:lnTo>
                    <a:lnTo>
                      <a:pt x="3334" y="2239"/>
                    </a:lnTo>
                    <a:lnTo>
                      <a:pt x="3350" y="2210"/>
                    </a:lnTo>
                    <a:lnTo>
                      <a:pt x="3359" y="2183"/>
                    </a:lnTo>
                    <a:lnTo>
                      <a:pt x="3364" y="2158"/>
                    </a:lnTo>
                    <a:lnTo>
                      <a:pt x="3363" y="2140"/>
                    </a:lnTo>
                    <a:lnTo>
                      <a:pt x="3358" y="2127"/>
                    </a:lnTo>
                    <a:lnTo>
                      <a:pt x="3347" y="2116"/>
                    </a:lnTo>
                    <a:lnTo>
                      <a:pt x="3334" y="2109"/>
                    </a:lnTo>
                    <a:lnTo>
                      <a:pt x="3316" y="2106"/>
                    </a:lnTo>
                    <a:lnTo>
                      <a:pt x="3295" y="2105"/>
                    </a:lnTo>
                    <a:lnTo>
                      <a:pt x="3271" y="2105"/>
                    </a:lnTo>
                    <a:lnTo>
                      <a:pt x="3243" y="2107"/>
                    </a:lnTo>
                    <a:lnTo>
                      <a:pt x="3212" y="2111"/>
                    </a:lnTo>
                    <a:lnTo>
                      <a:pt x="3180" y="2115"/>
                    </a:lnTo>
                    <a:lnTo>
                      <a:pt x="3143" y="2120"/>
                    </a:lnTo>
                    <a:lnTo>
                      <a:pt x="3106" y="2125"/>
                    </a:lnTo>
                    <a:lnTo>
                      <a:pt x="3065" y="2128"/>
                    </a:lnTo>
                    <a:lnTo>
                      <a:pt x="3024" y="2132"/>
                    </a:lnTo>
                    <a:lnTo>
                      <a:pt x="2980" y="2134"/>
                    </a:lnTo>
                    <a:lnTo>
                      <a:pt x="2936" y="2134"/>
                    </a:lnTo>
                    <a:lnTo>
                      <a:pt x="2891" y="2133"/>
                    </a:lnTo>
                    <a:lnTo>
                      <a:pt x="2844" y="2128"/>
                    </a:lnTo>
                    <a:lnTo>
                      <a:pt x="2800" y="2122"/>
                    </a:lnTo>
                    <a:lnTo>
                      <a:pt x="2758" y="2114"/>
                    </a:lnTo>
                    <a:lnTo>
                      <a:pt x="2717" y="2106"/>
                    </a:lnTo>
                    <a:lnTo>
                      <a:pt x="2678" y="2096"/>
                    </a:lnTo>
                    <a:lnTo>
                      <a:pt x="2641" y="2087"/>
                    </a:lnTo>
                    <a:lnTo>
                      <a:pt x="2606" y="2077"/>
                    </a:lnTo>
                    <a:lnTo>
                      <a:pt x="2573" y="2069"/>
                    </a:lnTo>
                    <a:lnTo>
                      <a:pt x="2543" y="2062"/>
                    </a:lnTo>
                    <a:lnTo>
                      <a:pt x="2517" y="2056"/>
                    </a:lnTo>
                    <a:lnTo>
                      <a:pt x="2492" y="2051"/>
                    </a:lnTo>
                    <a:lnTo>
                      <a:pt x="2471" y="2050"/>
                    </a:lnTo>
                    <a:close/>
                    <a:moveTo>
                      <a:pt x="1444" y="1610"/>
                    </a:moveTo>
                    <a:lnTo>
                      <a:pt x="1390" y="1611"/>
                    </a:lnTo>
                    <a:lnTo>
                      <a:pt x="1335" y="1620"/>
                    </a:lnTo>
                    <a:lnTo>
                      <a:pt x="1282" y="1634"/>
                    </a:lnTo>
                    <a:lnTo>
                      <a:pt x="1234" y="1653"/>
                    </a:lnTo>
                    <a:lnTo>
                      <a:pt x="1190" y="1678"/>
                    </a:lnTo>
                    <a:lnTo>
                      <a:pt x="1149" y="1708"/>
                    </a:lnTo>
                    <a:lnTo>
                      <a:pt x="1112" y="1741"/>
                    </a:lnTo>
                    <a:lnTo>
                      <a:pt x="1079" y="1777"/>
                    </a:lnTo>
                    <a:lnTo>
                      <a:pt x="1049" y="1815"/>
                    </a:lnTo>
                    <a:lnTo>
                      <a:pt x="1023" y="1855"/>
                    </a:lnTo>
                    <a:lnTo>
                      <a:pt x="1000" y="1894"/>
                    </a:lnTo>
                    <a:lnTo>
                      <a:pt x="981" y="1935"/>
                    </a:lnTo>
                    <a:lnTo>
                      <a:pt x="966" y="1974"/>
                    </a:lnTo>
                    <a:lnTo>
                      <a:pt x="955" y="2012"/>
                    </a:lnTo>
                    <a:lnTo>
                      <a:pt x="949" y="2048"/>
                    </a:lnTo>
                    <a:lnTo>
                      <a:pt x="945" y="2080"/>
                    </a:lnTo>
                    <a:lnTo>
                      <a:pt x="947" y="2109"/>
                    </a:lnTo>
                    <a:lnTo>
                      <a:pt x="952" y="2133"/>
                    </a:lnTo>
                    <a:lnTo>
                      <a:pt x="960" y="2150"/>
                    </a:lnTo>
                    <a:lnTo>
                      <a:pt x="970" y="2159"/>
                    </a:lnTo>
                    <a:lnTo>
                      <a:pt x="983" y="2165"/>
                    </a:lnTo>
                    <a:lnTo>
                      <a:pt x="999" y="2166"/>
                    </a:lnTo>
                    <a:lnTo>
                      <a:pt x="1017" y="2163"/>
                    </a:lnTo>
                    <a:lnTo>
                      <a:pt x="1037" y="2156"/>
                    </a:lnTo>
                    <a:lnTo>
                      <a:pt x="1058" y="2146"/>
                    </a:lnTo>
                    <a:lnTo>
                      <a:pt x="1083" y="2133"/>
                    </a:lnTo>
                    <a:lnTo>
                      <a:pt x="1111" y="2118"/>
                    </a:lnTo>
                    <a:lnTo>
                      <a:pt x="1139" y="2101"/>
                    </a:lnTo>
                    <a:lnTo>
                      <a:pt x="1170" y="2083"/>
                    </a:lnTo>
                    <a:lnTo>
                      <a:pt x="1203" y="2064"/>
                    </a:lnTo>
                    <a:lnTo>
                      <a:pt x="1239" y="2045"/>
                    </a:lnTo>
                    <a:lnTo>
                      <a:pt x="1276" y="2026"/>
                    </a:lnTo>
                    <a:lnTo>
                      <a:pt x="1315" y="2007"/>
                    </a:lnTo>
                    <a:lnTo>
                      <a:pt x="1357" y="1989"/>
                    </a:lnTo>
                    <a:lnTo>
                      <a:pt x="1400" y="1974"/>
                    </a:lnTo>
                    <a:lnTo>
                      <a:pt x="1442" y="1960"/>
                    </a:lnTo>
                    <a:lnTo>
                      <a:pt x="1485" y="1949"/>
                    </a:lnTo>
                    <a:lnTo>
                      <a:pt x="1528" y="1939"/>
                    </a:lnTo>
                    <a:lnTo>
                      <a:pt x="1570" y="1931"/>
                    </a:lnTo>
                    <a:lnTo>
                      <a:pt x="1609" y="1925"/>
                    </a:lnTo>
                    <a:lnTo>
                      <a:pt x="1647" y="1919"/>
                    </a:lnTo>
                    <a:lnTo>
                      <a:pt x="1683" y="1914"/>
                    </a:lnTo>
                    <a:lnTo>
                      <a:pt x="1716" y="1911"/>
                    </a:lnTo>
                    <a:lnTo>
                      <a:pt x="1746" y="1906"/>
                    </a:lnTo>
                    <a:lnTo>
                      <a:pt x="1773" y="1901"/>
                    </a:lnTo>
                    <a:lnTo>
                      <a:pt x="1797" y="1895"/>
                    </a:lnTo>
                    <a:lnTo>
                      <a:pt x="1817" y="1888"/>
                    </a:lnTo>
                    <a:lnTo>
                      <a:pt x="1834" y="1880"/>
                    </a:lnTo>
                    <a:lnTo>
                      <a:pt x="1845" y="1869"/>
                    </a:lnTo>
                    <a:lnTo>
                      <a:pt x="1851" y="1857"/>
                    </a:lnTo>
                    <a:lnTo>
                      <a:pt x="1854" y="1843"/>
                    </a:lnTo>
                    <a:lnTo>
                      <a:pt x="1849" y="1825"/>
                    </a:lnTo>
                    <a:lnTo>
                      <a:pt x="1838" y="1802"/>
                    </a:lnTo>
                    <a:lnTo>
                      <a:pt x="1819" y="1775"/>
                    </a:lnTo>
                    <a:lnTo>
                      <a:pt x="1794" y="1750"/>
                    </a:lnTo>
                    <a:lnTo>
                      <a:pt x="1765" y="1724"/>
                    </a:lnTo>
                    <a:lnTo>
                      <a:pt x="1729" y="1701"/>
                    </a:lnTo>
                    <a:lnTo>
                      <a:pt x="1689" y="1678"/>
                    </a:lnTo>
                    <a:lnTo>
                      <a:pt x="1645" y="1657"/>
                    </a:lnTo>
                    <a:lnTo>
                      <a:pt x="1598" y="1639"/>
                    </a:lnTo>
                    <a:lnTo>
                      <a:pt x="1548" y="1626"/>
                    </a:lnTo>
                    <a:lnTo>
                      <a:pt x="1497" y="1615"/>
                    </a:lnTo>
                    <a:lnTo>
                      <a:pt x="1444" y="1610"/>
                    </a:lnTo>
                    <a:close/>
                    <a:moveTo>
                      <a:pt x="3388" y="1326"/>
                    </a:moveTo>
                    <a:lnTo>
                      <a:pt x="3356" y="1327"/>
                    </a:lnTo>
                    <a:lnTo>
                      <a:pt x="3324" y="1335"/>
                    </a:lnTo>
                    <a:lnTo>
                      <a:pt x="3293" y="1346"/>
                    </a:lnTo>
                    <a:lnTo>
                      <a:pt x="3263" y="1363"/>
                    </a:lnTo>
                    <a:lnTo>
                      <a:pt x="3236" y="1383"/>
                    </a:lnTo>
                    <a:lnTo>
                      <a:pt x="3212" y="1405"/>
                    </a:lnTo>
                    <a:lnTo>
                      <a:pt x="3189" y="1430"/>
                    </a:lnTo>
                    <a:lnTo>
                      <a:pt x="3170" y="1455"/>
                    </a:lnTo>
                    <a:lnTo>
                      <a:pt x="3155" y="1480"/>
                    </a:lnTo>
                    <a:lnTo>
                      <a:pt x="3143" y="1504"/>
                    </a:lnTo>
                    <a:lnTo>
                      <a:pt x="3134" y="1527"/>
                    </a:lnTo>
                    <a:lnTo>
                      <a:pt x="3131" y="1547"/>
                    </a:lnTo>
                    <a:lnTo>
                      <a:pt x="3132" y="1562"/>
                    </a:lnTo>
                    <a:lnTo>
                      <a:pt x="3137" y="1571"/>
                    </a:lnTo>
                    <a:lnTo>
                      <a:pt x="3145" y="1578"/>
                    </a:lnTo>
                    <a:lnTo>
                      <a:pt x="3157" y="1581"/>
                    </a:lnTo>
                    <a:lnTo>
                      <a:pt x="3172" y="1581"/>
                    </a:lnTo>
                    <a:lnTo>
                      <a:pt x="3190" y="1579"/>
                    </a:lnTo>
                    <a:lnTo>
                      <a:pt x="3211" y="1576"/>
                    </a:lnTo>
                    <a:lnTo>
                      <a:pt x="3233" y="1571"/>
                    </a:lnTo>
                    <a:lnTo>
                      <a:pt x="3258" y="1567"/>
                    </a:lnTo>
                    <a:lnTo>
                      <a:pt x="3284" y="1563"/>
                    </a:lnTo>
                    <a:lnTo>
                      <a:pt x="3313" y="1560"/>
                    </a:lnTo>
                    <a:lnTo>
                      <a:pt x="3343" y="1558"/>
                    </a:lnTo>
                    <a:lnTo>
                      <a:pt x="3372" y="1559"/>
                    </a:lnTo>
                    <a:lnTo>
                      <a:pt x="3403" y="1563"/>
                    </a:lnTo>
                    <a:lnTo>
                      <a:pt x="3432" y="1567"/>
                    </a:lnTo>
                    <a:lnTo>
                      <a:pt x="3459" y="1575"/>
                    </a:lnTo>
                    <a:lnTo>
                      <a:pt x="3485" y="1582"/>
                    </a:lnTo>
                    <a:lnTo>
                      <a:pt x="3509" y="1590"/>
                    </a:lnTo>
                    <a:lnTo>
                      <a:pt x="3532" y="1597"/>
                    </a:lnTo>
                    <a:lnTo>
                      <a:pt x="3552" y="1603"/>
                    </a:lnTo>
                    <a:lnTo>
                      <a:pt x="3568" y="1607"/>
                    </a:lnTo>
                    <a:lnTo>
                      <a:pt x="3584" y="1609"/>
                    </a:lnTo>
                    <a:lnTo>
                      <a:pt x="3596" y="1608"/>
                    </a:lnTo>
                    <a:lnTo>
                      <a:pt x="3605" y="1603"/>
                    </a:lnTo>
                    <a:lnTo>
                      <a:pt x="3611" y="1594"/>
                    </a:lnTo>
                    <a:lnTo>
                      <a:pt x="3615" y="1578"/>
                    </a:lnTo>
                    <a:lnTo>
                      <a:pt x="3614" y="1558"/>
                    </a:lnTo>
                    <a:lnTo>
                      <a:pt x="3609" y="1534"/>
                    </a:lnTo>
                    <a:lnTo>
                      <a:pt x="3599" y="1509"/>
                    </a:lnTo>
                    <a:lnTo>
                      <a:pt x="3587" y="1482"/>
                    </a:lnTo>
                    <a:lnTo>
                      <a:pt x="3572" y="1455"/>
                    </a:lnTo>
                    <a:lnTo>
                      <a:pt x="3553" y="1427"/>
                    </a:lnTo>
                    <a:lnTo>
                      <a:pt x="3532" y="1402"/>
                    </a:lnTo>
                    <a:lnTo>
                      <a:pt x="3508" y="1379"/>
                    </a:lnTo>
                    <a:lnTo>
                      <a:pt x="3480" y="1358"/>
                    </a:lnTo>
                    <a:lnTo>
                      <a:pt x="3452" y="1343"/>
                    </a:lnTo>
                    <a:lnTo>
                      <a:pt x="3421" y="1331"/>
                    </a:lnTo>
                    <a:lnTo>
                      <a:pt x="3388" y="1326"/>
                    </a:lnTo>
                    <a:close/>
                    <a:moveTo>
                      <a:pt x="2503" y="1268"/>
                    </a:moveTo>
                    <a:lnTo>
                      <a:pt x="2470" y="1268"/>
                    </a:lnTo>
                    <a:lnTo>
                      <a:pt x="2438" y="1275"/>
                    </a:lnTo>
                    <a:lnTo>
                      <a:pt x="2407" y="1288"/>
                    </a:lnTo>
                    <a:lnTo>
                      <a:pt x="2378" y="1304"/>
                    </a:lnTo>
                    <a:lnTo>
                      <a:pt x="2351" y="1324"/>
                    </a:lnTo>
                    <a:lnTo>
                      <a:pt x="2326" y="1346"/>
                    </a:lnTo>
                    <a:lnTo>
                      <a:pt x="2304" y="1370"/>
                    </a:lnTo>
                    <a:lnTo>
                      <a:pt x="2285" y="1396"/>
                    </a:lnTo>
                    <a:lnTo>
                      <a:pt x="2269" y="1421"/>
                    </a:lnTo>
                    <a:lnTo>
                      <a:pt x="2257" y="1445"/>
                    </a:lnTo>
                    <a:lnTo>
                      <a:pt x="2249" y="1468"/>
                    </a:lnTo>
                    <a:lnTo>
                      <a:pt x="2245" y="1488"/>
                    </a:lnTo>
                    <a:lnTo>
                      <a:pt x="2246" y="1503"/>
                    </a:lnTo>
                    <a:lnTo>
                      <a:pt x="2251" y="1513"/>
                    </a:lnTo>
                    <a:lnTo>
                      <a:pt x="2260" y="1519"/>
                    </a:lnTo>
                    <a:lnTo>
                      <a:pt x="2272" y="1522"/>
                    </a:lnTo>
                    <a:lnTo>
                      <a:pt x="2287" y="1522"/>
                    </a:lnTo>
                    <a:lnTo>
                      <a:pt x="2304" y="1520"/>
                    </a:lnTo>
                    <a:lnTo>
                      <a:pt x="2325" y="1518"/>
                    </a:lnTo>
                    <a:lnTo>
                      <a:pt x="2348" y="1513"/>
                    </a:lnTo>
                    <a:lnTo>
                      <a:pt x="2373" y="1508"/>
                    </a:lnTo>
                    <a:lnTo>
                      <a:pt x="2400" y="1504"/>
                    </a:lnTo>
                    <a:lnTo>
                      <a:pt x="2428" y="1501"/>
                    </a:lnTo>
                    <a:lnTo>
                      <a:pt x="2457" y="1500"/>
                    </a:lnTo>
                    <a:lnTo>
                      <a:pt x="2488" y="1501"/>
                    </a:lnTo>
                    <a:lnTo>
                      <a:pt x="2517" y="1503"/>
                    </a:lnTo>
                    <a:lnTo>
                      <a:pt x="2547" y="1509"/>
                    </a:lnTo>
                    <a:lnTo>
                      <a:pt x="2574" y="1516"/>
                    </a:lnTo>
                    <a:lnTo>
                      <a:pt x="2601" y="1523"/>
                    </a:lnTo>
                    <a:lnTo>
                      <a:pt x="2624" y="1531"/>
                    </a:lnTo>
                    <a:lnTo>
                      <a:pt x="2647" y="1538"/>
                    </a:lnTo>
                    <a:lnTo>
                      <a:pt x="2666" y="1545"/>
                    </a:lnTo>
                    <a:lnTo>
                      <a:pt x="2684" y="1548"/>
                    </a:lnTo>
                    <a:lnTo>
                      <a:pt x="2699" y="1551"/>
                    </a:lnTo>
                    <a:lnTo>
                      <a:pt x="2711" y="1548"/>
                    </a:lnTo>
                    <a:lnTo>
                      <a:pt x="2721" y="1544"/>
                    </a:lnTo>
                    <a:lnTo>
                      <a:pt x="2727" y="1534"/>
                    </a:lnTo>
                    <a:lnTo>
                      <a:pt x="2729" y="1520"/>
                    </a:lnTo>
                    <a:lnTo>
                      <a:pt x="2728" y="1500"/>
                    </a:lnTo>
                    <a:lnTo>
                      <a:pt x="2723" y="1476"/>
                    </a:lnTo>
                    <a:lnTo>
                      <a:pt x="2715" y="1451"/>
                    </a:lnTo>
                    <a:lnTo>
                      <a:pt x="2703" y="1424"/>
                    </a:lnTo>
                    <a:lnTo>
                      <a:pt x="2687" y="1396"/>
                    </a:lnTo>
                    <a:lnTo>
                      <a:pt x="2668" y="1369"/>
                    </a:lnTo>
                    <a:lnTo>
                      <a:pt x="2647" y="1344"/>
                    </a:lnTo>
                    <a:lnTo>
                      <a:pt x="2622" y="1320"/>
                    </a:lnTo>
                    <a:lnTo>
                      <a:pt x="2596" y="1300"/>
                    </a:lnTo>
                    <a:lnTo>
                      <a:pt x="2566" y="1285"/>
                    </a:lnTo>
                    <a:lnTo>
                      <a:pt x="2535" y="1273"/>
                    </a:lnTo>
                    <a:lnTo>
                      <a:pt x="2503" y="1268"/>
                    </a:lnTo>
                    <a:close/>
                    <a:moveTo>
                      <a:pt x="679" y="1029"/>
                    </a:moveTo>
                    <a:lnTo>
                      <a:pt x="643" y="1029"/>
                    </a:lnTo>
                    <a:lnTo>
                      <a:pt x="609" y="1037"/>
                    </a:lnTo>
                    <a:lnTo>
                      <a:pt x="578" y="1052"/>
                    </a:lnTo>
                    <a:lnTo>
                      <a:pt x="552" y="1070"/>
                    </a:lnTo>
                    <a:lnTo>
                      <a:pt x="528" y="1093"/>
                    </a:lnTo>
                    <a:lnTo>
                      <a:pt x="508" y="1119"/>
                    </a:lnTo>
                    <a:lnTo>
                      <a:pt x="490" y="1148"/>
                    </a:lnTo>
                    <a:lnTo>
                      <a:pt x="476" y="1179"/>
                    </a:lnTo>
                    <a:lnTo>
                      <a:pt x="465" y="1210"/>
                    </a:lnTo>
                    <a:lnTo>
                      <a:pt x="457" y="1241"/>
                    </a:lnTo>
                    <a:lnTo>
                      <a:pt x="452" y="1269"/>
                    </a:lnTo>
                    <a:lnTo>
                      <a:pt x="451" y="1297"/>
                    </a:lnTo>
                    <a:lnTo>
                      <a:pt x="452" y="1320"/>
                    </a:lnTo>
                    <a:lnTo>
                      <a:pt x="457" y="1340"/>
                    </a:lnTo>
                    <a:lnTo>
                      <a:pt x="463" y="1354"/>
                    </a:lnTo>
                    <a:lnTo>
                      <a:pt x="471" y="1361"/>
                    </a:lnTo>
                    <a:lnTo>
                      <a:pt x="482" y="1363"/>
                    </a:lnTo>
                    <a:lnTo>
                      <a:pt x="493" y="1362"/>
                    </a:lnTo>
                    <a:lnTo>
                      <a:pt x="508" y="1356"/>
                    </a:lnTo>
                    <a:lnTo>
                      <a:pt x="523" y="1348"/>
                    </a:lnTo>
                    <a:lnTo>
                      <a:pt x="541" y="1337"/>
                    </a:lnTo>
                    <a:lnTo>
                      <a:pt x="560" y="1324"/>
                    </a:lnTo>
                    <a:lnTo>
                      <a:pt x="581" y="1310"/>
                    </a:lnTo>
                    <a:lnTo>
                      <a:pt x="604" y="1295"/>
                    </a:lnTo>
                    <a:lnTo>
                      <a:pt x="629" y="1282"/>
                    </a:lnTo>
                    <a:lnTo>
                      <a:pt x="656" y="1269"/>
                    </a:lnTo>
                    <a:lnTo>
                      <a:pt x="684" y="1258"/>
                    </a:lnTo>
                    <a:lnTo>
                      <a:pt x="713" y="1250"/>
                    </a:lnTo>
                    <a:lnTo>
                      <a:pt x="742" y="1243"/>
                    </a:lnTo>
                    <a:lnTo>
                      <a:pt x="771" y="1239"/>
                    </a:lnTo>
                    <a:lnTo>
                      <a:pt x="797" y="1236"/>
                    </a:lnTo>
                    <a:lnTo>
                      <a:pt x="822" y="1234"/>
                    </a:lnTo>
                    <a:lnTo>
                      <a:pt x="845" y="1232"/>
                    </a:lnTo>
                    <a:lnTo>
                      <a:pt x="866" y="1230"/>
                    </a:lnTo>
                    <a:lnTo>
                      <a:pt x="883" y="1226"/>
                    </a:lnTo>
                    <a:lnTo>
                      <a:pt x="898" y="1223"/>
                    </a:lnTo>
                    <a:lnTo>
                      <a:pt x="908" y="1217"/>
                    </a:lnTo>
                    <a:lnTo>
                      <a:pt x="916" y="1209"/>
                    </a:lnTo>
                    <a:lnTo>
                      <a:pt x="918" y="1198"/>
                    </a:lnTo>
                    <a:lnTo>
                      <a:pt x="914" y="1184"/>
                    </a:lnTo>
                    <a:lnTo>
                      <a:pt x="905" y="1163"/>
                    </a:lnTo>
                    <a:lnTo>
                      <a:pt x="889" y="1141"/>
                    </a:lnTo>
                    <a:lnTo>
                      <a:pt x="869" y="1119"/>
                    </a:lnTo>
                    <a:lnTo>
                      <a:pt x="844" y="1097"/>
                    </a:lnTo>
                    <a:lnTo>
                      <a:pt x="816" y="1077"/>
                    </a:lnTo>
                    <a:lnTo>
                      <a:pt x="784" y="1059"/>
                    </a:lnTo>
                    <a:lnTo>
                      <a:pt x="750" y="1045"/>
                    </a:lnTo>
                    <a:lnTo>
                      <a:pt x="715" y="1034"/>
                    </a:lnTo>
                    <a:lnTo>
                      <a:pt x="679" y="1029"/>
                    </a:lnTo>
                    <a:close/>
                    <a:moveTo>
                      <a:pt x="2766" y="747"/>
                    </a:moveTo>
                    <a:lnTo>
                      <a:pt x="2823" y="747"/>
                    </a:lnTo>
                    <a:lnTo>
                      <a:pt x="2879" y="749"/>
                    </a:lnTo>
                    <a:lnTo>
                      <a:pt x="2931" y="751"/>
                    </a:lnTo>
                    <a:lnTo>
                      <a:pt x="2982" y="753"/>
                    </a:lnTo>
                    <a:lnTo>
                      <a:pt x="3030" y="757"/>
                    </a:lnTo>
                    <a:lnTo>
                      <a:pt x="3080" y="762"/>
                    </a:lnTo>
                    <a:lnTo>
                      <a:pt x="3132" y="768"/>
                    </a:lnTo>
                    <a:lnTo>
                      <a:pt x="3186" y="775"/>
                    </a:lnTo>
                    <a:lnTo>
                      <a:pt x="3241" y="783"/>
                    </a:lnTo>
                    <a:lnTo>
                      <a:pt x="3297" y="791"/>
                    </a:lnTo>
                    <a:lnTo>
                      <a:pt x="3353" y="800"/>
                    </a:lnTo>
                    <a:lnTo>
                      <a:pt x="3409" y="809"/>
                    </a:lnTo>
                    <a:lnTo>
                      <a:pt x="3464" y="819"/>
                    </a:lnTo>
                    <a:lnTo>
                      <a:pt x="3519" y="829"/>
                    </a:lnTo>
                    <a:lnTo>
                      <a:pt x="3571" y="839"/>
                    </a:lnTo>
                    <a:lnTo>
                      <a:pt x="3621" y="849"/>
                    </a:lnTo>
                    <a:lnTo>
                      <a:pt x="3668" y="858"/>
                    </a:lnTo>
                    <a:lnTo>
                      <a:pt x="3714" y="866"/>
                    </a:lnTo>
                    <a:lnTo>
                      <a:pt x="3754" y="876"/>
                    </a:lnTo>
                    <a:lnTo>
                      <a:pt x="3792" y="883"/>
                    </a:lnTo>
                    <a:lnTo>
                      <a:pt x="3824" y="890"/>
                    </a:lnTo>
                    <a:lnTo>
                      <a:pt x="3853" y="896"/>
                    </a:lnTo>
                    <a:lnTo>
                      <a:pt x="3874" y="901"/>
                    </a:lnTo>
                    <a:lnTo>
                      <a:pt x="3891" y="904"/>
                    </a:lnTo>
                    <a:lnTo>
                      <a:pt x="3901" y="907"/>
                    </a:lnTo>
                    <a:lnTo>
                      <a:pt x="3905" y="908"/>
                    </a:lnTo>
                    <a:lnTo>
                      <a:pt x="3736" y="2278"/>
                    </a:lnTo>
                    <a:lnTo>
                      <a:pt x="3736" y="2278"/>
                    </a:lnTo>
                    <a:lnTo>
                      <a:pt x="3727" y="2340"/>
                    </a:lnTo>
                    <a:lnTo>
                      <a:pt x="3710" y="2400"/>
                    </a:lnTo>
                    <a:lnTo>
                      <a:pt x="3687" y="2459"/>
                    </a:lnTo>
                    <a:lnTo>
                      <a:pt x="3659" y="2516"/>
                    </a:lnTo>
                    <a:lnTo>
                      <a:pt x="3623" y="2569"/>
                    </a:lnTo>
                    <a:lnTo>
                      <a:pt x="3584" y="2622"/>
                    </a:lnTo>
                    <a:lnTo>
                      <a:pt x="3541" y="2670"/>
                    </a:lnTo>
                    <a:lnTo>
                      <a:pt x="3494" y="2718"/>
                    </a:lnTo>
                    <a:lnTo>
                      <a:pt x="3444" y="2762"/>
                    </a:lnTo>
                    <a:lnTo>
                      <a:pt x="3391" y="2802"/>
                    </a:lnTo>
                    <a:lnTo>
                      <a:pt x="3338" y="2840"/>
                    </a:lnTo>
                    <a:lnTo>
                      <a:pt x="3282" y="2875"/>
                    </a:lnTo>
                    <a:lnTo>
                      <a:pt x="3226" y="2906"/>
                    </a:lnTo>
                    <a:lnTo>
                      <a:pt x="3170" y="2934"/>
                    </a:lnTo>
                    <a:lnTo>
                      <a:pt x="3115" y="2958"/>
                    </a:lnTo>
                    <a:lnTo>
                      <a:pt x="3061" y="2979"/>
                    </a:lnTo>
                    <a:lnTo>
                      <a:pt x="3008" y="2996"/>
                    </a:lnTo>
                    <a:lnTo>
                      <a:pt x="2960" y="3009"/>
                    </a:lnTo>
                    <a:lnTo>
                      <a:pt x="2913" y="3017"/>
                    </a:lnTo>
                    <a:lnTo>
                      <a:pt x="2870" y="3021"/>
                    </a:lnTo>
                    <a:lnTo>
                      <a:pt x="2831" y="3021"/>
                    </a:lnTo>
                    <a:lnTo>
                      <a:pt x="2804" y="3017"/>
                    </a:lnTo>
                    <a:lnTo>
                      <a:pt x="2771" y="3009"/>
                    </a:lnTo>
                    <a:lnTo>
                      <a:pt x="2735" y="2997"/>
                    </a:lnTo>
                    <a:lnTo>
                      <a:pt x="2696" y="2982"/>
                    </a:lnTo>
                    <a:lnTo>
                      <a:pt x="2654" y="2961"/>
                    </a:lnTo>
                    <a:lnTo>
                      <a:pt x="2609" y="2938"/>
                    </a:lnTo>
                    <a:lnTo>
                      <a:pt x="2564" y="2911"/>
                    </a:lnTo>
                    <a:lnTo>
                      <a:pt x="2516" y="2882"/>
                    </a:lnTo>
                    <a:lnTo>
                      <a:pt x="2469" y="2849"/>
                    </a:lnTo>
                    <a:lnTo>
                      <a:pt x="2421" y="2813"/>
                    </a:lnTo>
                    <a:lnTo>
                      <a:pt x="2373" y="2775"/>
                    </a:lnTo>
                    <a:lnTo>
                      <a:pt x="2327" y="2733"/>
                    </a:lnTo>
                    <a:lnTo>
                      <a:pt x="2283" y="2690"/>
                    </a:lnTo>
                    <a:lnTo>
                      <a:pt x="2240" y="2645"/>
                    </a:lnTo>
                    <a:lnTo>
                      <a:pt x="2200" y="2598"/>
                    </a:lnTo>
                    <a:lnTo>
                      <a:pt x="2163" y="2548"/>
                    </a:lnTo>
                    <a:lnTo>
                      <a:pt x="2128" y="2497"/>
                    </a:lnTo>
                    <a:lnTo>
                      <a:pt x="2100" y="2444"/>
                    </a:lnTo>
                    <a:lnTo>
                      <a:pt x="2075" y="2391"/>
                    </a:lnTo>
                    <a:lnTo>
                      <a:pt x="2055" y="2335"/>
                    </a:lnTo>
                    <a:lnTo>
                      <a:pt x="2040" y="2279"/>
                    </a:lnTo>
                    <a:lnTo>
                      <a:pt x="2033" y="2222"/>
                    </a:lnTo>
                    <a:lnTo>
                      <a:pt x="2032" y="2165"/>
                    </a:lnTo>
                    <a:lnTo>
                      <a:pt x="2032" y="2165"/>
                    </a:lnTo>
                    <a:lnTo>
                      <a:pt x="2046" y="784"/>
                    </a:lnTo>
                    <a:lnTo>
                      <a:pt x="2050" y="784"/>
                    </a:lnTo>
                    <a:lnTo>
                      <a:pt x="2062" y="783"/>
                    </a:lnTo>
                    <a:lnTo>
                      <a:pt x="2080" y="782"/>
                    </a:lnTo>
                    <a:lnTo>
                      <a:pt x="2105" y="780"/>
                    </a:lnTo>
                    <a:lnTo>
                      <a:pt x="2136" y="777"/>
                    </a:lnTo>
                    <a:lnTo>
                      <a:pt x="2172" y="775"/>
                    </a:lnTo>
                    <a:lnTo>
                      <a:pt x="2213" y="771"/>
                    </a:lnTo>
                    <a:lnTo>
                      <a:pt x="2258" y="769"/>
                    </a:lnTo>
                    <a:lnTo>
                      <a:pt x="2307" y="765"/>
                    </a:lnTo>
                    <a:lnTo>
                      <a:pt x="2359" y="762"/>
                    </a:lnTo>
                    <a:lnTo>
                      <a:pt x="2414" y="759"/>
                    </a:lnTo>
                    <a:lnTo>
                      <a:pt x="2471" y="756"/>
                    </a:lnTo>
                    <a:lnTo>
                      <a:pt x="2529" y="753"/>
                    </a:lnTo>
                    <a:lnTo>
                      <a:pt x="2589" y="751"/>
                    </a:lnTo>
                    <a:lnTo>
                      <a:pt x="2648" y="750"/>
                    </a:lnTo>
                    <a:lnTo>
                      <a:pt x="2708" y="749"/>
                    </a:lnTo>
                    <a:lnTo>
                      <a:pt x="2766" y="747"/>
                    </a:lnTo>
                    <a:close/>
                    <a:moveTo>
                      <a:pt x="1518" y="740"/>
                    </a:moveTo>
                    <a:lnTo>
                      <a:pt x="1483" y="742"/>
                    </a:lnTo>
                    <a:lnTo>
                      <a:pt x="1447" y="750"/>
                    </a:lnTo>
                    <a:lnTo>
                      <a:pt x="1417" y="763"/>
                    </a:lnTo>
                    <a:lnTo>
                      <a:pt x="1390" y="782"/>
                    </a:lnTo>
                    <a:lnTo>
                      <a:pt x="1367" y="806"/>
                    </a:lnTo>
                    <a:lnTo>
                      <a:pt x="1346" y="832"/>
                    </a:lnTo>
                    <a:lnTo>
                      <a:pt x="1329" y="860"/>
                    </a:lnTo>
                    <a:lnTo>
                      <a:pt x="1315" y="891"/>
                    </a:lnTo>
                    <a:lnTo>
                      <a:pt x="1303" y="922"/>
                    </a:lnTo>
                    <a:lnTo>
                      <a:pt x="1296" y="952"/>
                    </a:lnTo>
                    <a:lnTo>
                      <a:pt x="1291" y="982"/>
                    </a:lnTo>
                    <a:lnTo>
                      <a:pt x="1289" y="1009"/>
                    </a:lnTo>
                    <a:lnTo>
                      <a:pt x="1291" y="1033"/>
                    </a:lnTo>
                    <a:lnTo>
                      <a:pt x="1295" y="1053"/>
                    </a:lnTo>
                    <a:lnTo>
                      <a:pt x="1302" y="1066"/>
                    </a:lnTo>
                    <a:lnTo>
                      <a:pt x="1310" y="1073"/>
                    </a:lnTo>
                    <a:lnTo>
                      <a:pt x="1320" y="1075"/>
                    </a:lnTo>
                    <a:lnTo>
                      <a:pt x="1333" y="1073"/>
                    </a:lnTo>
                    <a:lnTo>
                      <a:pt x="1346" y="1068"/>
                    </a:lnTo>
                    <a:lnTo>
                      <a:pt x="1363" y="1059"/>
                    </a:lnTo>
                    <a:lnTo>
                      <a:pt x="1379" y="1048"/>
                    </a:lnTo>
                    <a:lnTo>
                      <a:pt x="1400" y="1036"/>
                    </a:lnTo>
                    <a:lnTo>
                      <a:pt x="1421" y="1022"/>
                    </a:lnTo>
                    <a:lnTo>
                      <a:pt x="1444" y="1008"/>
                    </a:lnTo>
                    <a:lnTo>
                      <a:pt x="1469" y="995"/>
                    </a:lnTo>
                    <a:lnTo>
                      <a:pt x="1495" y="982"/>
                    </a:lnTo>
                    <a:lnTo>
                      <a:pt x="1523" y="971"/>
                    </a:lnTo>
                    <a:lnTo>
                      <a:pt x="1553" y="961"/>
                    </a:lnTo>
                    <a:lnTo>
                      <a:pt x="1581" y="955"/>
                    </a:lnTo>
                    <a:lnTo>
                      <a:pt x="1609" y="951"/>
                    </a:lnTo>
                    <a:lnTo>
                      <a:pt x="1636" y="948"/>
                    </a:lnTo>
                    <a:lnTo>
                      <a:pt x="1661" y="946"/>
                    </a:lnTo>
                    <a:lnTo>
                      <a:pt x="1685" y="944"/>
                    </a:lnTo>
                    <a:lnTo>
                      <a:pt x="1705" y="942"/>
                    </a:lnTo>
                    <a:lnTo>
                      <a:pt x="1723" y="939"/>
                    </a:lnTo>
                    <a:lnTo>
                      <a:pt x="1737" y="935"/>
                    </a:lnTo>
                    <a:lnTo>
                      <a:pt x="1748" y="929"/>
                    </a:lnTo>
                    <a:lnTo>
                      <a:pt x="1755" y="921"/>
                    </a:lnTo>
                    <a:lnTo>
                      <a:pt x="1756" y="909"/>
                    </a:lnTo>
                    <a:lnTo>
                      <a:pt x="1754" y="895"/>
                    </a:lnTo>
                    <a:lnTo>
                      <a:pt x="1744" y="875"/>
                    </a:lnTo>
                    <a:lnTo>
                      <a:pt x="1729" y="853"/>
                    </a:lnTo>
                    <a:lnTo>
                      <a:pt x="1708" y="831"/>
                    </a:lnTo>
                    <a:lnTo>
                      <a:pt x="1683" y="809"/>
                    </a:lnTo>
                    <a:lnTo>
                      <a:pt x="1654" y="789"/>
                    </a:lnTo>
                    <a:lnTo>
                      <a:pt x="1623" y="771"/>
                    </a:lnTo>
                    <a:lnTo>
                      <a:pt x="1590" y="756"/>
                    </a:lnTo>
                    <a:lnTo>
                      <a:pt x="1554" y="746"/>
                    </a:lnTo>
                    <a:lnTo>
                      <a:pt x="1518" y="740"/>
                    </a:lnTo>
                    <a:close/>
                    <a:moveTo>
                      <a:pt x="1790" y="0"/>
                    </a:moveTo>
                    <a:lnTo>
                      <a:pt x="1968" y="769"/>
                    </a:lnTo>
                    <a:lnTo>
                      <a:pt x="1955" y="2171"/>
                    </a:lnTo>
                    <a:lnTo>
                      <a:pt x="1955" y="2194"/>
                    </a:lnTo>
                    <a:lnTo>
                      <a:pt x="1954" y="2210"/>
                    </a:lnTo>
                    <a:lnTo>
                      <a:pt x="1914" y="2263"/>
                    </a:lnTo>
                    <a:lnTo>
                      <a:pt x="1873" y="2311"/>
                    </a:lnTo>
                    <a:lnTo>
                      <a:pt x="1831" y="2357"/>
                    </a:lnTo>
                    <a:lnTo>
                      <a:pt x="1788" y="2397"/>
                    </a:lnTo>
                    <a:lnTo>
                      <a:pt x="1747" y="2434"/>
                    </a:lnTo>
                    <a:lnTo>
                      <a:pt x="1705" y="2466"/>
                    </a:lnTo>
                    <a:lnTo>
                      <a:pt x="1665" y="2492"/>
                    </a:lnTo>
                    <a:lnTo>
                      <a:pt x="1625" y="2513"/>
                    </a:lnTo>
                    <a:lnTo>
                      <a:pt x="1590" y="2528"/>
                    </a:lnTo>
                    <a:lnTo>
                      <a:pt x="1564" y="2535"/>
                    </a:lnTo>
                    <a:lnTo>
                      <a:pt x="1533" y="2540"/>
                    </a:lnTo>
                    <a:lnTo>
                      <a:pt x="1496" y="2543"/>
                    </a:lnTo>
                    <a:lnTo>
                      <a:pt x="1457" y="2543"/>
                    </a:lnTo>
                    <a:lnTo>
                      <a:pt x="1413" y="2542"/>
                    </a:lnTo>
                    <a:lnTo>
                      <a:pt x="1365" y="2538"/>
                    </a:lnTo>
                    <a:lnTo>
                      <a:pt x="1316" y="2532"/>
                    </a:lnTo>
                    <a:lnTo>
                      <a:pt x="1264" y="2524"/>
                    </a:lnTo>
                    <a:lnTo>
                      <a:pt x="1210" y="2513"/>
                    </a:lnTo>
                    <a:lnTo>
                      <a:pt x="1155" y="2500"/>
                    </a:lnTo>
                    <a:lnTo>
                      <a:pt x="1099" y="2486"/>
                    </a:lnTo>
                    <a:lnTo>
                      <a:pt x="1043" y="2468"/>
                    </a:lnTo>
                    <a:lnTo>
                      <a:pt x="987" y="2447"/>
                    </a:lnTo>
                    <a:lnTo>
                      <a:pt x="932" y="2424"/>
                    </a:lnTo>
                    <a:lnTo>
                      <a:pt x="878" y="2399"/>
                    </a:lnTo>
                    <a:lnTo>
                      <a:pt x="825" y="2371"/>
                    </a:lnTo>
                    <a:lnTo>
                      <a:pt x="774" y="2340"/>
                    </a:lnTo>
                    <a:lnTo>
                      <a:pt x="727" y="2307"/>
                    </a:lnTo>
                    <a:lnTo>
                      <a:pt x="683" y="2271"/>
                    </a:lnTo>
                    <a:lnTo>
                      <a:pt x="641" y="2232"/>
                    </a:lnTo>
                    <a:lnTo>
                      <a:pt x="604" y="2190"/>
                    </a:lnTo>
                    <a:lnTo>
                      <a:pt x="571" y="2145"/>
                    </a:lnTo>
                    <a:lnTo>
                      <a:pt x="543" y="2097"/>
                    </a:lnTo>
                    <a:lnTo>
                      <a:pt x="522" y="2048"/>
                    </a:lnTo>
                    <a:lnTo>
                      <a:pt x="522" y="2048"/>
                    </a:lnTo>
                    <a:lnTo>
                      <a:pt x="0" y="769"/>
                    </a:lnTo>
                    <a:lnTo>
                      <a:pt x="2" y="768"/>
                    </a:lnTo>
                    <a:lnTo>
                      <a:pt x="12" y="763"/>
                    </a:lnTo>
                    <a:lnTo>
                      <a:pt x="25" y="756"/>
                    </a:lnTo>
                    <a:lnTo>
                      <a:pt x="44" y="745"/>
                    </a:lnTo>
                    <a:lnTo>
                      <a:pt x="68" y="733"/>
                    </a:lnTo>
                    <a:lnTo>
                      <a:pt x="95" y="719"/>
                    </a:lnTo>
                    <a:lnTo>
                      <a:pt x="126" y="704"/>
                    </a:lnTo>
                    <a:lnTo>
                      <a:pt x="162" y="686"/>
                    </a:lnTo>
                    <a:lnTo>
                      <a:pt x="199" y="667"/>
                    </a:lnTo>
                    <a:lnTo>
                      <a:pt x="240" y="646"/>
                    </a:lnTo>
                    <a:lnTo>
                      <a:pt x="283" y="626"/>
                    </a:lnTo>
                    <a:lnTo>
                      <a:pt x="328" y="604"/>
                    </a:lnTo>
                    <a:lnTo>
                      <a:pt x="375" y="581"/>
                    </a:lnTo>
                    <a:lnTo>
                      <a:pt x="422" y="559"/>
                    </a:lnTo>
                    <a:lnTo>
                      <a:pt x="471" y="536"/>
                    </a:lnTo>
                    <a:lnTo>
                      <a:pt x="521" y="513"/>
                    </a:lnTo>
                    <a:lnTo>
                      <a:pt x="570" y="491"/>
                    </a:lnTo>
                    <a:lnTo>
                      <a:pt x="620" y="469"/>
                    </a:lnTo>
                    <a:lnTo>
                      <a:pt x="668" y="449"/>
                    </a:lnTo>
                    <a:lnTo>
                      <a:pt x="716" y="429"/>
                    </a:lnTo>
                    <a:lnTo>
                      <a:pt x="763" y="411"/>
                    </a:lnTo>
                    <a:lnTo>
                      <a:pt x="807" y="393"/>
                    </a:lnTo>
                    <a:lnTo>
                      <a:pt x="851" y="378"/>
                    </a:lnTo>
                    <a:lnTo>
                      <a:pt x="893" y="364"/>
                    </a:lnTo>
                    <a:lnTo>
                      <a:pt x="937" y="348"/>
                    </a:lnTo>
                    <a:lnTo>
                      <a:pt x="983" y="330"/>
                    </a:lnTo>
                    <a:lnTo>
                      <a:pt x="1032" y="313"/>
                    </a:lnTo>
                    <a:lnTo>
                      <a:pt x="1082" y="292"/>
                    </a:lnTo>
                    <a:lnTo>
                      <a:pt x="1133" y="272"/>
                    </a:lnTo>
                    <a:lnTo>
                      <a:pt x="1186" y="252"/>
                    </a:lnTo>
                    <a:lnTo>
                      <a:pt x="1237" y="232"/>
                    </a:lnTo>
                    <a:lnTo>
                      <a:pt x="1289" y="210"/>
                    </a:lnTo>
                    <a:lnTo>
                      <a:pt x="1341" y="189"/>
                    </a:lnTo>
                    <a:lnTo>
                      <a:pt x="1391" y="169"/>
                    </a:lnTo>
                    <a:lnTo>
                      <a:pt x="1441" y="147"/>
                    </a:lnTo>
                    <a:lnTo>
                      <a:pt x="1489" y="128"/>
                    </a:lnTo>
                    <a:lnTo>
                      <a:pt x="1534" y="108"/>
                    </a:lnTo>
                    <a:lnTo>
                      <a:pt x="1578" y="90"/>
                    </a:lnTo>
                    <a:lnTo>
                      <a:pt x="1617" y="74"/>
                    </a:lnTo>
                    <a:lnTo>
                      <a:pt x="1655" y="58"/>
                    </a:lnTo>
                    <a:lnTo>
                      <a:pt x="1689" y="44"/>
                    </a:lnTo>
                    <a:lnTo>
                      <a:pt x="1717" y="31"/>
                    </a:lnTo>
                    <a:lnTo>
                      <a:pt x="1742" y="20"/>
                    </a:lnTo>
                    <a:lnTo>
                      <a:pt x="1762" y="12"/>
                    </a:lnTo>
                    <a:lnTo>
                      <a:pt x="1778" y="5"/>
                    </a:lnTo>
                    <a:lnTo>
                      <a:pt x="1786" y="1"/>
                    </a:lnTo>
                    <a:lnTo>
                      <a:pt x="1790" y="0"/>
                    </a:lnTo>
                    <a:close/>
                  </a:path>
                </a:pathLst>
              </a:custGeom>
              <a:solidFill>
                <a:schemeClr val="bg1"/>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grpSp>
        <p:nvGrpSpPr>
          <p:cNvPr id="11" name="Group 82"/>
          <p:cNvGrpSpPr/>
          <p:nvPr/>
        </p:nvGrpSpPr>
        <p:grpSpPr>
          <a:xfrm>
            <a:off x="3320820" y="1797398"/>
            <a:ext cx="1399820" cy="1411047"/>
            <a:chOff x="4209712" y="1786381"/>
            <a:chExt cx="1399820" cy="1411047"/>
          </a:xfrm>
        </p:grpSpPr>
        <p:grpSp>
          <p:nvGrpSpPr>
            <p:cNvPr id="12" name="Group 32"/>
            <p:cNvGrpSpPr/>
            <p:nvPr/>
          </p:nvGrpSpPr>
          <p:grpSpPr>
            <a:xfrm>
              <a:off x="4463712" y="2301388"/>
              <a:ext cx="896042" cy="896040"/>
              <a:chOff x="692073" y="2362953"/>
              <a:chExt cx="896042" cy="896040"/>
            </a:xfrm>
          </p:grpSpPr>
          <p:sp>
            <p:nvSpPr>
              <p:cNvPr id="43" name="Oval 42"/>
              <p:cNvSpPr/>
              <p:nvPr/>
            </p:nvSpPr>
            <p:spPr>
              <a:xfrm>
                <a:off x="692073" y="2362953"/>
                <a:ext cx="896042" cy="896040"/>
              </a:xfrm>
              <a:prstGeom prst="ellipse">
                <a:avLst/>
              </a:prstGeom>
              <a:solidFill>
                <a:schemeClr val="tx1">
                  <a:alpha val="50000"/>
                </a:schemeClr>
              </a:solidFill>
              <a:ln w="9525" cap="flat" cmpd="sng" algn="ctr">
                <a:solidFill>
                  <a:srgbClr val="F9EFB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grpSp>
            <p:nvGrpSpPr>
              <p:cNvPr id="13" name="Group 23"/>
              <p:cNvGrpSpPr>
                <a:grpSpLocks noChangeAspect="1"/>
              </p:cNvGrpSpPr>
              <p:nvPr/>
            </p:nvGrpSpPr>
            <p:grpSpPr bwMode="auto">
              <a:xfrm>
                <a:off x="1291220" y="2576212"/>
                <a:ext cx="59679" cy="35678"/>
                <a:chOff x="5513" y="1128"/>
                <a:chExt cx="92" cy="55"/>
              </a:xfrm>
            </p:grpSpPr>
            <p:sp>
              <p:nvSpPr>
                <p:cNvPr id="45" name="Freeform 25"/>
                <p:cNvSpPr>
                  <a:spLocks/>
                </p:cNvSpPr>
                <p:nvPr/>
              </p:nvSpPr>
              <p:spPr bwMode="auto">
                <a:xfrm>
                  <a:off x="5589" y="1128"/>
                  <a:ext cx="16" cy="15"/>
                </a:xfrm>
                <a:custGeom>
                  <a:avLst/>
                  <a:gdLst>
                    <a:gd name="T0" fmla="*/ 39 w 78"/>
                    <a:gd name="T1" fmla="*/ 0 h 78"/>
                    <a:gd name="T2" fmla="*/ 54 w 78"/>
                    <a:gd name="T3" fmla="*/ 3 h 78"/>
                    <a:gd name="T4" fmla="*/ 67 w 78"/>
                    <a:gd name="T5" fmla="*/ 12 h 78"/>
                    <a:gd name="T6" fmla="*/ 75 w 78"/>
                    <a:gd name="T7" fmla="*/ 24 h 78"/>
                    <a:gd name="T8" fmla="*/ 78 w 78"/>
                    <a:gd name="T9" fmla="*/ 40 h 78"/>
                    <a:gd name="T10" fmla="*/ 75 w 78"/>
                    <a:gd name="T11" fmla="*/ 55 h 78"/>
                    <a:gd name="T12" fmla="*/ 67 w 78"/>
                    <a:gd name="T13" fmla="*/ 67 h 78"/>
                    <a:gd name="T14" fmla="*/ 54 w 78"/>
                    <a:gd name="T15" fmla="*/ 76 h 78"/>
                    <a:gd name="T16" fmla="*/ 39 w 78"/>
                    <a:gd name="T17" fmla="*/ 78 h 78"/>
                    <a:gd name="T18" fmla="*/ 24 w 78"/>
                    <a:gd name="T19" fmla="*/ 76 h 78"/>
                    <a:gd name="T20" fmla="*/ 12 w 78"/>
                    <a:gd name="T21" fmla="*/ 67 h 78"/>
                    <a:gd name="T22" fmla="*/ 3 w 78"/>
                    <a:gd name="T23" fmla="*/ 55 h 78"/>
                    <a:gd name="T24" fmla="*/ 0 w 78"/>
                    <a:gd name="T25" fmla="*/ 40 h 78"/>
                    <a:gd name="T26" fmla="*/ 3 w 78"/>
                    <a:gd name="T27" fmla="*/ 24 h 78"/>
                    <a:gd name="T28" fmla="*/ 12 w 78"/>
                    <a:gd name="T29" fmla="*/ 12 h 78"/>
                    <a:gd name="T30" fmla="*/ 24 w 78"/>
                    <a:gd name="T31" fmla="*/ 3 h 78"/>
                    <a:gd name="T32" fmla="*/ 39 w 7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78">
                      <a:moveTo>
                        <a:pt x="39" y="0"/>
                      </a:moveTo>
                      <a:lnTo>
                        <a:pt x="54" y="3"/>
                      </a:lnTo>
                      <a:lnTo>
                        <a:pt x="67" y="12"/>
                      </a:lnTo>
                      <a:lnTo>
                        <a:pt x="75" y="24"/>
                      </a:lnTo>
                      <a:lnTo>
                        <a:pt x="78" y="40"/>
                      </a:lnTo>
                      <a:lnTo>
                        <a:pt x="75" y="55"/>
                      </a:lnTo>
                      <a:lnTo>
                        <a:pt x="67" y="67"/>
                      </a:lnTo>
                      <a:lnTo>
                        <a:pt x="54" y="76"/>
                      </a:lnTo>
                      <a:lnTo>
                        <a:pt x="39" y="78"/>
                      </a:lnTo>
                      <a:lnTo>
                        <a:pt x="24" y="76"/>
                      </a:lnTo>
                      <a:lnTo>
                        <a:pt x="12" y="67"/>
                      </a:lnTo>
                      <a:lnTo>
                        <a:pt x="3" y="55"/>
                      </a:lnTo>
                      <a:lnTo>
                        <a:pt x="0" y="40"/>
                      </a:lnTo>
                      <a:lnTo>
                        <a:pt x="3" y="24"/>
                      </a:lnTo>
                      <a:lnTo>
                        <a:pt x="12" y="12"/>
                      </a:lnTo>
                      <a:lnTo>
                        <a:pt x="24" y="3"/>
                      </a:lnTo>
                      <a:lnTo>
                        <a:pt x="39" y="0"/>
                      </a:lnTo>
                      <a:close/>
                    </a:path>
                  </a:pathLst>
                </a:custGeom>
                <a:solidFill>
                  <a:schemeClr val="bg1"/>
                </a:solidFill>
                <a:ln w="0">
                  <a:noFill/>
                  <a:prstDash val="solid"/>
                  <a:round/>
                  <a:headEnd/>
                  <a:tailEnd/>
                </a:ln>
                <a:extLst>
                  <a:ext uri="{91240B29-F687-4F45-9708-019B960494DF}">
                    <a14:hiddenLine xmlns:a14="http://schemas.microsoft.com/office/drawing/2010/main" w="0">
                      <a:solidFill>
                        <a:schemeClr val="tx1"/>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6" name="Freeform 26"/>
                <p:cNvSpPr>
                  <a:spLocks/>
                </p:cNvSpPr>
                <p:nvPr/>
              </p:nvSpPr>
              <p:spPr bwMode="auto">
                <a:xfrm>
                  <a:off x="5564" y="1141"/>
                  <a:ext cx="15" cy="16"/>
                </a:xfrm>
                <a:custGeom>
                  <a:avLst/>
                  <a:gdLst>
                    <a:gd name="T0" fmla="*/ 39 w 78"/>
                    <a:gd name="T1" fmla="*/ 0 h 79"/>
                    <a:gd name="T2" fmla="*/ 54 w 78"/>
                    <a:gd name="T3" fmla="*/ 3 h 79"/>
                    <a:gd name="T4" fmla="*/ 66 w 78"/>
                    <a:gd name="T5" fmla="*/ 11 h 79"/>
                    <a:gd name="T6" fmla="*/ 75 w 78"/>
                    <a:gd name="T7" fmla="*/ 24 h 79"/>
                    <a:gd name="T8" fmla="*/ 78 w 78"/>
                    <a:gd name="T9" fmla="*/ 39 h 79"/>
                    <a:gd name="T10" fmla="*/ 75 w 78"/>
                    <a:gd name="T11" fmla="*/ 54 h 79"/>
                    <a:gd name="T12" fmla="*/ 66 w 78"/>
                    <a:gd name="T13" fmla="*/ 67 h 79"/>
                    <a:gd name="T14" fmla="*/ 54 w 78"/>
                    <a:gd name="T15" fmla="*/ 75 h 79"/>
                    <a:gd name="T16" fmla="*/ 39 w 78"/>
                    <a:gd name="T17" fmla="*/ 79 h 79"/>
                    <a:gd name="T18" fmla="*/ 24 w 78"/>
                    <a:gd name="T19" fmla="*/ 75 h 79"/>
                    <a:gd name="T20" fmla="*/ 11 w 78"/>
                    <a:gd name="T21" fmla="*/ 67 h 79"/>
                    <a:gd name="T22" fmla="*/ 3 w 78"/>
                    <a:gd name="T23" fmla="*/ 54 h 79"/>
                    <a:gd name="T24" fmla="*/ 0 w 78"/>
                    <a:gd name="T25" fmla="*/ 39 h 79"/>
                    <a:gd name="T26" fmla="*/ 3 w 78"/>
                    <a:gd name="T27" fmla="*/ 24 h 79"/>
                    <a:gd name="T28" fmla="*/ 11 w 78"/>
                    <a:gd name="T29" fmla="*/ 11 h 79"/>
                    <a:gd name="T30" fmla="*/ 24 w 78"/>
                    <a:gd name="T31" fmla="*/ 3 h 79"/>
                    <a:gd name="T32" fmla="*/ 39 w 78"/>
                    <a:gd name="T3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79">
                      <a:moveTo>
                        <a:pt x="39" y="0"/>
                      </a:moveTo>
                      <a:lnTo>
                        <a:pt x="54" y="3"/>
                      </a:lnTo>
                      <a:lnTo>
                        <a:pt x="66" y="11"/>
                      </a:lnTo>
                      <a:lnTo>
                        <a:pt x="75" y="24"/>
                      </a:lnTo>
                      <a:lnTo>
                        <a:pt x="78" y="39"/>
                      </a:lnTo>
                      <a:lnTo>
                        <a:pt x="75" y="54"/>
                      </a:lnTo>
                      <a:lnTo>
                        <a:pt x="66" y="67"/>
                      </a:lnTo>
                      <a:lnTo>
                        <a:pt x="54" y="75"/>
                      </a:lnTo>
                      <a:lnTo>
                        <a:pt x="39" y="79"/>
                      </a:lnTo>
                      <a:lnTo>
                        <a:pt x="24" y="75"/>
                      </a:lnTo>
                      <a:lnTo>
                        <a:pt x="11" y="67"/>
                      </a:lnTo>
                      <a:lnTo>
                        <a:pt x="3" y="54"/>
                      </a:lnTo>
                      <a:lnTo>
                        <a:pt x="0" y="39"/>
                      </a:lnTo>
                      <a:lnTo>
                        <a:pt x="3" y="24"/>
                      </a:lnTo>
                      <a:lnTo>
                        <a:pt x="11" y="11"/>
                      </a:lnTo>
                      <a:lnTo>
                        <a:pt x="24" y="3"/>
                      </a:lnTo>
                      <a:lnTo>
                        <a:pt x="39" y="0"/>
                      </a:lnTo>
                      <a:close/>
                    </a:path>
                  </a:pathLst>
                </a:custGeom>
                <a:solidFill>
                  <a:schemeClr val="bg1"/>
                </a:solidFill>
                <a:ln w="0">
                  <a:noFill/>
                  <a:prstDash val="solid"/>
                  <a:round/>
                  <a:headEnd/>
                  <a:tailEnd/>
                </a:ln>
                <a:extLst>
                  <a:ext uri="{91240B29-F687-4F45-9708-019B960494DF}">
                    <a14:hiddenLine xmlns:a14="http://schemas.microsoft.com/office/drawing/2010/main" w="0">
                      <a:solidFill>
                        <a:schemeClr val="tx1"/>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7" name="Freeform 27"/>
                <p:cNvSpPr>
                  <a:spLocks/>
                </p:cNvSpPr>
                <p:nvPr/>
              </p:nvSpPr>
              <p:spPr bwMode="auto">
                <a:xfrm>
                  <a:off x="5538" y="1154"/>
                  <a:ext cx="16" cy="16"/>
                </a:xfrm>
                <a:custGeom>
                  <a:avLst/>
                  <a:gdLst>
                    <a:gd name="T0" fmla="*/ 38 w 78"/>
                    <a:gd name="T1" fmla="*/ 0 h 79"/>
                    <a:gd name="T2" fmla="*/ 53 w 78"/>
                    <a:gd name="T3" fmla="*/ 4 h 79"/>
                    <a:gd name="T4" fmla="*/ 66 w 78"/>
                    <a:gd name="T5" fmla="*/ 13 h 79"/>
                    <a:gd name="T6" fmla="*/ 74 w 78"/>
                    <a:gd name="T7" fmla="*/ 25 h 79"/>
                    <a:gd name="T8" fmla="*/ 78 w 78"/>
                    <a:gd name="T9" fmla="*/ 40 h 79"/>
                    <a:gd name="T10" fmla="*/ 74 w 78"/>
                    <a:gd name="T11" fmla="*/ 56 h 79"/>
                    <a:gd name="T12" fmla="*/ 66 w 78"/>
                    <a:gd name="T13" fmla="*/ 68 h 79"/>
                    <a:gd name="T14" fmla="*/ 53 w 78"/>
                    <a:gd name="T15" fmla="*/ 76 h 79"/>
                    <a:gd name="T16" fmla="*/ 38 w 78"/>
                    <a:gd name="T17" fmla="*/ 79 h 79"/>
                    <a:gd name="T18" fmla="*/ 23 w 78"/>
                    <a:gd name="T19" fmla="*/ 76 h 79"/>
                    <a:gd name="T20" fmla="*/ 11 w 78"/>
                    <a:gd name="T21" fmla="*/ 68 h 79"/>
                    <a:gd name="T22" fmla="*/ 2 w 78"/>
                    <a:gd name="T23" fmla="*/ 56 h 79"/>
                    <a:gd name="T24" fmla="*/ 0 w 78"/>
                    <a:gd name="T25" fmla="*/ 40 h 79"/>
                    <a:gd name="T26" fmla="*/ 2 w 78"/>
                    <a:gd name="T27" fmla="*/ 25 h 79"/>
                    <a:gd name="T28" fmla="*/ 11 w 78"/>
                    <a:gd name="T29" fmla="*/ 13 h 79"/>
                    <a:gd name="T30" fmla="*/ 23 w 78"/>
                    <a:gd name="T31" fmla="*/ 4 h 79"/>
                    <a:gd name="T32" fmla="*/ 38 w 78"/>
                    <a:gd name="T3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79">
                      <a:moveTo>
                        <a:pt x="38" y="0"/>
                      </a:moveTo>
                      <a:lnTo>
                        <a:pt x="53" y="4"/>
                      </a:lnTo>
                      <a:lnTo>
                        <a:pt x="66" y="13"/>
                      </a:lnTo>
                      <a:lnTo>
                        <a:pt x="74" y="25"/>
                      </a:lnTo>
                      <a:lnTo>
                        <a:pt x="78" y="40"/>
                      </a:lnTo>
                      <a:lnTo>
                        <a:pt x="74" y="56"/>
                      </a:lnTo>
                      <a:lnTo>
                        <a:pt x="66" y="68"/>
                      </a:lnTo>
                      <a:lnTo>
                        <a:pt x="53" y="76"/>
                      </a:lnTo>
                      <a:lnTo>
                        <a:pt x="38" y="79"/>
                      </a:lnTo>
                      <a:lnTo>
                        <a:pt x="23" y="76"/>
                      </a:lnTo>
                      <a:lnTo>
                        <a:pt x="11" y="68"/>
                      </a:lnTo>
                      <a:lnTo>
                        <a:pt x="2" y="56"/>
                      </a:lnTo>
                      <a:lnTo>
                        <a:pt x="0" y="40"/>
                      </a:lnTo>
                      <a:lnTo>
                        <a:pt x="2" y="25"/>
                      </a:lnTo>
                      <a:lnTo>
                        <a:pt x="11" y="13"/>
                      </a:lnTo>
                      <a:lnTo>
                        <a:pt x="23" y="4"/>
                      </a:lnTo>
                      <a:lnTo>
                        <a:pt x="38" y="0"/>
                      </a:lnTo>
                      <a:close/>
                    </a:path>
                  </a:pathLst>
                </a:custGeom>
                <a:solidFill>
                  <a:schemeClr val="bg1"/>
                </a:solidFill>
                <a:ln w="0">
                  <a:noFill/>
                  <a:prstDash val="solid"/>
                  <a:round/>
                  <a:headEnd/>
                  <a:tailEnd/>
                </a:ln>
                <a:extLst>
                  <a:ext uri="{91240B29-F687-4F45-9708-019B960494DF}">
                    <a14:hiddenLine xmlns:a14="http://schemas.microsoft.com/office/drawing/2010/main" w="0">
                      <a:solidFill>
                        <a:schemeClr val="tx1"/>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8" name="Freeform 28"/>
                <p:cNvSpPr>
                  <a:spLocks/>
                </p:cNvSpPr>
                <p:nvPr/>
              </p:nvSpPr>
              <p:spPr bwMode="auto">
                <a:xfrm>
                  <a:off x="5513" y="1167"/>
                  <a:ext cx="15" cy="16"/>
                </a:xfrm>
                <a:custGeom>
                  <a:avLst/>
                  <a:gdLst>
                    <a:gd name="T0" fmla="*/ 38 w 77"/>
                    <a:gd name="T1" fmla="*/ 0 h 78"/>
                    <a:gd name="T2" fmla="*/ 54 w 77"/>
                    <a:gd name="T3" fmla="*/ 2 h 78"/>
                    <a:gd name="T4" fmla="*/ 66 w 77"/>
                    <a:gd name="T5" fmla="*/ 11 h 78"/>
                    <a:gd name="T6" fmla="*/ 75 w 77"/>
                    <a:gd name="T7" fmla="*/ 23 h 78"/>
                    <a:gd name="T8" fmla="*/ 77 w 77"/>
                    <a:gd name="T9" fmla="*/ 39 h 78"/>
                    <a:gd name="T10" fmla="*/ 75 w 77"/>
                    <a:gd name="T11" fmla="*/ 54 h 78"/>
                    <a:gd name="T12" fmla="*/ 66 w 77"/>
                    <a:gd name="T13" fmla="*/ 66 h 78"/>
                    <a:gd name="T14" fmla="*/ 54 w 77"/>
                    <a:gd name="T15" fmla="*/ 75 h 78"/>
                    <a:gd name="T16" fmla="*/ 38 w 77"/>
                    <a:gd name="T17" fmla="*/ 78 h 78"/>
                    <a:gd name="T18" fmla="*/ 23 w 77"/>
                    <a:gd name="T19" fmla="*/ 75 h 78"/>
                    <a:gd name="T20" fmla="*/ 11 w 77"/>
                    <a:gd name="T21" fmla="*/ 66 h 78"/>
                    <a:gd name="T22" fmla="*/ 2 w 77"/>
                    <a:gd name="T23" fmla="*/ 54 h 78"/>
                    <a:gd name="T24" fmla="*/ 0 w 77"/>
                    <a:gd name="T25" fmla="*/ 39 h 78"/>
                    <a:gd name="T26" fmla="*/ 2 w 77"/>
                    <a:gd name="T27" fmla="*/ 23 h 78"/>
                    <a:gd name="T28" fmla="*/ 11 w 77"/>
                    <a:gd name="T29" fmla="*/ 11 h 78"/>
                    <a:gd name="T30" fmla="*/ 23 w 77"/>
                    <a:gd name="T31" fmla="*/ 2 h 78"/>
                    <a:gd name="T32" fmla="*/ 38 w 77"/>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78">
                      <a:moveTo>
                        <a:pt x="38" y="0"/>
                      </a:moveTo>
                      <a:lnTo>
                        <a:pt x="54" y="2"/>
                      </a:lnTo>
                      <a:lnTo>
                        <a:pt x="66" y="11"/>
                      </a:lnTo>
                      <a:lnTo>
                        <a:pt x="75" y="23"/>
                      </a:lnTo>
                      <a:lnTo>
                        <a:pt x="77" y="39"/>
                      </a:lnTo>
                      <a:lnTo>
                        <a:pt x="75" y="54"/>
                      </a:lnTo>
                      <a:lnTo>
                        <a:pt x="66" y="66"/>
                      </a:lnTo>
                      <a:lnTo>
                        <a:pt x="54" y="75"/>
                      </a:lnTo>
                      <a:lnTo>
                        <a:pt x="38" y="78"/>
                      </a:lnTo>
                      <a:lnTo>
                        <a:pt x="23" y="75"/>
                      </a:lnTo>
                      <a:lnTo>
                        <a:pt x="11" y="66"/>
                      </a:lnTo>
                      <a:lnTo>
                        <a:pt x="2" y="54"/>
                      </a:lnTo>
                      <a:lnTo>
                        <a:pt x="0" y="39"/>
                      </a:lnTo>
                      <a:lnTo>
                        <a:pt x="2" y="23"/>
                      </a:lnTo>
                      <a:lnTo>
                        <a:pt x="11" y="11"/>
                      </a:lnTo>
                      <a:lnTo>
                        <a:pt x="23" y="2"/>
                      </a:lnTo>
                      <a:lnTo>
                        <a:pt x="38" y="0"/>
                      </a:lnTo>
                      <a:close/>
                    </a:path>
                  </a:pathLst>
                </a:custGeom>
                <a:solidFill>
                  <a:schemeClr val="bg1"/>
                </a:solidFill>
                <a:ln w="0">
                  <a:noFill/>
                  <a:prstDash val="solid"/>
                  <a:round/>
                  <a:headEnd/>
                  <a:tailEnd/>
                </a:ln>
                <a:extLst>
                  <a:ext uri="{91240B29-F687-4F45-9708-019B960494DF}">
                    <a14:hiddenLine xmlns:a14="http://schemas.microsoft.com/office/drawing/2010/main" w="0">
                      <a:solidFill>
                        <a:schemeClr val="tx1"/>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grpSp>
          <p:nvGrpSpPr>
            <p:cNvPr id="15" name="Group 71"/>
            <p:cNvGrpSpPr/>
            <p:nvPr/>
          </p:nvGrpSpPr>
          <p:grpSpPr>
            <a:xfrm>
              <a:off x="4209712" y="1786381"/>
              <a:ext cx="1399820" cy="1189369"/>
              <a:chOff x="4209712" y="1786381"/>
              <a:chExt cx="1399820" cy="1189369"/>
            </a:xfrm>
          </p:grpSpPr>
          <p:sp>
            <p:nvSpPr>
              <p:cNvPr id="40" name="TextBox 39"/>
              <p:cNvSpPr txBox="1"/>
              <p:nvPr/>
            </p:nvSpPr>
            <p:spPr>
              <a:xfrm>
                <a:off x="4209712" y="1786381"/>
                <a:ext cx="1399820" cy="461631"/>
              </a:xfrm>
              <a:prstGeom prst="rect">
                <a:avLst/>
              </a:prstGeom>
              <a:noFill/>
            </p:spPr>
            <p:txBody>
              <a:bodyPr wrap="square" lIns="0" tIns="0" rIns="0" bIns="0" rtlCol="0" anchor="b">
                <a:noAutofit/>
              </a:bodyPr>
              <a:lstStyle/>
              <a:p>
                <a:pPr lvl="0" algn="ctr"/>
                <a:r>
                  <a:rPr lang="en-AU" sz="1200" b="1" dirty="0" smtClean="0">
                    <a:solidFill>
                      <a:schemeClr val="bg1"/>
                    </a:solidFill>
                    <a:cs typeface="Arial" pitchFamily="34" charset="0"/>
                  </a:rPr>
                  <a:t>UNESCO World Cities of Literature</a:t>
                </a:r>
                <a:endParaRPr lang="en-AU" sz="900" b="1" dirty="0" smtClean="0">
                  <a:solidFill>
                    <a:schemeClr val="bg1"/>
                  </a:solidFill>
                  <a:cs typeface="Arial" pitchFamily="34" charset="0"/>
                </a:endParaRPr>
              </a:p>
              <a:p>
                <a:pPr algn="ctr"/>
                <a:r>
                  <a:rPr lang="en-AU" sz="2400" b="1" dirty="0" smtClean="0">
                    <a:solidFill>
                      <a:schemeClr val="bg1"/>
                    </a:solidFill>
                    <a:latin typeface="Arial Black" pitchFamily="34" charset="0"/>
                    <a:cs typeface="Arial" pitchFamily="34" charset="0"/>
                  </a:rPr>
                  <a:t>1/5</a:t>
                </a:r>
              </a:p>
            </p:txBody>
          </p:sp>
          <p:pic>
            <p:nvPicPr>
              <p:cNvPr id="9219" name="Picture 3" descr="C:\Users\TunnicliffeGlass Ell\Downloads\noun_707774_cc.png"/>
              <p:cNvPicPr>
                <a:picLocks noChangeAspect="1" noChangeArrowheads="1"/>
              </p:cNvPicPr>
              <p:nvPr/>
            </p:nvPicPr>
            <p:blipFill>
              <a:blip r:embed="rId4" cstate="print">
                <a:lum bright="100000"/>
              </a:blip>
              <a:srcRect/>
              <a:stretch>
                <a:fillRect/>
              </a:stretch>
            </p:blipFill>
            <p:spPr bwMode="auto">
              <a:xfrm flipH="1">
                <a:off x="4553347" y="2459153"/>
                <a:ext cx="719098" cy="516597"/>
              </a:xfrm>
              <a:prstGeom prst="rect">
                <a:avLst/>
              </a:prstGeom>
              <a:noFill/>
            </p:spPr>
          </p:pic>
        </p:grpSp>
      </p:grpSp>
      <p:grpSp>
        <p:nvGrpSpPr>
          <p:cNvPr id="16" name="Group 81"/>
          <p:cNvGrpSpPr/>
          <p:nvPr/>
        </p:nvGrpSpPr>
        <p:grpSpPr>
          <a:xfrm>
            <a:off x="4935634" y="1835498"/>
            <a:ext cx="1399820" cy="1372947"/>
            <a:chOff x="5991543" y="1824481"/>
            <a:chExt cx="1399820" cy="1372947"/>
          </a:xfrm>
        </p:grpSpPr>
        <p:sp>
          <p:nvSpPr>
            <p:cNvPr id="36" name="Oval 35"/>
            <p:cNvSpPr/>
            <p:nvPr/>
          </p:nvSpPr>
          <p:spPr>
            <a:xfrm>
              <a:off x="6245543" y="2301388"/>
              <a:ext cx="896042" cy="896040"/>
            </a:xfrm>
            <a:prstGeom prst="ellipse">
              <a:avLst/>
            </a:prstGeom>
            <a:solidFill>
              <a:schemeClr val="tx1">
                <a:alpha val="50000"/>
              </a:schemeClr>
            </a:solidFill>
            <a:ln w="9525" cap="flat" cmpd="sng" algn="ctr">
              <a:solidFill>
                <a:srgbClr val="F9EFB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chemeClr val="bg1"/>
                </a:solidFill>
                <a:latin typeface="Arial" pitchFamily="34" charset="0"/>
                <a:cs typeface="Arial" pitchFamily="34" charset="0"/>
              </a:endParaRPr>
            </a:p>
          </p:txBody>
        </p:sp>
        <p:sp>
          <p:nvSpPr>
            <p:cNvPr id="33" name="TextBox 32"/>
            <p:cNvSpPr txBox="1"/>
            <p:nvPr/>
          </p:nvSpPr>
          <p:spPr>
            <a:xfrm>
              <a:off x="5991543" y="1824481"/>
              <a:ext cx="1399820" cy="419079"/>
            </a:xfrm>
            <a:prstGeom prst="rect">
              <a:avLst/>
            </a:prstGeom>
            <a:noFill/>
          </p:spPr>
          <p:txBody>
            <a:bodyPr wrap="square" lIns="0" tIns="0" rIns="0" bIns="0" rtlCol="0" anchor="b">
              <a:noAutofit/>
            </a:bodyPr>
            <a:lstStyle/>
            <a:p>
              <a:pPr lvl="0" algn="ctr"/>
              <a:r>
                <a:rPr lang="en-AU" sz="1200" b="1" dirty="0" smtClean="0">
                  <a:solidFill>
                    <a:schemeClr val="bg1"/>
                  </a:solidFill>
                  <a:cs typeface="Arial" pitchFamily="34" charset="0"/>
                </a:rPr>
                <a:t>festivals featuring live music</a:t>
              </a:r>
            </a:p>
            <a:p>
              <a:pPr algn="ctr"/>
              <a:r>
                <a:rPr lang="en-AU" sz="2400" b="1" dirty="0" smtClean="0">
                  <a:solidFill>
                    <a:schemeClr val="bg1"/>
                  </a:solidFill>
                  <a:latin typeface="Arial Black" pitchFamily="34" charset="0"/>
                  <a:cs typeface="Arial" pitchFamily="34" charset="0"/>
                </a:rPr>
                <a:t>350</a:t>
              </a:r>
              <a:endParaRPr lang="en-AU" sz="2400" dirty="0" smtClean="0">
                <a:solidFill>
                  <a:schemeClr val="bg1"/>
                </a:solidFill>
                <a:latin typeface="Arial Black" pitchFamily="34" charset="0"/>
                <a:cs typeface="Arial" pitchFamily="34" charset="0"/>
              </a:endParaRPr>
            </a:p>
          </p:txBody>
        </p:sp>
        <p:pic>
          <p:nvPicPr>
            <p:cNvPr id="9222" name="Picture 6" descr="C:\Users\TunnicliffeGlass Ell\Downloads\noun_683811_cc.png"/>
            <p:cNvPicPr>
              <a:picLocks noChangeAspect="1" noChangeArrowheads="1"/>
            </p:cNvPicPr>
            <p:nvPr/>
          </p:nvPicPr>
          <p:blipFill>
            <a:blip r:embed="rId5" cstate="print">
              <a:lum bright="100000"/>
            </a:blip>
            <a:srcRect/>
            <a:stretch>
              <a:fillRect/>
            </a:stretch>
          </p:blipFill>
          <p:spPr bwMode="auto">
            <a:xfrm>
              <a:off x="6323738" y="2448540"/>
              <a:ext cx="729711" cy="604240"/>
            </a:xfrm>
            <a:prstGeom prst="rect">
              <a:avLst/>
            </a:prstGeom>
            <a:noFill/>
          </p:spPr>
        </p:pic>
      </p:grpSp>
      <p:grpSp>
        <p:nvGrpSpPr>
          <p:cNvPr id="17" name="Group 87"/>
          <p:cNvGrpSpPr/>
          <p:nvPr/>
        </p:nvGrpSpPr>
        <p:grpSpPr>
          <a:xfrm>
            <a:off x="5052320" y="3882158"/>
            <a:ext cx="1399820" cy="1881863"/>
            <a:chOff x="5991543" y="3871141"/>
            <a:chExt cx="1399820" cy="1881863"/>
          </a:xfrm>
        </p:grpSpPr>
        <p:sp>
          <p:nvSpPr>
            <p:cNvPr id="50" name="TextBox 49"/>
            <p:cNvSpPr txBox="1"/>
            <p:nvPr/>
          </p:nvSpPr>
          <p:spPr>
            <a:xfrm>
              <a:off x="5991543" y="4855325"/>
              <a:ext cx="1399820" cy="897679"/>
            </a:xfrm>
            <a:prstGeom prst="rect">
              <a:avLst/>
            </a:prstGeom>
            <a:noFill/>
          </p:spPr>
          <p:txBody>
            <a:bodyPr wrap="square" lIns="0" tIns="0" rIns="0" bIns="0" rtlCol="0" anchor="t">
              <a:noAutofit/>
            </a:bodyPr>
            <a:lstStyle/>
            <a:p>
              <a:pPr algn="ctr"/>
              <a:r>
                <a:rPr lang="en-AU" sz="2400" b="1" dirty="0" smtClean="0">
                  <a:solidFill>
                    <a:schemeClr val="bg1"/>
                  </a:solidFill>
                  <a:latin typeface="Arial Black" pitchFamily="34" charset="0"/>
                  <a:cs typeface="Arial" pitchFamily="34" charset="0"/>
                </a:rPr>
                <a:t>1st</a:t>
              </a:r>
              <a:endParaRPr lang="en-AU" sz="2400" dirty="0" smtClean="0">
                <a:solidFill>
                  <a:schemeClr val="bg1"/>
                </a:solidFill>
                <a:latin typeface="Arial Black" pitchFamily="34" charset="0"/>
                <a:cs typeface="Arial" pitchFamily="34" charset="0"/>
              </a:endParaRPr>
            </a:p>
            <a:p>
              <a:pPr algn="ctr"/>
              <a:r>
                <a:rPr lang="en-AU" sz="1200" b="1" dirty="0" smtClean="0">
                  <a:solidFill>
                    <a:schemeClr val="bg1"/>
                  </a:solidFill>
                  <a:cs typeface="Arial" pitchFamily="34" charset="0"/>
                </a:rPr>
                <a:t>largest film festival in Australia</a:t>
              </a:r>
              <a:endParaRPr lang="en-AU" sz="1200" b="1" dirty="0">
                <a:solidFill>
                  <a:schemeClr val="bg1"/>
                </a:solidFill>
                <a:cs typeface="Arial" pitchFamily="34" charset="0"/>
              </a:endParaRPr>
            </a:p>
          </p:txBody>
        </p:sp>
        <p:sp>
          <p:nvSpPr>
            <p:cNvPr id="52" name="Oval 51"/>
            <p:cNvSpPr/>
            <p:nvPr/>
          </p:nvSpPr>
          <p:spPr>
            <a:xfrm>
              <a:off x="6245543" y="3871141"/>
              <a:ext cx="896042" cy="896040"/>
            </a:xfrm>
            <a:prstGeom prst="ellipse">
              <a:avLst/>
            </a:prstGeom>
            <a:solidFill>
              <a:schemeClr val="tx1">
                <a:alpha val="50000"/>
              </a:schemeClr>
            </a:solidFill>
            <a:ln w="9525" cap="flat" cmpd="sng" algn="ctr">
              <a:solidFill>
                <a:srgbClr val="F9EFB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chemeClr val="bg1"/>
                </a:solidFill>
                <a:latin typeface="Arial" pitchFamily="34" charset="0"/>
                <a:cs typeface="Arial" pitchFamily="34" charset="0"/>
              </a:endParaRPr>
            </a:p>
          </p:txBody>
        </p:sp>
        <p:pic>
          <p:nvPicPr>
            <p:cNvPr id="9223" name="Picture 7" descr="C:\Users\TunnicliffeGlass Ell\Downloads\noun_47224_cc.png"/>
            <p:cNvPicPr>
              <a:picLocks noChangeAspect="1" noChangeArrowheads="1"/>
            </p:cNvPicPr>
            <p:nvPr/>
          </p:nvPicPr>
          <p:blipFill>
            <a:blip r:embed="rId6" cstate="print">
              <a:lum bright="100000"/>
            </a:blip>
            <a:srcRect/>
            <a:stretch>
              <a:fillRect/>
            </a:stretch>
          </p:blipFill>
          <p:spPr bwMode="auto">
            <a:xfrm>
              <a:off x="6327797" y="4012976"/>
              <a:ext cx="725652" cy="611620"/>
            </a:xfrm>
            <a:prstGeom prst="rect">
              <a:avLst/>
            </a:prstGeom>
            <a:noFill/>
          </p:spPr>
        </p:pic>
      </p:grpSp>
      <p:grpSp>
        <p:nvGrpSpPr>
          <p:cNvPr id="18" name="Group 80"/>
          <p:cNvGrpSpPr/>
          <p:nvPr/>
        </p:nvGrpSpPr>
        <p:grpSpPr>
          <a:xfrm>
            <a:off x="6550448" y="1792946"/>
            <a:ext cx="1542736" cy="1411047"/>
            <a:chOff x="7568650" y="1781929"/>
            <a:chExt cx="1542736" cy="1411047"/>
          </a:xfrm>
        </p:grpSpPr>
        <p:grpSp>
          <p:nvGrpSpPr>
            <p:cNvPr id="20" name="Group 32"/>
            <p:cNvGrpSpPr/>
            <p:nvPr/>
          </p:nvGrpSpPr>
          <p:grpSpPr>
            <a:xfrm>
              <a:off x="7910348" y="2296936"/>
              <a:ext cx="896042" cy="896040"/>
              <a:chOff x="692073" y="2362953"/>
              <a:chExt cx="896042" cy="896040"/>
            </a:xfrm>
          </p:grpSpPr>
          <p:sp>
            <p:nvSpPr>
              <p:cNvPr id="63" name="Oval 62"/>
              <p:cNvSpPr/>
              <p:nvPr/>
            </p:nvSpPr>
            <p:spPr>
              <a:xfrm>
                <a:off x="692073" y="2362953"/>
                <a:ext cx="896042" cy="896040"/>
              </a:xfrm>
              <a:prstGeom prst="ellipse">
                <a:avLst/>
              </a:prstGeom>
              <a:solidFill>
                <a:schemeClr val="tx1">
                  <a:alpha val="50000"/>
                </a:schemeClr>
              </a:solidFill>
              <a:ln w="9525" cap="flat" cmpd="sng" algn="ctr">
                <a:solidFill>
                  <a:srgbClr val="F9EFB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grpSp>
            <p:nvGrpSpPr>
              <p:cNvPr id="21" name="Group 23"/>
              <p:cNvGrpSpPr>
                <a:grpSpLocks noChangeAspect="1"/>
              </p:cNvGrpSpPr>
              <p:nvPr/>
            </p:nvGrpSpPr>
            <p:grpSpPr bwMode="auto">
              <a:xfrm>
                <a:off x="1291220" y="2576212"/>
                <a:ext cx="59679" cy="35678"/>
                <a:chOff x="5513" y="1128"/>
                <a:chExt cx="92" cy="55"/>
              </a:xfrm>
            </p:grpSpPr>
            <p:sp>
              <p:nvSpPr>
                <p:cNvPr id="65" name="Freeform 25"/>
                <p:cNvSpPr>
                  <a:spLocks/>
                </p:cNvSpPr>
                <p:nvPr/>
              </p:nvSpPr>
              <p:spPr bwMode="auto">
                <a:xfrm>
                  <a:off x="5589" y="1128"/>
                  <a:ext cx="16" cy="15"/>
                </a:xfrm>
                <a:custGeom>
                  <a:avLst/>
                  <a:gdLst>
                    <a:gd name="T0" fmla="*/ 39 w 78"/>
                    <a:gd name="T1" fmla="*/ 0 h 78"/>
                    <a:gd name="T2" fmla="*/ 54 w 78"/>
                    <a:gd name="T3" fmla="*/ 3 h 78"/>
                    <a:gd name="T4" fmla="*/ 67 w 78"/>
                    <a:gd name="T5" fmla="*/ 12 h 78"/>
                    <a:gd name="T6" fmla="*/ 75 w 78"/>
                    <a:gd name="T7" fmla="*/ 24 h 78"/>
                    <a:gd name="T8" fmla="*/ 78 w 78"/>
                    <a:gd name="T9" fmla="*/ 40 h 78"/>
                    <a:gd name="T10" fmla="*/ 75 w 78"/>
                    <a:gd name="T11" fmla="*/ 55 h 78"/>
                    <a:gd name="T12" fmla="*/ 67 w 78"/>
                    <a:gd name="T13" fmla="*/ 67 h 78"/>
                    <a:gd name="T14" fmla="*/ 54 w 78"/>
                    <a:gd name="T15" fmla="*/ 76 h 78"/>
                    <a:gd name="T16" fmla="*/ 39 w 78"/>
                    <a:gd name="T17" fmla="*/ 78 h 78"/>
                    <a:gd name="T18" fmla="*/ 24 w 78"/>
                    <a:gd name="T19" fmla="*/ 76 h 78"/>
                    <a:gd name="T20" fmla="*/ 12 w 78"/>
                    <a:gd name="T21" fmla="*/ 67 h 78"/>
                    <a:gd name="T22" fmla="*/ 3 w 78"/>
                    <a:gd name="T23" fmla="*/ 55 h 78"/>
                    <a:gd name="T24" fmla="*/ 0 w 78"/>
                    <a:gd name="T25" fmla="*/ 40 h 78"/>
                    <a:gd name="T26" fmla="*/ 3 w 78"/>
                    <a:gd name="T27" fmla="*/ 24 h 78"/>
                    <a:gd name="T28" fmla="*/ 12 w 78"/>
                    <a:gd name="T29" fmla="*/ 12 h 78"/>
                    <a:gd name="T30" fmla="*/ 24 w 78"/>
                    <a:gd name="T31" fmla="*/ 3 h 78"/>
                    <a:gd name="T32" fmla="*/ 39 w 7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78">
                      <a:moveTo>
                        <a:pt x="39" y="0"/>
                      </a:moveTo>
                      <a:lnTo>
                        <a:pt x="54" y="3"/>
                      </a:lnTo>
                      <a:lnTo>
                        <a:pt x="67" y="12"/>
                      </a:lnTo>
                      <a:lnTo>
                        <a:pt x="75" y="24"/>
                      </a:lnTo>
                      <a:lnTo>
                        <a:pt x="78" y="40"/>
                      </a:lnTo>
                      <a:lnTo>
                        <a:pt x="75" y="55"/>
                      </a:lnTo>
                      <a:lnTo>
                        <a:pt x="67" y="67"/>
                      </a:lnTo>
                      <a:lnTo>
                        <a:pt x="54" y="76"/>
                      </a:lnTo>
                      <a:lnTo>
                        <a:pt x="39" y="78"/>
                      </a:lnTo>
                      <a:lnTo>
                        <a:pt x="24" y="76"/>
                      </a:lnTo>
                      <a:lnTo>
                        <a:pt x="12" y="67"/>
                      </a:lnTo>
                      <a:lnTo>
                        <a:pt x="3" y="55"/>
                      </a:lnTo>
                      <a:lnTo>
                        <a:pt x="0" y="40"/>
                      </a:lnTo>
                      <a:lnTo>
                        <a:pt x="3" y="24"/>
                      </a:lnTo>
                      <a:lnTo>
                        <a:pt x="12" y="12"/>
                      </a:lnTo>
                      <a:lnTo>
                        <a:pt x="24" y="3"/>
                      </a:lnTo>
                      <a:lnTo>
                        <a:pt x="39" y="0"/>
                      </a:lnTo>
                      <a:close/>
                    </a:path>
                  </a:pathLst>
                </a:custGeom>
                <a:solidFill>
                  <a:schemeClr val="bg1"/>
                </a:solidFill>
                <a:ln w="0">
                  <a:noFill/>
                  <a:prstDash val="solid"/>
                  <a:round/>
                  <a:headEnd/>
                  <a:tailEnd/>
                </a:ln>
                <a:extLst>
                  <a:ext uri="{91240B29-F687-4F45-9708-019B960494DF}">
                    <a14:hiddenLine xmlns:a14="http://schemas.microsoft.com/office/drawing/2010/main" w="0">
                      <a:solidFill>
                        <a:schemeClr val="tx1"/>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6" name="Freeform 26"/>
                <p:cNvSpPr>
                  <a:spLocks/>
                </p:cNvSpPr>
                <p:nvPr/>
              </p:nvSpPr>
              <p:spPr bwMode="auto">
                <a:xfrm>
                  <a:off x="5564" y="1141"/>
                  <a:ext cx="15" cy="16"/>
                </a:xfrm>
                <a:custGeom>
                  <a:avLst/>
                  <a:gdLst>
                    <a:gd name="T0" fmla="*/ 39 w 78"/>
                    <a:gd name="T1" fmla="*/ 0 h 79"/>
                    <a:gd name="T2" fmla="*/ 54 w 78"/>
                    <a:gd name="T3" fmla="*/ 3 h 79"/>
                    <a:gd name="T4" fmla="*/ 66 w 78"/>
                    <a:gd name="T5" fmla="*/ 11 h 79"/>
                    <a:gd name="T6" fmla="*/ 75 w 78"/>
                    <a:gd name="T7" fmla="*/ 24 h 79"/>
                    <a:gd name="T8" fmla="*/ 78 w 78"/>
                    <a:gd name="T9" fmla="*/ 39 h 79"/>
                    <a:gd name="T10" fmla="*/ 75 w 78"/>
                    <a:gd name="T11" fmla="*/ 54 h 79"/>
                    <a:gd name="T12" fmla="*/ 66 w 78"/>
                    <a:gd name="T13" fmla="*/ 67 h 79"/>
                    <a:gd name="T14" fmla="*/ 54 w 78"/>
                    <a:gd name="T15" fmla="*/ 75 h 79"/>
                    <a:gd name="T16" fmla="*/ 39 w 78"/>
                    <a:gd name="T17" fmla="*/ 79 h 79"/>
                    <a:gd name="T18" fmla="*/ 24 w 78"/>
                    <a:gd name="T19" fmla="*/ 75 h 79"/>
                    <a:gd name="T20" fmla="*/ 11 w 78"/>
                    <a:gd name="T21" fmla="*/ 67 h 79"/>
                    <a:gd name="T22" fmla="*/ 3 w 78"/>
                    <a:gd name="T23" fmla="*/ 54 h 79"/>
                    <a:gd name="T24" fmla="*/ 0 w 78"/>
                    <a:gd name="T25" fmla="*/ 39 h 79"/>
                    <a:gd name="T26" fmla="*/ 3 w 78"/>
                    <a:gd name="T27" fmla="*/ 24 h 79"/>
                    <a:gd name="T28" fmla="*/ 11 w 78"/>
                    <a:gd name="T29" fmla="*/ 11 h 79"/>
                    <a:gd name="T30" fmla="*/ 24 w 78"/>
                    <a:gd name="T31" fmla="*/ 3 h 79"/>
                    <a:gd name="T32" fmla="*/ 39 w 78"/>
                    <a:gd name="T3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79">
                      <a:moveTo>
                        <a:pt x="39" y="0"/>
                      </a:moveTo>
                      <a:lnTo>
                        <a:pt x="54" y="3"/>
                      </a:lnTo>
                      <a:lnTo>
                        <a:pt x="66" y="11"/>
                      </a:lnTo>
                      <a:lnTo>
                        <a:pt x="75" y="24"/>
                      </a:lnTo>
                      <a:lnTo>
                        <a:pt x="78" y="39"/>
                      </a:lnTo>
                      <a:lnTo>
                        <a:pt x="75" y="54"/>
                      </a:lnTo>
                      <a:lnTo>
                        <a:pt x="66" y="67"/>
                      </a:lnTo>
                      <a:lnTo>
                        <a:pt x="54" y="75"/>
                      </a:lnTo>
                      <a:lnTo>
                        <a:pt x="39" y="79"/>
                      </a:lnTo>
                      <a:lnTo>
                        <a:pt x="24" y="75"/>
                      </a:lnTo>
                      <a:lnTo>
                        <a:pt x="11" y="67"/>
                      </a:lnTo>
                      <a:lnTo>
                        <a:pt x="3" y="54"/>
                      </a:lnTo>
                      <a:lnTo>
                        <a:pt x="0" y="39"/>
                      </a:lnTo>
                      <a:lnTo>
                        <a:pt x="3" y="24"/>
                      </a:lnTo>
                      <a:lnTo>
                        <a:pt x="11" y="11"/>
                      </a:lnTo>
                      <a:lnTo>
                        <a:pt x="24" y="3"/>
                      </a:lnTo>
                      <a:lnTo>
                        <a:pt x="39" y="0"/>
                      </a:lnTo>
                      <a:close/>
                    </a:path>
                  </a:pathLst>
                </a:custGeom>
                <a:solidFill>
                  <a:schemeClr val="bg1"/>
                </a:solidFill>
                <a:ln w="0">
                  <a:noFill/>
                  <a:prstDash val="solid"/>
                  <a:round/>
                  <a:headEnd/>
                  <a:tailEnd/>
                </a:ln>
                <a:extLst>
                  <a:ext uri="{91240B29-F687-4F45-9708-019B960494DF}">
                    <a14:hiddenLine xmlns:a14="http://schemas.microsoft.com/office/drawing/2010/main" w="0">
                      <a:solidFill>
                        <a:schemeClr val="tx1"/>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7" name="Freeform 27"/>
                <p:cNvSpPr>
                  <a:spLocks/>
                </p:cNvSpPr>
                <p:nvPr/>
              </p:nvSpPr>
              <p:spPr bwMode="auto">
                <a:xfrm>
                  <a:off x="5538" y="1154"/>
                  <a:ext cx="16" cy="16"/>
                </a:xfrm>
                <a:custGeom>
                  <a:avLst/>
                  <a:gdLst>
                    <a:gd name="T0" fmla="*/ 38 w 78"/>
                    <a:gd name="T1" fmla="*/ 0 h 79"/>
                    <a:gd name="T2" fmla="*/ 53 w 78"/>
                    <a:gd name="T3" fmla="*/ 4 h 79"/>
                    <a:gd name="T4" fmla="*/ 66 w 78"/>
                    <a:gd name="T5" fmla="*/ 13 h 79"/>
                    <a:gd name="T6" fmla="*/ 74 w 78"/>
                    <a:gd name="T7" fmla="*/ 25 h 79"/>
                    <a:gd name="T8" fmla="*/ 78 w 78"/>
                    <a:gd name="T9" fmla="*/ 40 h 79"/>
                    <a:gd name="T10" fmla="*/ 74 w 78"/>
                    <a:gd name="T11" fmla="*/ 56 h 79"/>
                    <a:gd name="T12" fmla="*/ 66 w 78"/>
                    <a:gd name="T13" fmla="*/ 68 h 79"/>
                    <a:gd name="T14" fmla="*/ 53 w 78"/>
                    <a:gd name="T15" fmla="*/ 76 h 79"/>
                    <a:gd name="T16" fmla="*/ 38 w 78"/>
                    <a:gd name="T17" fmla="*/ 79 h 79"/>
                    <a:gd name="T18" fmla="*/ 23 w 78"/>
                    <a:gd name="T19" fmla="*/ 76 h 79"/>
                    <a:gd name="T20" fmla="*/ 11 w 78"/>
                    <a:gd name="T21" fmla="*/ 68 h 79"/>
                    <a:gd name="T22" fmla="*/ 2 w 78"/>
                    <a:gd name="T23" fmla="*/ 56 h 79"/>
                    <a:gd name="T24" fmla="*/ 0 w 78"/>
                    <a:gd name="T25" fmla="*/ 40 h 79"/>
                    <a:gd name="T26" fmla="*/ 2 w 78"/>
                    <a:gd name="T27" fmla="*/ 25 h 79"/>
                    <a:gd name="T28" fmla="*/ 11 w 78"/>
                    <a:gd name="T29" fmla="*/ 13 h 79"/>
                    <a:gd name="T30" fmla="*/ 23 w 78"/>
                    <a:gd name="T31" fmla="*/ 4 h 79"/>
                    <a:gd name="T32" fmla="*/ 38 w 78"/>
                    <a:gd name="T3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79">
                      <a:moveTo>
                        <a:pt x="38" y="0"/>
                      </a:moveTo>
                      <a:lnTo>
                        <a:pt x="53" y="4"/>
                      </a:lnTo>
                      <a:lnTo>
                        <a:pt x="66" y="13"/>
                      </a:lnTo>
                      <a:lnTo>
                        <a:pt x="74" y="25"/>
                      </a:lnTo>
                      <a:lnTo>
                        <a:pt x="78" y="40"/>
                      </a:lnTo>
                      <a:lnTo>
                        <a:pt x="74" y="56"/>
                      </a:lnTo>
                      <a:lnTo>
                        <a:pt x="66" y="68"/>
                      </a:lnTo>
                      <a:lnTo>
                        <a:pt x="53" y="76"/>
                      </a:lnTo>
                      <a:lnTo>
                        <a:pt x="38" y="79"/>
                      </a:lnTo>
                      <a:lnTo>
                        <a:pt x="23" y="76"/>
                      </a:lnTo>
                      <a:lnTo>
                        <a:pt x="11" y="68"/>
                      </a:lnTo>
                      <a:lnTo>
                        <a:pt x="2" y="56"/>
                      </a:lnTo>
                      <a:lnTo>
                        <a:pt x="0" y="40"/>
                      </a:lnTo>
                      <a:lnTo>
                        <a:pt x="2" y="25"/>
                      </a:lnTo>
                      <a:lnTo>
                        <a:pt x="11" y="13"/>
                      </a:lnTo>
                      <a:lnTo>
                        <a:pt x="23" y="4"/>
                      </a:lnTo>
                      <a:lnTo>
                        <a:pt x="38" y="0"/>
                      </a:lnTo>
                      <a:close/>
                    </a:path>
                  </a:pathLst>
                </a:custGeom>
                <a:solidFill>
                  <a:schemeClr val="bg1"/>
                </a:solidFill>
                <a:ln w="0">
                  <a:noFill/>
                  <a:prstDash val="solid"/>
                  <a:round/>
                  <a:headEnd/>
                  <a:tailEnd/>
                </a:ln>
                <a:extLst>
                  <a:ext uri="{91240B29-F687-4F45-9708-019B960494DF}">
                    <a14:hiddenLine xmlns:a14="http://schemas.microsoft.com/office/drawing/2010/main" w="0">
                      <a:solidFill>
                        <a:schemeClr val="tx1"/>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9" name="Freeform 28"/>
                <p:cNvSpPr>
                  <a:spLocks/>
                </p:cNvSpPr>
                <p:nvPr/>
              </p:nvSpPr>
              <p:spPr bwMode="auto">
                <a:xfrm>
                  <a:off x="5513" y="1167"/>
                  <a:ext cx="15" cy="16"/>
                </a:xfrm>
                <a:custGeom>
                  <a:avLst/>
                  <a:gdLst>
                    <a:gd name="T0" fmla="*/ 38 w 77"/>
                    <a:gd name="T1" fmla="*/ 0 h 78"/>
                    <a:gd name="T2" fmla="*/ 54 w 77"/>
                    <a:gd name="T3" fmla="*/ 2 h 78"/>
                    <a:gd name="T4" fmla="*/ 66 w 77"/>
                    <a:gd name="T5" fmla="*/ 11 h 78"/>
                    <a:gd name="T6" fmla="*/ 75 w 77"/>
                    <a:gd name="T7" fmla="*/ 23 h 78"/>
                    <a:gd name="T8" fmla="*/ 77 w 77"/>
                    <a:gd name="T9" fmla="*/ 39 h 78"/>
                    <a:gd name="T10" fmla="*/ 75 w 77"/>
                    <a:gd name="T11" fmla="*/ 54 h 78"/>
                    <a:gd name="T12" fmla="*/ 66 w 77"/>
                    <a:gd name="T13" fmla="*/ 66 h 78"/>
                    <a:gd name="T14" fmla="*/ 54 w 77"/>
                    <a:gd name="T15" fmla="*/ 75 h 78"/>
                    <a:gd name="T16" fmla="*/ 38 w 77"/>
                    <a:gd name="T17" fmla="*/ 78 h 78"/>
                    <a:gd name="T18" fmla="*/ 23 w 77"/>
                    <a:gd name="T19" fmla="*/ 75 h 78"/>
                    <a:gd name="T20" fmla="*/ 11 w 77"/>
                    <a:gd name="T21" fmla="*/ 66 h 78"/>
                    <a:gd name="T22" fmla="*/ 2 w 77"/>
                    <a:gd name="T23" fmla="*/ 54 h 78"/>
                    <a:gd name="T24" fmla="*/ 0 w 77"/>
                    <a:gd name="T25" fmla="*/ 39 h 78"/>
                    <a:gd name="T26" fmla="*/ 2 w 77"/>
                    <a:gd name="T27" fmla="*/ 23 h 78"/>
                    <a:gd name="T28" fmla="*/ 11 w 77"/>
                    <a:gd name="T29" fmla="*/ 11 h 78"/>
                    <a:gd name="T30" fmla="*/ 23 w 77"/>
                    <a:gd name="T31" fmla="*/ 2 h 78"/>
                    <a:gd name="T32" fmla="*/ 38 w 77"/>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78">
                      <a:moveTo>
                        <a:pt x="38" y="0"/>
                      </a:moveTo>
                      <a:lnTo>
                        <a:pt x="54" y="2"/>
                      </a:lnTo>
                      <a:lnTo>
                        <a:pt x="66" y="11"/>
                      </a:lnTo>
                      <a:lnTo>
                        <a:pt x="75" y="23"/>
                      </a:lnTo>
                      <a:lnTo>
                        <a:pt x="77" y="39"/>
                      </a:lnTo>
                      <a:lnTo>
                        <a:pt x="75" y="54"/>
                      </a:lnTo>
                      <a:lnTo>
                        <a:pt x="66" y="66"/>
                      </a:lnTo>
                      <a:lnTo>
                        <a:pt x="54" y="75"/>
                      </a:lnTo>
                      <a:lnTo>
                        <a:pt x="38" y="78"/>
                      </a:lnTo>
                      <a:lnTo>
                        <a:pt x="23" y="75"/>
                      </a:lnTo>
                      <a:lnTo>
                        <a:pt x="11" y="66"/>
                      </a:lnTo>
                      <a:lnTo>
                        <a:pt x="2" y="54"/>
                      </a:lnTo>
                      <a:lnTo>
                        <a:pt x="0" y="39"/>
                      </a:lnTo>
                      <a:lnTo>
                        <a:pt x="2" y="23"/>
                      </a:lnTo>
                      <a:lnTo>
                        <a:pt x="11" y="11"/>
                      </a:lnTo>
                      <a:lnTo>
                        <a:pt x="23" y="2"/>
                      </a:lnTo>
                      <a:lnTo>
                        <a:pt x="38" y="0"/>
                      </a:lnTo>
                      <a:close/>
                    </a:path>
                  </a:pathLst>
                </a:custGeom>
                <a:solidFill>
                  <a:schemeClr val="bg1"/>
                </a:solidFill>
                <a:ln w="0">
                  <a:noFill/>
                  <a:prstDash val="solid"/>
                  <a:round/>
                  <a:headEnd/>
                  <a:tailEnd/>
                </a:ln>
                <a:extLst>
                  <a:ext uri="{91240B29-F687-4F45-9708-019B960494DF}">
                    <a14:hiddenLine xmlns:a14="http://schemas.microsoft.com/office/drawing/2010/main" w="0">
                      <a:solidFill>
                        <a:schemeClr val="tx1"/>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grpSp>
          <p:nvGrpSpPr>
            <p:cNvPr id="22" name="Group 79"/>
            <p:cNvGrpSpPr/>
            <p:nvPr/>
          </p:nvGrpSpPr>
          <p:grpSpPr>
            <a:xfrm>
              <a:off x="7568650" y="1781929"/>
              <a:ext cx="1542736" cy="1175333"/>
              <a:chOff x="7568650" y="1781929"/>
              <a:chExt cx="1542736" cy="1175333"/>
            </a:xfrm>
          </p:grpSpPr>
          <p:sp>
            <p:nvSpPr>
              <p:cNvPr id="60" name="TextBox 59"/>
              <p:cNvSpPr txBox="1"/>
              <p:nvPr/>
            </p:nvSpPr>
            <p:spPr>
              <a:xfrm>
                <a:off x="7568650" y="1781929"/>
                <a:ext cx="1542736" cy="461631"/>
              </a:xfrm>
              <a:prstGeom prst="rect">
                <a:avLst/>
              </a:prstGeom>
              <a:noFill/>
            </p:spPr>
            <p:txBody>
              <a:bodyPr wrap="square" lIns="0" tIns="0" rIns="0" bIns="0" rtlCol="0" anchor="b">
                <a:noAutofit/>
              </a:bodyPr>
              <a:lstStyle/>
              <a:p>
                <a:pPr lvl="0" algn="ctr"/>
                <a:r>
                  <a:rPr lang="en-AU" sz="1200" b="1" dirty="0" smtClean="0">
                    <a:solidFill>
                      <a:schemeClr val="bg1"/>
                    </a:solidFill>
                    <a:cs typeface="Arial" pitchFamily="34" charset="0"/>
                  </a:rPr>
                  <a:t>largest games event in Asia-Pacific</a:t>
                </a:r>
                <a:endParaRPr lang="en-AU" sz="900" b="1" dirty="0" smtClean="0">
                  <a:solidFill>
                    <a:schemeClr val="bg1"/>
                  </a:solidFill>
                  <a:cs typeface="Arial" pitchFamily="34" charset="0"/>
                </a:endParaRPr>
              </a:p>
              <a:p>
                <a:pPr algn="ctr"/>
                <a:r>
                  <a:rPr lang="en-AU" sz="2400" b="1" dirty="0" smtClean="0">
                    <a:solidFill>
                      <a:schemeClr val="bg1"/>
                    </a:solidFill>
                    <a:latin typeface="Arial Black" pitchFamily="34" charset="0"/>
                    <a:cs typeface="Arial" pitchFamily="34" charset="0"/>
                  </a:rPr>
                  <a:t>1st</a:t>
                </a:r>
              </a:p>
            </p:txBody>
          </p:sp>
          <p:pic>
            <p:nvPicPr>
              <p:cNvPr id="9224" name="Picture 8" descr="C:\Users\TunnicliffeGlass Ell\Downloads\noun_444_cc.png"/>
              <p:cNvPicPr>
                <a:picLocks noChangeAspect="1" noChangeArrowheads="1"/>
              </p:cNvPicPr>
              <p:nvPr/>
            </p:nvPicPr>
            <p:blipFill>
              <a:blip r:embed="rId7" cstate="print">
                <a:lum bright="100000"/>
              </a:blip>
              <a:srcRect/>
              <a:stretch>
                <a:fillRect/>
              </a:stretch>
            </p:blipFill>
            <p:spPr bwMode="auto">
              <a:xfrm>
                <a:off x="8024060" y="2579402"/>
                <a:ext cx="671812" cy="377860"/>
              </a:xfrm>
              <a:prstGeom prst="rect">
                <a:avLst/>
              </a:prstGeom>
              <a:noFill/>
            </p:spPr>
          </p:pic>
        </p:grpSp>
      </p:grpSp>
      <p:grpSp>
        <p:nvGrpSpPr>
          <p:cNvPr id="23" name="Group 86"/>
          <p:cNvGrpSpPr/>
          <p:nvPr/>
        </p:nvGrpSpPr>
        <p:grpSpPr>
          <a:xfrm>
            <a:off x="80613" y="3883996"/>
            <a:ext cx="1487518" cy="1881863"/>
            <a:chOff x="576378" y="3872979"/>
            <a:chExt cx="1487518" cy="1881863"/>
          </a:xfrm>
        </p:grpSpPr>
        <p:sp>
          <p:nvSpPr>
            <p:cNvPr id="35" name="TextBox 34"/>
            <p:cNvSpPr txBox="1"/>
            <p:nvPr/>
          </p:nvSpPr>
          <p:spPr>
            <a:xfrm>
              <a:off x="576378" y="4857163"/>
              <a:ext cx="1487518" cy="897679"/>
            </a:xfrm>
            <a:prstGeom prst="rect">
              <a:avLst/>
            </a:prstGeom>
            <a:noFill/>
          </p:spPr>
          <p:txBody>
            <a:bodyPr wrap="square" lIns="0" tIns="0" rIns="0" bIns="0" rtlCol="0" anchor="t">
              <a:noAutofit/>
            </a:bodyPr>
            <a:lstStyle/>
            <a:p>
              <a:pPr algn="ctr"/>
              <a:r>
                <a:rPr lang="en-AU" sz="2400" b="1" dirty="0" smtClean="0">
                  <a:solidFill>
                    <a:schemeClr val="bg1"/>
                  </a:solidFill>
                  <a:latin typeface="Arial Black" pitchFamily="34" charset="0"/>
                  <a:cs typeface="Arial" pitchFamily="34" charset="0"/>
                </a:rPr>
                <a:t>30%</a:t>
              </a:r>
              <a:br>
                <a:rPr lang="en-AU" sz="2400" b="1" dirty="0" smtClean="0">
                  <a:solidFill>
                    <a:schemeClr val="bg1"/>
                  </a:solidFill>
                  <a:latin typeface="Arial Black" pitchFamily="34" charset="0"/>
                  <a:cs typeface="Arial" pitchFamily="34" charset="0"/>
                </a:rPr>
              </a:br>
              <a:r>
                <a:rPr lang="en-AU" sz="1200" b="1" dirty="0" smtClean="0">
                  <a:solidFill>
                    <a:schemeClr val="bg1"/>
                  </a:solidFill>
                  <a:cs typeface="Arial" pitchFamily="34" charset="0"/>
                </a:rPr>
                <a:t>of </a:t>
              </a:r>
              <a:r>
                <a:rPr lang="en-AU" sz="1200" b="1" dirty="0">
                  <a:solidFill>
                    <a:schemeClr val="bg1"/>
                  </a:solidFill>
                  <a:cs typeface="Arial" pitchFamily="34" charset="0"/>
                </a:rPr>
                <a:t>the world's </a:t>
              </a:r>
              <a:r>
                <a:rPr lang="en-AU" sz="1200" b="1" dirty="0" smtClean="0">
                  <a:solidFill>
                    <a:schemeClr val="bg1"/>
                  </a:solidFill>
                  <a:cs typeface="Arial" pitchFamily="34" charset="0"/>
                </a:rPr>
                <a:t>top ten contemporary art exhibitions 2015</a:t>
              </a:r>
              <a:endParaRPr lang="en-AU" sz="1200" b="1" dirty="0">
                <a:solidFill>
                  <a:schemeClr val="bg1"/>
                </a:solidFill>
                <a:cs typeface="Arial" pitchFamily="34" charset="0"/>
              </a:endParaRPr>
            </a:p>
          </p:txBody>
        </p:sp>
        <p:sp>
          <p:nvSpPr>
            <p:cNvPr id="28" name="Oval 27"/>
            <p:cNvSpPr/>
            <p:nvPr/>
          </p:nvSpPr>
          <p:spPr>
            <a:xfrm>
              <a:off x="862991" y="3872979"/>
              <a:ext cx="896042" cy="896040"/>
            </a:xfrm>
            <a:prstGeom prst="ellipse">
              <a:avLst/>
            </a:prstGeom>
            <a:solidFill>
              <a:schemeClr val="tx1">
                <a:alpha val="50000"/>
              </a:schemeClr>
            </a:solidFill>
            <a:ln w="9525" cap="flat" cmpd="sng" algn="ctr">
              <a:solidFill>
                <a:srgbClr val="F9EFB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chemeClr val="bg1"/>
                </a:solidFill>
                <a:latin typeface="Arial" pitchFamily="34" charset="0"/>
                <a:cs typeface="Arial" pitchFamily="34" charset="0"/>
              </a:endParaRPr>
            </a:p>
          </p:txBody>
        </p:sp>
        <p:pic>
          <p:nvPicPr>
            <p:cNvPr id="9226" name="Picture 10" descr="C:\Users\TunnicliffeGlass Ell\Downloads\noun_391346_cc.png"/>
            <p:cNvPicPr>
              <a:picLocks noChangeAspect="1" noChangeArrowheads="1"/>
            </p:cNvPicPr>
            <p:nvPr/>
          </p:nvPicPr>
          <p:blipFill>
            <a:blip r:embed="rId8" cstate="print">
              <a:lum bright="100000"/>
            </a:blip>
            <a:srcRect/>
            <a:stretch>
              <a:fillRect/>
            </a:stretch>
          </p:blipFill>
          <p:spPr bwMode="auto">
            <a:xfrm>
              <a:off x="1137813" y="4046608"/>
              <a:ext cx="384023" cy="584194"/>
            </a:xfrm>
            <a:prstGeom prst="rect">
              <a:avLst/>
            </a:prstGeom>
            <a:noFill/>
          </p:spPr>
        </p:pic>
      </p:grpSp>
      <p:grpSp>
        <p:nvGrpSpPr>
          <p:cNvPr id="25" name="Group 88"/>
          <p:cNvGrpSpPr/>
          <p:nvPr/>
        </p:nvGrpSpPr>
        <p:grpSpPr>
          <a:xfrm>
            <a:off x="6669452" y="3882158"/>
            <a:ext cx="1487518" cy="1877411"/>
            <a:chOff x="7634752" y="3871141"/>
            <a:chExt cx="1487518" cy="1877411"/>
          </a:xfrm>
        </p:grpSpPr>
        <p:sp>
          <p:nvSpPr>
            <p:cNvPr id="73" name="Oval 72"/>
            <p:cNvSpPr/>
            <p:nvPr/>
          </p:nvSpPr>
          <p:spPr>
            <a:xfrm>
              <a:off x="7910348" y="3871141"/>
              <a:ext cx="896042" cy="896040"/>
            </a:xfrm>
            <a:prstGeom prst="ellipse">
              <a:avLst/>
            </a:prstGeom>
            <a:solidFill>
              <a:schemeClr val="tx1">
                <a:alpha val="50000"/>
              </a:schemeClr>
            </a:solidFill>
            <a:ln w="9525" cap="flat" cmpd="sng" algn="ctr">
              <a:solidFill>
                <a:srgbClr val="F9EFB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chemeClr val="bg1"/>
                </a:solidFill>
                <a:latin typeface="Arial" pitchFamily="34" charset="0"/>
                <a:cs typeface="Arial" pitchFamily="34" charset="0"/>
              </a:endParaRPr>
            </a:p>
          </p:txBody>
        </p:sp>
        <p:sp>
          <p:nvSpPr>
            <p:cNvPr id="71" name="TextBox 70"/>
            <p:cNvSpPr txBox="1"/>
            <p:nvPr/>
          </p:nvSpPr>
          <p:spPr>
            <a:xfrm>
              <a:off x="7634752" y="4850873"/>
              <a:ext cx="1487518" cy="897679"/>
            </a:xfrm>
            <a:prstGeom prst="rect">
              <a:avLst/>
            </a:prstGeom>
            <a:noFill/>
          </p:spPr>
          <p:txBody>
            <a:bodyPr wrap="square" lIns="0" tIns="0" rIns="0" bIns="0" rtlCol="0" anchor="t">
              <a:noAutofit/>
            </a:bodyPr>
            <a:lstStyle/>
            <a:p>
              <a:pPr algn="ctr"/>
              <a:r>
                <a:rPr lang="en-AU" sz="2400" b="1" dirty="0" smtClean="0">
                  <a:solidFill>
                    <a:schemeClr val="bg1"/>
                  </a:solidFill>
                  <a:latin typeface="Arial Black" pitchFamily="34" charset="0"/>
                  <a:cs typeface="Arial" pitchFamily="34" charset="0"/>
                </a:rPr>
                <a:t>19th</a:t>
              </a:r>
              <a:r>
                <a:rPr lang="en-AU" b="1" dirty="0" smtClean="0">
                  <a:solidFill>
                    <a:schemeClr val="bg1"/>
                  </a:solidFill>
                  <a:cs typeface="Arial" pitchFamily="34" charset="0"/>
                </a:rPr>
                <a:t/>
              </a:r>
              <a:br>
                <a:rPr lang="en-AU" b="1" dirty="0" smtClean="0">
                  <a:solidFill>
                    <a:schemeClr val="bg1"/>
                  </a:solidFill>
                  <a:cs typeface="Arial" pitchFamily="34" charset="0"/>
                </a:rPr>
              </a:br>
              <a:r>
                <a:rPr lang="en-AU" sz="1200" b="1" dirty="0" smtClean="0">
                  <a:solidFill>
                    <a:schemeClr val="bg1"/>
                  </a:solidFill>
                  <a:cs typeface="Arial" pitchFamily="34" charset="0"/>
                </a:rPr>
                <a:t>most visited art gallery in the world</a:t>
              </a:r>
              <a:endParaRPr lang="en-AU" sz="1200" b="1" dirty="0">
                <a:solidFill>
                  <a:schemeClr val="bg1"/>
                </a:solidFill>
                <a:cs typeface="Arial" pitchFamily="34" charset="0"/>
              </a:endParaRPr>
            </a:p>
          </p:txBody>
        </p:sp>
        <p:pic>
          <p:nvPicPr>
            <p:cNvPr id="9227" name="Picture 11" descr="C:\Users\TunnicliffeGlass Ell\Downloads\noun_26864_cc.png"/>
            <p:cNvPicPr>
              <a:picLocks noChangeAspect="1" noChangeArrowheads="1"/>
            </p:cNvPicPr>
            <p:nvPr/>
          </p:nvPicPr>
          <p:blipFill>
            <a:blip r:embed="rId9" cstate="print">
              <a:lum bright="100000"/>
            </a:blip>
            <a:srcRect/>
            <a:stretch>
              <a:fillRect/>
            </a:stretch>
          </p:blipFill>
          <p:spPr bwMode="auto">
            <a:xfrm>
              <a:off x="8069318" y="4069782"/>
              <a:ext cx="588775" cy="510745"/>
            </a:xfrm>
            <a:prstGeom prst="rect">
              <a:avLst/>
            </a:prstGeom>
            <a:noFill/>
          </p:spPr>
        </p:pic>
      </p:grpSp>
      <p:grpSp>
        <p:nvGrpSpPr>
          <p:cNvPr id="27" name="Group 104"/>
          <p:cNvGrpSpPr/>
          <p:nvPr/>
        </p:nvGrpSpPr>
        <p:grpSpPr>
          <a:xfrm>
            <a:off x="3347490" y="3849107"/>
            <a:ext cx="1487518" cy="1914914"/>
            <a:chOff x="3516079" y="3849107"/>
            <a:chExt cx="1487518" cy="1914914"/>
          </a:xfrm>
        </p:grpSpPr>
        <p:sp>
          <p:nvSpPr>
            <p:cNvPr id="56" name="Oval 55"/>
            <p:cNvSpPr/>
            <p:nvPr/>
          </p:nvSpPr>
          <p:spPr>
            <a:xfrm>
              <a:off x="3879819" y="3849107"/>
              <a:ext cx="896042" cy="896040"/>
            </a:xfrm>
            <a:prstGeom prst="ellipse">
              <a:avLst/>
            </a:prstGeom>
            <a:solidFill>
              <a:schemeClr val="tx1">
                <a:alpha val="50000"/>
              </a:schemeClr>
            </a:solidFill>
            <a:ln w="9525" cap="flat" cmpd="sng" algn="ctr">
              <a:solidFill>
                <a:srgbClr val="F9EFB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chemeClr val="bg1"/>
                </a:solidFill>
                <a:latin typeface="Arial" pitchFamily="34" charset="0"/>
                <a:cs typeface="Arial" pitchFamily="34" charset="0"/>
              </a:endParaRPr>
            </a:p>
          </p:txBody>
        </p:sp>
        <p:sp>
          <p:nvSpPr>
            <p:cNvPr id="54" name="TextBox 53"/>
            <p:cNvSpPr txBox="1"/>
            <p:nvPr/>
          </p:nvSpPr>
          <p:spPr>
            <a:xfrm>
              <a:off x="3516079" y="4866342"/>
              <a:ext cx="1487518" cy="897679"/>
            </a:xfrm>
            <a:prstGeom prst="rect">
              <a:avLst/>
            </a:prstGeom>
            <a:noFill/>
          </p:spPr>
          <p:txBody>
            <a:bodyPr wrap="square" lIns="0" tIns="0" rIns="0" bIns="0" rtlCol="0" anchor="t">
              <a:noAutofit/>
            </a:bodyPr>
            <a:lstStyle/>
            <a:p>
              <a:pPr algn="ctr"/>
              <a:r>
                <a:rPr lang="en-AU" sz="2400" b="1" dirty="0" smtClean="0">
                  <a:solidFill>
                    <a:schemeClr val="bg1"/>
                  </a:solidFill>
                  <a:latin typeface="Arial Black" pitchFamily="34" charset="0"/>
                  <a:cs typeface="Arial" pitchFamily="34" charset="0"/>
                </a:rPr>
                <a:t>17m</a:t>
              </a:r>
              <a:r>
                <a:rPr lang="en-AU" b="1" dirty="0" smtClean="0">
                  <a:solidFill>
                    <a:schemeClr val="bg1"/>
                  </a:solidFill>
                  <a:cs typeface="Arial" pitchFamily="34" charset="0"/>
                </a:rPr>
                <a:t/>
              </a:r>
              <a:br>
                <a:rPr lang="en-AU" b="1" dirty="0" smtClean="0">
                  <a:solidFill>
                    <a:schemeClr val="bg1"/>
                  </a:solidFill>
                  <a:cs typeface="Arial" pitchFamily="34" charset="0"/>
                </a:rPr>
              </a:br>
              <a:r>
                <a:rPr lang="en-AU" sz="1200" b="1" dirty="0" smtClean="0">
                  <a:solidFill>
                    <a:schemeClr val="bg1"/>
                  </a:solidFill>
                  <a:cs typeface="Arial" pitchFamily="34" charset="0"/>
                </a:rPr>
                <a:t>objects in Museum Victoria's collection</a:t>
              </a:r>
              <a:endParaRPr lang="en-AU" sz="1200" b="1" dirty="0">
                <a:solidFill>
                  <a:schemeClr val="bg1"/>
                </a:solidFill>
                <a:cs typeface="Arial" pitchFamily="34" charset="0"/>
              </a:endParaRPr>
            </a:p>
          </p:txBody>
        </p:sp>
        <p:pic>
          <p:nvPicPr>
            <p:cNvPr id="59" name="Picture 3" descr="C:\Users\TunnicliffeGlass Ell\Downloads\noun_20254_cc (1).png"/>
            <p:cNvPicPr>
              <a:picLocks noChangeAspect="1" noChangeArrowheads="1"/>
            </p:cNvPicPr>
            <p:nvPr/>
          </p:nvPicPr>
          <p:blipFill>
            <a:blip r:embed="rId10" cstate="print">
              <a:lum bright="100000"/>
            </a:blip>
            <a:srcRect/>
            <a:stretch>
              <a:fillRect/>
            </a:stretch>
          </p:blipFill>
          <p:spPr bwMode="auto">
            <a:xfrm>
              <a:off x="3905549" y="3947757"/>
              <a:ext cx="848268" cy="727113"/>
            </a:xfrm>
            <a:prstGeom prst="rect">
              <a:avLst/>
            </a:prstGeom>
            <a:noFill/>
          </p:spPr>
        </p:pic>
      </p:grpSp>
      <p:grpSp>
        <p:nvGrpSpPr>
          <p:cNvPr id="29" name="Group 100"/>
          <p:cNvGrpSpPr/>
          <p:nvPr/>
        </p:nvGrpSpPr>
        <p:grpSpPr>
          <a:xfrm>
            <a:off x="8319196" y="3913372"/>
            <a:ext cx="1487518" cy="1877411"/>
            <a:chOff x="7634752" y="3871141"/>
            <a:chExt cx="1487518" cy="1877411"/>
          </a:xfrm>
        </p:grpSpPr>
        <p:sp>
          <p:nvSpPr>
            <p:cNvPr id="102" name="Oval 101"/>
            <p:cNvSpPr/>
            <p:nvPr/>
          </p:nvSpPr>
          <p:spPr>
            <a:xfrm>
              <a:off x="7910348" y="3871141"/>
              <a:ext cx="896042" cy="896040"/>
            </a:xfrm>
            <a:prstGeom prst="ellipse">
              <a:avLst/>
            </a:prstGeom>
            <a:solidFill>
              <a:schemeClr val="tx1">
                <a:alpha val="50000"/>
              </a:schemeClr>
            </a:solidFill>
            <a:ln w="9525" cap="flat" cmpd="sng" algn="ctr">
              <a:solidFill>
                <a:srgbClr val="F9EFB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chemeClr val="bg1"/>
                </a:solidFill>
                <a:latin typeface="Arial" pitchFamily="34" charset="0"/>
                <a:cs typeface="Arial" pitchFamily="34" charset="0"/>
              </a:endParaRPr>
            </a:p>
          </p:txBody>
        </p:sp>
        <p:sp>
          <p:nvSpPr>
            <p:cNvPr id="103" name="TextBox 102"/>
            <p:cNvSpPr txBox="1"/>
            <p:nvPr/>
          </p:nvSpPr>
          <p:spPr>
            <a:xfrm>
              <a:off x="7634752" y="4850873"/>
              <a:ext cx="1487518" cy="897679"/>
            </a:xfrm>
            <a:prstGeom prst="rect">
              <a:avLst/>
            </a:prstGeom>
            <a:noFill/>
          </p:spPr>
          <p:txBody>
            <a:bodyPr wrap="square" lIns="0" tIns="0" rIns="0" bIns="0" rtlCol="0" anchor="t">
              <a:noAutofit/>
            </a:bodyPr>
            <a:lstStyle/>
            <a:p>
              <a:pPr algn="ctr"/>
              <a:r>
                <a:rPr lang="en-AU" sz="2400" b="1" dirty="0" smtClean="0">
                  <a:solidFill>
                    <a:schemeClr val="bg1"/>
                  </a:solidFill>
                  <a:latin typeface="Arial Black" pitchFamily="34" charset="0"/>
                  <a:cs typeface="Arial" pitchFamily="34" charset="0"/>
                </a:rPr>
                <a:t>85,000</a:t>
              </a:r>
              <a:r>
                <a:rPr lang="en-AU" b="1" dirty="0" smtClean="0">
                  <a:solidFill>
                    <a:schemeClr val="bg1"/>
                  </a:solidFill>
                  <a:cs typeface="Arial" pitchFamily="34" charset="0"/>
                </a:rPr>
                <a:t/>
              </a:r>
              <a:br>
                <a:rPr lang="en-AU" b="1" dirty="0" smtClean="0">
                  <a:solidFill>
                    <a:schemeClr val="bg1"/>
                  </a:solidFill>
                  <a:cs typeface="Arial" pitchFamily="34" charset="0"/>
                </a:rPr>
              </a:br>
              <a:r>
                <a:rPr lang="en-AU" sz="1200" b="1" dirty="0" smtClean="0">
                  <a:solidFill>
                    <a:schemeClr val="bg1"/>
                  </a:solidFill>
                  <a:cs typeface="Arial" pitchFamily="34" charset="0"/>
                </a:rPr>
                <a:t>designers</a:t>
              </a:r>
              <a:endParaRPr lang="en-AU" sz="1200" b="1" dirty="0">
                <a:solidFill>
                  <a:schemeClr val="bg1"/>
                </a:solidFill>
                <a:cs typeface="Arial" pitchFamily="34" charset="0"/>
              </a:endParaRPr>
            </a:p>
          </p:txBody>
        </p:sp>
      </p:grpSp>
      <p:grpSp>
        <p:nvGrpSpPr>
          <p:cNvPr id="30" name="Group 32"/>
          <p:cNvGrpSpPr/>
          <p:nvPr/>
        </p:nvGrpSpPr>
        <p:grpSpPr>
          <a:xfrm>
            <a:off x="8594792" y="2306116"/>
            <a:ext cx="896042" cy="896040"/>
            <a:chOff x="692073" y="2362953"/>
            <a:chExt cx="896042" cy="896040"/>
          </a:xfrm>
          <a:solidFill>
            <a:schemeClr val="accent4">
              <a:alpha val="51000"/>
            </a:schemeClr>
          </a:solidFill>
        </p:grpSpPr>
        <p:sp>
          <p:nvSpPr>
            <p:cNvPr id="95" name="Oval 94"/>
            <p:cNvSpPr/>
            <p:nvPr/>
          </p:nvSpPr>
          <p:spPr>
            <a:xfrm>
              <a:off x="692073" y="2362953"/>
              <a:ext cx="896042" cy="896040"/>
            </a:xfrm>
            <a:prstGeom prst="ellipse">
              <a:avLst/>
            </a:prstGeom>
            <a:grpFill/>
            <a:ln w="9525" cap="flat" cmpd="sng" algn="ctr">
              <a:solidFill>
                <a:srgbClr val="F9EFB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grpSp>
          <p:nvGrpSpPr>
            <p:cNvPr id="31" name="Group 23"/>
            <p:cNvGrpSpPr>
              <a:grpSpLocks noChangeAspect="1"/>
            </p:cNvGrpSpPr>
            <p:nvPr/>
          </p:nvGrpSpPr>
          <p:grpSpPr bwMode="auto">
            <a:xfrm>
              <a:off x="1291220" y="2576212"/>
              <a:ext cx="59679" cy="35678"/>
              <a:chOff x="5513" y="1128"/>
              <a:chExt cx="92" cy="55"/>
            </a:xfrm>
            <a:grpFill/>
          </p:grpSpPr>
          <p:sp>
            <p:nvSpPr>
              <p:cNvPr id="97" name="Freeform 25"/>
              <p:cNvSpPr>
                <a:spLocks/>
              </p:cNvSpPr>
              <p:nvPr/>
            </p:nvSpPr>
            <p:spPr bwMode="auto">
              <a:xfrm>
                <a:off x="5589" y="1128"/>
                <a:ext cx="16" cy="15"/>
              </a:xfrm>
              <a:custGeom>
                <a:avLst/>
                <a:gdLst>
                  <a:gd name="T0" fmla="*/ 39 w 78"/>
                  <a:gd name="T1" fmla="*/ 0 h 78"/>
                  <a:gd name="T2" fmla="*/ 54 w 78"/>
                  <a:gd name="T3" fmla="*/ 3 h 78"/>
                  <a:gd name="T4" fmla="*/ 67 w 78"/>
                  <a:gd name="T5" fmla="*/ 12 h 78"/>
                  <a:gd name="T6" fmla="*/ 75 w 78"/>
                  <a:gd name="T7" fmla="*/ 24 h 78"/>
                  <a:gd name="T8" fmla="*/ 78 w 78"/>
                  <a:gd name="T9" fmla="*/ 40 h 78"/>
                  <a:gd name="T10" fmla="*/ 75 w 78"/>
                  <a:gd name="T11" fmla="*/ 55 h 78"/>
                  <a:gd name="T12" fmla="*/ 67 w 78"/>
                  <a:gd name="T13" fmla="*/ 67 h 78"/>
                  <a:gd name="T14" fmla="*/ 54 w 78"/>
                  <a:gd name="T15" fmla="*/ 76 h 78"/>
                  <a:gd name="T16" fmla="*/ 39 w 78"/>
                  <a:gd name="T17" fmla="*/ 78 h 78"/>
                  <a:gd name="T18" fmla="*/ 24 w 78"/>
                  <a:gd name="T19" fmla="*/ 76 h 78"/>
                  <a:gd name="T20" fmla="*/ 12 w 78"/>
                  <a:gd name="T21" fmla="*/ 67 h 78"/>
                  <a:gd name="T22" fmla="*/ 3 w 78"/>
                  <a:gd name="T23" fmla="*/ 55 h 78"/>
                  <a:gd name="T24" fmla="*/ 0 w 78"/>
                  <a:gd name="T25" fmla="*/ 40 h 78"/>
                  <a:gd name="T26" fmla="*/ 3 w 78"/>
                  <a:gd name="T27" fmla="*/ 24 h 78"/>
                  <a:gd name="T28" fmla="*/ 12 w 78"/>
                  <a:gd name="T29" fmla="*/ 12 h 78"/>
                  <a:gd name="T30" fmla="*/ 24 w 78"/>
                  <a:gd name="T31" fmla="*/ 3 h 78"/>
                  <a:gd name="T32" fmla="*/ 39 w 7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78">
                    <a:moveTo>
                      <a:pt x="39" y="0"/>
                    </a:moveTo>
                    <a:lnTo>
                      <a:pt x="54" y="3"/>
                    </a:lnTo>
                    <a:lnTo>
                      <a:pt x="67" y="12"/>
                    </a:lnTo>
                    <a:lnTo>
                      <a:pt x="75" y="24"/>
                    </a:lnTo>
                    <a:lnTo>
                      <a:pt x="78" y="40"/>
                    </a:lnTo>
                    <a:lnTo>
                      <a:pt x="75" y="55"/>
                    </a:lnTo>
                    <a:lnTo>
                      <a:pt x="67" y="67"/>
                    </a:lnTo>
                    <a:lnTo>
                      <a:pt x="54" y="76"/>
                    </a:lnTo>
                    <a:lnTo>
                      <a:pt x="39" y="78"/>
                    </a:lnTo>
                    <a:lnTo>
                      <a:pt x="24" y="76"/>
                    </a:lnTo>
                    <a:lnTo>
                      <a:pt x="12" y="67"/>
                    </a:lnTo>
                    <a:lnTo>
                      <a:pt x="3" y="55"/>
                    </a:lnTo>
                    <a:lnTo>
                      <a:pt x="0" y="40"/>
                    </a:lnTo>
                    <a:lnTo>
                      <a:pt x="3" y="24"/>
                    </a:lnTo>
                    <a:lnTo>
                      <a:pt x="12" y="12"/>
                    </a:lnTo>
                    <a:lnTo>
                      <a:pt x="24" y="3"/>
                    </a:lnTo>
                    <a:lnTo>
                      <a:pt x="39" y="0"/>
                    </a:lnTo>
                    <a:close/>
                  </a:path>
                </a:pathLst>
              </a:custGeom>
              <a:grpFill/>
              <a:ln w="0">
                <a:noFill/>
                <a:prstDash val="solid"/>
                <a:round/>
                <a:headEnd/>
                <a:tailEnd/>
              </a:ln>
              <a:extLst>
                <a:ext uri="{91240B29-F687-4F45-9708-019B960494DF}">
                  <a14:hiddenLine xmlns:a14="http://schemas.microsoft.com/office/drawing/2010/main" w="0">
                    <a:solidFill>
                      <a:schemeClr val="tx1"/>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8" name="Freeform 26"/>
              <p:cNvSpPr>
                <a:spLocks/>
              </p:cNvSpPr>
              <p:nvPr/>
            </p:nvSpPr>
            <p:spPr bwMode="auto">
              <a:xfrm>
                <a:off x="5564" y="1141"/>
                <a:ext cx="15" cy="16"/>
              </a:xfrm>
              <a:custGeom>
                <a:avLst/>
                <a:gdLst>
                  <a:gd name="T0" fmla="*/ 39 w 78"/>
                  <a:gd name="T1" fmla="*/ 0 h 79"/>
                  <a:gd name="T2" fmla="*/ 54 w 78"/>
                  <a:gd name="T3" fmla="*/ 3 h 79"/>
                  <a:gd name="T4" fmla="*/ 66 w 78"/>
                  <a:gd name="T5" fmla="*/ 11 h 79"/>
                  <a:gd name="T6" fmla="*/ 75 w 78"/>
                  <a:gd name="T7" fmla="*/ 24 h 79"/>
                  <a:gd name="T8" fmla="*/ 78 w 78"/>
                  <a:gd name="T9" fmla="*/ 39 h 79"/>
                  <a:gd name="T10" fmla="*/ 75 w 78"/>
                  <a:gd name="T11" fmla="*/ 54 h 79"/>
                  <a:gd name="T12" fmla="*/ 66 w 78"/>
                  <a:gd name="T13" fmla="*/ 67 h 79"/>
                  <a:gd name="T14" fmla="*/ 54 w 78"/>
                  <a:gd name="T15" fmla="*/ 75 h 79"/>
                  <a:gd name="T16" fmla="*/ 39 w 78"/>
                  <a:gd name="T17" fmla="*/ 79 h 79"/>
                  <a:gd name="T18" fmla="*/ 24 w 78"/>
                  <a:gd name="T19" fmla="*/ 75 h 79"/>
                  <a:gd name="T20" fmla="*/ 11 w 78"/>
                  <a:gd name="T21" fmla="*/ 67 h 79"/>
                  <a:gd name="T22" fmla="*/ 3 w 78"/>
                  <a:gd name="T23" fmla="*/ 54 h 79"/>
                  <a:gd name="T24" fmla="*/ 0 w 78"/>
                  <a:gd name="T25" fmla="*/ 39 h 79"/>
                  <a:gd name="T26" fmla="*/ 3 w 78"/>
                  <a:gd name="T27" fmla="*/ 24 h 79"/>
                  <a:gd name="T28" fmla="*/ 11 w 78"/>
                  <a:gd name="T29" fmla="*/ 11 h 79"/>
                  <a:gd name="T30" fmla="*/ 24 w 78"/>
                  <a:gd name="T31" fmla="*/ 3 h 79"/>
                  <a:gd name="T32" fmla="*/ 39 w 78"/>
                  <a:gd name="T3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79">
                    <a:moveTo>
                      <a:pt x="39" y="0"/>
                    </a:moveTo>
                    <a:lnTo>
                      <a:pt x="54" y="3"/>
                    </a:lnTo>
                    <a:lnTo>
                      <a:pt x="66" y="11"/>
                    </a:lnTo>
                    <a:lnTo>
                      <a:pt x="75" y="24"/>
                    </a:lnTo>
                    <a:lnTo>
                      <a:pt x="78" y="39"/>
                    </a:lnTo>
                    <a:lnTo>
                      <a:pt x="75" y="54"/>
                    </a:lnTo>
                    <a:lnTo>
                      <a:pt x="66" y="67"/>
                    </a:lnTo>
                    <a:lnTo>
                      <a:pt x="54" y="75"/>
                    </a:lnTo>
                    <a:lnTo>
                      <a:pt x="39" y="79"/>
                    </a:lnTo>
                    <a:lnTo>
                      <a:pt x="24" y="75"/>
                    </a:lnTo>
                    <a:lnTo>
                      <a:pt x="11" y="67"/>
                    </a:lnTo>
                    <a:lnTo>
                      <a:pt x="3" y="54"/>
                    </a:lnTo>
                    <a:lnTo>
                      <a:pt x="0" y="39"/>
                    </a:lnTo>
                    <a:lnTo>
                      <a:pt x="3" y="24"/>
                    </a:lnTo>
                    <a:lnTo>
                      <a:pt x="11" y="11"/>
                    </a:lnTo>
                    <a:lnTo>
                      <a:pt x="24" y="3"/>
                    </a:lnTo>
                    <a:lnTo>
                      <a:pt x="39" y="0"/>
                    </a:lnTo>
                    <a:close/>
                  </a:path>
                </a:pathLst>
              </a:custGeom>
              <a:grpFill/>
              <a:ln w="0">
                <a:noFill/>
                <a:prstDash val="solid"/>
                <a:round/>
                <a:headEnd/>
                <a:tailEnd/>
              </a:ln>
              <a:extLst>
                <a:ext uri="{91240B29-F687-4F45-9708-019B960494DF}">
                  <a14:hiddenLine xmlns:a14="http://schemas.microsoft.com/office/drawing/2010/main" w="0">
                    <a:solidFill>
                      <a:schemeClr val="tx1"/>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9" name="Freeform 27"/>
              <p:cNvSpPr>
                <a:spLocks/>
              </p:cNvSpPr>
              <p:nvPr/>
            </p:nvSpPr>
            <p:spPr bwMode="auto">
              <a:xfrm>
                <a:off x="5538" y="1154"/>
                <a:ext cx="16" cy="16"/>
              </a:xfrm>
              <a:custGeom>
                <a:avLst/>
                <a:gdLst>
                  <a:gd name="T0" fmla="*/ 38 w 78"/>
                  <a:gd name="T1" fmla="*/ 0 h 79"/>
                  <a:gd name="T2" fmla="*/ 53 w 78"/>
                  <a:gd name="T3" fmla="*/ 4 h 79"/>
                  <a:gd name="T4" fmla="*/ 66 w 78"/>
                  <a:gd name="T5" fmla="*/ 13 h 79"/>
                  <a:gd name="T6" fmla="*/ 74 w 78"/>
                  <a:gd name="T7" fmla="*/ 25 h 79"/>
                  <a:gd name="T8" fmla="*/ 78 w 78"/>
                  <a:gd name="T9" fmla="*/ 40 h 79"/>
                  <a:gd name="T10" fmla="*/ 74 w 78"/>
                  <a:gd name="T11" fmla="*/ 56 h 79"/>
                  <a:gd name="T12" fmla="*/ 66 w 78"/>
                  <a:gd name="T13" fmla="*/ 68 h 79"/>
                  <a:gd name="T14" fmla="*/ 53 w 78"/>
                  <a:gd name="T15" fmla="*/ 76 h 79"/>
                  <a:gd name="T16" fmla="*/ 38 w 78"/>
                  <a:gd name="T17" fmla="*/ 79 h 79"/>
                  <a:gd name="T18" fmla="*/ 23 w 78"/>
                  <a:gd name="T19" fmla="*/ 76 h 79"/>
                  <a:gd name="T20" fmla="*/ 11 w 78"/>
                  <a:gd name="T21" fmla="*/ 68 h 79"/>
                  <a:gd name="T22" fmla="*/ 2 w 78"/>
                  <a:gd name="T23" fmla="*/ 56 h 79"/>
                  <a:gd name="T24" fmla="*/ 0 w 78"/>
                  <a:gd name="T25" fmla="*/ 40 h 79"/>
                  <a:gd name="T26" fmla="*/ 2 w 78"/>
                  <a:gd name="T27" fmla="*/ 25 h 79"/>
                  <a:gd name="T28" fmla="*/ 11 w 78"/>
                  <a:gd name="T29" fmla="*/ 13 h 79"/>
                  <a:gd name="T30" fmla="*/ 23 w 78"/>
                  <a:gd name="T31" fmla="*/ 4 h 79"/>
                  <a:gd name="T32" fmla="*/ 38 w 78"/>
                  <a:gd name="T3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79">
                    <a:moveTo>
                      <a:pt x="38" y="0"/>
                    </a:moveTo>
                    <a:lnTo>
                      <a:pt x="53" y="4"/>
                    </a:lnTo>
                    <a:lnTo>
                      <a:pt x="66" y="13"/>
                    </a:lnTo>
                    <a:lnTo>
                      <a:pt x="74" y="25"/>
                    </a:lnTo>
                    <a:lnTo>
                      <a:pt x="78" y="40"/>
                    </a:lnTo>
                    <a:lnTo>
                      <a:pt x="74" y="56"/>
                    </a:lnTo>
                    <a:lnTo>
                      <a:pt x="66" y="68"/>
                    </a:lnTo>
                    <a:lnTo>
                      <a:pt x="53" y="76"/>
                    </a:lnTo>
                    <a:lnTo>
                      <a:pt x="38" y="79"/>
                    </a:lnTo>
                    <a:lnTo>
                      <a:pt x="23" y="76"/>
                    </a:lnTo>
                    <a:lnTo>
                      <a:pt x="11" y="68"/>
                    </a:lnTo>
                    <a:lnTo>
                      <a:pt x="2" y="56"/>
                    </a:lnTo>
                    <a:lnTo>
                      <a:pt x="0" y="40"/>
                    </a:lnTo>
                    <a:lnTo>
                      <a:pt x="2" y="25"/>
                    </a:lnTo>
                    <a:lnTo>
                      <a:pt x="11" y="13"/>
                    </a:lnTo>
                    <a:lnTo>
                      <a:pt x="23" y="4"/>
                    </a:lnTo>
                    <a:lnTo>
                      <a:pt x="38" y="0"/>
                    </a:lnTo>
                    <a:close/>
                  </a:path>
                </a:pathLst>
              </a:custGeom>
              <a:grpFill/>
              <a:ln w="0">
                <a:noFill/>
                <a:prstDash val="solid"/>
                <a:round/>
                <a:headEnd/>
                <a:tailEnd/>
              </a:ln>
              <a:extLst>
                <a:ext uri="{91240B29-F687-4F45-9708-019B960494DF}">
                  <a14:hiddenLine xmlns:a14="http://schemas.microsoft.com/office/drawing/2010/main" w="0">
                    <a:solidFill>
                      <a:schemeClr val="tx1"/>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0" name="Freeform 28"/>
              <p:cNvSpPr>
                <a:spLocks/>
              </p:cNvSpPr>
              <p:nvPr/>
            </p:nvSpPr>
            <p:spPr bwMode="auto">
              <a:xfrm>
                <a:off x="5513" y="1167"/>
                <a:ext cx="15" cy="16"/>
              </a:xfrm>
              <a:custGeom>
                <a:avLst/>
                <a:gdLst>
                  <a:gd name="T0" fmla="*/ 38 w 77"/>
                  <a:gd name="T1" fmla="*/ 0 h 78"/>
                  <a:gd name="T2" fmla="*/ 54 w 77"/>
                  <a:gd name="T3" fmla="*/ 2 h 78"/>
                  <a:gd name="T4" fmla="*/ 66 w 77"/>
                  <a:gd name="T5" fmla="*/ 11 h 78"/>
                  <a:gd name="T6" fmla="*/ 75 w 77"/>
                  <a:gd name="T7" fmla="*/ 23 h 78"/>
                  <a:gd name="T8" fmla="*/ 77 w 77"/>
                  <a:gd name="T9" fmla="*/ 39 h 78"/>
                  <a:gd name="T10" fmla="*/ 75 w 77"/>
                  <a:gd name="T11" fmla="*/ 54 h 78"/>
                  <a:gd name="T12" fmla="*/ 66 w 77"/>
                  <a:gd name="T13" fmla="*/ 66 h 78"/>
                  <a:gd name="T14" fmla="*/ 54 w 77"/>
                  <a:gd name="T15" fmla="*/ 75 h 78"/>
                  <a:gd name="T16" fmla="*/ 38 w 77"/>
                  <a:gd name="T17" fmla="*/ 78 h 78"/>
                  <a:gd name="T18" fmla="*/ 23 w 77"/>
                  <a:gd name="T19" fmla="*/ 75 h 78"/>
                  <a:gd name="T20" fmla="*/ 11 w 77"/>
                  <a:gd name="T21" fmla="*/ 66 h 78"/>
                  <a:gd name="T22" fmla="*/ 2 w 77"/>
                  <a:gd name="T23" fmla="*/ 54 h 78"/>
                  <a:gd name="T24" fmla="*/ 0 w 77"/>
                  <a:gd name="T25" fmla="*/ 39 h 78"/>
                  <a:gd name="T26" fmla="*/ 2 w 77"/>
                  <a:gd name="T27" fmla="*/ 23 h 78"/>
                  <a:gd name="T28" fmla="*/ 11 w 77"/>
                  <a:gd name="T29" fmla="*/ 11 h 78"/>
                  <a:gd name="T30" fmla="*/ 23 w 77"/>
                  <a:gd name="T31" fmla="*/ 2 h 78"/>
                  <a:gd name="T32" fmla="*/ 38 w 77"/>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78">
                    <a:moveTo>
                      <a:pt x="38" y="0"/>
                    </a:moveTo>
                    <a:lnTo>
                      <a:pt x="54" y="2"/>
                    </a:lnTo>
                    <a:lnTo>
                      <a:pt x="66" y="11"/>
                    </a:lnTo>
                    <a:lnTo>
                      <a:pt x="75" y="23"/>
                    </a:lnTo>
                    <a:lnTo>
                      <a:pt x="77" y="39"/>
                    </a:lnTo>
                    <a:lnTo>
                      <a:pt x="75" y="54"/>
                    </a:lnTo>
                    <a:lnTo>
                      <a:pt x="66" y="66"/>
                    </a:lnTo>
                    <a:lnTo>
                      <a:pt x="54" y="75"/>
                    </a:lnTo>
                    <a:lnTo>
                      <a:pt x="38" y="78"/>
                    </a:lnTo>
                    <a:lnTo>
                      <a:pt x="23" y="75"/>
                    </a:lnTo>
                    <a:lnTo>
                      <a:pt x="11" y="66"/>
                    </a:lnTo>
                    <a:lnTo>
                      <a:pt x="2" y="54"/>
                    </a:lnTo>
                    <a:lnTo>
                      <a:pt x="0" y="39"/>
                    </a:lnTo>
                    <a:lnTo>
                      <a:pt x="2" y="23"/>
                    </a:lnTo>
                    <a:lnTo>
                      <a:pt x="11" y="11"/>
                    </a:lnTo>
                    <a:lnTo>
                      <a:pt x="23" y="2"/>
                    </a:lnTo>
                    <a:lnTo>
                      <a:pt x="38" y="0"/>
                    </a:lnTo>
                    <a:close/>
                  </a:path>
                </a:pathLst>
              </a:custGeom>
              <a:grpFill/>
              <a:ln w="0">
                <a:noFill/>
                <a:prstDash val="solid"/>
                <a:round/>
                <a:headEnd/>
                <a:tailEnd/>
              </a:ln>
              <a:extLst>
                <a:ext uri="{91240B29-F687-4F45-9708-019B960494DF}">
                  <a14:hiddenLine xmlns:a14="http://schemas.microsoft.com/office/drawing/2010/main" w="0">
                    <a:solidFill>
                      <a:schemeClr val="tx1"/>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sp>
        <p:nvSpPr>
          <p:cNvPr id="93" name="TextBox 92"/>
          <p:cNvSpPr txBox="1"/>
          <p:nvPr/>
        </p:nvSpPr>
        <p:spPr>
          <a:xfrm>
            <a:off x="8253094" y="1791109"/>
            <a:ext cx="1542736" cy="461631"/>
          </a:xfrm>
          <a:prstGeom prst="rect">
            <a:avLst/>
          </a:prstGeom>
          <a:noFill/>
        </p:spPr>
        <p:txBody>
          <a:bodyPr wrap="square" lIns="0" tIns="0" rIns="0" bIns="0" rtlCol="0" anchor="b">
            <a:noAutofit/>
          </a:bodyPr>
          <a:lstStyle/>
          <a:p>
            <a:pPr lvl="0" algn="ctr"/>
            <a:r>
              <a:rPr lang="en-AU" sz="1200" b="1" dirty="0" smtClean="0">
                <a:solidFill>
                  <a:schemeClr val="bg1"/>
                </a:solidFill>
                <a:cs typeface="Arial" pitchFamily="34" charset="0"/>
              </a:rPr>
              <a:t>best fashion school in the world</a:t>
            </a:r>
            <a:endParaRPr lang="en-AU" sz="900" b="1" dirty="0" smtClean="0">
              <a:solidFill>
                <a:schemeClr val="bg1"/>
              </a:solidFill>
              <a:cs typeface="Arial" pitchFamily="34" charset="0"/>
            </a:endParaRPr>
          </a:p>
          <a:p>
            <a:pPr algn="ctr"/>
            <a:r>
              <a:rPr lang="en-AU" sz="2400" b="1" dirty="0" smtClean="0">
                <a:solidFill>
                  <a:schemeClr val="bg1"/>
                </a:solidFill>
                <a:latin typeface="Arial Black" pitchFamily="34" charset="0"/>
                <a:cs typeface="Arial" pitchFamily="34" charset="0"/>
              </a:rPr>
              <a:t>9th</a:t>
            </a:r>
          </a:p>
        </p:txBody>
      </p:sp>
      <p:pic>
        <p:nvPicPr>
          <p:cNvPr id="858115" name="Picture 3" descr="C:\Users\TunnicliffeGlass Ell\Downloads\noun_12282_cc.png"/>
          <p:cNvPicPr>
            <a:picLocks noChangeAspect="1" noChangeArrowheads="1"/>
          </p:cNvPicPr>
          <p:nvPr/>
        </p:nvPicPr>
        <p:blipFill>
          <a:blip r:embed="rId11" cstate="print">
            <a:lum bright="100000"/>
          </a:blip>
          <a:srcRect/>
          <a:stretch>
            <a:fillRect/>
          </a:stretch>
        </p:blipFill>
        <p:spPr bwMode="auto">
          <a:xfrm>
            <a:off x="8591410" y="2434727"/>
            <a:ext cx="916145" cy="771181"/>
          </a:xfrm>
          <a:prstGeom prst="rect">
            <a:avLst/>
          </a:prstGeom>
          <a:noFill/>
        </p:spPr>
      </p:pic>
      <p:pic>
        <p:nvPicPr>
          <p:cNvPr id="858116" name="Picture 4" descr="C:\Users\TunnicliffeGlass Ell\Downloads\noun_714625_cc.png"/>
          <p:cNvPicPr>
            <a:picLocks noChangeAspect="1" noChangeArrowheads="1"/>
          </p:cNvPicPr>
          <p:nvPr/>
        </p:nvPicPr>
        <p:blipFill>
          <a:blip r:embed="rId12" cstate="print">
            <a:lum bright="100000"/>
          </a:blip>
          <a:srcRect/>
          <a:stretch>
            <a:fillRect/>
          </a:stretch>
        </p:blipFill>
        <p:spPr bwMode="auto">
          <a:xfrm>
            <a:off x="8637223" y="4032173"/>
            <a:ext cx="791378" cy="647087"/>
          </a:xfrm>
          <a:prstGeom prst="rect">
            <a:avLst/>
          </a:prstGeom>
          <a:noFill/>
        </p:spPr>
      </p:pic>
      <p:sp>
        <p:nvSpPr>
          <p:cNvPr id="82" name="TextBox 81"/>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83" name="Rectangle 82"/>
          <p:cNvSpPr/>
          <p:nvPr/>
        </p:nvSpPr>
        <p:spPr>
          <a:xfrm>
            <a:off x="4353820" y="67645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8951791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Melbourne seen as a cultural and creative city</a:t>
            </a:r>
            <a:endParaRPr lang="en-US" dirty="0"/>
          </a:p>
        </p:txBody>
      </p:sp>
      <p:sp>
        <p:nvSpPr>
          <p:cNvPr id="4" name="ColumnHeader"/>
          <p:cNvSpPr>
            <a:spLocks noChangeArrowheads="1"/>
          </p:cNvSpPr>
          <p:nvPr/>
        </p:nvSpPr>
        <p:spPr bwMode="gray">
          <a:xfrm>
            <a:off x="5337175" y="1361242"/>
            <a:ext cx="4113212" cy="677108"/>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a:r>
              <a:rPr lang="en-AU" sz="1600" b="1" dirty="0" smtClean="0">
                <a:solidFill>
                  <a:srgbClr val="DC6E00"/>
                </a:solidFill>
                <a:latin typeface="Arial" pitchFamily="34" charset="0"/>
                <a:cs typeface="Arial" pitchFamily="34" charset="0"/>
              </a:rPr>
              <a:t>International </a:t>
            </a:r>
            <a:r>
              <a:rPr lang="en-AU" sz="1600" b="1" dirty="0" smtClean="0">
                <a:solidFill>
                  <a:srgbClr val="000000"/>
                </a:solidFill>
                <a:latin typeface="Arial" pitchFamily="34" charset="0"/>
                <a:cs typeface="Arial" pitchFamily="34" charset="0"/>
              </a:rPr>
              <a:t>travellers also perceive Melbourne as a creative city</a:t>
            </a:r>
            <a:r>
              <a:rPr lang="en-AU" sz="1600" b="1" baseline="30000" dirty="0" smtClean="0">
                <a:solidFill>
                  <a:srgbClr val="000000"/>
                </a:solidFill>
                <a:latin typeface="Arial" pitchFamily="34" charset="0"/>
                <a:cs typeface="Arial" pitchFamily="34" charset="0"/>
              </a:rPr>
              <a:t>2</a:t>
            </a:r>
            <a:endParaRPr lang="en-AU" sz="1600" b="1" dirty="0">
              <a:solidFill>
                <a:srgbClr val="000000"/>
              </a:solidFill>
              <a:latin typeface="Arial" pitchFamily="34" charset="0"/>
              <a:cs typeface="Arial" pitchFamily="34" charset="0"/>
            </a:endParaRPr>
          </a:p>
        </p:txBody>
      </p:sp>
      <p:sp>
        <p:nvSpPr>
          <p:cNvPr id="6" name="ColumnHeader"/>
          <p:cNvSpPr>
            <a:spLocks noChangeArrowheads="1"/>
          </p:cNvSpPr>
          <p:nvPr/>
        </p:nvSpPr>
        <p:spPr bwMode="gray">
          <a:xfrm>
            <a:off x="455612" y="1361242"/>
            <a:ext cx="4113213" cy="677108"/>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a:r>
              <a:rPr lang="en-AU" sz="1600" b="1" dirty="0" smtClean="0">
                <a:solidFill>
                  <a:srgbClr val="000000"/>
                </a:solidFill>
                <a:latin typeface="Arial" pitchFamily="34" charset="0"/>
                <a:cs typeface="Arial" pitchFamily="34" charset="0"/>
              </a:rPr>
              <a:t>Melbourne perceived by </a:t>
            </a:r>
            <a:r>
              <a:rPr lang="en-AU" sz="1600" b="1" dirty="0" smtClean="0">
                <a:solidFill>
                  <a:srgbClr val="DC6E00"/>
                </a:solidFill>
                <a:latin typeface="Arial" pitchFamily="34" charset="0"/>
                <a:cs typeface="Arial" pitchFamily="34" charset="0"/>
              </a:rPr>
              <a:t>Australians </a:t>
            </a:r>
            <a:r>
              <a:rPr lang="en-AU" sz="1600" b="1" dirty="0" smtClean="0">
                <a:solidFill>
                  <a:srgbClr val="000000"/>
                </a:solidFill>
                <a:latin typeface="Arial" pitchFamily="34" charset="0"/>
                <a:cs typeface="Arial" pitchFamily="34" charset="0"/>
              </a:rPr>
              <a:t>as the country's leading cultural city</a:t>
            </a:r>
            <a:r>
              <a:rPr lang="en-AU" sz="1600" b="1" baseline="30000" dirty="0" smtClean="0">
                <a:solidFill>
                  <a:srgbClr val="000000"/>
                </a:solidFill>
                <a:latin typeface="Arial" pitchFamily="34" charset="0"/>
                <a:cs typeface="Arial" pitchFamily="34" charset="0"/>
              </a:rPr>
              <a:t>1</a:t>
            </a:r>
            <a:endParaRPr lang="en-AU" sz="1600" b="1" dirty="0">
              <a:solidFill>
                <a:srgbClr val="000000"/>
              </a:solidFill>
              <a:latin typeface="Arial" pitchFamily="34" charset="0"/>
              <a:cs typeface="Arial" pitchFamily="34" charset="0"/>
            </a:endParaRPr>
          </a:p>
        </p:txBody>
      </p:sp>
      <p:grpSp>
        <p:nvGrpSpPr>
          <p:cNvPr id="3" name="Group 93"/>
          <p:cNvGrpSpPr/>
          <p:nvPr/>
        </p:nvGrpSpPr>
        <p:grpSpPr>
          <a:xfrm>
            <a:off x="548714" y="3245588"/>
            <a:ext cx="4012305" cy="896040"/>
            <a:chOff x="482612" y="3245588"/>
            <a:chExt cx="4012305" cy="896040"/>
          </a:xfrm>
        </p:grpSpPr>
        <p:grpSp>
          <p:nvGrpSpPr>
            <p:cNvPr id="5" name="Group 52"/>
            <p:cNvGrpSpPr/>
            <p:nvPr/>
          </p:nvGrpSpPr>
          <p:grpSpPr>
            <a:xfrm>
              <a:off x="482612" y="3245588"/>
              <a:ext cx="896042" cy="896040"/>
              <a:chOff x="2471793" y="3932706"/>
              <a:chExt cx="896042" cy="896040"/>
            </a:xfrm>
          </p:grpSpPr>
          <p:sp>
            <p:nvSpPr>
              <p:cNvPr id="24" name="Oval 23"/>
              <p:cNvSpPr/>
              <p:nvPr/>
            </p:nvSpPr>
            <p:spPr>
              <a:xfrm>
                <a:off x="2471793" y="3932706"/>
                <a:ext cx="896042" cy="896040"/>
              </a:xfrm>
              <a:prstGeom prst="ellipse">
                <a:avLst/>
              </a:prstGeom>
              <a:solidFill>
                <a:schemeClr val="tx1">
                  <a:alpha val="40000"/>
                </a:schemeClr>
              </a:solidFill>
              <a:ln w="9525" cap="flat" cmpd="sng" algn="ctr">
                <a:solidFill>
                  <a:srgbClr val="F9EFB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
            <p:nvSpPr>
              <p:cNvPr id="25" name="Freeform 34"/>
              <p:cNvSpPr>
                <a:spLocks noEditPoints="1"/>
              </p:cNvSpPr>
              <p:nvPr/>
            </p:nvSpPr>
            <p:spPr bwMode="auto">
              <a:xfrm>
                <a:off x="2646141" y="4183454"/>
                <a:ext cx="547346" cy="423750"/>
              </a:xfrm>
              <a:custGeom>
                <a:avLst/>
                <a:gdLst>
                  <a:gd name="T0" fmla="*/ 2425 w 3905"/>
                  <a:gd name="T1" fmla="*/ 2149 h 3021"/>
                  <a:gd name="T2" fmla="*/ 2633 w 3905"/>
                  <a:gd name="T3" fmla="*/ 2406 h 3021"/>
                  <a:gd name="T4" fmla="*/ 3018 w 3905"/>
                  <a:gd name="T5" fmla="*/ 2474 h 3021"/>
                  <a:gd name="T6" fmla="*/ 3314 w 3905"/>
                  <a:gd name="T7" fmla="*/ 2269 h 3021"/>
                  <a:gd name="T8" fmla="*/ 3334 w 3905"/>
                  <a:gd name="T9" fmla="*/ 2109 h 3021"/>
                  <a:gd name="T10" fmla="*/ 3106 w 3905"/>
                  <a:gd name="T11" fmla="*/ 2125 h 3021"/>
                  <a:gd name="T12" fmla="*/ 2758 w 3905"/>
                  <a:gd name="T13" fmla="*/ 2114 h 3021"/>
                  <a:gd name="T14" fmla="*/ 2492 w 3905"/>
                  <a:gd name="T15" fmla="*/ 2051 h 3021"/>
                  <a:gd name="T16" fmla="*/ 1149 w 3905"/>
                  <a:gd name="T17" fmla="*/ 1708 h 3021"/>
                  <a:gd name="T18" fmla="*/ 955 w 3905"/>
                  <a:gd name="T19" fmla="*/ 2012 h 3021"/>
                  <a:gd name="T20" fmla="*/ 999 w 3905"/>
                  <a:gd name="T21" fmla="*/ 2166 h 3021"/>
                  <a:gd name="T22" fmla="*/ 1203 w 3905"/>
                  <a:gd name="T23" fmla="*/ 2064 h 3021"/>
                  <a:gd name="T24" fmla="*/ 1528 w 3905"/>
                  <a:gd name="T25" fmla="*/ 1939 h 3021"/>
                  <a:gd name="T26" fmla="*/ 1797 w 3905"/>
                  <a:gd name="T27" fmla="*/ 1895 h 3021"/>
                  <a:gd name="T28" fmla="*/ 1819 w 3905"/>
                  <a:gd name="T29" fmla="*/ 1775 h 3021"/>
                  <a:gd name="T30" fmla="*/ 1497 w 3905"/>
                  <a:gd name="T31" fmla="*/ 1615 h 3021"/>
                  <a:gd name="T32" fmla="*/ 3212 w 3905"/>
                  <a:gd name="T33" fmla="*/ 1405 h 3021"/>
                  <a:gd name="T34" fmla="*/ 3137 w 3905"/>
                  <a:gd name="T35" fmla="*/ 1571 h 3021"/>
                  <a:gd name="T36" fmla="*/ 3284 w 3905"/>
                  <a:gd name="T37" fmla="*/ 1563 h 3021"/>
                  <a:gd name="T38" fmla="*/ 3509 w 3905"/>
                  <a:gd name="T39" fmla="*/ 1590 h 3021"/>
                  <a:gd name="T40" fmla="*/ 3615 w 3905"/>
                  <a:gd name="T41" fmla="*/ 1578 h 3021"/>
                  <a:gd name="T42" fmla="*/ 3508 w 3905"/>
                  <a:gd name="T43" fmla="*/ 1379 h 3021"/>
                  <a:gd name="T44" fmla="*/ 2407 w 3905"/>
                  <a:gd name="T45" fmla="*/ 1288 h 3021"/>
                  <a:gd name="T46" fmla="*/ 2249 w 3905"/>
                  <a:gd name="T47" fmla="*/ 1468 h 3021"/>
                  <a:gd name="T48" fmla="*/ 2325 w 3905"/>
                  <a:gd name="T49" fmla="*/ 1518 h 3021"/>
                  <a:gd name="T50" fmla="*/ 2547 w 3905"/>
                  <a:gd name="T51" fmla="*/ 1509 h 3021"/>
                  <a:gd name="T52" fmla="*/ 2711 w 3905"/>
                  <a:gd name="T53" fmla="*/ 1548 h 3021"/>
                  <a:gd name="T54" fmla="*/ 2687 w 3905"/>
                  <a:gd name="T55" fmla="*/ 1396 h 3021"/>
                  <a:gd name="T56" fmla="*/ 679 w 3905"/>
                  <a:gd name="T57" fmla="*/ 1029 h 3021"/>
                  <a:gd name="T58" fmla="*/ 476 w 3905"/>
                  <a:gd name="T59" fmla="*/ 1179 h 3021"/>
                  <a:gd name="T60" fmla="*/ 471 w 3905"/>
                  <a:gd name="T61" fmla="*/ 1361 h 3021"/>
                  <a:gd name="T62" fmla="*/ 604 w 3905"/>
                  <a:gd name="T63" fmla="*/ 1295 h 3021"/>
                  <a:gd name="T64" fmla="*/ 822 w 3905"/>
                  <a:gd name="T65" fmla="*/ 1234 h 3021"/>
                  <a:gd name="T66" fmla="*/ 914 w 3905"/>
                  <a:gd name="T67" fmla="*/ 1184 h 3021"/>
                  <a:gd name="T68" fmla="*/ 715 w 3905"/>
                  <a:gd name="T69" fmla="*/ 1034 h 3021"/>
                  <a:gd name="T70" fmla="*/ 3080 w 3905"/>
                  <a:gd name="T71" fmla="*/ 762 h 3021"/>
                  <a:gd name="T72" fmla="*/ 3519 w 3905"/>
                  <a:gd name="T73" fmla="*/ 829 h 3021"/>
                  <a:gd name="T74" fmla="*/ 3853 w 3905"/>
                  <a:gd name="T75" fmla="*/ 896 h 3021"/>
                  <a:gd name="T76" fmla="*/ 3710 w 3905"/>
                  <a:gd name="T77" fmla="*/ 2400 h 3021"/>
                  <a:gd name="T78" fmla="*/ 3391 w 3905"/>
                  <a:gd name="T79" fmla="*/ 2802 h 3021"/>
                  <a:gd name="T80" fmla="*/ 2960 w 3905"/>
                  <a:gd name="T81" fmla="*/ 3009 h 3021"/>
                  <a:gd name="T82" fmla="*/ 2654 w 3905"/>
                  <a:gd name="T83" fmla="*/ 2961 h 3021"/>
                  <a:gd name="T84" fmla="*/ 2283 w 3905"/>
                  <a:gd name="T85" fmla="*/ 2690 h 3021"/>
                  <a:gd name="T86" fmla="*/ 2040 w 3905"/>
                  <a:gd name="T87" fmla="*/ 2279 h 3021"/>
                  <a:gd name="T88" fmla="*/ 2105 w 3905"/>
                  <a:gd name="T89" fmla="*/ 780 h 3021"/>
                  <a:gd name="T90" fmla="*/ 2471 w 3905"/>
                  <a:gd name="T91" fmla="*/ 756 h 3021"/>
                  <a:gd name="T92" fmla="*/ 1447 w 3905"/>
                  <a:gd name="T93" fmla="*/ 750 h 3021"/>
                  <a:gd name="T94" fmla="*/ 1296 w 3905"/>
                  <a:gd name="T95" fmla="*/ 952 h 3021"/>
                  <a:gd name="T96" fmla="*/ 1333 w 3905"/>
                  <a:gd name="T97" fmla="*/ 1073 h 3021"/>
                  <a:gd name="T98" fmla="*/ 1495 w 3905"/>
                  <a:gd name="T99" fmla="*/ 982 h 3021"/>
                  <a:gd name="T100" fmla="*/ 1705 w 3905"/>
                  <a:gd name="T101" fmla="*/ 942 h 3021"/>
                  <a:gd name="T102" fmla="*/ 1729 w 3905"/>
                  <a:gd name="T103" fmla="*/ 853 h 3021"/>
                  <a:gd name="T104" fmla="*/ 1790 w 3905"/>
                  <a:gd name="T105" fmla="*/ 0 h 3021"/>
                  <a:gd name="T106" fmla="*/ 1788 w 3905"/>
                  <a:gd name="T107" fmla="*/ 2397 h 3021"/>
                  <a:gd name="T108" fmla="*/ 1496 w 3905"/>
                  <a:gd name="T109" fmla="*/ 2543 h 3021"/>
                  <a:gd name="T110" fmla="*/ 1099 w 3905"/>
                  <a:gd name="T111" fmla="*/ 2486 h 3021"/>
                  <a:gd name="T112" fmla="*/ 683 w 3905"/>
                  <a:gd name="T113" fmla="*/ 2271 h 3021"/>
                  <a:gd name="T114" fmla="*/ 2 w 3905"/>
                  <a:gd name="T115" fmla="*/ 768 h 3021"/>
                  <a:gd name="T116" fmla="*/ 199 w 3905"/>
                  <a:gd name="T117" fmla="*/ 667 h 3021"/>
                  <a:gd name="T118" fmla="*/ 570 w 3905"/>
                  <a:gd name="T119" fmla="*/ 491 h 3021"/>
                  <a:gd name="T120" fmla="*/ 937 w 3905"/>
                  <a:gd name="T121" fmla="*/ 348 h 3021"/>
                  <a:gd name="T122" fmla="*/ 1341 w 3905"/>
                  <a:gd name="T123" fmla="*/ 189 h 3021"/>
                  <a:gd name="T124" fmla="*/ 1689 w 3905"/>
                  <a:gd name="T125" fmla="*/ 44 h 3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05" h="3021">
                    <a:moveTo>
                      <a:pt x="2471" y="2050"/>
                    </a:moveTo>
                    <a:lnTo>
                      <a:pt x="2453" y="2051"/>
                    </a:lnTo>
                    <a:lnTo>
                      <a:pt x="2439" y="2056"/>
                    </a:lnTo>
                    <a:lnTo>
                      <a:pt x="2428" y="2065"/>
                    </a:lnTo>
                    <a:lnTo>
                      <a:pt x="2421" y="2078"/>
                    </a:lnTo>
                    <a:lnTo>
                      <a:pt x="2417" y="2096"/>
                    </a:lnTo>
                    <a:lnTo>
                      <a:pt x="2419" y="2120"/>
                    </a:lnTo>
                    <a:lnTo>
                      <a:pt x="2425" y="2149"/>
                    </a:lnTo>
                    <a:lnTo>
                      <a:pt x="2436" y="2179"/>
                    </a:lnTo>
                    <a:lnTo>
                      <a:pt x="2452" y="2212"/>
                    </a:lnTo>
                    <a:lnTo>
                      <a:pt x="2472" y="2246"/>
                    </a:lnTo>
                    <a:lnTo>
                      <a:pt x="2497" y="2279"/>
                    </a:lnTo>
                    <a:lnTo>
                      <a:pt x="2526" y="2314"/>
                    </a:lnTo>
                    <a:lnTo>
                      <a:pt x="2558" y="2346"/>
                    </a:lnTo>
                    <a:lnTo>
                      <a:pt x="2593" y="2378"/>
                    </a:lnTo>
                    <a:lnTo>
                      <a:pt x="2633" y="2406"/>
                    </a:lnTo>
                    <a:lnTo>
                      <a:pt x="2674" y="2433"/>
                    </a:lnTo>
                    <a:lnTo>
                      <a:pt x="2718" y="2455"/>
                    </a:lnTo>
                    <a:lnTo>
                      <a:pt x="2766" y="2472"/>
                    </a:lnTo>
                    <a:lnTo>
                      <a:pt x="2815" y="2485"/>
                    </a:lnTo>
                    <a:lnTo>
                      <a:pt x="2867" y="2492"/>
                    </a:lnTo>
                    <a:lnTo>
                      <a:pt x="2918" y="2492"/>
                    </a:lnTo>
                    <a:lnTo>
                      <a:pt x="2969" y="2486"/>
                    </a:lnTo>
                    <a:lnTo>
                      <a:pt x="3018" y="2474"/>
                    </a:lnTo>
                    <a:lnTo>
                      <a:pt x="3065" y="2459"/>
                    </a:lnTo>
                    <a:lnTo>
                      <a:pt x="3109" y="2439"/>
                    </a:lnTo>
                    <a:lnTo>
                      <a:pt x="3152" y="2415"/>
                    </a:lnTo>
                    <a:lnTo>
                      <a:pt x="3192" y="2389"/>
                    </a:lnTo>
                    <a:lnTo>
                      <a:pt x="3228" y="2360"/>
                    </a:lnTo>
                    <a:lnTo>
                      <a:pt x="3260" y="2330"/>
                    </a:lnTo>
                    <a:lnTo>
                      <a:pt x="3290" y="2299"/>
                    </a:lnTo>
                    <a:lnTo>
                      <a:pt x="3314" y="2269"/>
                    </a:lnTo>
                    <a:lnTo>
                      <a:pt x="3334" y="2239"/>
                    </a:lnTo>
                    <a:lnTo>
                      <a:pt x="3350" y="2210"/>
                    </a:lnTo>
                    <a:lnTo>
                      <a:pt x="3359" y="2183"/>
                    </a:lnTo>
                    <a:lnTo>
                      <a:pt x="3364" y="2158"/>
                    </a:lnTo>
                    <a:lnTo>
                      <a:pt x="3363" y="2140"/>
                    </a:lnTo>
                    <a:lnTo>
                      <a:pt x="3358" y="2127"/>
                    </a:lnTo>
                    <a:lnTo>
                      <a:pt x="3347" y="2116"/>
                    </a:lnTo>
                    <a:lnTo>
                      <a:pt x="3334" y="2109"/>
                    </a:lnTo>
                    <a:lnTo>
                      <a:pt x="3316" y="2106"/>
                    </a:lnTo>
                    <a:lnTo>
                      <a:pt x="3295" y="2105"/>
                    </a:lnTo>
                    <a:lnTo>
                      <a:pt x="3271" y="2105"/>
                    </a:lnTo>
                    <a:lnTo>
                      <a:pt x="3243" y="2107"/>
                    </a:lnTo>
                    <a:lnTo>
                      <a:pt x="3212" y="2111"/>
                    </a:lnTo>
                    <a:lnTo>
                      <a:pt x="3180" y="2115"/>
                    </a:lnTo>
                    <a:lnTo>
                      <a:pt x="3143" y="2120"/>
                    </a:lnTo>
                    <a:lnTo>
                      <a:pt x="3106" y="2125"/>
                    </a:lnTo>
                    <a:lnTo>
                      <a:pt x="3065" y="2128"/>
                    </a:lnTo>
                    <a:lnTo>
                      <a:pt x="3024" y="2132"/>
                    </a:lnTo>
                    <a:lnTo>
                      <a:pt x="2980" y="2134"/>
                    </a:lnTo>
                    <a:lnTo>
                      <a:pt x="2936" y="2134"/>
                    </a:lnTo>
                    <a:lnTo>
                      <a:pt x="2891" y="2133"/>
                    </a:lnTo>
                    <a:lnTo>
                      <a:pt x="2844" y="2128"/>
                    </a:lnTo>
                    <a:lnTo>
                      <a:pt x="2800" y="2122"/>
                    </a:lnTo>
                    <a:lnTo>
                      <a:pt x="2758" y="2114"/>
                    </a:lnTo>
                    <a:lnTo>
                      <a:pt x="2717" y="2106"/>
                    </a:lnTo>
                    <a:lnTo>
                      <a:pt x="2678" y="2096"/>
                    </a:lnTo>
                    <a:lnTo>
                      <a:pt x="2641" y="2087"/>
                    </a:lnTo>
                    <a:lnTo>
                      <a:pt x="2606" y="2077"/>
                    </a:lnTo>
                    <a:lnTo>
                      <a:pt x="2573" y="2069"/>
                    </a:lnTo>
                    <a:lnTo>
                      <a:pt x="2543" y="2062"/>
                    </a:lnTo>
                    <a:lnTo>
                      <a:pt x="2517" y="2056"/>
                    </a:lnTo>
                    <a:lnTo>
                      <a:pt x="2492" y="2051"/>
                    </a:lnTo>
                    <a:lnTo>
                      <a:pt x="2471" y="2050"/>
                    </a:lnTo>
                    <a:close/>
                    <a:moveTo>
                      <a:pt x="1444" y="1610"/>
                    </a:moveTo>
                    <a:lnTo>
                      <a:pt x="1390" y="1611"/>
                    </a:lnTo>
                    <a:lnTo>
                      <a:pt x="1335" y="1620"/>
                    </a:lnTo>
                    <a:lnTo>
                      <a:pt x="1282" y="1634"/>
                    </a:lnTo>
                    <a:lnTo>
                      <a:pt x="1234" y="1653"/>
                    </a:lnTo>
                    <a:lnTo>
                      <a:pt x="1190" y="1678"/>
                    </a:lnTo>
                    <a:lnTo>
                      <a:pt x="1149" y="1708"/>
                    </a:lnTo>
                    <a:lnTo>
                      <a:pt x="1112" y="1741"/>
                    </a:lnTo>
                    <a:lnTo>
                      <a:pt x="1079" y="1777"/>
                    </a:lnTo>
                    <a:lnTo>
                      <a:pt x="1049" y="1815"/>
                    </a:lnTo>
                    <a:lnTo>
                      <a:pt x="1023" y="1855"/>
                    </a:lnTo>
                    <a:lnTo>
                      <a:pt x="1000" y="1894"/>
                    </a:lnTo>
                    <a:lnTo>
                      <a:pt x="981" y="1935"/>
                    </a:lnTo>
                    <a:lnTo>
                      <a:pt x="966" y="1974"/>
                    </a:lnTo>
                    <a:lnTo>
                      <a:pt x="955" y="2012"/>
                    </a:lnTo>
                    <a:lnTo>
                      <a:pt x="949" y="2048"/>
                    </a:lnTo>
                    <a:lnTo>
                      <a:pt x="945" y="2080"/>
                    </a:lnTo>
                    <a:lnTo>
                      <a:pt x="947" y="2109"/>
                    </a:lnTo>
                    <a:lnTo>
                      <a:pt x="952" y="2133"/>
                    </a:lnTo>
                    <a:lnTo>
                      <a:pt x="960" y="2150"/>
                    </a:lnTo>
                    <a:lnTo>
                      <a:pt x="970" y="2159"/>
                    </a:lnTo>
                    <a:lnTo>
                      <a:pt x="983" y="2165"/>
                    </a:lnTo>
                    <a:lnTo>
                      <a:pt x="999" y="2166"/>
                    </a:lnTo>
                    <a:lnTo>
                      <a:pt x="1017" y="2163"/>
                    </a:lnTo>
                    <a:lnTo>
                      <a:pt x="1037" y="2156"/>
                    </a:lnTo>
                    <a:lnTo>
                      <a:pt x="1058" y="2146"/>
                    </a:lnTo>
                    <a:lnTo>
                      <a:pt x="1083" y="2133"/>
                    </a:lnTo>
                    <a:lnTo>
                      <a:pt x="1111" y="2118"/>
                    </a:lnTo>
                    <a:lnTo>
                      <a:pt x="1139" y="2101"/>
                    </a:lnTo>
                    <a:lnTo>
                      <a:pt x="1170" y="2083"/>
                    </a:lnTo>
                    <a:lnTo>
                      <a:pt x="1203" y="2064"/>
                    </a:lnTo>
                    <a:lnTo>
                      <a:pt x="1239" y="2045"/>
                    </a:lnTo>
                    <a:lnTo>
                      <a:pt x="1276" y="2026"/>
                    </a:lnTo>
                    <a:lnTo>
                      <a:pt x="1315" y="2007"/>
                    </a:lnTo>
                    <a:lnTo>
                      <a:pt x="1357" y="1989"/>
                    </a:lnTo>
                    <a:lnTo>
                      <a:pt x="1400" y="1974"/>
                    </a:lnTo>
                    <a:lnTo>
                      <a:pt x="1442" y="1960"/>
                    </a:lnTo>
                    <a:lnTo>
                      <a:pt x="1485" y="1949"/>
                    </a:lnTo>
                    <a:lnTo>
                      <a:pt x="1528" y="1939"/>
                    </a:lnTo>
                    <a:lnTo>
                      <a:pt x="1570" y="1931"/>
                    </a:lnTo>
                    <a:lnTo>
                      <a:pt x="1609" y="1925"/>
                    </a:lnTo>
                    <a:lnTo>
                      <a:pt x="1647" y="1919"/>
                    </a:lnTo>
                    <a:lnTo>
                      <a:pt x="1683" y="1914"/>
                    </a:lnTo>
                    <a:lnTo>
                      <a:pt x="1716" y="1911"/>
                    </a:lnTo>
                    <a:lnTo>
                      <a:pt x="1746" y="1906"/>
                    </a:lnTo>
                    <a:lnTo>
                      <a:pt x="1773" y="1901"/>
                    </a:lnTo>
                    <a:lnTo>
                      <a:pt x="1797" y="1895"/>
                    </a:lnTo>
                    <a:lnTo>
                      <a:pt x="1817" y="1888"/>
                    </a:lnTo>
                    <a:lnTo>
                      <a:pt x="1834" y="1880"/>
                    </a:lnTo>
                    <a:lnTo>
                      <a:pt x="1845" y="1869"/>
                    </a:lnTo>
                    <a:lnTo>
                      <a:pt x="1851" y="1857"/>
                    </a:lnTo>
                    <a:lnTo>
                      <a:pt x="1854" y="1843"/>
                    </a:lnTo>
                    <a:lnTo>
                      <a:pt x="1849" y="1825"/>
                    </a:lnTo>
                    <a:lnTo>
                      <a:pt x="1838" y="1802"/>
                    </a:lnTo>
                    <a:lnTo>
                      <a:pt x="1819" y="1775"/>
                    </a:lnTo>
                    <a:lnTo>
                      <a:pt x="1794" y="1750"/>
                    </a:lnTo>
                    <a:lnTo>
                      <a:pt x="1765" y="1724"/>
                    </a:lnTo>
                    <a:lnTo>
                      <a:pt x="1729" y="1701"/>
                    </a:lnTo>
                    <a:lnTo>
                      <a:pt x="1689" y="1678"/>
                    </a:lnTo>
                    <a:lnTo>
                      <a:pt x="1645" y="1657"/>
                    </a:lnTo>
                    <a:lnTo>
                      <a:pt x="1598" y="1639"/>
                    </a:lnTo>
                    <a:lnTo>
                      <a:pt x="1548" y="1626"/>
                    </a:lnTo>
                    <a:lnTo>
                      <a:pt x="1497" y="1615"/>
                    </a:lnTo>
                    <a:lnTo>
                      <a:pt x="1444" y="1610"/>
                    </a:lnTo>
                    <a:close/>
                    <a:moveTo>
                      <a:pt x="3388" y="1326"/>
                    </a:moveTo>
                    <a:lnTo>
                      <a:pt x="3356" y="1327"/>
                    </a:lnTo>
                    <a:lnTo>
                      <a:pt x="3324" y="1335"/>
                    </a:lnTo>
                    <a:lnTo>
                      <a:pt x="3293" y="1346"/>
                    </a:lnTo>
                    <a:lnTo>
                      <a:pt x="3263" y="1363"/>
                    </a:lnTo>
                    <a:lnTo>
                      <a:pt x="3236" y="1383"/>
                    </a:lnTo>
                    <a:lnTo>
                      <a:pt x="3212" y="1405"/>
                    </a:lnTo>
                    <a:lnTo>
                      <a:pt x="3189" y="1430"/>
                    </a:lnTo>
                    <a:lnTo>
                      <a:pt x="3170" y="1455"/>
                    </a:lnTo>
                    <a:lnTo>
                      <a:pt x="3155" y="1480"/>
                    </a:lnTo>
                    <a:lnTo>
                      <a:pt x="3143" y="1504"/>
                    </a:lnTo>
                    <a:lnTo>
                      <a:pt x="3134" y="1527"/>
                    </a:lnTo>
                    <a:lnTo>
                      <a:pt x="3131" y="1547"/>
                    </a:lnTo>
                    <a:lnTo>
                      <a:pt x="3132" y="1562"/>
                    </a:lnTo>
                    <a:lnTo>
                      <a:pt x="3137" y="1571"/>
                    </a:lnTo>
                    <a:lnTo>
                      <a:pt x="3145" y="1578"/>
                    </a:lnTo>
                    <a:lnTo>
                      <a:pt x="3157" y="1581"/>
                    </a:lnTo>
                    <a:lnTo>
                      <a:pt x="3172" y="1581"/>
                    </a:lnTo>
                    <a:lnTo>
                      <a:pt x="3190" y="1579"/>
                    </a:lnTo>
                    <a:lnTo>
                      <a:pt x="3211" y="1576"/>
                    </a:lnTo>
                    <a:lnTo>
                      <a:pt x="3233" y="1571"/>
                    </a:lnTo>
                    <a:lnTo>
                      <a:pt x="3258" y="1567"/>
                    </a:lnTo>
                    <a:lnTo>
                      <a:pt x="3284" y="1563"/>
                    </a:lnTo>
                    <a:lnTo>
                      <a:pt x="3313" y="1560"/>
                    </a:lnTo>
                    <a:lnTo>
                      <a:pt x="3343" y="1558"/>
                    </a:lnTo>
                    <a:lnTo>
                      <a:pt x="3372" y="1559"/>
                    </a:lnTo>
                    <a:lnTo>
                      <a:pt x="3403" y="1563"/>
                    </a:lnTo>
                    <a:lnTo>
                      <a:pt x="3432" y="1567"/>
                    </a:lnTo>
                    <a:lnTo>
                      <a:pt x="3459" y="1575"/>
                    </a:lnTo>
                    <a:lnTo>
                      <a:pt x="3485" y="1582"/>
                    </a:lnTo>
                    <a:lnTo>
                      <a:pt x="3509" y="1590"/>
                    </a:lnTo>
                    <a:lnTo>
                      <a:pt x="3532" y="1597"/>
                    </a:lnTo>
                    <a:lnTo>
                      <a:pt x="3552" y="1603"/>
                    </a:lnTo>
                    <a:lnTo>
                      <a:pt x="3568" y="1607"/>
                    </a:lnTo>
                    <a:lnTo>
                      <a:pt x="3584" y="1609"/>
                    </a:lnTo>
                    <a:lnTo>
                      <a:pt x="3596" y="1608"/>
                    </a:lnTo>
                    <a:lnTo>
                      <a:pt x="3605" y="1603"/>
                    </a:lnTo>
                    <a:lnTo>
                      <a:pt x="3611" y="1594"/>
                    </a:lnTo>
                    <a:lnTo>
                      <a:pt x="3615" y="1578"/>
                    </a:lnTo>
                    <a:lnTo>
                      <a:pt x="3614" y="1558"/>
                    </a:lnTo>
                    <a:lnTo>
                      <a:pt x="3609" y="1534"/>
                    </a:lnTo>
                    <a:lnTo>
                      <a:pt x="3599" y="1509"/>
                    </a:lnTo>
                    <a:lnTo>
                      <a:pt x="3587" y="1482"/>
                    </a:lnTo>
                    <a:lnTo>
                      <a:pt x="3572" y="1455"/>
                    </a:lnTo>
                    <a:lnTo>
                      <a:pt x="3553" y="1427"/>
                    </a:lnTo>
                    <a:lnTo>
                      <a:pt x="3532" y="1402"/>
                    </a:lnTo>
                    <a:lnTo>
                      <a:pt x="3508" y="1379"/>
                    </a:lnTo>
                    <a:lnTo>
                      <a:pt x="3480" y="1358"/>
                    </a:lnTo>
                    <a:lnTo>
                      <a:pt x="3452" y="1343"/>
                    </a:lnTo>
                    <a:lnTo>
                      <a:pt x="3421" y="1331"/>
                    </a:lnTo>
                    <a:lnTo>
                      <a:pt x="3388" y="1326"/>
                    </a:lnTo>
                    <a:close/>
                    <a:moveTo>
                      <a:pt x="2503" y="1268"/>
                    </a:moveTo>
                    <a:lnTo>
                      <a:pt x="2470" y="1268"/>
                    </a:lnTo>
                    <a:lnTo>
                      <a:pt x="2438" y="1275"/>
                    </a:lnTo>
                    <a:lnTo>
                      <a:pt x="2407" y="1288"/>
                    </a:lnTo>
                    <a:lnTo>
                      <a:pt x="2378" y="1304"/>
                    </a:lnTo>
                    <a:lnTo>
                      <a:pt x="2351" y="1324"/>
                    </a:lnTo>
                    <a:lnTo>
                      <a:pt x="2326" y="1346"/>
                    </a:lnTo>
                    <a:lnTo>
                      <a:pt x="2304" y="1370"/>
                    </a:lnTo>
                    <a:lnTo>
                      <a:pt x="2285" y="1396"/>
                    </a:lnTo>
                    <a:lnTo>
                      <a:pt x="2269" y="1421"/>
                    </a:lnTo>
                    <a:lnTo>
                      <a:pt x="2257" y="1445"/>
                    </a:lnTo>
                    <a:lnTo>
                      <a:pt x="2249" y="1468"/>
                    </a:lnTo>
                    <a:lnTo>
                      <a:pt x="2245" y="1488"/>
                    </a:lnTo>
                    <a:lnTo>
                      <a:pt x="2246" y="1503"/>
                    </a:lnTo>
                    <a:lnTo>
                      <a:pt x="2251" y="1513"/>
                    </a:lnTo>
                    <a:lnTo>
                      <a:pt x="2260" y="1519"/>
                    </a:lnTo>
                    <a:lnTo>
                      <a:pt x="2272" y="1522"/>
                    </a:lnTo>
                    <a:lnTo>
                      <a:pt x="2287" y="1522"/>
                    </a:lnTo>
                    <a:lnTo>
                      <a:pt x="2304" y="1520"/>
                    </a:lnTo>
                    <a:lnTo>
                      <a:pt x="2325" y="1518"/>
                    </a:lnTo>
                    <a:lnTo>
                      <a:pt x="2348" y="1513"/>
                    </a:lnTo>
                    <a:lnTo>
                      <a:pt x="2373" y="1508"/>
                    </a:lnTo>
                    <a:lnTo>
                      <a:pt x="2400" y="1504"/>
                    </a:lnTo>
                    <a:lnTo>
                      <a:pt x="2428" y="1501"/>
                    </a:lnTo>
                    <a:lnTo>
                      <a:pt x="2457" y="1500"/>
                    </a:lnTo>
                    <a:lnTo>
                      <a:pt x="2488" y="1501"/>
                    </a:lnTo>
                    <a:lnTo>
                      <a:pt x="2517" y="1503"/>
                    </a:lnTo>
                    <a:lnTo>
                      <a:pt x="2547" y="1509"/>
                    </a:lnTo>
                    <a:lnTo>
                      <a:pt x="2574" y="1516"/>
                    </a:lnTo>
                    <a:lnTo>
                      <a:pt x="2601" y="1523"/>
                    </a:lnTo>
                    <a:lnTo>
                      <a:pt x="2624" y="1531"/>
                    </a:lnTo>
                    <a:lnTo>
                      <a:pt x="2647" y="1538"/>
                    </a:lnTo>
                    <a:lnTo>
                      <a:pt x="2666" y="1545"/>
                    </a:lnTo>
                    <a:lnTo>
                      <a:pt x="2684" y="1548"/>
                    </a:lnTo>
                    <a:lnTo>
                      <a:pt x="2699" y="1551"/>
                    </a:lnTo>
                    <a:lnTo>
                      <a:pt x="2711" y="1548"/>
                    </a:lnTo>
                    <a:lnTo>
                      <a:pt x="2721" y="1544"/>
                    </a:lnTo>
                    <a:lnTo>
                      <a:pt x="2727" y="1534"/>
                    </a:lnTo>
                    <a:lnTo>
                      <a:pt x="2729" y="1520"/>
                    </a:lnTo>
                    <a:lnTo>
                      <a:pt x="2728" y="1500"/>
                    </a:lnTo>
                    <a:lnTo>
                      <a:pt x="2723" y="1476"/>
                    </a:lnTo>
                    <a:lnTo>
                      <a:pt x="2715" y="1451"/>
                    </a:lnTo>
                    <a:lnTo>
                      <a:pt x="2703" y="1424"/>
                    </a:lnTo>
                    <a:lnTo>
                      <a:pt x="2687" y="1396"/>
                    </a:lnTo>
                    <a:lnTo>
                      <a:pt x="2668" y="1369"/>
                    </a:lnTo>
                    <a:lnTo>
                      <a:pt x="2647" y="1344"/>
                    </a:lnTo>
                    <a:lnTo>
                      <a:pt x="2622" y="1320"/>
                    </a:lnTo>
                    <a:lnTo>
                      <a:pt x="2596" y="1300"/>
                    </a:lnTo>
                    <a:lnTo>
                      <a:pt x="2566" y="1285"/>
                    </a:lnTo>
                    <a:lnTo>
                      <a:pt x="2535" y="1273"/>
                    </a:lnTo>
                    <a:lnTo>
                      <a:pt x="2503" y="1268"/>
                    </a:lnTo>
                    <a:close/>
                    <a:moveTo>
                      <a:pt x="679" y="1029"/>
                    </a:moveTo>
                    <a:lnTo>
                      <a:pt x="643" y="1029"/>
                    </a:lnTo>
                    <a:lnTo>
                      <a:pt x="609" y="1037"/>
                    </a:lnTo>
                    <a:lnTo>
                      <a:pt x="578" y="1052"/>
                    </a:lnTo>
                    <a:lnTo>
                      <a:pt x="552" y="1070"/>
                    </a:lnTo>
                    <a:lnTo>
                      <a:pt x="528" y="1093"/>
                    </a:lnTo>
                    <a:lnTo>
                      <a:pt x="508" y="1119"/>
                    </a:lnTo>
                    <a:lnTo>
                      <a:pt x="490" y="1148"/>
                    </a:lnTo>
                    <a:lnTo>
                      <a:pt x="476" y="1179"/>
                    </a:lnTo>
                    <a:lnTo>
                      <a:pt x="465" y="1210"/>
                    </a:lnTo>
                    <a:lnTo>
                      <a:pt x="457" y="1241"/>
                    </a:lnTo>
                    <a:lnTo>
                      <a:pt x="452" y="1269"/>
                    </a:lnTo>
                    <a:lnTo>
                      <a:pt x="451" y="1297"/>
                    </a:lnTo>
                    <a:lnTo>
                      <a:pt x="452" y="1320"/>
                    </a:lnTo>
                    <a:lnTo>
                      <a:pt x="457" y="1340"/>
                    </a:lnTo>
                    <a:lnTo>
                      <a:pt x="463" y="1354"/>
                    </a:lnTo>
                    <a:lnTo>
                      <a:pt x="471" y="1361"/>
                    </a:lnTo>
                    <a:lnTo>
                      <a:pt x="482" y="1363"/>
                    </a:lnTo>
                    <a:lnTo>
                      <a:pt x="493" y="1362"/>
                    </a:lnTo>
                    <a:lnTo>
                      <a:pt x="508" y="1356"/>
                    </a:lnTo>
                    <a:lnTo>
                      <a:pt x="523" y="1348"/>
                    </a:lnTo>
                    <a:lnTo>
                      <a:pt x="541" y="1337"/>
                    </a:lnTo>
                    <a:lnTo>
                      <a:pt x="560" y="1324"/>
                    </a:lnTo>
                    <a:lnTo>
                      <a:pt x="581" y="1310"/>
                    </a:lnTo>
                    <a:lnTo>
                      <a:pt x="604" y="1295"/>
                    </a:lnTo>
                    <a:lnTo>
                      <a:pt x="629" y="1282"/>
                    </a:lnTo>
                    <a:lnTo>
                      <a:pt x="656" y="1269"/>
                    </a:lnTo>
                    <a:lnTo>
                      <a:pt x="684" y="1258"/>
                    </a:lnTo>
                    <a:lnTo>
                      <a:pt x="713" y="1250"/>
                    </a:lnTo>
                    <a:lnTo>
                      <a:pt x="742" y="1243"/>
                    </a:lnTo>
                    <a:lnTo>
                      <a:pt x="771" y="1239"/>
                    </a:lnTo>
                    <a:lnTo>
                      <a:pt x="797" y="1236"/>
                    </a:lnTo>
                    <a:lnTo>
                      <a:pt x="822" y="1234"/>
                    </a:lnTo>
                    <a:lnTo>
                      <a:pt x="845" y="1232"/>
                    </a:lnTo>
                    <a:lnTo>
                      <a:pt x="866" y="1230"/>
                    </a:lnTo>
                    <a:lnTo>
                      <a:pt x="883" y="1226"/>
                    </a:lnTo>
                    <a:lnTo>
                      <a:pt x="898" y="1223"/>
                    </a:lnTo>
                    <a:lnTo>
                      <a:pt x="908" y="1217"/>
                    </a:lnTo>
                    <a:lnTo>
                      <a:pt x="916" y="1209"/>
                    </a:lnTo>
                    <a:lnTo>
                      <a:pt x="918" y="1198"/>
                    </a:lnTo>
                    <a:lnTo>
                      <a:pt x="914" y="1184"/>
                    </a:lnTo>
                    <a:lnTo>
                      <a:pt x="905" y="1163"/>
                    </a:lnTo>
                    <a:lnTo>
                      <a:pt x="889" y="1141"/>
                    </a:lnTo>
                    <a:lnTo>
                      <a:pt x="869" y="1119"/>
                    </a:lnTo>
                    <a:lnTo>
                      <a:pt x="844" y="1097"/>
                    </a:lnTo>
                    <a:lnTo>
                      <a:pt x="816" y="1077"/>
                    </a:lnTo>
                    <a:lnTo>
                      <a:pt x="784" y="1059"/>
                    </a:lnTo>
                    <a:lnTo>
                      <a:pt x="750" y="1045"/>
                    </a:lnTo>
                    <a:lnTo>
                      <a:pt x="715" y="1034"/>
                    </a:lnTo>
                    <a:lnTo>
                      <a:pt x="679" y="1029"/>
                    </a:lnTo>
                    <a:close/>
                    <a:moveTo>
                      <a:pt x="2766" y="747"/>
                    </a:moveTo>
                    <a:lnTo>
                      <a:pt x="2823" y="747"/>
                    </a:lnTo>
                    <a:lnTo>
                      <a:pt x="2879" y="749"/>
                    </a:lnTo>
                    <a:lnTo>
                      <a:pt x="2931" y="751"/>
                    </a:lnTo>
                    <a:lnTo>
                      <a:pt x="2982" y="753"/>
                    </a:lnTo>
                    <a:lnTo>
                      <a:pt x="3030" y="757"/>
                    </a:lnTo>
                    <a:lnTo>
                      <a:pt x="3080" y="762"/>
                    </a:lnTo>
                    <a:lnTo>
                      <a:pt x="3132" y="768"/>
                    </a:lnTo>
                    <a:lnTo>
                      <a:pt x="3186" y="775"/>
                    </a:lnTo>
                    <a:lnTo>
                      <a:pt x="3241" y="783"/>
                    </a:lnTo>
                    <a:lnTo>
                      <a:pt x="3297" y="791"/>
                    </a:lnTo>
                    <a:lnTo>
                      <a:pt x="3353" y="800"/>
                    </a:lnTo>
                    <a:lnTo>
                      <a:pt x="3409" y="809"/>
                    </a:lnTo>
                    <a:lnTo>
                      <a:pt x="3464" y="819"/>
                    </a:lnTo>
                    <a:lnTo>
                      <a:pt x="3519" y="829"/>
                    </a:lnTo>
                    <a:lnTo>
                      <a:pt x="3571" y="839"/>
                    </a:lnTo>
                    <a:lnTo>
                      <a:pt x="3621" y="849"/>
                    </a:lnTo>
                    <a:lnTo>
                      <a:pt x="3668" y="858"/>
                    </a:lnTo>
                    <a:lnTo>
                      <a:pt x="3714" y="866"/>
                    </a:lnTo>
                    <a:lnTo>
                      <a:pt x="3754" y="876"/>
                    </a:lnTo>
                    <a:lnTo>
                      <a:pt x="3792" y="883"/>
                    </a:lnTo>
                    <a:lnTo>
                      <a:pt x="3824" y="890"/>
                    </a:lnTo>
                    <a:lnTo>
                      <a:pt x="3853" y="896"/>
                    </a:lnTo>
                    <a:lnTo>
                      <a:pt x="3874" y="901"/>
                    </a:lnTo>
                    <a:lnTo>
                      <a:pt x="3891" y="904"/>
                    </a:lnTo>
                    <a:lnTo>
                      <a:pt x="3901" y="907"/>
                    </a:lnTo>
                    <a:lnTo>
                      <a:pt x="3905" y="908"/>
                    </a:lnTo>
                    <a:lnTo>
                      <a:pt x="3736" y="2278"/>
                    </a:lnTo>
                    <a:lnTo>
                      <a:pt x="3736" y="2278"/>
                    </a:lnTo>
                    <a:lnTo>
                      <a:pt x="3727" y="2340"/>
                    </a:lnTo>
                    <a:lnTo>
                      <a:pt x="3710" y="2400"/>
                    </a:lnTo>
                    <a:lnTo>
                      <a:pt x="3687" y="2459"/>
                    </a:lnTo>
                    <a:lnTo>
                      <a:pt x="3659" y="2516"/>
                    </a:lnTo>
                    <a:lnTo>
                      <a:pt x="3623" y="2569"/>
                    </a:lnTo>
                    <a:lnTo>
                      <a:pt x="3584" y="2622"/>
                    </a:lnTo>
                    <a:lnTo>
                      <a:pt x="3541" y="2670"/>
                    </a:lnTo>
                    <a:lnTo>
                      <a:pt x="3494" y="2718"/>
                    </a:lnTo>
                    <a:lnTo>
                      <a:pt x="3444" y="2762"/>
                    </a:lnTo>
                    <a:lnTo>
                      <a:pt x="3391" y="2802"/>
                    </a:lnTo>
                    <a:lnTo>
                      <a:pt x="3338" y="2840"/>
                    </a:lnTo>
                    <a:lnTo>
                      <a:pt x="3282" y="2875"/>
                    </a:lnTo>
                    <a:lnTo>
                      <a:pt x="3226" y="2906"/>
                    </a:lnTo>
                    <a:lnTo>
                      <a:pt x="3170" y="2934"/>
                    </a:lnTo>
                    <a:lnTo>
                      <a:pt x="3115" y="2958"/>
                    </a:lnTo>
                    <a:lnTo>
                      <a:pt x="3061" y="2979"/>
                    </a:lnTo>
                    <a:lnTo>
                      <a:pt x="3008" y="2996"/>
                    </a:lnTo>
                    <a:lnTo>
                      <a:pt x="2960" y="3009"/>
                    </a:lnTo>
                    <a:lnTo>
                      <a:pt x="2913" y="3017"/>
                    </a:lnTo>
                    <a:lnTo>
                      <a:pt x="2870" y="3021"/>
                    </a:lnTo>
                    <a:lnTo>
                      <a:pt x="2831" y="3021"/>
                    </a:lnTo>
                    <a:lnTo>
                      <a:pt x="2804" y="3017"/>
                    </a:lnTo>
                    <a:lnTo>
                      <a:pt x="2771" y="3009"/>
                    </a:lnTo>
                    <a:lnTo>
                      <a:pt x="2735" y="2997"/>
                    </a:lnTo>
                    <a:lnTo>
                      <a:pt x="2696" y="2982"/>
                    </a:lnTo>
                    <a:lnTo>
                      <a:pt x="2654" y="2961"/>
                    </a:lnTo>
                    <a:lnTo>
                      <a:pt x="2609" y="2938"/>
                    </a:lnTo>
                    <a:lnTo>
                      <a:pt x="2564" y="2911"/>
                    </a:lnTo>
                    <a:lnTo>
                      <a:pt x="2516" y="2882"/>
                    </a:lnTo>
                    <a:lnTo>
                      <a:pt x="2469" y="2849"/>
                    </a:lnTo>
                    <a:lnTo>
                      <a:pt x="2421" y="2813"/>
                    </a:lnTo>
                    <a:lnTo>
                      <a:pt x="2373" y="2775"/>
                    </a:lnTo>
                    <a:lnTo>
                      <a:pt x="2327" y="2733"/>
                    </a:lnTo>
                    <a:lnTo>
                      <a:pt x="2283" y="2690"/>
                    </a:lnTo>
                    <a:lnTo>
                      <a:pt x="2240" y="2645"/>
                    </a:lnTo>
                    <a:lnTo>
                      <a:pt x="2200" y="2598"/>
                    </a:lnTo>
                    <a:lnTo>
                      <a:pt x="2163" y="2548"/>
                    </a:lnTo>
                    <a:lnTo>
                      <a:pt x="2128" y="2497"/>
                    </a:lnTo>
                    <a:lnTo>
                      <a:pt x="2100" y="2444"/>
                    </a:lnTo>
                    <a:lnTo>
                      <a:pt x="2075" y="2391"/>
                    </a:lnTo>
                    <a:lnTo>
                      <a:pt x="2055" y="2335"/>
                    </a:lnTo>
                    <a:lnTo>
                      <a:pt x="2040" y="2279"/>
                    </a:lnTo>
                    <a:lnTo>
                      <a:pt x="2033" y="2222"/>
                    </a:lnTo>
                    <a:lnTo>
                      <a:pt x="2032" y="2165"/>
                    </a:lnTo>
                    <a:lnTo>
                      <a:pt x="2032" y="2165"/>
                    </a:lnTo>
                    <a:lnTo>
                      <a:pt x="2046" y="784"/>
                    </a:lnTo>
                    <a:lnTo>
                      <a:pt x="2050" y="784"/>
                    </a:lnTo>
                    <a:lnTo>
                      <a:pt x="2062" y="783"/>
                    </a:lnTo>
                    <a:lnTo>
                      <a:pt x="2080" y="782"/>
                    </a:lnTo>
                    <a:lnTo>
                      <a:pt x="2105" y="780"/>
                    </a:lnTo>
                    <a:lnTo>
                      <a:pt x="2136" y="777"/>
                    </a:lnTo>
                    <a:lnTo>
                      <a:pt x="2172" y="775"/>
                    </a:lnTo>
                    <a:lnTo>
                      <a:pt x="2213" y="771"/>
                    </a:lnTo>
                    <a:lnTo>
                      <a:pt x="2258" y="769"/>
                    </a:lnTo>
                    <a:lnTo>
                      <a:pt x="2307" y="765"/>
                    </a:lnTo>
                    <a:lnTo>
                      <a:pt x="2359" y="762"/>
                    </a:lnTo>
                    <a:lnTo>
                      <a:pt x="2414" y="759"/>
                    </a:lnTo>
                    <a:lnTo>
                      <a:pt x="2471" y="756"/>
                    </a:lnTo>
                    <a:lnTo>
                      <a:pt x="2529" y="753"/>
                    </a:lnTo>
                    <a:lnTo>
                      <a:pt x="2589" y="751"/>
                    </a:lnTo>
                    <a:lnTo>
                      <a:pt x="2648" y="750"/>
                    </a:lnTo>
                    <a:lnTo>
                      <a:pt x="2708" y="749"/>
                    </a:lnTo>
                    <a:lnTo>
                      <a:pt x="2766" y="747"/>
                    </a:lnTo>
                    <a:close/>
                    <a:moveTo>
                      <a:pt x="1518" y="740"/>
                    </a:moveTo>
                    <a:lnTo>
                      <a:pt x="1483" y="742"/>
                    </a:lnTo>
                    <a:lnTo>
                      <a:pt x="1447" y="750"/>
                    </a:lnTo>
                    <a:lnTo>
                      <a:pt x="1417" y="763"/>
                    </a:lnTo>
                    <a:lnTo>
                      <a:pt x="1390" y="782"/>
                    </a:lnTo>
                    <a:lnTo>
                      <a:pt x="1367" y="806"/>
                    </a:lnTo>
                    <a:lnTo>
                      <a:pt x="1346" y="832"/>
                    </a:lnTo>
                    <a:lnTo>
                      <a:pt x="1329" y="860"/>
                    </a:lnTo>
                    <a:lnTo>
                      <a:pt x="1315" y="891"/>
                    </a:lnTo>
                    <a:lnTo>
                      <a:pt x="1303" y="922"/>
                    </a:lnTo>
                    <a:lnTo>
                      <a:pt x="1296" y="952"/>
                    </a:lnTo>
                    <a:lnTo>
                      <a:pt x="1291" y="982"/>
                    </a:lnTo>
                    <a:lnTo>
                      <a:pt x="1289" y="1009"/>
                    </a:lnTo>
                    <a:lnTo>
                      <a:pt x="1291" y="1033"/>
                    </a:lnTo>
                    <a:lnTo>
                      <a:pt x="1295" y="1053"/>
                    </a:lnTo>
                    <a:lnTo>
                      <a:pt x="1302" y="1066"/>
                    </a:lnTo>
                    <a:lnTo>
                      <a:pt x="1310" y="1073"/>
                    </a:lnTo>
                    <a:lnTo>
                      <a:pt x="1320" y="1075"/>
                    </a:lnTo>
                    <a:lnTo>
                      <a:pt x="1333" y="1073"/>
                    </a:lnTo>
                    <a:lnTo>
                      <a:pt x="1346" y="1068"/>
                    </a:lnTo>
                    <a:lnTo>
                      <a:pt x="1363" y="1059"/>
                    </a:lnTo>
                    <a:lnTo>
                      <a:pt x="1379" y="1048"/>
                    </a:lnTo>
                    <a:lnTo>
                      <a:pt x="1400" y="1036"/>
                    </a:lnTo>
                    <a:lnTo>
                      <a:pt x="1421" y="1022"/>
                    </a:lnTo>
                    <a:lnTo>
                      <a:pt x="1444" y="1008"/>
                    </a:lnTo>
                    <a:lnTo>
                      <a:pt x="1469" y="995"/>
                    </a:lnTo>
                    <a:lnTo>
                      <a:pt x="1495" y="982"/>
                    </a:lnTo>
                    <a:lnTo>
                      <a:pt x="1523" y="971"/>
                    </a:lnTo>
                    <a:lnTo>
                      <a:pt x="1553" y="961"/>
                    </a:lnTo>
                    <a:lnTo>
                      <a:pt x="1581" y="955"/>
                    </a:lnTo>
                    <a:lnTo>
                      <a:pt x="1609" y="951"/>
                    </a:lnTo>
                    <a:lnTo>
                      <a:pt x="1636" y="948"/>
                    </a:lnTo>
                    <a:lnTo>
                      <a:pt x="1661" y="946"/>
                    </a:lnTo>
                    <a:lnTo>
                      <a:pt x="1685" y="944"/>
                    </a:lnTo>
                    <a:lnTo>
                      <a:pt x="1705" y="942"/>
                    </a:lnTo>
                    <a:lnTo>
                      <a:pt x="1723" y="939"/>
                    </a:lnTo>
                    <a:lnTo>
                      <a:pt x="1737" y="935"/>
                    </a:lnTo>
                    <a:lnTo>
                      <a:pt x="1748" y="929"/>
                    </a:lnTo>
                    <a:lnTo>
                      <a:pt x="1755" y="921"/>
                    </a:lnTo>
                    <a:lnTo>
                      <a:pt x="1756" y="909"/>
                    </a:lnTo>
                    <a:lnTo>
                      <a:pt x="1754" y="895"/>
                    </a:lnTo>
                    <a:lnTo>
                      <a:pt x="1744" y="875"/>
                    </a:lnTo>
                    <a:lnTo>
                      <a:pt x="1729" y="853"/>
                    </a:lnTo>
                    <a:lnTo>
                      <a:pt x="1708" y="831"/>
                    </a:lnTo>
                    <a:lnTo>
                      <a:pt x="1683" y="809"/>
                    </a:lnTo>
                    <a:lnTo>
                      <a:pt x="1654" y="789"/>
                    </a:lnTo>
                    <a:lnTo>
                      <a:pt x="1623" y="771"/>
                    </a:lnTo>
                    <a:lnTo>
                      <a:pt x="1590" y="756"/>
                    </a:lnTo>
                    <a:lnTo>
                      <a:pt x="1554" y="746"/>
                    </a:lnTo>
                    <a:lnTo>
                      <a:pt x="1518" y="740"/>
                    </a:lnTo>
                    <a:close/>
                    <a:moveTo>
                      <a:pt x="1790" y="0"/>
                    </a:moveTo>
                    <a:lnTo>
                      <a:pt x="1968" y="769"/>
                    </a:lnTo>
                    <a:lnTo>
                      <a:pt x="1955" y="2171"/>
                    </a:lnTo>
                    <a:lnTo>
                      <a:pt x="1955" y="2194"/>
                    </a:lnTo>
                    <a:lnTo>
                      <a:pt x="1954" y="2210"/>
                    </a:lnTo>
                    <a:lnTo>
                      <a:pt x="1914" y="2263"/>
                    </a:lnTo>
                    <a:lnTo>
                      <a:pt x="1873" y="2311"/>
                    </a:lnTo>
                    <a:lnTo>
                      <a:pt x="1831" y="2357"/>
                    </a:lnTo>
                    <a:lnTo>
                      <a:pt x="1788" y="2397"/>
                    </a:lnTo>
                    <a:lnTo>
                      <a:pt x="1747" y="2434"/>
                    </a:lnTo>
                    <a:lnTo>
                      <a:pt x="1705" y="2466"/>
                    </a:lnTo>
                    <a:lnTo>
                      <a:pt x="1665" y="2492"/>
                    </a:lnTo>
                    <a:lnTo>
                      <a:pt x="1625" y="2513"/>
                    </a:lnTo>
                    <a:lnTo>
                      <a:pt x="1590" y="2528"/>
                    </a:lnTo>
                    <a:lnTo>
                      <a:pt x="1564" y="2535"/>
                    </a:lnTo>
                    <a:lnTo>
                      <a:pt x="1533" y="2540"/>
                    </a:lnTo>
                    <a:lnTo>
                      <a:pt x="1496" y="2543"/>
                    </a:lnTo>
                    <a:lnTo>
                      <a:pt x="1457" y="2543"/>
                    </a:lnTo>
                    <a:lnTo>
                      <a:pt x="1413" y="2542"/>
                    </a:lnTo>
                    <a:lnTo>
                      <a:pt x="1365" y="2538"/>
                    </a:lnTo>
                    <a:lnTo>
                      <a:pt x="1316" y="2532"/>
                    </a:lnTo>
                    <a:lnTo>
                      <a:pt x="1264" y="2524"/>
                    </a:lnTo>
                    <a:lnTo>
                      <a:pt x="1210" y="2513"/>
                    </a:lnTo>
                    <a:lnTo>
                      <a:pt x="1155" y="2500"/>
                    </a:lnTo>
                    <a:lnTo>
                      <a:pt x="1099" y="2486"/>
                    </a:lnTo>
                    <a:lnTo>
                      <a:pt x="1043" y="2468"/>
                    </a:lnTo>
                    <a:lnTo>
                      <a:pt x="987" y="2447"/>
                    </a:lnTo>
                    <a:lnTo>
                      <a:pt x="932" y="2424"/>
                    </a:lnTo>
                    <a:lnTo>
                      <a:pt x="878" y="2399"/>
                    </a:lnTo>
                    <a:lnTo>
                      <a:pt x="825" y="2371"/>
                    </a:lnTo>
                    <a:lnTo>
                      <a:pt x="774" y="2340"/>
                    </a:lnTo>
                    <a:lnTo>
                      <a:pt x="727" y="2307"/>
                    </a:lnTo>
                    <a:lnTo>
                      <a:pt x="683" y="2271"/>
                    </a:lnTo>
                    <a:lnTo>
                      <a:pt x="641" y="2232"/>
                    </a:lnTo>
                    <a:lnTo>
                      <a:pt x="604" y="2190"/>
                    </a:lnTo>
                    <a:lnTo>
                      <a:pt x="571" y="2145"/>
                    </a:lnTo>
                    <a:lnTo>
                      <a:pt x="543" y="2097"/>
                    </a:lnTo>
                    <a:lnTo>
                      <a:pt x="522" y="2048"/>
                    </a:lnTo>
                    <a:lnTo>
                      <a:pt x="522" y="2048"/>
                    </a:lnTo>
                    <a:lnTo>
                      <a:pt x="0" y="769"/>
                    </a:lnTo>
                    <a:lnTo>
                      <a:pt x="2" y="768"/>
                    </a:lnTo>
                    <a:lnTo>
                      <a:pt x="12" y="763"/>
                    </a:lnTo>
                    <a:lnTo>
                      <a:pt x="25" y="756"/>
                    </a:lnTo>
                    <a:lnTo>
                      <a:pt x="44" y="745"/>
                    </a:lnTo>
                    <a:lnTo>
                      <a:pt x="68" y="733"/>
                    </a:lnTo>
                    <a:lnTo>
                      <a:pt x="95" y="719"/>
                    </a:lnTo>
                    <a:lnTo>
                      <a:pt x="126" y="704"/>
                    </a:lnTo>
                    <a:lnTo>
                      <a:pt x="162" y="686"/>
                    </a:lnTo>
                    <a:lnTo>
                      <a:pt x="199" y="667"/>
                    </a:lnTo>
                    <a:lnTo>
                      <a:pt x="240" y="646"/>
                    </a:lnTo>
                    <a:lnTo>
                      <a:pt x="283" y="626"/>
                    </a:lnTo>
                    <a:lnTo>
                      <a:pt x="328" y="604"/>
                    </a:lnTo>
                    <a:lnTo>
                      <a:pt x="375" y="581"/>
                    </a:lnTo>
                    <a:lnTo>
                      <a:pt x="422" y="559"/>
                    </a:lnTo>
                    <a:lnTo>
                      <a:pt x="471" y="536"/>
                    </a:lnTo>
                    <a:lnTo>
                      <a:pt x="521" y="513"/>
                    </a:lnTo>
                    <a:lnTo>
                      <a:pt x="570" y="491"/>
                    </a:lnTo>
                    <a:lnTo>
                      <a:pt x="620" y="469"/>
                    </a:lnTo>
                    <a:lnTo>
                      <a:pt x="668" y="449"/>
                    </a:lnTo>
                    <a:lnTo>
                      <a:pt x="716" y="429"/>
                    </a:lnTo>
                    <a:lnTo>
                      <a:pt x="763" y="411"/>
                    </a:lnTo>
                    <a:lnTo>
                      <a:pt x="807" y="393"/>
                    </a:lnTo>
                    <a:lnTo>
                      <a:pt x="851" y="378"/>
                    </a:lnTo>
                    <a:lnTo>
                      <a:pt x="893" y="364"/>
                    </a:lnTo>
                    <a:lnTo>
                      <a:pt x="937" y="348"/>
                    </a:lnTo>
                    <a:lnTo>
                      <a:pt x="983" y="330"/>
                    </a:lnTo>
                    <a:lnTo>
                      <a:pt x="1032" y="313"/>
                    </a:lnTo>
                    <a:lnTo>
                      <a:pt x="1082" y="292"/>
                    </a:lnTo>
                    <a:lnTo>
                      <a:pt x="1133" y="272"/>
                    </a:lnTo>
                    <a:lnTo>
                      <a:pt x="1186" y="252"/>
                    </a:lnTo>
                    <a:lnTo>
                      <a:pt x="1237" y="232"/>
                    </a:lnTo>
                    <a:lnTo>
                      <a:pt x="1289" y="210"/>
                    </a:lnTo>
                    <a:lnTo>
                      <a:pt x="1341" y="189"/>
                    </a:lnTo>
                    <a:lnTo>
                      <a:pt x="1391" y="169"/>
                    </a:lnTo>
                    <a:lnTo>
                      <a:pt x="1441" y="147"/>
                    </a:lnTo>
                    <a:lnTo>
                      <a:pt x="1489" y="128"/>
                    </a:lnTo>
                    <a:lnTo>
                      <a:pt x="1534" y="108"/>
                    </a:lnTo>
                    <a:lnTo>
                      <a:pt x="1578" y="90"/>
                    </a:lnTo>
                    <a:lnTo>
                      <a:pt x="1617" y="74"/>
                    </a:lnTo>
                    <a:lnTo>
                      <a:pt x="1655" y="58"/>
                    </a:lnTo>
                    <a:lnTo>
                      <a:pt x="1689" y="44"/>
                    </a:lnTo>
                    <a:lnTo>
                      <a:pt x="1717" y="31"/>
                    </a:lnTo>
                    <a:lnTo>
                      <a:pt x="1742" y="20"/>
                    </a:lnTo>
                    <a:lnTo>
                      <a:pt x="1762" y="12"/>
                    </a:lnTo>
                    <a:lnTo>
                      <a:pt x="1778" y="5"/>
                    </a:lnTo>
                    <a:lnTo>
                      <a:pt x="1786" y="1"/>
                    </a:lnTo>
                    <a:lnTo>
                      <a:pt x="1790" y="0"/>
                    </a:lnTo>
                    <a:close/>
                  </a:path>
                </a:pathLst>
              </a:custGeom>
              <a:solidFill>
                <a:schemeClr val="bg1"/>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60" name="TextBox 59"/>
            <p:cNvSpPr txBox="1"/>
            <p:nvPr/>
          </p:nvSpPr>
          <p:spPr>
            <a:xfrm>
              <a:off x="1444756" y="3375741"/>
              <a:ext cx="904414" cy="612645"/>
            </a:xfrm>
            <a:prstGeom prst="rect">
              <a:avLst/>
            </a:prstGeom>
            <a:noFill/>
          </p:spPr>
          <p:txBody>
            <a:bodyPr wrap="none" tIns="90000" bIns="90000" rtlCol="0" anchor="t">
              <a:spAutoFit/>
            </a:bodyPr>
            <a:lstStyle/>
            <a:p>
              <a:pPr algn="ctr"/>
              <a:r>
                <a:rPr lang="en-AU" sz="2800" b="1" dirty="0" smtClean="0">
                  <a:solidFill>
                    <a:srgbClr val="000000"/>
                  </a:solidFill>
                  <a:latin typeface="Arial" pitchFamily="34" charset="0"/>
                  <a:cs typeface="Arial" pitchFamily="34" charset="0"/>
                </a:rPr>
                <a:t>50%</a:t>
              </a:r>
              <a:endParaRPr lang="en-US" sz="2800" b="1" dirty="0" smtClean="0">
                <a:solidFill>
                  <a:srgbClr val="000000"/>
                </a:solidFill>
                <a:latin typeface="Arial" pitchFamily="34" charset="0"/>
                <a:cs typeface="Arial" pitchFamily="34" charset="0"/>
              </a:endParaRPr>
            </a:p>
          </p:txBody>
        </p:sp>
        <p:sp>
          <p:nvSpPr>
            <p:cNvPr id="65" name="TextBox 64"/>
            <p:cNvSpPr txBox="1"/>
            <p:nvPr/>
          </p:nvSpPr>
          <p:spPr>
            <a:xfrm>
              <a:off x="2283068" y="3397775"/>
              <a:ext cx="2211849" cy="551090"/>
            </a:xfrm>
            <a:prstGeom prst="rect">
              <a:avLst/>
            </a:prstGeom>
            <a:noFill/>
          </p:spPr>
          <p:txBody>
            <a:bodyPr wrap="square" tIns="90000" bIns="90000" rtlCol="0" anchor="t">
              <a:spAutoFit/>
            </a:bodyPr>
            <a:lstStyle/>
            <a:p>
              <a:r>
                <a:rPr lang="en-AU" sz="1200" i="1" dirty="0" smtClean="0">
                  <a:solidFill>
                    <a:srgbClr val="000000"/>
                  </a:solidFill>
                  <a:latin typeface="Arial" pitchFamily="34" charset="0"/>
                  <a:cs typeface="Arial" pitchFamily="34" charset="0"/>
                </a:rPr>
                <a:t>think Melbourne is a great city for theatre (Sydney 31%)</a:t>
              </a:r>
              <a:endParaRPr lang="en-US" sz="1200" i="1" dirty="0" smtClean="0">
                <a:solidFill>
                  <a:srgbClr val="000000"/>
                </a:solidFill>
                <a:latin typeface="Arial" pitchFamily="34" charset="0"/>
                <a:cs typeface="Arial" pitchFamily="34" charset="0"/>
              </a:endParaRPr>
            </a:p>
          </p:txBody>
        </p:sp>
      </p:grpSp>
      <p:grpSp>
        <p:nvGrpSpPr>
          <p:cNvPr id="7" name="Group 95"/>
          <p:cNvGrpSpPr/>
          <p:nvPr/>
        </p:nvGrpSpPr>
        <p:grpSpPr>
          <a:xfrm>
            <a:off x="548714" y="4325122"/>
            <a:ext cx="4157997" cy="896040"/>
            <a:chOff x="482612" y="4325122"/>
            <a:chExt cx="4157997" cy="896040"/>
          </a:xfrm>
        </p:grpSpPr>
        <p:grpSp>
          <p:nvGrpSpPr>
            <p:cNvPr id="8" name="Group 53"/>
            <p:cNvGrpSpPr/>
            <p:nvPr/>
          </p:nvGrpSpPr>
          <p:grpSpPr>
            <a:xfrm>
              <a:off x="482612" y="4325122"/>
              <a:ext cx="896042" cy="896040"/>
              <a:chOff x="5437695" y="5418145"/>
              <a:chExt cx="896042" cy="896040"/>
            </a:xfrm>
          </p:grpSpPr>
          <p:sp>
            <p:nvSpPr>
              <p:cNvPr id="40" name="Oval 39"/>
              <p:cNvSpPr/>
              <p:nvPr/>
            </p:nvSpPr>
            <p:spPr>
              <a:xfrm>
                <a:off x="5437695" y="5418145"/>
                <a:ext cx="896042" cy="896040"/>
              </a:xfrm>
              <a:prstGeom prst="ellipse">
                <a:avLst/>
              </a:prstGeom>
              <a:solidFill>
                <a:schemeClr val="tx1">
                  <a:alpha val="40000"/>
                </a:schemeClr>
              </a:solidFill>
              <a:ln w="9525" cap="flat" cmpd="sng" algn="ctr">
                <a:solidFill>
                  <a:srgbClr val="F9EFB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
            <p:nvSpPr>
              <p:cNvPr id="47" name="Freeform 29"/>
              <p:cNvSpPr>
                <a:spLocks noEditPoints="1"/>
              </p:cNvSpPr>
              <p:nvPr/>
            </p:nvSpPr>
            <p:spPr bwMode="auto">
              <a:xfrm>
                <a:off x="5651471" y="5635958"/>
                <a:ext cx="465758" cy="449540"/>
              </a:xfrm>
              <a:custGeom>
                <a:avLst/>
                <a:gdLst>
                  <a:gd name="T0" fmla="*/ 612 w 3589"/>
                  <a:gd name="T1" fmla="*/ 2616 h 3466"/>
                  <a:gd name="T2" fmla="*/ 803 w 3589"/>
                  <a:gd name="T3" fmla="*/ 2424 h 3466"/>
                  <a:gd name="T4" fmla="*/ 979 w 3589"/>
                  <a:gd name="T5" fmla="*/ 2247 h 3466"/>
                  <a:gd name="T6" fmla="*/ 1155 w 3589"/>
                  <a:gd name="T7" fmla="*/ 2071 h 3466"/>
                  <a:gd name="T8" fmla="*/ 3559 w 3589"/>
                  <a:gd name="T9" fmla="*/ 31 h 3466"/>
                  <a:gd name="T10" fmla="*/ 3585 w 3589"/>
                  <a:gd name="T11" fmla="*/ 141 h 3466"/>
                  <a:gd name="T12" fmla="*/ 3506 w 3589"/>
                  <a:gd name="T13" fmla="*/ 210 h 3466"/>
                  <a:gd name="T14" fmla="*/ 3380 w 3589"/>
                  <a:gd name="T15" fmla="*/ 261 h 3466"/>
                  <a:gd name="T16" fmla="*/ 3332 w 3589"/>
                  <a:gd name="T17" fmla="*/ 334 h 3466"/>
                  <a:gd name="T18" fmla="*/ 3284 w 3589"/>
                  <a:gd name="T19" fmla="*/ 422 h 3466"/>
                  <a:gd name="T20" fmla="*/ 3172 w 3589"/>
                  <a:gd name="T21" fmla="*/ 526 h 3466"/>
                  <a:gd name="T22" fmla="*/ 3033 w 3589"/>
                  <a:gd name="T23" fmla="*/ 542 h 3466"/>
                  <a:gd name="T24" fmla="*/ 1533 w 3589"/>
                  <a:gd name="T25" fmla="*/ 2166 h 3466"/>
                  <a:gd name="T26" fmla="*/ 1634 w 3589"/>
                  <a:gd name="T27" fmla="*/ 2247 h 3466"/>
                  <a:gd name="T28" fmla="*/ 1771 w 3589"/>
                  <a:gd name="T29" fmla="*/ 2266 h 3466"/>
                  <a:gd name="T30" fmla="*/ 1912 w 3589"/>
                  <a:gd name="T31" fmla="*/ 2199 h 3466"/>
                  <a:gd name="T32" fmla="*/ 1989 w 3589"/>
                  <a:gd name="T33" fmla="*/ 2220 h 3466"/>
                  <a:gd name="T34" fmla="*/ 1995 w 3589"/>
                  <a:gd name="T35" fmla="*/ 2304 h 3466"/>
                  <a:gd name="T36" fmla="*/ 1925 w 3589"/>
                  <a:gd name="T37" fmla="*/ 2404 h 3466"/>
                  <a:gd name="T38" fmla="*/ 1772 w 3589"/>
                  <a:gd name="T39" fmla="*/ 2497 h 3466"/>
                  <a:gd name="T40" fmla="*/ 1591 w 3589"/>
                  <a:gd name="T41" fmla="*/ 2597 h 3466"/>
                  <a:gd name="T42" fmla="*/ 1451 w 3589"/>
                  <a:gd name="T43" fmla="*/ 2726 h 3466"/>
                  <a:gd name="T44" fmla="*/ 1408 w 3589"/>
                  <a:gd name="T45" fmla="*/ 2861 h 3466"/>
                  <a:gd name="T46" fmla="*/ 1374 w 3589"/>
                  <a:gd name="T47" fmla="*/ 2988 h 3466"/>
                  <a:gd name="T48" fmla="*/ 1310 w 3589"/>
                  <a:gd name="T49" fmla="*/ 3143 h 3466"/>
                  <a:gd name="T50" fmla="*/ 1212 w 3589"/>
                  <a:gd name="T51" fmla="*/ 3294 h 3466"/>
                  <a:gd name="T52" fmla="*/ 1079 w 3589"/>
                  <a:gd name="T53" fmla="*/ 3413 h 3466"/>
                  <a:gd name="T54" fmla="*/ 908 w 3589"/>
                  <a:gd name="T55" fmla="*/ 3466 h 3466"/>
                  <a:gd name="T56" fmla="*/ 693 w 3589"/>
                  <a:gd name="T57" fmla="*/ 3425 h 3466"/>
                  <a:gd name="T58" fmla="*/ 433 w 3589"/>
                  <a:gd name="T59" fmla="*/ 3258 h 3466"/>
                  <a:gd name="T60" fmla="*/ 163 w 3589"/>
                  <a:gd name="T61" fmla="*/ 2976 h 3466"/>
                  <a:gd name="T62" fmla="*/ 24 w 3589"/>
                  <a:gd name="T63" fmla="*/ 2724 h 3466"/>
                  <a:gd name="T64" fmla="*/ 4 w 3589"/>
                  <a:gd name="T65" fmla="*/ 2517 h 3466"/>
                  <a:gd name="T66" fmla="*/ 73 w 3589"/>
                  <a:gd name="T67" fmla="*/ 2352 h 3466"/>
                  <a:gd name="T68" fmla="*/ 199 w 3589"/>
                  <a:gd name="T69" fmla="*/ 2225 h 3466"/>
                  <a:gd name="T70" fmla="*/ 353 w 3589"/>
                  <a:gd name="T71" fmla="*/ 2134 h 3466"/>
                  <a:gd name="T72" fmla="*/ 505 w 3589"/>
                  <a:gd name="T73" fmla="*/ 2075 h 3466"/>
                  <a:gd name="T74" fmla="*/ 623 w 3589"/>
                  <a:gd name="T75" fmla="*/ 2047 h 3466"/>
                  <a:gd name="T76" fmla="*/ 758 w 3589"/>
                  <a:gd name="T77" fmla="*/ 1978 h 3466"/>
                  <a:gd name="T78" fmla="*/ 889 w 3589"/>
                  <a:gd name="T79" fmla="*/ 1791 h 3466"/>
                  <a:gd name="T80" fmla="*/ 1019 w 3589"/>
                  <a:gd name="T81" fmla="*/ 1560 h 3466"/>
                  <a:gd name="T82" fmla="*/ 1169 w 3589"/>
                  <a:gd name="T83" fmla="*/ 1358 h 3466"/>
                  <a:gd name="T84" fmla="*/ 1321 w 3589"/>
                  <a:gd name="T85" fmla="*/ 1258 h 3466"/>
                  <a:gd name="T86" fmla="*/ 1430 w 3589"/>
                  <a:gd name="T87" fmla="*/ 1258 h 3466"/>
                  <a:gd name="T88" fmla="*/ 1458 w 3589"/>
                  <a:gd name="T89" fmla="*/ 1343 h 3466"/>
                  <a:gd name="T90" fmla="*/ 1389 w 3589"/>
                  <a:gd name="T91" fmla="*/ 1491 h 3466"/>
                  <a:gd name="T92" fmla="*/ 1409 w 3589"/>
                  <a:gd name="T93" fmla="*/ 1633 h 3466"/>
                  <a:gd name="T94" fmla="*/ 1493 w 3589"/>
                  <a:gd name="T95" fmla="*/ 1733 h 3466"/>
                  <a:gd name="T96" fmla="*/ 2930 w 3589"/>
                  <a:gd name="T97" fmla="*/ 312 h 3466"/>
                  <a:gd name="T98" fmla="*/ 2973 w 3589"/>
                  <a:gd name="T99" fmla="*/ 251 h 3466"/>
                  <a:gd name="T100" fmla="*/ 3088 w 3589"/>
                  <a:gd name="T101" fmla="*/ 191 h 3466"/>
                  <a:gd name="T102" fmla="*/ 3245 w 3589"/>
                  <a:gd name="T103" fmla="*/ 111 h 3466"/>
                  <a:gd name="T104" fmla="*/ 3383 w 3589"/>
                  <a:gd name="T105" fmla="*/ 39 h 3466"/>
                  <a:gd name="T106" fmla="*/ 3442 w 3589"/>
                  <a:gd name="T107" fmla="*/ 9 h 3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89" h="3466">
                    <a:moveTo>
                      <a:pt x="612" y="2616"/>
                    </a:moveTo>
                    <a:lnTo>
                      <a:pt x="515" y="2714"/>
                    </a:lnTo>
                    <a:lnTo>
                      <a:pt x="722" y="2922"/>
                    </a:lnTo>
                    <a:lnTo>
                      <a:pt x="818" y="2824"/>
                    </a:lnTo>
                    <a:lnTo>
                      <a:pt x="612" y="2616"/>
                    </a:lnTo>
                    <a:close/>
                    <a:moveTo>
                      <a:pt x="803" y="2424"/>
                    </a:moveTo>
                    <a:lnTo>
                      <a:pt x="772" y="2456"/>
                    </a:lnTo>
                    <a:lnTo>
                      <a:pt x="979" y="2664"/>
                    </a:lnTo>
                    <a:lnTo>
                      <a:pt x="1010" y="2632"/>
                    </a:lnTo>
                    <a:lnTo>
                      <a:pt x="803" y="2424"/>
                    </a:lnTo>
                    <a:close/>
                    <a:moveTo>
                      <a:pt x="979" y="2247"/>
                    </a:moveTo>
                    <a:lnTo>
                      <a:pt x="947" y="2279"/>
                    </a:lnTo>
                    <a:lnTo>
                      <a:pt x="1154" y="2487"/>
                    </a:lnTo>
                    <a:lnTo>
                      <a:pt x="1186" y="2456"/>
                    </a:lnTo>
                    <a:lnTo>
                      <a:pt x="979" y="2247"/>
                    </a:lnTo>
                    <a:close/>
                    <a:moveTo>
                      <a:pt x="1155" y="2071"/>
                    </a:moveTo>
                    <a:lnTo>
                      <a:pt x="1123" y="2102"/>
                    </a:lnTo>
                    <a:lnTo>
                      <a:pt x="1330" y="2310"/>
                    </a:lnTo>
                    <a:lnTo>
                      <a:pt x="1362" y="2279"/>
                    </a:lnTo>
                    <a:lnTo>
                      <a:pt x="1155" y="2071"/>
                    </a:lnTo>
                    <a:close/>
                    <a:moveTo>
                      <a:pt x="3483" y="0"/>
                    </a:moveTo>
                    <a:lnTo>
                      <a:pt x="3504" y="2"/>
                    </a:lnTo>
                    <a:lnTo>
                      <a:pt x="3523" y="8"/>
                    </a:lnTo>
                    <a:lnTo>
                      <a:pt x="3542" y="18"/>
                    </a:lnTo>
                    <a:lnTo>
                      <a:pt x="3559" y="31"/>
                    </a:lnTo>
                    <a:lnTo>
                      <a:pt x="3574" y="51"/>
                    </a:lnTo>
                    <a:lnTo>
                      <a:pt x="3585" y="72"/>
                    </a:lnTo>
                    <a:lnTo>
                      <a:pt x="3589" y="95"/>
                    </a:lnTo>
                    <a:lnTo>
                      <a:pt x="3589" y="118"/>
                    </a:lnTo>
                    <a:lnTo>
                      <a:pt x="3585" y="141"/>
                    </a:lnTo>
                    <a:lnTo>
                      <a:pt x="3574" y="164"/>
                    </a:lnTo>
                    <a:lnTo>
                      <a:pt x="3559" y="182"/>
                    </a:lnTo>
                    <a:lnTo>
                      <a:pt x="3546" y="192"/>
                    </a:lnTo>
                    <a:lnTo>
                      <a:pt x="3528" y="202"/>
                    </a:lnTo>
                    <a:lnTo>
                      <a:pt x="3506" y="210"/>
                    </a:lnTo>
                    <a:lnTo>
                      <a:pt x="3483" y="215"/>
                    </a:lnTo>
                    <a:lnTo>
                      <a:pt x="3451" y="222"/>
                    </a:lnTo>
                    <a:lnTo>
                      <a:pt x="3423" y="233"/>
                    </a:lnTo>
                    <a:lnTo>
                      <a:pt x="3400" y="245"/>
                    </a:lnTo>
                    <a:lnTo>
                      <a:pt x="3380" y="261"/>
                    </a:lnTo>
                    <a:lnTo>
                      <a:pt x="3365" y="276"/>
                    </a:lnTo>
                    <a:lnTo>
                      <a:pt x="3353" y="292"/>
                    </a:lnTo>
                    <a:lnTo>
                      <a:pt x="3343" y="307"/>
                    </a:lnTo>
                    <a:lnTo>
                      <a:pt x="3336" y="322"/>
                    </a:lnTo>
                    <a:lnTo>
                      <a:pt x="3332" y="334"/>
                    </a:lnTo>
                    <a:lnTo>
                      <a:pt x="3328" y="345"/>
                    </a:lnTo>
                    <a:lnTo>
                      <a:pt x="3321" y="361"/>
                    </a:lnTo>
                    <a:lnTo>
                      <a:pt x="3311" y="379"/>
                    </a:lnTo>
                    <a:lnTo>
                      <a:pt x="3298" y="400"/>
                    </a:lnTo>
                    <a:lnTo>
                      <a:pt x="3284" y="422"/>
                    </a:lnTo>
                    <a:lnTo>
                      <a:pt x="3266" y="446"/>
                    </a:lnTo>
                    <a:lnTo>
                      <a:pt x="3246" y="469"/>
                    </a:lnTo>
                    <a:lnTo>
                      <a:pt x="3224" y="490"/>
                    </a:lnTo>
                    <a:lnTo>
                      <a:pt x="3199" y="510"/>
                    </a:lnTo>
                    <a:lnTo>
                      <a:pt x="3172" y="526"/>
                    </a:lnTo>
                    <a:lnTo>
                      <a:pt x="3143" y="539"/>
                    </a:lnTo>
                    <a:lnTo>
                      <a:pt x="3112" y="546"/>
                    </a:lnTo>
                    <a:lnTo>
                      <a:pt x="3079" y="547"/>
                    </a:lnTo>
                    <a:lnTo>
                      <a:pt x="3054" y="545"/>
                    </a:lnTo>
                    <a:lnTo>
                      <a:pt x="3033" y="542"/>
                    </a:lnTo>
                    <a:lnTo>
                      <a:pt x="3014" y="536"/>
                    </a:lnTo>
                    <a:lnTo>
                      <a:pt x="1497" y="2122"/>
                    </a:lnTo>
                    <a:lnTo>
                      <a:pt x="1507" y="2135"/>
                    </a:lnTo>
                    <a:lnTo>
                      <a:pt x="1519" y="2149"/>
                    </a:lnTo>
                    <a:lnTo>
                      <a:pt x="1533" y="2166"/>
                    </a:lnTo>
                    <a:lnTo>
                      <a:pt x="1550" y="2184"/>
                    </a:lnTo>
                    <a:lnTo>
                      <a:pt x="1569" y="2201"/>
                    </a:lnTo>
                    <a:lnTo>
                      <a:pt x="1588" y="2218"/>
                    </a:lnTo>
                    <a:lnTo>
                      <a:pt x="1610" y="2233"/>
                    </a:lnTo>
                    <a:lnTo>
                      <a:pt x="1634" y="2247"/>
                    </a:lnTo>
                    <a:lnTo>
                      <a:pt x="1659" y="2259"/>
                    </a:lnTo>
                    <a:lnTo>
                      <a:pt x="1685" y="2267"/>
                    </a:lnTo>
                    <a:lnTo>
                      <a:pt x="1713" y="2271"/>
                    </a:lnTo>
                    <a:lnTo>
                      <a:pt x="1741" y="2270"/>
                    </a:lnTo>
                    <a:lnTo>
                      <a:pt x="1771" y="2266"/>
                    </a:lnTo>
                    <a:lnTo>
                      <a:pt x="1802" y="2253"/>
                    </a:lnTo>
                    <a:lnTo>
                      <a:pt x="1834" y="2236"/>
                    </a:lnTo>
                    <a:lnTo>
                      <a:pt x="1862" y="2219"/>
                    </a:lnTo>
                    <a:lnTo>
                      <a:pt x="1889" y="2206"/>
                    </a:lnTo>
                    <a:lnTo>
                      <a:pt x="1912" y="2199"/>
                    </a:lnTo>
                    <a:lnTo>
                      <a:pt x="1933" y="2196"/>
                    </a:lnTo>
                    <a:lnTo>
                      <a:pt x="1950" y="2197"/>
                    </a:lnTo>
                    <a:lnTo>
                      <a:pt x="1966" y="2201"/>
                    </a:lnTo>
                    <a:lnTo>
                      <a:pt x="1979" y="2209"/>
                    </a:lnTo>
                    <a:lnTo>
                      <a:pt x="1989" y="2220"/>
                    </a:lnTo>
                    <a:lnTo>
                      <a:pt x="1995" y="2233"/>
                    </a:lnTo>
                    <a:lnTo>
                      <a:pt x="2000" y="2249"/>
                    </a:lnTo>
                    <a:lnTo>
                      <a:pt x="2001" y="2266"/>
                    </a:lnTo>
                    <a:lnTo>
                      <a:pt x="2000" y="2284"/>
                    </a:lnTo>
                    <a:lnTo>
                      <a:pt x="1995" y="2304"/>
                    </a:lnTo>
                    <a:lnTo>
                      <a:pt x="1988" y="2324"/>
                    </a:lnTo>
                    <a:lnTo>
                      <a:pt x="1977" y="2345"/>
                    </a:lnTo>
                    <a:lnTo>
                      <a:pt x="1962" y="2365"/>
                    </a:lnTo>
                    <a:lnTo>
                      <a:pt x="1946" y="2385"/>
                    </a:lnTo>
                    <a:lnTo>
                      <a:pt x="1925" y="2404"/>
                    </a:lnTo>
                    <a:lnTo>
                      <a:pt x="1902" y="2422"/>
                    </a:lnTo>
                    <a:lnTo>
                      <a:pt x="1873" y="2440"/>
                    </a:lnTo>
                    <a:lnTo>
                      <a:pt x="1841" y="2459"/>
                    </a:lnTo>
                    <a:lnTo>
                      <a:pt x="1807" y="2478"/>
                    </a:lnTo>
                    <a:lnTo>
                      <a:pt x="1772" y="2497"/>
                    </a:lnTo>
                    <a:lnTo>
                      <a:pt x="1736" y="2516"/>
                    </a:lnTo>
                    <a:lnTo>
                      <a:pt x="1698" y="2536"/>
                    </a:lnTo>
                    <a:lnTo>
                      <a:pt x="1662" y="2555"/>
                    </a:lnTo>
                    <a:lnTo>
                      <a:pt x="1626" y="2575"/>
                    </a:lnTo>
                    <a:lnTo>
                      <a:pt x="1591" y="2597"/>
                    </a:lnTo>
                    <a:lnTo>
                      <a:pt x="1558" y="2621"/>
                    </a:lnTo>
                    <a:lnTo>
                      <a:pt x="1527" y="2644"/>
                    </a:lnTo>
                    <a:lnTo>
                      <a:pt x="1498" y="2669"/>
                    </a:lnTo>
                    <a:lnTo>
                      <a:pt x="1473" y="2697"/>
                    </a:lnTo>
                    <a:lnTo>
                      <a:pt x="1451" y="2726"/>
                    </a:lnTo>
                    <a:lnTo>
                      <a:pt x="1434" y="2756"/>
                    </a:lnTo>
                    <a:lnTo>
                      <a:pt x="1421" y="2789"/>
                    </a:lnTo>
                    <a:lnTo>
                      <a:pt x="1415" y="2823"/>
                    </a:lnTo>
                    <a:lnTo>
                      <a:pt x="1411" y="2841"/>
                    </a:lnTo>
                    <a:lnTo>
                      <a:pt x="1408" y="2861"/>
                    </a:lnTo>
                    <a:lnTo>
                      <a:pt x="1404" y="2882"/>
                    </a:lnTo>
                    <a:lnTo>
                      <a:pt x="1398" y="2906"/>
                    </a:lnTo>
                    <a:lnTo>
                      <a:pt x="1390" y="2932"/>
                    </a:lnTo>
                    <a:lnTo>
                      <a:pt x="1383" y="2959"/>
                    </a:lnTo>
                    <a:lnTo>
                      <a:pt x="1374" y="2988"/>
                    </a:lnTo>
                    <a:lnTo>
                      <a:pt x="1364" y="3018"/>
                    </a:lnTo>
                    <a:lnTo>
                      <a:pt x="1352" y="3049"/>
                    </a:lnTo>
                    <a:lnTo>
                      <a:pt x="1339" y="3080"/>
                    </a:lnTo>
                    <a:lnTo>
                      <a:pt x="1326" y="3112"/>
                    </a:lnTo>
                    <a:lnTo>
                      <a:pt x="1310" y="3143"/>
                    </a:lnTo>
                    <a:lnTo>
                      <a:pt x="1293" y="3175"/>
                    </a:lnTo>
                    <a:lnTo>
                      <a:pt x="1275" y="3206"/>
                    </a:lnTo>
                    <a:lnTo>
                      <a:pt x="1255" y="3237"/>
                    </a:lnTo>
                    <a:lnTo>
                      <a:pt x="1234" y="3266"/>
                    </a:lnTo>
                    <a:lnTo>
                      <a:pt x="1212" y="3294"/>
                    </a:lnTo>
                    <a:lnTo>
                      <a:pt x="1189" y="3322"/>
                    </a:lnTo>
                    <a:lnTo>
                      <a:pt x="1164" y="3348"/>
                    </a:lnTo>
                    <a:lnTo>
                      <a:pt x="1137" y="3372"/>
                    </a:lnTo>
                    <a:lnTo>
                      <a:pt x="1109" y="3393"/>
                    </a:lnTo>
                    <a:lnTo>
                      <a:pt x="1079" y="3413"/>
                    </a:lnTo>
                    <a:lnTo>
                      <a:pt x="1048" y="3429"/>
                    </a:lnTo>
                    <a:lnTo>
                      <a:pt x="1015" y="3444"/>
                    </a:lnTo>
                    <a:lnTo>
                      <a:pt x="981" y="3455"/>
                    </a:lnTo>
                    <a:lnTo>
                      <a:pt x="945" y="3461"/>
                    </a:lnTo>
                    <a:lnTo>
                      <a:pt x="908" y="3466"/>
                    </a:lnTo>
                    <a:lnTo>
                      <a:pt x="868" y="3466"/>
                    </a:lnTo>
                    <a:lnTo>
                      <a:pt x="826" y="3463"/>
                    </a:lnTo>
                    <a:lnTo>
                      <a:pt x="783" y="3455"/>
                    </a:lnTo>
                    <a:lnTo>
                      <a:pt x="739" y="3442"/>
                    </a:lnTo>
                    <a:lnTo>
                      <a:pt x="693" y="3425"/>
                    </a:lnTo>
                    <a:lnTo>
                      <a:pt x="645" y="3402"/>
                    </a:lnTo>
                    <a:lnTo>
                      <a:pt x="594" y="3375"/>
                    </a:lnTo>
                    <a:lnTo>
                      <a:pt x="542" y="3342"/>
                    </a:lnTo>
                    <a:lnTo>
                      <a:pt x="488" y="3302"/>
                    </a:lnTo>
                    <a:lnTo>
                      <a:pt x="433" y="3258"/>
                    </a:lnTo>
                    <a:lnTo>
                      <a:pt x="375" y="3207"/>
                    </a:lnTo>
                    <a:lnTo>
                      <a:pt x="316" y="3149"/>
                    </a:lnTo>
                    <a:lnTo>
                      <a:pt x="259" y="3090"/>
                    </a:lnTo>
                    <a:lnTo>
                      <a:pt x="208" y="3031"/>
                    </a:lnTo>
                    <a:lnTo>
                      <a:pt x="163" y="2976"/>
                    </a:lnTo>
                    <a:lnTo>
                      <a:pt x="124" y="2922"/>
                    </a:lnTo>
                    <a:lnTo>
                      <a:pt x="91" y="2868"/>
                    </a:lnTo>
                    <a:lnTo>
                      <a:pt x="64" y="2819"/>
                    </a:lnTo>
                    <a:lnTo>
                      <a:pt x="42" y="2770"/>
                    </a:lnTo>
                    <a:lnTo>
                      <a:pt x="24" y="2724"/>
                    </a:lnTo>
                    <a:lnTo>
                      <a:pt x="12" y="2678"/>
                    </a:lnTo>
                    <a:lnTo>
                      <a:pt x="4" y="2635"/>
                    </a:lnTo>
                    <a:lnTo>
                      <a:pt x="0" y="2594"/>
                    </a:lnTo>
                    <a:lnTo>
                      <a:pt x="1" y="2554"/>
                    </a:lnTo>
                    <a:lnTo>
                      <a:pt x="4" y="2517"/>
                    </a:lnTo>
                    <a:lnTo>
                      <a:pt x="12" y="2480"/>
                    </a:lnTo>
                    <a:lnTo>
                      <a:pt x="23" y="2446"/>
                    </a:lnTo>
                    <a:lnTo>
                      <a:pt x="37" y="2413"/>
                    </a:lnTo>
                    <a:lnTo>
                      <a:pt x="54" y="2382"/>
                    </a:lnTo>
                    <a:lnTo>
                      <a:pt x="73" y="2352"/>
                    </a:lnTo>
                    <a:lnTo>
                      <a:pt x="95" y="2323"/>
                    </a:lnTo>
                    <a:lnTo>
                      <a:pt x="119" y="2297"/>
                    </a:lnTo>
                    <a:lnTo>
                      <a:pt x="144" y="2271"/>
                    </a:lnTo>
                    <a:lnTo>
                      <a:pt x="171" y="2247"/>
                    </a:lnTo>
                    <a:lnTo>
                      <a:pt x="199" y="2225"/>
                    </a:lnTo>
                    <a:lnTo>
                      <a:pt x="229" y="2204"/>
                    </a:lnTo>
                    <a:lnTo>
                      <a:pt x="260" y="2185"/>
                    </a:lnTo>
                    <a:lnTo>
                      <a:pt x="290" y="2166"/>
                    </a:lnTo>
                    <a:lnTo>
                      <a:pt x="322" y="2149"/>
                    </a:lnTo>
                    <a:lnTo>
                      <a:pt x="353" y="2134"/>
                    </a:lnTo>
                    <a:lnTo>
                      <a:pt x="385" y="2120"/>
                    </a:lnTo>
                    <a:lnTo>
                      <a:pt x="416" y="2107"/>
                    </a:lnTo>
                    <a:lnTo>
                      <a:pt x="447" y="2095"/>
                    </a:lnTo>
                    <a:lnTo>
                      <a:pt x="476" y="2085"/>
                    </a:lnTo>
                    <a:lnTo>
                      <a:pt x="505" y="2075"/>
                    </a:lnTo>
                    <a:lnTo>
                      <a:pt x="531" y="2068"/>
                    </a:lnTo>
                    <a:lnTo>
                      <a:pt x="558" y="2061"/>
                    </a:lnTo>
                    <a:lnTo>
                      <a:pt x="581" y="2055"/>
                    </a:lnTo>
                    <a:lnTo>
                      <a:pt x="603" y="2051"/>
                    </a:lnTo>
                    <a:lnTo>
                      <a:pt x="623" y="2047"/>
                    </a:lnTo>
                    <a:lnTo>
                      <a:pt x="639" y="2044"/>
                    </a:lnTo>
                    <a:lnTo>
                      <a:pt x="671" y="2037"/>
                    </a:lnTo>
                    <a:lnTo>
                      <a:pt x="701" y="2023"/>
                    </a:lnTo>
                    <a:lnTo>
                      <a:pt x="730" y="2003"/>
                    </a:lnTo>
                    <a:lnTo>
                      <a:pt x="758" y="1978"/>
                    </a:lnTo>
                    <a:lnTo>
                      <a:pt x="785" y="1947"/>
                    </a:lnTo>
                    <a:lnTo>
                      <a:pt x="812" y="1913"/>
                    </a:lnTo>
                    <a:lnTo>
                      <a:pt x="837" y="1875"/>
                    </a:lnTo>
                    <a:lnTo>
                      <a:pt x="864" y="1834"/>
                    </a:lnTo>
                    <a:lnTo>
                      <a:pt x="889" y="1791"/>
                    </a:lnTo>
                    <a:lnTo>
                      <a:pt x="914" y="1746"/>
                    </a:lnTo>
                    <a:lnTo>
                      <a:pt x="939" y="1700"/>
                    </a:lnTo>
                    <a:lnTo>
                      <a:pt x="966" y="1653"/>
                    </a:lnTo>
                    <a:lnTo>
                      <a:pt x="992" y="1606"/>
                    </a:lnTo>
                    <a:lnTo>
                      <a:pt x="1019" y="1560"/>
                    </a:lnTo>
                    <a:lnTo>
                      <a:pt x="1047" y="1514"/>
                    </a:lnTo>
                    <a:lnTo>
                      <a:pt x="1076" y="1471"/>
                    </a:lnTo>
                    <a:lnTo>
                      <a:pt x="1106" y="1430"/>
                    </a:lnTo>
                    <a:lnTo>
                      <a:pt x="1136" y="1393"/>
                    </a:lnTo>
                    <a:lnTo>
                      <a:pt x="1169" y="1358"/>
                    </a:lnTo>
                    <a:lnTo>
                      <a:pt x="1201" y="1330"/>
                    </a:lnTo>
                    <a:lnTo>
                      <a:pt x="1233" y="1305"/>
                    </a:lnTo>
                    <a:lnTo>
                      <a:pt x="1264" y="1285"/>
                    </a:lnTo>
                    <a:lnTo>
                      <a:pt x="1294" y="1270"/>
                    </a:lnTo>
                    <a:lnTo>
                      <a:pt x="1321" y="1258"/>
                    </a:lnTo>
                    <a:lnTo>
                      <a:pt x="1348" y="1250"/>
                    </a:lnTo>
                    <a:lnTo>
                      <a:pt x="1373" y="1247"/>
                    </a:lnTo>
                    <a:lnTo>
                      <a:pt x="1395" y="1247"/>
                    </a:lnTo>
                    <a:lnTo>
                      <a:pt x="1414" y="1251"/>
                    </a:lnTo>
                    <a:lnTo>
                      <a:pt x="1430" y="1258"/>
                    </a:lnTo>
                    <a:lnTo>
                      <a:pt x="1443" y="1269"/>
                    </a:lnTo>
                    <a:lnTo>
                      <a:pt x="1453" y="1283"/>
                    </a:lnTo>
                    <a:lnTo>
                      <a:pt x="1459" y="1300"/>
                    </a:lnTo>
                    <a:lnTo>
                      <a:pt x="1460" y="1320"/>
                    </a:lnTo>
                    <a:lnTo>
                      <a:pt x="1458" y="1343"/>
                    </a:lnTo>
                    <a:lnTo>
                      <a:pt x="1450" y="1368"/>
                    </a:lnTo>
                    <a:lnTo>
                      <a:pt x="1437" y="1397"/>
                    </a:lnTo>
                    <a:lnTo>
                      <a:pt x="1418" y="1428"/>
                    </a:lnTo>
                    <a:lnTo>
                      <a:pt x="1400" y="1460"/>
                    </a:lnTo>
                    <a:lnTo>
                      <a:pt x="1389" y="1491"/>
                    </a:lnTo>
                    <a:lnTo>
                      <a:pt x="1384" y="1522"/>
                    </a:lnTo>
                    <a:lnTo>
                      <a:pt x="1384" y="1552"/>
                    </a:lnTo>
                    <a:lnTo>
                      <a:pt x="1388" y="1580"/>
                    </a:lnTo>
                    <a:lnTo>
                      <a:pt x="1397" y="1607"/>
                    </a:lnTo>
                    <a:lnTo>
                      <a:pt x="1409" y="1633"/>
                    </a:lnTo>
                    <a:lnTo>
                      <a:pt x="1423" y="1657"/>
                    </a:lnTo>
                    <a:lnTo>
                      <a:pt x="1440" y="1679"/>
                    </a:lnTo>
                    <a:lnTo>
                      <a:pt x="1458" y="1699"/>
                    </a:lnTo>
                    <a:lnTo>
                      <a:pt x="1475" y="1718"/>
                    </a:lnTo>
                    <a:lnTo>
                      <a:pt x="1493" y="1733"/>
                    </a:lnTo>
                    <a:lnTo>
                      <a:pt x="1509" y="1748"/>
                    </a:lnTo>
                    <a:lnTo>
                      <a:pt x="2936" y="367"/>
                    </a:lnTo>
                    <a:lnTo>
                      <a:pt x="2933" y="348"/>
                    </a:lnTo>
                    <a:lnTo>
                      <a:pt x="2930" y="330"/>
                    </a:lnTo>
                    <a:lnTo>
                      <a:pt x="2930" y="312"/>
                    </a:lnTo>
                    <a:lnTo>
                      <a:pt x="2934" y="295"/>
                    </a:lnTo>
                    <a:lnTo>
                      <a:pt x="2939" y="280"/>
                    </a:lnTo>
                    <a:lnTo>
                      <a:pt x="2948" y="268"/>
                    </a:lnTo>
                    <a:lnTo>
                      <a:pt x="2961" y="258"/>
                    </a:lnTo>
                    <a:lnTo>
                      <a:pt x="2973" y="251"/>
                    </a:lnTo>
                    <a:lnTo>
                      <a:pt x="2990" y="242"/>
                    </a:lnTo>
                    <a:lnTo>
                      <a:pt x="3011" y="231"/>
                    </a:lnTo>
                    <a:lnTo>
                      <a:pt x="3034" y="219"/>
                    </a:lnTo>
                    <a:lnTo>
                      <a:pt x="3060" y="206"/>
                    </a:lnTo>
                    <a:lnTo>
                      <a:pt x="3088" y="191"/>
                    </a:lnTo>
                    <a:lnTo>
                      <a:pt x="3119" y="176"/>
                    </a:lnTo>
                    <a:lnTo>
                      <a:pt x="3149" y="159"/>
                    </a:lnTo>
                    <a:lnTo>
                      <a:pt x="3181" y="144"/>
                    </a:lnTo>
                    <a:lnTo>
                      <a:pt x="3213" y="127"/>
                    </a:lnTo>
                    <a:lnTo>
                      <a:pt x="3245" y="111"/>
                    </a:lnTo>
                    <a:lnTo>
                      <a:pt x="3276" y="94"/>
                    </a:lnTo>
                    <a:lnTo>
                      <a:pt x="3306" y="78"/>
                    </a:lnTo>
                    <a:lnTo>
                      <a:pt x="3333" y="64"/>
                    </a:lnTo>
                    <a:lnTo>
                      <a:pt x="3359" y="51"/>
                    </a:lnTo>
                    <a:lnTo>
                      <a:pt x="3383" y="39"/>
                    </a:lnTo>
                    <a:lnTo>
                      <a:pt x="3402" y="29"/>
                    </a:lnTo>
                    <a:lnTo>
                      <a:pt x="3419" y="20"/>
                    </a:lnTo>
                    <a:lnTo>
                      <a:pt x="3432" y="13"/>
                    </a:lnTo>
                    <a:lnTo>
                      <a:pt x="3440" y="10"/>
                    </a:lnTo>
                    <a:lnTo>
                      <a:pt x="3442" y="9"/>
                    </a:lnTo>
                    <a:lnTo>
                      <a:pt x="3462" y="2"/>
                    </a:lnTo>
                    <a:lnTo>
                      <a:pt x="3483" y="0"/>
                    </a:lnTo>
                    <a:close/>
                  </a:path>
                </a:pathLst>
              </a:custGeom>
              <a:solidFill>
                <a:schemeClr val="bg1"/>
              </a:solidFill>
              <a:ln w="0">
                <a:noFill/>
                <a:prstDash val="solid"/>
                <a:round/>
                <a:headEnd/>
                <a:tailEnd/>
              </a:ln>
              <a:extLst>
                <a:ext uri="{91240B29-F687-4F45-9708-019B960494DF}">
                  <a14:hiddenLine xmlns:a14="http://schemas.microsoft.com/office/drawing/2010/main" w="0">
                    <a:solidFill>
                      <a:schemeClr val="tx1"/>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61" name="TextBox 60"/>
            <p:cNvSpPr txBox="1"/>
            <p:nvPr/>
          </p:nvSpPr>
          <p:spPr>
            <a:xfrm>
              <a:off x="1444756" y="4471623"/>
              <a:ext cx="904415" cy="612645"/>
            </a:xfrm>
            <a:prstGeom prst="rect">
              <a:avLst/>
            </a:prstGeom>
            <a:noFill/>
          </p:spPr>
          <p:txBody>
            <a:bodyPr wrap="none" tIns="90000" bIns="90000" rtlCol="0" anchor="t">
              <a:spAutoFit/>
            </a:bodyPr>
            <a:lstStyle/>
            <a:p>
              <a:pPr algn="ctr"/>
              <a:r>
                <a:rPr lang="en-AU" sz="2800" b="1" dirty="0" smtClean="0">
                  <a:solidFill>
                    <a:srgbClr val="000000"/>
                  </a:solidFill>
                  <a:latin typeface="Arial" pitchFamily="34" charset="0"/>
                  <a:cs typeface="Arial" pitchFamily="34" charset="0"/>
                </a:rPr>
                <a:t>36%</a:t>
              </a:r>
              <a:endParaRPr lang="en-US" sz="2800" b="1" dirty="0" smtClean="0">
                <a:solidFill>
                  <a:srgbClr val="000000"/>
                </a:solidFill>
                <a:latin typeface="Arial" pitchFamily="34" charset="0"/>
                <a:cs typeface="Arial" pitchFamily="34" charset="0"/>
              </a:endParaRPr>
            </a:p>
          </p:txBody>
        </p:sp>
        <p:sp>
          <p:nvSpPr>
            <p:cNvPr id="66" name="TextBox 65"/>
            <p:cNvSpPr txBox="1"/>
            <p:nvPr/>
          </p:nvSpPr>
          <p:spPr>
            <a:xfrm>
              <a:off x="2283068" y="4493657"/>
              <a:ext cx="2357541" cy="551090"/>
            </a:xfrm>
            <a:prstGeom prst="rect">
              <a:avLst/>
            </a:prstGeom>
            <a:noFill/>
          </p:spPr>
          <p:txBody>
            <a:bodyPr wrap="square" tIns="90000" bIns="90000" rtlCol="0" anchor="t">
              <a:spAutoFit/>
            </a:bodyPr>
            <a:lstStyle/>
            <a:p>
              <a:r>
                <a:rPr lang="en-AU" sz="1200" i="1" dirty="0" smtClean="0">
                  <a:solidFill>
                    <a:srgbClr val="000000"/>
                  </a:solidFill>
                  <a:latin typeface="Arial" pitchFamily="34" charset="0"/>
                  <a:cs typeface="Arial" pitchFamily="34" charset="0"/>
                </a:rPr>
                <a:t>think Melbourne is Australia's live music capital (Sydney 25%)</a:t>
              </a:r>
              <a:endParaRPr lang="en-US" sz="1200" i="1" dirty="0" smtClean="0">
                <a:solidFill>
                  <a:srgbClr val="000000"/>
                </a:solidFill>
                <a:latin typeface="Arial" pitchFamily="34" charset="0"/>
                <a:cs typeface="Arial" pitchFamily="34" charset="0"/>
              </a:endParaRPr>
            </a:p>
          </p:txBody>
        </p:sp>
      </p:grpSp>
      <p:grpSp>
        <p:nvGrpSpPr>
          <p:cNvPr id="9" name="Group 96"/>
          <p:cNvGrpSpPr/>
          <p:nvPr/>
        </p:nvGrpSpPr>
        <p:grpSpPr>
          <a:xfrm>
            <a:off x="548714" y="5395790"/>
            <a:ext cx="4012305" cy="920422"/>
            <a:chOff x="482612" y="5395790"/>
            <a:chExt cx="4012305" cy="920422"/>
          </a:xfrm>
        </p:grpSpPr>
        <p:grpSp>
          <p:nvGrpSpPr>
            <p:cNvPr id="10" name="Group 54"/>
            <p:cNvGrpSpPr/>
            <p:nvPr/>
          </p:nvGrpSpPr>
          <p:grpSpPr>
            <a:xfrm>
              <a:off x="482612" y="5404655"/>
              <a:ext cx="896042" cy="896040"/>
              <a:chOff x="5337175" y="4006468"/>
              <a:chExt cx="896042" cy="896040"/>
            </a:xfrm>
          </p:grpSpPr>
          <p:sp>
            <p:nvSpPr>
              <p:cNvPr id="27" name="Oval 26"/>
              <p:cNvSpPr/>
              <p:nvPr/>
            </p:nvSpPr>
            <p:spPr>
              <a:xfrm>
                <a:off x="5337175" y="4006468"/>
                <a:ext cx="896042" cy="896040"/>
              </a:xfrm>
              <a:prstGeom prst="ellipse">
                <a:avLst/>
              </a:prstGeom>
              <a:solidFill>
                <a:schemeClr val="tx1">
                  <a:alpha val="40000"/>
                </a:schemeClr>
              </a:solidFill>
              <a:ln w="9525" cap="flat" cmpd="sng" algn="ctr">
                <a:solidFill>
                  <a:srgbClr val="F9EFB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pic>
            <p:nvPicPr>
              <p:cNvPr id="10247" name="Picture 7" descr="Image result for lightbulb icon vector"/>
              <p:cNvPicPr>
                <a:picLocks noChangeAspect="1" noChangeArrowheads="1"/>
              </p:cNvPicPr>
              <p:nvPr/>
            </p:nvPicPr>
            <p:blipFill>
              <a:blip r:embed="rId2" cstate="print">
                <a:lum bright="100000" contrast="-100000"/>
              </a:blip>
              <a:srcRect/>
              <a:stretch>
                <a:fillRect/>
              </a:stretch>
            </p:blipFill>
            <p:spPr bwMode="auto">
              <a:xfrm>
                <a:off x="5490772" y="4171080"/>
                <a:ext cx="593406" cy="593406"/>
              </a:xfrm>
              <a:prstGeom prst="rect">
                <a:avLst/>
              </a:prstGeom>
              <a:noFill/>
            </p:spPr>
          </p:pic>
        </p:grpSp>
        <p:sp>
          <p:nvSpPr>
            <p:cNvPr id="62" name="TextBox 61"/>
            <p:cNvSpPr txBox="1"/>
            <p:nvPr/>
          </p:nvSpPr>
          <p:spPr>
            <a:xfrm>
              <a:off x="1444756" y="5567506"/>
              <a:ext cx="904415" cy="612645"/>
            </a:xfrm>
            <a:prstGeom prst="rect">
              <a:avLst/>
            </a:prstGeom>
            <a:noFill/>
          </p:spPr>
          <p:txBody>
            <a:bodyPr wrap="none" tIns="90000" bIns="90000" rtlCol="0" anchor="t">
              <a:spAutoFit/>
            </a:bodyPr>
            <a:lstStyle/>
            <a:p>
              <a:pPr algn="ctr"/>
              <a:r>
                <a:rPr lang="en-AU" sz="2800" b="1" dirty="0" smtClean="0">
                  <a:solidFill>
                    <a:srgbClr val="000000"/>
                  </a:solidFill>
                  <a:latin typeface="Arial" pitchFamily="34" charset="0"/>
                  <a:cs typeface="Arial" pitchFamily="34" charset="0"/>
                </a:rPr>
                <a:t>32%</a:t>
              </a:r>
              <a:endParaRPr lang="en-US" sz="2800" b="1" dirty="0" smtClean="0">
                <a:solidFill>
                  <a:srgbClr val="000000"/>
                </a:solidFill>
                <a:latin typeface="Arial" pitchFamily="34" charset="0"/>
                <a:cs typeface="Arial" pitchFamily="34" charset="0"/>
              </a:endParaRPr>
            </a:p>
          </p:txBody>
        </p:sp>
        <p:sp>
          <p:nvSpPr>
            <p:cNvPr id="67" name="TextBox 66"/>
            <p:cNvSpPr txBox="1"/>
            <p:nvPr/>
          </p:nvSpPr>
          <p:spPr>
            <a:xfrm>
              <a:off x="2283068" y="5395790"/>
              <a:ext cx="2211849" cy="920422"/>
            </a:xfrm>
            <a:prstGeom prst="rect">
              <a:avLst/>
            </a:prstGeom>
            <a:noFill/>
          </p:spPr>
          <p:txBody>
            <a:bodyPr wrap="square" tIns="90000" bIns="90000" rtlCol="0" anchor="t">
              <a:spAutoFit/>
            </a:bodyPr>
            <a:lstStyle/>
            <a:p>
              <a:r>
                <a:rPr lang="en-AU" sz="1200" i="1" dirty="0" smtClean="0">
                  <a:solidFill>
                    <a:srgbClr val="000000"/>
                  </a:solidFill>
                  <a:latin typeface="Arial" pitchFamily="34" charset="0"/>
                  <a:cs typeface="Arial" pitchFamily="34" charset="0"/>
                </a:rPr>
                <a:t>think Melbourne has a reputation as the centre for design and innovation (Sydney 26%)</a:t>
              </a:r>
              <a:endParaRPr lang="en-US" sz="1200" i="1" dirty="0" smtClean="0">
                <a:solidFill>
                  <a:srgbClr val="000000"/>
                </a:solidFill>
                <a:latin typeface="Arial" pitchFamily="34" charset="0"/>
                <a:cs typeface="Arial" pitchFamily="34" charset="0"/>
              </a:endParaRPr>
            </a:p>
          </p:txBody>
        </p:sp>
      </p:grpSp>
      <p:sp>
        <p:nvSpPr>
          <p:cNvPr id="68"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smtClean="0">
                <a:solidFill>
                  <a:srgbClr val="000000"/>
                </a:solidFill>
                <a:latin typeface="Arial" pitchFamily="34" charset="0"/>
                <a:cs typeface="Arial" pitchFamily="34" charset="0"/>
              </a:rPr>
              <a:t>1. Roy Morgan Research Brand Health Surveys (2015) 2. Global Traveller Survey (2016) </a:t>
            </a:r>
          </a:p>
        </p:txBody>
      </p:sp>
      <p:sp>
        <p:nvSpPr>
          <p:cNvPr id="57" name="Oval 56"/>
          <p:cNvSpPr/>
          <p:nvPr/>
        </p:nvSpPr>
        <p:spPr>
          <a:xfrm>
            <a:off x="548714" y="2226902"/>
            <a:ext cx="896042" cy="896040"/>
          </a:xfrm>
          <a:prstGeom prst="ellipse">
            <a:avLst/>
          </a:prstGeom>
          <a:solidFill>
            <a:schemeClr val="tx1">
              <a:alpha val="40000"/>
            </a:schemeClr>
          </a:solidFill>
          <a:ln w="9525" cap="flat" cmpd="sng" algn="ctr">
            <a:solidFill>
              <a:srgbClr val="F9EFB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grpSp>
        <p:nvGrpSpPr>
          <p:cNvPr id="11" name="Group 87"/>
          <p:cNvGrpSpPr/>
          <p:nvPr/>
        </p:nvGrpSpPr>
        <p:grpSpPr>
          <a:xfrm>
            <a:off x="5424595" y="5396629"/>
            <a:ext cx="4012305" cy="896040"/>
            <a:chOff x="5292391" y="3237562"/>
            <a:chExt cx="4012305" cy="896040"/>
          </a:xfrm>
        </p:grpSpPr>
        <p:sp>
          <p:nvSpPr>
            <p:cNvPr id="58" name="Oval 57"/>
            <p:cNvSpPr/>
            <p:nvPr/>
          </p:nvSpPr>
          <p:spPr>
            <a:xfrm>
              <a:off x="5292391" y="3237562"/>
              <a:ext cx="896042" cy="896040"/>
            </a:xfrm>
            <a:prstGeom prst="ellipse">
              <a:avLst/>
            </a:prstGeom>
            <a:solidFill>
              <a:schemeClr val="tx1">
                <a:alpha val="40000"/>
              </a:schemeClr>
            </a:solidFill>
            <a:ln w="9525" cap="flat" cmpd="sng" algn="ctr">
              <a:solidFill>
                <a:srgbClr val="F9EFB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
          <p:nvSpPr>
            <p:cNvPr id="76" name="TextBox 75"/>
            <p:cNvSpPr txBox="1"/>
            <p:nvPr/>
          </p:nvSpPr>
          <p:spPr>
            <a:xfrm>
              <a:off x="6254534" y="3367715"/>
              <a:ext cx="904415" cy="612645"/>
            </a:xfrm>
            <a:prstGeom prst="rect">
              <a:avLst/>
            </a:prstGeom>
            <a:noFill/>
          </p:spPr>
          <p:txBody>
            <a:bodyPr wrap="none" tIns="90000" bIns="90000" rtlCol="0" anchor="t">
              <a:spAutoFit/>
            </a:bodyPr>
            <a:lstStyle/>
            <a:p>
              <a:pPr algn="ctr"/>
              <a:r>
                <a:rPr lang="en-AU" sz="2800" b="1" dirty="0" smtClean="0">
                  <a:solidFill>
                    <a:srgbClr val="000000"/>
                  </a:solidFill>
                  <a:latin typeface="Arial" pitchFamily="34" charset="0"/>
                  <a:cs typeface="Arial" pitchFamily="34" charset="0"/>
                </a:rPr>
                <a:t>61%</a:t>
              </a:r>
              <a:endParaRPr lang="en-US" sz="2800" b="1" dirty="0" smtClean="0">
                <a:solidFill>
                  <a:srgbClr val="000000"/>
                </a:solidFill>
                <a:latin typeface="Arial" pitchFamily="34" charset="0"/>
                <a:cs typeface="Arial" pitchFamily="34" charset="0"/>
              </a:endParaRPr>
            </a:p>
          </p:txBody>
        </p:sp>
        <p:sp>
          <p:nvSpPr>
            <p:cNvPr id="80" name="TextBox 79"/>
            <p:cNvSpPr txBox="1"/>
            <p:nvPr/>
          </p:nvSpPr>
          <p:spPr>
            <a:xfrm>
              <a:off x="7092847" y="3290596"/>
              <a:ext cx="2211849" cy="735756"/>
            </a:xfrm>
            <a:prstGeom prst="rect">
              <a:avLst/>
            </a:prstGeom>
            <a:noFill/>
          </p:spPr>
          <p:txBody>
            <a:bodyPr wrap="square" tIns="90000" bIns="90000" rtlCol="0" anchor="t">
              <a:spAutoFit/>
            </a:bodyPr>
            <a:lstStyle/>
            <a:p>
              <a:r>
                <a:rPr lang="en-AU" sz="1200" i="1" dirty="0" smtClean="0">
                  <a:solidFill>
                    <a:srgbClr val="000000"/>
                  </a:solidFill>
                  <a:latin typeface="Arial" pitchFamily="34" charset="0"/>
                  <a:cs typeface="Arial" pitchFamily="34" charset="0"/>
                </a:rPr>
                <a:t>think Melbourne is a better creative holiday destination than other cities in Asia</a:t>
              </a:r>
              <a:endParaRPr lang="en-US" sz="1200" i="1" dirty="0" smtClean="0">
                <a:solidFill>
                  <a:srgbClr val="000000"/>
                </a:solidFill>
                <a:latin typeface="Arial" pitchFamily="34" charset="0"/>
                <a:cs typeface="Arial" pitchFamily="34" charset="0"/>
              </a:endParaRPr>
            </a:p>
          </p:txBody>
        </p:sp>
      </p:grpSp>
      <p:grpSp>
        <p:nvGrpSpPr>
          <p:cNvPr id="12" name="Group 85"/>
          <p:cNvGrpSpPr/>
          <p:nvPr/>
        </p:nvGrpSpPr>
        <p:grpSpPr>
          <a:xfrm>
            <a:off x="5424595" y="3237562"/>
            <a:ext cx="4157997" cy="896040"/>
            <a:chOff x="5292391" y="4317096"/>
            <a:chExt cx="4157997" cy="896040"/>
          </a:xfrm>
        </p:grpSpPr>
        <p:sp>
          <p:nvSpPr>
            <p:cNvPr id="73" name="Oval 72"/>
            <p:cNvSpPr/>
            <p:nvPr/>
          </p:nvSpPr>
          <p:spPr>
            <a:xfrm>
              <a:off x="5292391" y="4317096"/>
              <a:ext cx="896042" cy="896040"/>
            </a:xfrm>
            <a:prstGeom prst="ellipse">
              <a:avLst/>
            </a:prstGeom>
            <a:solidFill>
              <a:schemeClr val="tx1">
                <a:alpha val="40000"/>
              </a:schemeClr>
            </a:solidFill>
            <a:ln w="9525" cap="flat" cmpd="sng" algn="ctr">
              <a:solidFill>
                <a:srgbClr val="F9EFB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
          <p:nvSpPr>
            <p:cNvPr id="77" name="TextBox 76"/>
            <p:cNvSpPr txBox="1"/>
            <p:nvPr/>
          </p:nvSpPr>
          <p:spPr>
            <a:xfrm>
              <a:off x="6254535" y="4463597"/>
              <a:ext cx="904415" cy="612645"/>
            </a:xfrm>
            <a:prstGeom prst="rect">
              <a:avLst/>
            </a:prstGeom>
            <a:noFill/>
          </p:spPr>
          <p:txBody>
            <a:bodyPr wrap="none" tIns="90000" bIns="90000" rtlCol="0" anchor="t">
              <a:spAutoFit/>
            </a:bodyPr>
            <a:lstStyle/>
            <a:p>
              <a:pPr algn="ctr"/>
              <a:r>
                <a:rPr lang="en-AU" sz="2800" b="1" dirty="0" smtClean="0">
                  <a:solidFill>
                    <a:srgbClr val="000000"/>
                  </a:solidFill>
                  <a:latin typeface="Arial" pitchFamily="34" charset="0"/>
                  <a:cs typeface="Arial" pitchFamily="34" charset="0"/>
                </a:rPr>
                <a:t>69%</a:t>
              </a:r>
              <a:endParaRPr lang="en-US" sz="2800" b="1" dirty="0" smtClean="0">
                <a:solidFill>
                  <a:srgbClr val="000000"/>
                </a:solidFill>
                <a:latin typeface="Arial" pitchFamily="34" charset="0"/>
                <a:cs typeface="Arial" pitchFamily="34" charset="0"/>
              </a:endParaRPr>
            </a:p>
          </p:txBody>
        </p:sp>
        <p:sp>
          <p:nvSpPr>
            <p:cNvPr id="81" name="TextBox 80"/>
            <p:cNvSpPr txBox="1"/>
            <p:nvPr/>
          </p:nvSpPr>
          <p:spPr>
            <a:xfrm>
              <a:off x="7092847" y="4485631"/>
              <a:ext cx="2357541" cy="551090"/>
            </a:xfrm>
            <a:prstGeom prst="rect">
              <a:avLst/>
            </a:prstGeom>
            <a:noFill/>
          </p:spPr>
          <p:txBody>
            <a:bodyPr wrap="square" tIns="90000" bIns="90000" rtlCol="0" anchor="t">
              <a:spAutoFit/>
            </a:bodyPr>
            <a:lstStyle/>
            <a:p>
              <a:r>
                <a:rPr lang="en-AU" sz="1200" i="1" dirty="0" smtClean="0">
                  <a:solidFill>
                    <a:srgbClr val="000000"/>
                  </a:solidFill>
                  <a:latin typeface="Arial" pitchFamily="34" charset="0"/>
                  <a:cs typeface="Arial" pitchFamily="34" charset="0"/>
                </a:rPr>
                <a:t>agree that Melbourne is a creative city</a:t>
              </a:r>
              <a:endParaRPr lang="en-US" sz="1200" i="1" dirty="0" smtClean="0">
                <a:solidFill>
                  <a:srgbClr val="000000"/>
                </a:solidFill>
                <a:latin typeface="Arial" pitchFamily="34" charset="0"/>
                <a:cs typeface="Arial" pitchFamily="34" charset="0"/>
              </a:endParaRPr>
            </a:p>
          </p:txBody>
        </p:sp>
      </p:grpSp>
      <p:grpSp>
        <p:nvGrpSpPr>
          <p:cNvPr id="13" name="Group 86"/>
          <p:cNvGrpSpPr/>
          <p:nvPr/>
        </p:nvGrpSpPr>
        <p:grpSpPr>
          <a:xfrm>
            <a:off x="5424595" y="2158027"/>
            <a:ext cx="4012305" cy="896040"/>
            <a:chOff x="5292391" y="5396629"/>
            <a:chExt cx="4012305" cy="896040"/>
          </a:xfrm>
        </p:grpSpPr>
        <p:sp>
          <p:nvSpPr>
            <p:cNvPr id="70" name="Oval 69"/>
            <p:cNvSpPr/>
            <p:nvPr/>
          </p:nvSpPr>
          <p:spPr>
            <a:xfrm>
              <a:off x="5292391" y="5396629"/>
              <a:ext cx="896042" cy="896040"/>
            </a:xfrm>
            <a:prstGeom prst="ellipse">
              <a:avLst/>
            </a:prstGeom>
            <a:solidFill>
              <a:schemeClr val="tx1">
                <a:alpha val="40000"/>
              </a:schemeClr>
            </a:solidFill>
            <a:ln w="9525" cap="flat" cmpd="sng" algn="ctr">
              <a:solidFill>
                <a:srgbClr val="F9EFB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
          <p:nvSpPr>
            <p:cNvPr id="78" name="TextBox 77"/>
            <p:cNvSpPr txBox="1"/>
            <p:nvPr/>
          </p:nvSpPr>
          <p:spPr>
            <a:xfrm>
              <a:off x="6254535" y="5559480"/>
              <a:ext cx="904415" cy="612645"/>
            </a:xfrm>
            <a:prstGeom prst="rect">
              <a:avLst/>
            </a:prstGeom>
            <a:noFill/>
          </p:spPr>
          <p:txBody>
            <a:bodyPr wrap="none" tIns="90000" bIns="90000" rtlCol="0" anchor="t">
              <a:spAutoFit/>
            </a:bodyPr>
            <a:lstStyle/>
            <a:p>
              <a:pPr algn="ctr"/>
              <a:r>
                <a:rPr lang="en-AU" sz="2800" b="1" dirty="0" smtClean="0">
                  <a:solidFill>
                    <a:srgbClr val="000000"/>
                  </a:solidFill>
                  <a:latin typeface="Arial" pitchFamily="34" charset="0"/>
                  <a:cs typeface="Arial" pitchFamily="34" charset="0"/>
                </a:rPr>
                <a:t>74%</a:t>
              </a:r>
              <a:endParaRPr lang="en-US" sz="2800" b="1" dirty="0" smtClean="0">
                <a:solidFill>
                  <a:srgbClr val="000000"/>
                </a:solidFill>
                <a:latin typeface="Arial" pitchFamily="34" charset="0"/>
                <a:cs typeface="Arial" pitchFamily="34" charset="0"/>
              </a:endParaRPr>
            </a:p>
          </p:txBody>
        </p:sp>
        <p:sp>
          <p:nvSpPr>
            <p:cNvPr id="82" name="TextBox 81"/>
            <p:cNvSpPr txBox="1"/>
            <p:nvPr/>
          </p:nvSpPr>
          <p:spPr>
            <a:xfrm>
              <a:off x="7092847" y="5488463"/>
              <a:ext cx="2211849" cy="735756"/>
            </a:xfrm>
            <a:prstGeom prst="rect">
              <a:avLst/>
            </a:prstGeom>
            <a:noFill/>
          </p:spPr>
          <p:txBody>
            <a:bodyPr wrap="square" tIns="90000" bIns="90000" rtlCol="0" anchor="t">
              <a:spAutoFit/>
            </a:bodyPr>
            <a:lstStyle/>
            <a:p>
              <a:r>
                <a:rPr lang="en-AU" sz="1200" i="1" dirty="0" smtClean="0">
                  <a:solidFill>
                    <a:srgbClr val="000000"/>
                  </a:solidFill>
                  <a:latin typeface="Arial" pitchFamily="34" charset="0"/>
                  <a:cs typeface="Arial" pitchFamily="34" charset="0"/>
                </a:rPr>
                <a:t>agree that there are a lot of creative attractions, events &amp; experiences in Melbourne</a:t>
              </a:r>
              <a:endParaRPr lang="en-US" sz="1200" i="1" dirty="0" smtClean="0">
                <a:solidFill>
                  <a:srgbClr val="000000"/>
                </a:solidFill>
                <a:latin typeface="Arial" pitchFamily="34" charset="0"/>
                <a:cs typeface="Arial" pitchFamily="34" charset="0"/>
              </a:endParaRPr>
            </a:p>
          </p:txBody>
        </p:sp>
      </p:grpSp>
      <p:grpSp>
        <p:nvGrpSpPr>
          <p:cNvPr id="14" name="Group 88"/>
          <p:cNvGrpSpPr/>
          <p:nvPr/>
        </p:nvGrpSpPr>
        <p:grpSpPr>
          <a:xfrm>
            <a:off x="5421217" y="4317096"/>
            <a:ext cx="4037717" cy="896040"/>
            <a:chOff x="5266979" y="2158028"/>
            <a:chExt cx="4037717" cy="896040"/>
          </a:xfrm>
        </p:grpSpPr>
        <p:sp>
          <p:nvSpPr>
            <p:cNvPr id="75" name="TextBox 74"/>
            <p:cNvSpPr txBox="1"/>
            <p:nvPr/>
          </p:nvSpPr>
          <p:spPr>
            <a:xfrm>
              <a:off x="6254535" y="2271833"/>
              <a:ext cx="904415" cy="612645"/>
            </a:xfrm>
            <a:prstGeom prst="rect">
              <a:avLst/>
            </a:prstGeom>
            <a:noFill/>
          </p:spPr>
          <p:txBody>
            <a:bodyPr wrap="none" tIns="90000" bIns="90000" rtlCol="0" anchor="t">
              <a:spAutoFit/>
            </a:bodyPr>
            <a:lstStyle/>
            <a:p>
              <a:pPr algn="ctr"/>
              <a:r>
                <a:rPr lang="en-AU" sz="2800" b="1" dirty="0" smtClean="0">
                  <a:solidFill>
                    <a:srgbClr val="000000"/>
                  </a:solidFill>
                  <a:latin typeface="Arial" pitchFamily="34" charset="0"/>
                  <a:cs typeface="Arial" pitchFamily="34" charset="0"/>
                </a:rPr>
                <a:t>62%</a:t>
              </a:r>
              <a:endParaRPr lang="en-US" sz="2800" b="1" dirty="0" smtClean="0">
                <a:solidFill>
                  <a:srgbClr val="000000"/>
                </a:solidFill>
                <a:latin typeface="Arial" pitchFamily="34" charset="0"/>
                <a:cs typeface="Arial" pitchFamily="34" charset="0"/>
              </a:endParaRPr>
            </a:p>
          </p:txBody>
        </p:sp>
        <p:sp>
          <p:nvSpPr>
            <p:cNvPr id="79" name="TextBox 78"/>
            <p:cNvSpPr txBox="1"/>
            <p:nvPr/>
          </p:nvSpPr>
          <p:spPr>
            <a:xfrm>
              <a:off x="7092847" y="2293867"/>
              <a:ext cx="2211849" cy="735756"/>
            </a:xfrm>
            <a:prstGeom prst="rect">
              <a:avLst/>
            </a:prstGeom>
            <a:noFill/>
          </p:spPr>
          <p:txBody>
            <a:bodyPr wrap="square" tIns="90000" bIns="90000" rtlCol="0" anchor="t">
              <a:spAutoFit/>
            </a:bodyPr>
            <a:lstStyle/>
            <a:p>
              <a:r>
                <a:rPr lang="en-AU" sz="1200" i="1" dirty="0" smtClean="0">
                  <a:solidFill>
                    <a:srgbClr val="000000"/>
                  </a:solidFill>
                  <a:latin typeface="Arial" pitchFamily="34" charset="0"/>
                  <a:cs typeface="Arial" pitchFamily="34" charset="0"/>
                </a:rPr>
                <a:t>think Melbourne is a better creative holiday destination than other cities in ANZ</a:t>
              </a:r>
              <a:endParaRPr lang="en-US" sz="1200" i="1" dirty="0" smtClean="0">
                <a:solidFill>
                  <a:srgbClr val="000000"/>
                </a:solidFill>
                <a:latin typeface="Arial" pitchFamily="34" charset="0"/>
                <a:cs typeface="Arial" pitchFamily="34" charset="0"/>
              </a:endParaRPr>
            </a:p>
          </p:txBody>
        </p:sp>
        <p:sp>
          <p:nvSpPr>
            <p:cNvPr id="84" name="Oval 83"/>
            <p:cNvSpPr/>
            <p:nvPr/>
          </p:nvSpPr>
          <p:spPr>
            <a:xfrm>
              <a:off x="5266979" y="2158028"/>
              <a:ext cx="896042" cy="896040"/>
            </a:xfrm>
            <a:prstGeom prst="ellipse">
              <a:avLst/>
            </a:prstGeom>
            <a:solidFill>
              <a:schemeClr val="tx1">
                <a:alpha val="40000"/>
              </a:schemeClr>
            </a:solidFill>
            <a:ln w="9525" cap="flat" cmpd="sng" algn="ctr">
              <a:solidFill>
                <a:srgbClr val="F9EFB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grpSp>
      <p:pic>
        <p:nvPicPr>
          <p:cNvPr id="17411" name="Picture 3" descr="C:\Users\TunnicliffeGlass Ell\Downloads\noun_16433_cc.png"/>
          <p:cNvPicPr>
            <a:picLocks noChangeAspect="1" noChangeArrowheads="1"/>
          </p:cNvPicPr>
          <p:nvPr/>
        </p:nvPicPr>
        <p:blipFill>
          <a:blip r:embed="rId3" cstate="print">
            <a:lum bright="100000"/>
          </a:blip>
          <a:srcRect/>
          <a:stretch>
            <a:fillRect/>
          </a:stretch>
        </p:blipFill>
        <p:spPr bwMode="auto">
          <a:xfrm>
            <a:off x="5489759" y="2287827"/>
            <a:ext cx="747370" cy="612645"/>
          </a:xfrm>
          <a:prstGeom prst="rect">
            <a:avLst/>
          </a:prstGeom>
          <a:noFill/>
        </p:spPr>
      </p:pic>
      <p:grpSp>
        <p:nvGrpSpPr>
          <p:cNvPr id="15" name="Group 94"/>
          <p:cNvGrpSpPr/>
          <p:nvPr/>
        </p:nvGrpSpPr>
        <p:grpSpPr>
          <a:xfrm>
            <a:off x="488210" y="2193851"/>
            <a:ext cx="4102649" cy="893111"/>
            <a:chOff x="392268" y="2137933"/>
            <a:chExt cx="4102649" cy="893111"/>
          </a:xfrm>
        </p:grpSpPr>
        <p:sp>
          <p:nvSpPr>
            <p:cNvPr id="59" name="TextBox 58"/>
            <p:cNvSpPr txBox="1"/>
            <p:nvPr/>
          </p:nvSpPr>
          <p:spPr>
            <a:xfrm>
              <a:off x="1444756" y="2279859"/>
              <a:ext cx="904415" cy="612645"/>
            </a:xfrm>
            <a:prstGeom prst="rect">
              <a:avLst/>
            </a:prstGeom>
            <a:noFill/>
          </p:spPr>
          <p:txBody>
            <a:bodyPr wrap="none" tIns="90000" bIns="90000" rtlCol="0" anchor="t">
              <a:spAutoFit/>
            </a:bodyPr>
            <a:lstStyle/>
            <a:p>
              <a:pPr algn="ctr"/>
              <a:r>
                <a:rPr lang="en-AU" sz="2800" b="1" dirty="0" smtClean="0">
                  <a:solidFill>
                    <a:srgbClr val="000000"/>
                  </a:solidFill>
                  <a:latin typeface="Arial" pitchFamily="34" charset="0"/>
                  <a:cs typeface="Arial" pitchFamily="34" charset="0"/>
                </a:rPr>
                <a:t>57%</a:t>
              </a:r>
              <a:endParaRPr lang="en-US" sz="2800" b="1" dirty="0" smtClean="0">
                <a:solidFill>
                  <a:srgbClr val="000000"/>
                </a:solidFill>
                <a:latin typeface="Arial" pitchFamily="34" charset="0"/>
                <a:cs typeface="Arial" pitchFamily="34" charset="0"/>
              </a:endParaRPr>
            </a:p>
          </p:txBody>
        </p:sp>
        <p:sp>
          <p:nvSpPr>
            <p:cNvPr id="63" name="TextBox 62"/>
            <p:cNvSpPr txBox="1"/>
            <p:nvPr/>
          </p:nvSpPr>
          <p:spPr>
            <a:xfrm>
              <a:off x="2283068" y="2301893"/>
              <a:ext cx="2211849" cy="551090"/>
            </a:xfrm>
            <a:prstGeom prst="rect">
              <a:avLst/>
            </a:prstGeom>
            <a:noFill/>
          </p:spPr>
          <p:txBody>
            <a:bodyPr wrap="square" tIns="90000" bIns="90000" rtlCol="0" anchor="t">
              <a:spAutoFit/>
            </a:bodyPr>
            <a:lstStyle/>
            <a:p>
              <a:r>
                <a:rPr lang="en-AU" sz="1200" i="1" dirty="0" smtClean="0">
                  <a:solidFill>
                    <a:srgbClr val="000000"/>
                  </a:solidFill>
                  <a:latin typeface="Arial" pitchFamily="34" charset="0"/>
                  <a:cs typeface="Arial" pitchFamily="34" charset="0"/>
                </a:rPr>
                <a:t>think Melbourne is a great cultural city (Sydney 16%)</a:t>
              </a:r>
              <a:endParaRPr lang="en-US" sz="1200" i="1" dirty="0" smtClean="0">
                <a:solidFill>
                  <a:srgbClr val="000000"/>
                </a:solidFill>
                <a:latin typeface="Arial" pitchFamily="34" charset="0"/>
                <a:cs typeface="Arial" pitchFamily="34" charset="0"/>
              </a:endParaRPr>
            </a:p>
          </p:txBody>
        </p:sp>
        <p:pic>
          <p:nvPicPr>
            <p:cNvPr id="17412" name="Picture 4" descr="C:\Users\TunnicliffeGlass Ell\Downloads\noun_531634_cc.png"/>
            <p:cNvPicPr>
              <a:picLocks noChangeAspect="1" noChangeArrowheads="1"/>
            </p:cNvPicPr>
            <p:nvPr/>
          </p:nvPicPr>
          <p:blipFill>
            <a:blip r:embed="rId4" cstate="print">
              <a:lum bright="100000"/>
            </a:blip>
            <a:srcRect/>
            <a:stretch>
              <a:fillRect/>
            </a:stretch>
          </p:blipFill>
          <p:spPr bwMode="auto">
            <a:xfrm>
              <a:off x="392268" y="2137933"/>
              <a:ext cx="1041471" cy="893111"/>
            </a:xfrm>
            <a:prstGeom prst="rect">
              <a:avLst/>
            </a:prstGeom>
            <a:noFill/>
          </p:spPr>
        </p:pic>
      </p:grpSp>
      <p:pic>
        <p:nvPicPr>
          <p:cNvPr id="17414" name="Picture 6" descr="https://d30y9cdsu7xlg0.cloudfront.net/png/531621-200.png"/>
          <p:cNvPicPr>
            <a:picLocks noChangeAspect="1" noChangeArrowheads="1"/>
          </p:cNvPicPr>
          <p:nvPr/>
        </p:nvPicPr>
        <p:blipFill>
          <a:blip r:embed="rId5" cstate="print">
            <a:lum bright="100000"/>
          </a:blip>
          <a:srcRect/>
          <a:stretch>
            <a:fillRect/>
          </a:stretch>
        </p:blipFill>
        <p:spPr bwMode="auto">
          <a:xfrm>
            <a:off x="5428247" y="3223554"/>
            <a:ext cx="888014" cy="888014"/>
          </a:xfrm>
          <a:prstGeom prst="rect">
            <a:avLst/>
          </a:prstGeom>
          <a:noFill/>
        </p:spPr>
      </p:pic>
      <p:pic>
        <p:nvPicPr>
          <p:cNvPr id="566275" name="Picture 3" descr="C:\Users\TunnicliffeGlass Ell\Downloads\noun_123962_cc.png"/>
          <p:cNvPicPr>
            <a:picLocks noChangeAspect="1" noChangeArrowheads="1"/>
          </p:cNvPicPr>
          <p:nvPr/>
        </p:nvPicPr>
        <p:blipFill>
          <a:blip r:embed="rId6" cstate="print">
            <a:lum bright="100000"/>
          </a:blip>
          <a:srcRect/>
          <a:stretch>
            <a:fillRect/>
          </a:stretch>
        </p:blipFill>
        <p:spPr bwMode="auto">
          <a:xfrm>
            <a:off x="5427662" y="4373696"/>
            <a:ext cx="872148" cy="738130"/>
          </a:xfrm>
          <a:prstGeom prst="rect">
            <a:avLst/>
          </a:prstGeom>
          <a:noFill/>
        </p:spPr>
      </p:pic>
      <p:pic>
        <p:nvPicPr>
          <p:cNvPr id="49" name="Picture 48" descr="noun_96666_cc.png"/>
          <p:cNvPicPr>
            <a:picLocks noChangeAspect="1"/>
          </p:cNvPicPr>
          <p:nvPr/>
        </p:nvPicPr>
        <p:blipFill>
          <a:blip r:embed="rId7" cstate="print">
            <a:lum bright="100000"/>
          </a:blip>
          <a:srcRect/>
          <a:stretch>
            <a:fillRect/>
          </a:stretch>
        </p:blipFill>
        <p:spPr>
          <a:xfrm>
            <a:off x="5408340" y="5572402"/>
            <a:ext cx="972419" cy="602971"/>
          </a:xfrm>
          <a:prstGeom prst="rect">
            <a:avLst/>
          </a:prstGeom>
        </p:spPr>
      </p:pic>
      <p:sp>
        <p:nvSpPr>
          <p:cNvPr id="50" name="TextBox 49"/>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51" name="Rectangle 50"/>
          <p:cNvSpPr/>
          <p:nvPr/>
        </p:nvSpPr>
        <p:spPr>
          <a:xfrm>
            <a:off x="4402944"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999"/>
            <a:ext cx="9175898" cy="831600"/>
          </a:xfrm>
          <a:noFill/>
          <a:effectLst/>
        </p:spPr>
        <p:txBody>
          <a:bodyPr wrap="square"/>
          <a:lstStyle/>
          <a:p>
            <a:pPr lvl="0"/>
            <a:r>
              <a:rPr lang="" dirty="0" smtClean="0">
                <a:solidFill>
                  <a:srgbClr val="177B57"/>
                </a:solidFill>
                <a:latin typeface="Arial"/>
              </a:rPr>
              <a:t>Creative experiences are one of top three reasons people visit</a:t>
            </a:r>
            <a:br>
              <a:rPr lang="" dirty="0" smtClean="0">
                <a:solidFill>
                  <a:srgbClr val="177B57"/>
                </a:solidFill>
                <a:latin typeface="Arial"/>
              </a:rPr>
            </a:br>
            <a:r>
              <a:rPr lang="en-AU" sz="1600" b="0" dirty="0" smtClean="0">
                <a:solidFill>
                  <a:srgbClr val="177B57"/>
                </a:solidFill>
                <a:latin typeface="Arial"/>
              </a:rPr>
              <a:t>This is true for both international and Australian visitors</a:t>
            </a:r>
            <a:endParaRPr lang="" sz="1600" b="0" dirty="0">
              <a:solidFill>
                <a:srgbClr val="177B57"/>
              </a:solidFill>
              <a:latin typeface="Arial"/>
            </a:endParaRPr>
          </a:p>
        </p:txBody>
      </p:sp>
      <p:sp>
        <p:nvSpPr>
          <p:cNvPr id="56"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lvl="0">
              <a:lnSpc>
                <a:spcPct val="90000"/>
              </a:lnSpc>
            </a:pPr>
            <a:r>
              <a:rPr lang="en-AU" sz="800" dirty="0" smtClean="0">
                <a:solidFill>
                  <a:srgbClr val="000000"/>
                </a:solidFill>
                <a:latin typeface="Arial" pitchFamily="34" charset="0"/>
                <a:cs typeface="Arial" pitchFamily="34" charset="0"/>
              </a:rPr>
              <a:t>Survey question 2.34 Thinking about your last trip to Melbourne, please rank the top 3 reasons why you visited: Visiting friends/family; Creative events, attractions, and experiences; Sports events and/or attractions e.g. Melbourne Cup, Australian Open, Melbourne Cricket Ground; Nature, such as beaches and botanic gardens; Restaurants and cafes; Bars and nightclubs; Opportunities to shop for leisure; Aquariums and zoos</a:t>
            </a:r>
          </a:p>
          <a:p>
            <a:pPr lvl="0">
              <a:lnSpc>
                <a:spcPct val="90000"/>
              </a:lnSpc>
            </a:pPr>
            <a:r>
              <a:rPr lang="en-AU" sz="800" dirty="0" smtClean="0">
                <a:solidFill>
                  <a:srgbClr val="000000"/>
                </a:solidFill>
                <a:latin typeface="Arial" pitchFamily="34" charset="0"/>
                <a:cs typeface="Arial" pitchFamily="34" charset="0"/>
              </a:rPr>
              <a:t>Source: Global Traveller Survey (2016)</a:t>
            </a:r>
          </a:p>
        </p:txBody>
      </p:sp>
      <p:sp>
        <p:nvSpPr>
          <p:cNvPr id="24" name="TextBox 23"/>
          <p:cNvSpPr txBox="1"/>
          <p:nvPr/>
        </p:nvSpPr>
        <p:spPr>
          <a:xfrm>
            <a:off x="462715" y="1135337"/>
            <a:ext cx="8987673" cy="278778"/>
          </a:xfrm>
          <a:prstGeom prst="rect">
            <a:avLst/>
          </a:prstGeom>
          <a:solidFill>
            <a:schemeClr val="accent1"/>
          </a:solidFill>
          <a:ln>
            <a:solidFill>
              <a:schemeClr val="accent1"/>
            </a:solidFill>
          </a:ln>
        </p:spPr>
        <p:txBody>
          <a:bodyPr wrap="square" lIns="36000" tIns="0" rIns="36000" bIns="0" rtlCol="0" anchor="ctr">
            <a:noAutofit/>
          </a:bodyPr>
          <a:lstStyle/>
          <a:p>
            <a:r>
              <a:rPr lang="en-AU" sz="1000" b="1" i="1" dirty="0" smtClean="0">
                <a:solidFill>
                  <a:srgbClr val="000000"/>
                </a:solidFill>
                <a:latin typeface="Arial" pitchFamily="34" charset="0"/>
                <a:cs typeface="Arial" pitchFamily="34" charset="0"/>
              </a:rPr>
              <a:t>Question: Thinking about your last trip to Melbourne, please rank the top 3 reasons why you visited</a:t>
            </a:r>
            <a:endParaRPr lang="en-US" sz="1000" b="1" i="1" dirty="0" smtClean="0">
              <a:solidFill>
                <a:srgbClr val="000000"/>
              </a:solidFill>
              <a:latin typeface="Arial" pitchFamily="34" charset="0"/>
              <a:cs typeface="Arial" pitchFamily="34" charset="0"/>
            </a:endParaRPr>
          </a:p>
        </p:txBody>
      </p:sp>
      <p:graphicFrame>
        <p:nvGraphicFramePr>
          <p:cNvPr id="39" name="Object 38"/>
          <p:cNvGraphicFramePr>
            <a:graphicFrameLocks noChangeAspect="1"/>
          </p:cNvGraphicFramePr>
          <p:nvPr>
            <p:custDataLst>
              <p:tags r:id="rId2"/>
            </p:custDataLst>
          </p:nvPr>
        </p:nvGraphicFramePr>
        <p:xfrm>
          <a:off x="914400" y="2362200"/>
          <a:ext cx="3752985" cy="3248115"/>
        </p:xfrm>
        <a:graphic>
          <a:graphicData uri="http://schemas.openxmlformats.org/presentationml/2006/ole">
            <mc:AlternateContent xmlns:mc="http://schemas.openxmlformats.org/markup-compatibility/2006">
              <mc:Choice xmlns:v="urn:schemas-microsoft-com:vml" Requires="v">
                <p:oleObj spid="_x0000_s1107482" name="Chart" r:id="rId21" imgW="3752730" imgH="3248115" progId="MSGraph.Chart.8">
                  <p:embed followColorScheme="full"/>
                </p:oleObj>
              </mc:Choice>
              <mc:Fallback>
                <p:oleObj name="Chart" r:id="rId21" imgW="3752730" imgH="3248115" progId="MSGraph.Chart.8">
                  <p:embed followColorScheme="full"/>
                  <p:pic>
                    <p:nvPicPr>
                      <p:cNvPr id="0" name="Picture 35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14400" y="2362200"/>
                        <a:ext cx="3752985" cy="32481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 name="Text Placeholder 12"/>
          <p:cNvSpPr>
            <a:spLocks noGrp="1"/>
          </p:cNvSpPr>
          <p:nvPr>
            <p:custDataLst>
              <p:tags r:id="rId3"/>
            </p:custDataLst>
          </p:nvPr>
        </p:nvSpPr>
        <p:spPr bwMode="gray">
          <a:xfrm>
            <a:off x="731837" y="4914900"/>
            <a:ext cx="280987"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F0028801-475E-457E-9033-E3E962BA299B}" type="datetime'''''''''Z''''''''''''o''''o''s'''''''''''''''''''''''''''">
              <a:rPr lang="en-US" altLang="en-US" sz="1000" smtClean="0"/>
              <a:pPr marL="0" lvl="1" indent="0" algn="r">
                <a:spcBef>
                  <a:spcPct val="0"/>
                </a:spcBef>
                <a:spcAft>
                  <a:spcPct val="0"/>
                </a:spcAft>
                <a:buNone/>
              </a:pPr>
              <a:t>Zoos</a:t>
            </a:fld>
            <a:endParaRPr lang="en-US" sz="1000" dirty="0">
              <a:sym typeface="+mn-lt"/>
            </a:endParaRPr>
          </a:p>
        </p:txBody>
      </p:sp>
      <p:sp>
        <p:nvSpPr>
          <p:cNvPr id="45" name="Text Placeholder 12"/>
          <p:cNvSpPr>
            <a:spLocks noGrp="1"/>
          </p:cNvSpPr>
          <p:nvPr>
            <p:custDataLst>
              <p:tags r:id="rId4"/>
            </p:custDataLst>
          </p:nvPr>
        </p:nvSpPr>
        <p:spPr bwMode="gray">
          <a:xfrm>
            <a:off x="555625" y="4581525"/>
            <a:ext cx="45720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6FE1A6BE-12C7-4C75-AAAD-B0F16112ECCE}" type="datetime'N''''igh''''tli''''''''''''''''''''''''''''''''f''''''e'''''''">
              <a:rPr lang="en-US" altLang="en-US" sz="1000" smtClean="0"/>
              <a:pPr marL="0" lvl="1" indent="0" algn="r">
                <a:spcBef>
                  <a:spcPct val="0"/>
                </a:spcBef>
                <a:spcAft>
                  <a:spcPct val="0"/>
                </a:spcAft>
                <a:buNone/>
              </a:pPr>
              <a:t>Nightlife</a:t>
            </a:fld>
            <a:endParaRPr lang="en-US" sz="1000" dirty="0">
              <a:sym typeface="+mn-lt"/>
            </a:endParaRPr>
          </a:p>
        </p:txBody>
      </p:sp>
      <p:sp>
        <p:nvSpPr>
          <p:cNvPr id="43" name="Text Placeholder 12"/>
          <p:cNvSpPr>
            <a:spLocks noGrp="1"/>
          </p:cNvSpPr>
          <p:nvPr>
            <p:custDataLst>
              <p:tags r:id="rId5"/>
            </p:custDataLst>
          </p:nvPr>
        </p:nvSpPr>
        <p:spPr bwMode="gray">
          <a:xfrm>
            <a:off x="633412" y="4248150"/>
            <a:ext cx="379412"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B117B150-7248-4D0F-BF73-CD64923608BC}" type="datetime'N''''''''''''a''''''t''''''''''u''''''''''''''r''''''e'">
              <a:rPr lang="en-US" altLang="en-US" sz="1000" smtClean="0"/>
              <a:pPr marL="0" lvl="1" indent="0" algn="r">
                <a:spcBef>
                  <a:spcPct val="0"/>
                </a:spcBef>
                <a:spcAft>
                  <a:spcPct val="0"/>
                </a:spcAft>
                <a:buNone/>
              </a:pPr>
              <a:t>Nature</a:t>
            </a:fld>
            <a:endParaRPr lang="en-US" sz="1000" dirty="0">
              <a:sym typeface="+mn-lt"/>
            </a:endParaRPr>
          </a:p>
        </p:txBody>
      </p:sp>
      <p:sp>
        <p:nvSpPr>
          <p:cNvPr id="44" name="Text Placeholder 12"/>
          <p:cNvSpPr>
            <a:spLocks noGrp="1"/>
          </p:cNvSpPr>
          <p:nvPr>
            <p:custDataLst>
              <p:tags r:id="rId6"/>
            </p:custDataLst>
          </p:nvPr>
        </p:nvSpPr>
        <p:spPr bwMode="gray">
          <a:xfrm>
            <a:off x="654050" y="3914775"/>
            <a:ext cx="358775"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722BE50E-464C-46DF-9126-3E3EEDE767F8}" type="datetime'''''D''''i''n''''''''''''''''''''''''in''''''g'''">
              <a:rPr lang="en-US" altLang="en-US" sz="1000" smtClean="0"/>
              <a:pPr marL="0" lvl="1" indent="0" algn="r">
                <a:spcBef>
                  <a:spcPct val="0"/>
                </a:spcBef>
                <a:spcAft>
                  <a:spcPct val="0"/>
                </a:spcAft>
                <a:buNone/>
              </a:pPr>
              <a:t>Dining</a:t>
            </a:fld>
            <a:endParaRPr lang="en-US" sz="1000" dirty="0">
              <a:sym typeface="+mn-lt"/>
            </a:endParaRPr>
          </a:p>
        </p:txBody>
      </p:sp>
      <p:sp>
        <p:nvSpPr>
          <p:cNvPr id="46" name="Text Placeholder 12"/>
          <p:cNvSpPr>
            <a:spLocks noGrp="1"/>
          </p:cNvSpPr>
          <p:nvPr>
            <p:custDataLst>
              <p:tags r:id="rId7"/>
            </p:custDataLst>
          </p:nvPr>
        </p:nvSpPr>
        <p:spPr bwMode="gray">
          <a:xfrm>
            <a:off x="481012" y="3581400"/>
            <a:ext cx="531812"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309BA9AD-5801-409C-91D2-E65616D6E116}" type="datetime'''''''''''''''S''''''h''''''''o''pp''''''i''n''''''g'''''''''">
              <a:rPr lang="en-US" altLang="en-US" sz="1000" smtClean="0"/>
              <a:pPr marL="0" lvl="1" indent="0" algn="r">
                <a:spcBef>
                  <a:spcPct val="0"/>
                </a:spcBef>
                <a:spcAft>
                  <a:spcPct val="0"/>
                </a:spcAft>
                <a:buNone/>
              </a:pPr>
              <a:t>Shopping</a:t>
            </a:fld>
            <a:endParaRPr lang="en-US" sz="1000" dirty="0">
              <a:sym typeface="+mn-lt"/>
            </a:endParaRPr>
          </a:p>
        </p:txBody>
      </p:sp>
      <p:sp>
        <p:nvSpPr>
          <p:cNvPr id="42" name="Text Placeholder 12"/>
          <p:cNvSpPr>
            <a:spLocks noGrp="1"/>
          </p:cNvSpPr>
          <p:nvPr>
            <p:custDataLst>
              <p:tags r:id="rId8"/>
            </p:custDataLst>
          </p:nvPr>
        </p:nvSpPr>
        <p:spPr bwMode="gray">
          <a:xfrm>
            <a:off x="647700" y="3248025"/>
            <a:ext cx="365125"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BE252863-D2FB-44CA-B802-0B70689C4DBD}" type="datetime'''''''''''''S''''po''''''rts'''''''''''''''''''''''''''''">
              <a:rPr lang="en-US" altLang="en-US" sz="1000" smtClean="0"/>
              <a:pPr marL="0" lvl="1" indent="0" algn="r">
                <a:spcBef>
                  <a:spcPct val="0"/>
                </a:spcBef>
                <a:spcAft>
                  <a:spcPct val="0"/>
                </a:spcAft>
                <a:buNone/>
              </a:pPr>
              <a:t>Sports</a:t>
            </a:fld>
            <a:endParaRPr lang="en-US" sz="1000" dirty="0">
              <a:sym typeface="+mn-lt"/>
            </a:endParaRPr>
          </a:p>
        </p:txBody>
      </p:sp>
      <p:sp>
        <p:nvSpPr>
          <p:cNvPr id="41" name="Text Placeholder 12"/>
          <p:cNvSpPr>
            <a:spLocks noGrp="1"/>
          </p:cNvSpPr>
          <p:nvPr>
            <p:custDataLst>
              <p:tags r:id="rId9"/>
            </p:custDataLst>
          </p:nvPr>
        </p:nvSpPr>
        <p:spPr bwMode="gray">
          <a:xfrm>
            <a:off x="541337" y="2914650"/>
            <a:ext cx="471487"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93E4CF61-33AC-423D-BABD-86976CFEEE01}" type="datetime'''C''''''r''''''''e''''a''t''''''i''v''''''''''''e'''''">
              <a:rPr lang="en-US" altLang="en-US" sz="1000" smtClean="0"/>
              <a:pPr marL="0" lvl="1" indent="0" algn="r">
                <a:spcBef>
                  <a:spcPct val="0"/>
                </a:spcBef>
                <a:spcAft>
                  <a:spcPct val="0"/>
                </a:spcAft>
                <a:buNone/>
              </a:pPr>
              <a:t>Creative</a:t>
            </a:fld>
            <a:endParaRPr lang="en-US" sz="1000" dirty="0">
              <a:sym typeface="+mn-lt"/>
            </a:endParaRPr>
          </a:p>
        </p:txBody>
      </p:sp>
      <p:sp>
        <p:nvSpPr>
          <p:cNvPr id="40" name="Text Placeholder 12"/>
          <p:cNvSpPr>
            <a:spLocks noGrp="1"/>
          </p:cNvSpPr>
          <p:nvPr>
            <p:custDataLst>
              <p:tags r:id="rId10"/>
            </p:custDataLst>
          </p:nvPr>
        </p:nvSpPr>
        <p:spPr bwMode="gray">
          <a:xfrm>
            <a:off x="590550" y="2581275"/>
            <a:ext cx="422275"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C9237001-C850-43AF-94D0-52BBA5F9EDB2}" type="datetime'''''''F''''''r''''''''''i''e''''''''''n''''''''''''d''s'''">
              <a:rPr lang="en-US" altLang="en-US" sz="1000" smtClean="0"/>
              <a:pPr marL="0" lvl="1" indent="0" algn="r">
                <a:spcBef>
                  <a:spcPct val="0"/>
                </a:spcBef>
                <a:spcAft>
                  <a:spcPct val="0"/>
                </a:spcAft>
                <a:buNone/>
              </a:pPr>
              <a:t>Friends</a:t>
            </a:fld>
            <a:endParaRPr lang="en-US" sz="1000" dirty="0">
              <a:sym typeface="+mn-lt"/>
            </a:endParaRPr>
          </a:p>
        </p:txBody>
      </p:sp>
      <p:sp>
        <p:nvSpPr>
          <p:cNvPr id="50" name="TextBox 49"/>
          <p:cNvSpPr txBox="1"/>
          <p:nvPr/>
        </p:nvSpPr>
        <p:spPr>
          <a:xfrm>
            <a:off x="581025" y="2059560"/>
            <a:ext cx="4043363" cy="766533"/>
          </a:xfrm>
          <a:prstGeom prst="rect">
            <a:avLst/>
          </a:prstGeom>
          <a:noFill/>
        </p:spPr>
        <p:txBody>
          <a:bodyPr wrap="square" tIns="90000" bIns="90000" rtlCol="0" anchor="t">
            <a:spAutoFit/>
          </a:bodyPr>
          <a:lstStyle/>
          <a:p>
            <a:pPr marL="0" lvl="1"/>
            <a:r>
              <a:rPr lang="en-AU" sz="1200" b="1" dirty="0" smtClean="0">
                <a:sym typeface="+mn-lt"/>
              </a:rPr>
              <a:t>Domestic: </a:t>
            </a:r>
            <a:r>
              <a:rPr lang="en-AU" sz="1200" dirty="0" smtClean="0">
                <a:sym typeface="+mn-lt"/>
              </a:rPr>
              <a:t>Primary reason for visiting Melbourne </a:t>
            </a:r>
            <a:br>
              <a:rPr lang="en-AU" sz="1200" dirty="0" smtClean="0">
                <a:sym typeface="+mn-lt"/>
              </a:rPr>
            </a:br>
            <a:r>
              <a:rPr lang="en-AU" sz="1200" dirty="0" smtClean="0">
                <a:sym typeface="+mn-lt"/>
              </a:rPr>
              <a:t>(% of Australian visitors)</a:t>
            </a:r>
            <a:endParaRPr lang="en-US" sz="1200" dirty="0" smtClean="0">
              <a:sym typeface="+mn-lt"/>
            </a:endParaRPr>
          </a:p>
          <a:p>
            <a:endParaRPr lang="en-US" sz="1400" dirty="0" smtClean="0">
              <a:solidFill>
                <a:srgbClr val="000000"/>
              </a:solidFill>
              <a:latin typeface="Arial" pitchFamily="34" charset="0"/>
              <a:cs typeface="Arial" pitchFamily="34" charset="0"/>
            </a:endParaRPr>
          </a:p>
        </p:txBody>
      </p:sp>
      <p:graphicFrame>
        <p:nvGraphicFramePr>
          <p:cNvPr id="51" name="Object 50"/>
          <p:cNvGraphicFramePr>
            <a:graphicFrameLocks noChangeAspect="1"/>
          </p:cNvGraphicFramePr>
          <p:nvPr>
            <p:custDataLst>
              <p:tags r:id="rId11"/>
            </p:custDataLst>
          </p:nvPr>
        </p:nvGraphicFramePr>
        <p:xfrm>
          <a:off x="5638800" y="2362200"/>
          <a:ext cx="3771900" cy="3248115"/>
        </p:xfrm>
        <a:graphic>
          <a:graphicData uri="http://schemas.openxmlformats.org/presentationml/2006/ole">
            <mc:AlternateContent xmlns:mc="http://schemas.openxmlformats.org/markup-compatibility/2006">
              <mc:Choice xmlns:v="urn:schemas-microsoft-com:vml" Requires="v">
                <p:oleObj spid="_x0000_s1107483" name="Chart" r:id="rId23" imgW="3771900" imgH="3248115" progId="MSGraph.Chart.8">
                  <p:embed followColorScheme="full"/>
                </p:oleObj>
              </mc:Choice>
              <mc:Fallback>
                <p:oleObj name="Chart" r:id="rId23" imgW="3771900" imgH="3248115" progId="MSGraph.Chart.8">
                  <p:embed followColorScheme="full"/>
                  <p:pic>
                    <p:nvPicPr>
                      <p:cNvPr id="0" name="Picture 35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638800" y="2362200"/>
                        <a:ext cx="3771900" cy="32481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 name="Text Placeholder 12"/>
          <p:cNvSpPr>
            <a:spLocks noGrp="1"/>
          </p:cNvSpPr>
          <p:nvPr>
            <p:custDataLst>
              <p:tags r:id="rId12"/>
            </p:custDataLst>
          </p:nvPr>
        </p:nvSpPr>
        <p:spPr bwMode="gray">
          <a:xfrm>
            <a:off x="5280025" y="4914900"/>
            <a:ext cx="45720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EA3E0461-2C9E-411F-8ED6-3F94BCC66108}" type="datetime'''''Ni''''g''''''''''''''''h''t''''''''''''''''''''li''fe'">
              <a:rPr lang="en-US" altLang="en-US" sz="1000" smtClean="0"/>
              <a:pPr marL="0" lvl="1" indent="0" algn="r">
                <a:spcBef>
                  <a:spcPct val="0"/>
                </a:spcBef>
                <a:spcAft>
                  <a:spcPct val="0"/>
                </a:spcAft>
                <a:buNone/>
              </a:pPr>
              <a:t>Nightlife</a:t>
            </a:fld>
            <a:endParaRPr lang="en-US" sz="1000" dirty="0">
              <a:sym typeface="+mn-lt"/>
            </a:endParaRPr>
          </a:p>
        </p:txBody>
      </p:sp>
      <p:sp>
        <p:nvSpPr>
          <p:cNvPr id="76" name="Text Placeholder 12"/>
          <p:cNvSpPr>
            <a:spLocks noGrp="1"/>
          </p:cNvSpPr>
          <p:nvPr>
            <p:custDataLst>
              <p:tags r:id="rId13"/>
            </p:custDataLst>
          </p:nvPr>
        </p:nvSpPr>
        <p:spPr bwMode="gray">
          <a:xfrm>
            <a:off x="5456237" y="4581525"/>
            <a:ext cx="280987"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BF1689A9-AF8A-4C62-BB58-10EB29C032FA}" type="datetime'''''''''Z''''''''''''''''o''''''''''o''''''s'''''''''''''">
              <a:rPr lang="en-US" altLang="en-US" sz="1000" smtClean="0"/>
              <a:pPr marL="0" lvl="1" indent="0" algn="r">
                <a:spcBef>
                  <a:spcPct val="0"/>
                </a:spcBef>
                <a:spcAft>
                  <a:spcPct val="0"/>
                </a:spcAft>
                <a:buNone/>
              </a:pPr>
              <a:t>Zoos</a:t>
            </a:fld>
            <a:endParaRPr lang="en-US" sz="1000" dirty="0">
              <a:sym typeface="+mn-lt"/>
            </a:endParaRPr>
          </a:p>
        </p:txBody>
      </p:sp>
      <p:sp>
        <p:nvSpPr>
          <p:cNvPr id="53" name="Text Placeholder 12"/>
          <p:cNvSpPr>
            <a:spLocks noGrp="1"/>
          </p:cNvSpPr>
          <p:nvPr>
            <p:custDataLst>
              <p:tags r:id="rId14"/>
            </p:custDataLst>
          </p:nvPr>
        </p:nvSpPr>
        <p:spPr bwMode="gray">
          <a:xfrm>
            <a:off x="5378450" y="4248150"/>
            <a:ext cx="358775"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2BB76D5E-6F5E-42A2-B135-44AF3C415F2C}" type="datetime'''''''''''''D''''''i''''''''''ni''''''''n''''''''''''''''g'">
              <a:rPr lang="en-US" altLang="en-US" sz="1000" smtClean="0"/>
              <a:pPr marL="0" lvl="1" indent="0" algn="r">
                <a:spcBef>
                  <a:spcPct val="0"/>
                </a:spcBef>
                <a:spcAft>
                  <a:spcPct val="0"/>
                </a:spcAft>
                <a:buNone/>
              </a:pPr>
              <a:t>Dining</a:t>
            </a:fld>
            <a:endParaRPr lang="en-US" sz="1000" dirty="0">
              <a:sym typeface="+mn-lt"/>
            </a:endParaRPr>
          </a:p>
        </p:txBody>
      </p:sp>
      <p:sp>
        <p:nvSpPr>
          <p:cNvPr id="74" name="Text Placeholder 12"/>
          <p:cNvSpPr>
            <a:spLocks noGrp="1"/>
          </p:cNvSpPr>
          <p:nvPr>
            <p:custDataLst>
              <p:tags r:id="rId15"/>
            </p:custDataLst>
          </p:nvPr>
        </p:nvSpPr>
        <p:spPr bwMode="gray">
          <a:xfrm>
            <a:off x="5372100" y="3914775"/>
            <a:ext cx="365125"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C8AC6E4E-BB39-47C4-9194-218DEF876360}" type="datetime'''''''''''''''''''''''S''''p''''''''ort''''''''''''s'''">
              <a:rPr lang="en-US" altLang="en-US" sz="1000" smtClean="0"/>
              <a:pPr marL="0" lvl="1" indent="0" algn="r">
                <a:spcBef>
                  <a:spcPct val="0"/>
                </a:spcBef>
                <a:spcAft>
                  <a:spcPct val="0"/>
                </a:spcAft>
                <a:buNone/>
              </a:pPr>
              <a:t>Sports</a:t>
            </a:fld>
            <a:endParaRPr lang="en-US" sz="1000" dirty="0">
              <a:sym typeface="+mn-lt"/>
            </a:endParaRPr>
          </a:p>
        </p:txBody>
      </p:sp>
      <p:sp>
        <p:nvSpPr>
          <p:cNvPr id="77" name="Text Placeholder 12"/>
          <p:cNvSpPr>
            <a:spLocks noGrp="1"/>
          </p:cNvSpPr>
          <p:nvPr>
            <p:custDataLst>
              <p:tags r:id="rId16"/>
            </p:custDataLst>
          </p:nvPr>
        </p:nvSpPr>
        <p:spPr bwMode="gray">
          <a:xfrm>
            <a:off x="5205412" y="3581400"/>
            <a:ext cx="531812"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80C26912-E2EF-4A90-B198-A0A0150BE32D}" type="datetime'Sh''o''''''''''''''''''''''''''''p''''''''''pi''n''''''''''g'">
              <a:rPr lang="en-US" altLang="en-US" sz="1000" smtClean="0"/>
              <a:pPr marL="0" lvl="1" indent="0" algn="r">
                <a:spcBef>
                  <a:spcPct val="0"/>
                </a:spcBef>
                <a:spcAft>
                  <a:spcPct val="0"/>
                </a:spcAft>
                <a:buNone/>
              </a:pPr>
              <a:t>Shopping</a:t>
            </a:fld>
            <a:endParaRPr lang="en-US" sz="1000" dirty="0">
              <a:sym typeface="+mn-lt"/>
            </a:endParaRPr>
          </a:p>
        </p:txBody>
      </p:sp>
      <p:sp>
        <p:nvSpPr>
          <p:cNvPr id="72" name="Text Placeholder 12"/>
          <p:cNvSpPr>
            <a:spLocks noGrp="1"/>
          </p:cNvSpPr>
          <p:nvPr>
            <p:custDataLst>
              <p:tags r:id="rId17"/>
            </p:custDataLst>
          </p:nvPr>
        </p:nvSpPr>
        <p:spPr bwMode="gray">
          <a:xfrm>
            <a:off x="5265737" y="3248025"/>
            <a:ext cx="471487"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1EE36B61-A458-4D3E-95D7-3D1B9C2151D2}" type="datetime'''''''''''''C''''''''''re''''''at''''''''''''''''''iv''e'''">
              <a:rPr lang="en-US" altLang="en-US" sz="1000" smtClean="0"/>
              <a:pPr marL="0" lvl="1" indent="0" algn="r">
                <a:spcBef>
                  <a:spcPct val="0"/>
                </a:spcBef>
                <a:spcAft>
                  <a:spcPct val="0"/>
                </a:spcAft>
                <a:buNone/>
              </a:pPr>
              <a:t>Creative</a:t>
            </a:fld>
            <a:endParaRPr lang="en-US" sz="1000" dirty="0">
              <a:sym typeface="+mn-lt"/>
            </a:endParaRPr>
          </a:p>
        </p:txBody>
      </p:sp>
      <p:sp>
        <p:nvSpPr>
          <p:cNvPr id="52" name="Text Placeholder 12"/>
          <p:cNvSpPr>
            <a:spLocks noGrp="1"/>
          </p:cNvSpPr>
          <p:nvPr>
            <p:custDataLst>
              <p:tags r:id="rId18"/>
            </p:custDataLst>
          </p:nvPr>
        </p:nvSpPr>
        <p:spPr bwMode="gray">
          <a:xfrm>
            <a:off x="5357812" y="2914650"/>
            <a:ext cx="379412"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6EFE6F7D-8DC8-4200-A6BD-20DD77228AB1}" type="datetime'''''''''''''''N''a''''''''''''t''u''''''''''''''r''''e'''">
              <a:rPr lang="en-US" altLang="en-US" sz="1000" smtClean="0"/>
              <a:pPr marL="0" lvl="1" indent="0" algn="r">
                <a:spcBef>
                  <a:spcPct val="0"/>
                </a:spcBef>
                <a:spcAft>
                  <a:spcPct val="0"/>
                </a:spcAft>
                <a:buNone/>
              </a:pPr>
              <a:t>Nature</a:t>
            </a:fld>
            <a:endParaRPr lang="en-US" sz="1000" dirty="0">
              <a:sym typeface="+mn-lt"/>
            </a:endParaRPr>
          </a:p>
        </p:txBody>
      </p:sp>
      <p:sp>
        <p:nvSpPr>
          <p:cNvPr id="66" name="Text Placeholder 12"/>
          <p:cNvSpPr>
            <a:spLocks noGrp="1"/>
          </p:cNvSpPr>
          <p:nvPr>
            <p:custDataLst>
              <p:tags r:id="rId19"/>
            </p:custDataLst>
          </p:nvPr>
        </p:nvSpPr>
        <p:spPr bwMode="gray">
          <a:xfrm>
            <a:off x="5314950" y="2581275"/>
            <a:ext cx="422275"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E7E64EFA-E11E-43F1-BEC8-6985B913E4D7}" type="datetime'''''''F''r''''i''''''''e''''''n''d''''''''''''''''''''s'''">
              <a:rPr lang="en-US" altLang="en-US" sz="1000" smtClean="0"/>
              <a:pPr marL="0" lvl="1" indent="0" algn="r">
                <a:spcBef>
                  <a:spcPct val="0"/>
                </a:spcBef>
                <a:spcAft>
                  <a:spcPct val="0"/>
                </a:spcAft>
                <a:buNone/>
              </a:pPr>
              <a:t>Friends</a:t>
            </a:fld>
            <a:endParaRPr lang="en-US" sz="1000" dirty="0">
              <a:sym typeface="+mn-lt"/>
            </a:endParaRPr>
          </a:p>
        </p:txBody>
      </p:sp>
      <p:sp>
        <p:nvSpPr>
          <p:cNvPr id="79" name="TextBox 78"/>
          <p:cNvSpPr txBox="1"/>
          <p:nvPr/>
        </p:nvSpPr>
        <p:spPr>
          <a:xfrm>
            <a:off x="5214937" y="2059560"/>
            <a:ext cx="4043363" cy="766533"/>
          </a:xfrm>
          <a:prstGeom prst="rect">
            <a:avLst/>
          </a:prstGeom>
          <a:noFill/>
        </p:spPr>
        <p:txBody>
          <a:bodyPr wrap="square" tIns="90000" bIns="90000" rtlCol="0" anchor="t">
            <a:spAutoFit/>
          </a:bodyPr>
          <a:lstStyle/>
          <a:p>
            <a:pPr marL="0" lvl="1"/>
            <a:r>
              <a:rPr lang="en-AU" sz="1200" b="1" dirty="0" smtClean="0">
                <a:sym typeface="+mn-lt"/>
              </a:rPr>
              <a:t>International:</a:t>
            </a:r>
            <a:r>
              <a:rPr lang="en-AU" sz="1200" dirty="0" smtClean="0">
                <a:sym typeface="+mn-lt"/>
              </a:rPr>
              <a:t> Primary reason for visiting Melbourne </a:t>
            </a:r>
            <a:br>
              <a:rPr lang="en-AU" sz="1200" dirty="0" smtClean="0">
                <a:sym typeface="+mn-lt"/>
              </a:rPr>
            </a:br>
            <a:r>
              <a:rPr lang="en-AU" sz="1200" dirty="0" smtClean="0">
                <a:sym typeface="+mn-lt"/>
              </a:rPr>
              <a:t>(% of international visitors)</a:t>
            </a:r>
            <a:endParaRPr lang="en-US" sz="1200" dirty="0" smtClean="0">
              <a:sym typeface="+mn-lt"/>
            </a:endParaRPr>
          </a:p>
          <a:p>
            <a:endParaRPr lang="en-US" sz="1400" dirty="0" smtClean="0">
              <a:solidFill>
                <a:srgbClr val="000000"/>
              </a:solidFill>
              <a:latin typeface="Arial" pitchFamily="34" charset="0"/>
              <a:cs typeface="Arial" pitchFamily="34" charset="0"/>
            </a:endParaRPr>
          </a:p>
        </p:txBody>
      </p:sp>
      <p:sp>
        <p:nvSpPr>
          <p:cNvPr id="31" name="ColumnHeader"/>
          <p:cNvSpPr>
            <a:spLocks noChangeArrowheads="1"/>
          </p:cNvSpPr>
          <p:nvPr/>
        </p:nvSpPr>
        <p:spPr bwMode="gray">
          <a:xfrm>
            <a:off x="455613" y="1422797"/>
            <a:ext cx="4113212" cy="615553"/>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a:r>
              <a:rPr lang="en-AU" sz="1400" b="1" dirty="0" smtClean="0">
                <a:solidFill>
                  <a:srgbClr val="000000"/>
                </a:solidFill>
                <a:latin typeface="Arial" pitchFamily="34" charset="0"/>
                <a:cs typeface="Arial" pitchFamily="34" charset="0"/>
              </a:rPr>
              <a:t>Creative experiences are the second most common reason for </a:t>
            </a:r>
            <a:r>
              <a:rPr lang="en-AU" sz="1400" b="1" dirty="0" smtClean="0">
                <a:solidFill>
                  <a:srgbClr val="DC6E00"/>
                </a:solidFill>
                <a:latin typeface="Arial" pitchFamily="34" charset="0"/>
                <a:cs typeface="Arial" pitchFamily="34" charset="0"/>
              </a:rPr>
              <a:t>Australian </a:t>
            </a:r>
            <a:r>
              <a:rPr lang="en-AU" sz="1400" b="1" dirty="0" smtClean="0">
                <a:solidFill>
                  <a:srgbClr val="000000"/>
                </a:solidFill>
                <a:latin typeface="Arial" pitchFamily="34" charset="0"/>
                <a:cs typeface="Arial" pitchFamily="34" charset="0"/>
              </a:rPr>
              <a:t>visitors ... </a:t>
            </a:r>
            <a:endParaRPr lang="en-AU" sz="1400" b="1" dirty="0">
              <a:solidFill>
                <a:srgbClr val="000000"/>
              </a:solidFill>
              <a:latin typeface="Arial" pitchFamily="34" charset="0"/>
              <a:cs typeface="Arial" pitchFamily="34" charset="0"/>
            </a:endParaRPr>
          </a:p>
        </p:txBody>
      </p:sp>
      <p:sp>
        <p:nvSpPr>
          <p:cNvPr id="33" name="ColumnHeader"/>
          <p:cNvSpPr>
            <a:spLocks noChangeArrowheads="1"/>
          </p:cNvSpPr>
          <p:nvPr/>
        </p:nvSpPr>
        <p:spPr bwMode="gray">
          <a:xfrm>
            <a:off x="5337175" y="1422797"/>
            <a:ext cx="4113213" cy="615553"/>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a:r>
              <a:rPr lang="en-AU" sz="1400" b="1" dirty="0" smtClean="0">
                <a:solidFill>
                  <a:srgbClr val="000000"/>
                </a:solidFill>
                <a:latin typeface="Arial" pitchFamily="34" charset="0"/>
                <a:cs typeface="Arial" pitchFamily="34" charset="0"/>
              </a:rPr>
              <a:t>... whereas </a:t>
            </a:r>
            <a:r>
              <a:rPr lang="en-AU" sz="1400" b="1" dirty="0" smtClean="0">
                <a:solidFill>
                  <a:srgbClr val="DC6E00"/>
                </a:solidFill>
                <a:latin typeface="Arial" pitchFamily="34" charset="0"/>
                <a:cs typeface="Arial" pitchFamily="34" charset="0"/>
              </a:rPr>
              <a:t>internationals </a:t>
            </a:r>
            <a:r>
              <a:rPr lang="en-AU" sz="1400" b="1" dirty="0" smtClean="0">
                <a:solidFill>
                  <a:srgbClr val="000000"/>
                </a:solidFill>
                <a:latin typeface="Arial" pitchFamily="34" charset="0"/>
                <a:cs typeface="Arial" pitchFamily="34" charset="0"/>
              </a:rPr>
              <a:t>selected creative as the third most common reason for visiting</a:t>
            </a:r>
            <a:endParaRPr lang="en-AU" sz="1400" b="1" dirty="0">
              <a:solidFill>
                <a:srgbClr val="000000"/>
              </a:solidFill>
              <a:latin typeface="Arial" pitchFamily="34" charset="0"/>
              <a:cs typeface="Arial" pitchFamily="34" charset="0"/>
            </a:endParaRPr>
          </a:p>
        </p:txBody>
      </p:sp>
      <p:sp>
        <p:nvSpPr>
          <p:cNvPr id="80" name="Rectangle 79"/>
          <p:cNvSpPr/>
          <p:nvPr/>
        </p:nvSpPr>
        <p:spPr>
          <a:xfrm>
            <a:off x="438151" y="2826093"/>
            <a:ext cx="3974362" cy="314875"/>
          </a:xfrm>
          <a:prstGeom prst="rect">
            <a:avLst/>
          </a:prstGeom>
          <a:noFill/>
          <a:ln w="9525">
            <a:solidFill>
              <a:srgbClr val="DC6E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82" name="Rectangle 81"/>
          <p:cNvSpPr/>
          <p:nvPr/>
        </p:nvSpPr>
        <p:spPr>
          <a:xfrm>
            <a:off x="5172361" y="3163002"/>
            <a:ext cx="4085939" cy="314875"/>
          </a:xfrm>
          <a:prstGeom prst="rect">
            <a:avLst/>
          </a:prstGeom>
          <a:noFill/>
          <a:ln w="9525">
            <a:solidFill>
              <a:srgbClr val="DC6E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32" name="TextBox 31"/>
          <p:cNvSpPr txBox="1"/>
          <p:nvPr/>
        </p:nvSpPr>
        <p:spPr>
          <a:xfrm>
            <a:off x="3436937" y="2594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34" name="Rectangle 33"/>
          <p:cNvSpPr/>
          <p:nvPr/>
        </p:nvSpPr>
        <p:spPr>
          <a:xfrm>
            <a:off x="4254500"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999"/>
            <a:ext cx="8992799" cy="831600"/>
          </a:xfrm>
          <a:noFill/>
          <a:effectLst/>
        </p:spPr>
        <p:txBody>
          <a:bodyPr wrap="square"/>
          <a:lstStyle/>
          <a:p>
            <a:pPr lvl="0"/>
            <a:r>
              <a:rPr lang="" dirty="0" smtClean="0">
                <a:solidFill>
                  <a:srgbClr val="177B57"/>
                </a:solidFill>
                <a:latin typeface="Arial"/>
              </a:rPr>
              <a:t>Broad range of cultural attractions attended by visitors</a:t>
            </a:r>
            <a:br>
              <a:rPr lang="" dirty="0" smtClean="0">
                <a:solidFill>
                  <a:srgbClr val="177B57"/>
                </a:solidFill>
                <a:latin typeface="Arial"/>
              </a:rPr>
            </a:br>
            <a:r>
              <a:rPr lang="" sz="1600" b="0" dirty="0" smtClean="0">
                <a:solidFill>
                  <a:srgbClr val="177B57"/>
                </a:solidFill>
                <a:latin typeface="Arial"/>
              </a:rPr>
              <a:t>Museum 2x as popular with international visitors than with Australians; NGV highly attended by both</a:t>
            </a:r>
            <a:endParaRPr lang="" sz="1600" b="0" dirty="0">
              <a:solidFill>
                <a:srgbClr val="177B57"/>
              </a:solidFill>
              <a:latin typeface="Arial"/>
            </a:endParaRPr>
          </a:p>
        </p:txBody>
      </p:sp>
      <p:graphicFrame>
        <p:nvGraphicFramePr>
          <p:cNvPr id="39" name="Object 38"/>
          <p:cNvGraphicFramePr>
            <a:graphicFrameLocks noChangeAspect="1"/>
          </p:cNvGraphicFramePr>
          <p:nvPr>
            <p:custDataLst>
              <p:tags r:id="rId2"/>
            </p:custDataLst>
          </p:nvPr>
        </p:nvGraphicFramePr>
        <p:xfrm>
          <a:off x="1562100" y="2400300"/>
          <a:ext cx="3190860" cy="3248115"/>
        </p:xfrm>
        <a:graphic>
          <a:graphicData uri="http://schemas.openxmlformats.org/presentationml/2006/ole">
            <mc:AlternateContent xmlns:mc="http://schemas.openxmlformats.org/markup-compatibility/2006">
              <mc:Choice xmlns:v="urn:schemas-microsoft-com:vml" Requires="v">
                <p:oleObj spid="_x0000_s1108506" name="Chart" r:id="rId41" imgW="3190860" imgH="3248115" progId="MSGraph.Chart.8">
                  <p:embed followColorScheme="full"/>
                </p:oleObj>
              </mc:Choice>
              <mc:Fallback>
                <p:oleObj name="Chart" r:id="rId41" imgW="3190860" imgH="3248115" progId="MSGraph.Chart.8">
                  <p:embed followColorScheme="full"/>
                  <p:pic>
                    <p:nvPicPr>
                      <p:cNvPr id="0" name="Picture 354"/>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562100" y="2400300"/>
                        <a:ext cx="3190860" cy="32481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 name="Text Placeholder 12"/>
          <p:cNvSpPr>
            <a:spLocks noGrp="1"/>
          </p:cNvSpPr>
          <p:nvPr>
            <p:custDataLst>
              <p:tags r:id="rId3"/>
            </p:custDataLst>
          </p:nvPr>
        </p:nvSpPr>
        <p:spPr bwMode="gray">
          <a:xfrm>
            <a:off x="763587" y="5048250"/>
            <a:ext cx="877887"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5F4FE6B3-6BEF-40D0-900E-C044EAA4E6A4}" type="datetime'''Vi''c''''''''t''''''or''''''''''''i''a''''n ''Op''e''''r''a'">
              <a:rPr lang="en-US" altLang="en-US" sz="1000" smtClean="0"/>
              <a:pPr marL="0" lvl="1" indent="0" algn="r">
                <a:spcBef>
                  <a:spcPct val="0"/>
                </a:spcBef>
                <a:spcAft>
                  <a:spcPct val="0"/>
                </a:spcAft>
                <a:buNone/>
              </a:pPr>
              <a:t>Victorian Opera</a:t>
            </a:fld>
            <a:endParaRPr lang="en-US" sz="1000" dirty="0">
              <a:sym typeface="+mn-lt"/>
            </a:endParaRPr>
          </a:p>
        </p:txBody>
      </p:sp>
      <p:sp>
        <p:nvSpPr>
          <p:cNvPr id="56" name="Text Placeholder 12"/>
          <p:cNvSpPr>
            <a:spLocks noGrp="1"/>
          </p:cNvSpPr>
          <p:nvPr>
            <p:custDataLst>
              <p:tags r:id="rId4"/>
            </p:custDataLst>
          </p:nvPr>
        </p:nvSpPr>
        <p:spPr bwMode="gray">
          <a:xfrm>
            <a:off x="849312" y="4900612"/>
            <a:ext cx="792162"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F14B3AC4-9201-42DD-8869-883A7DE82C6D}" type="datetime'Fas''''''hi''''o''''''''n'' ev''e''''''n''''''''''''''''''''t'">
              <a:rPr lang="en-US" altLang="en-US" sz="1000" smtClean="0"/>
              <a:pPr marL="0" lvl="1" indent="0" algn="r">
                <a:spcBef>
                  <a:spcPct val="0"/>
                </a:spcBef>
                <a:spcAft>
                  <a:spcPct val="0"/>
                </a:spcAft>
                <a:buNone/>
              </a:pPr>
              <a:t>Fashion event</a:t>
            </a:fld>
            <a:endParaRPr lang="en-US" sz="1000" dirty="0">
              <a:sym typeface="+mn-lt"/>
            </a:endParaRPr>
          </a:p>
        </p:txBody>
      </p:sp>
      <p:sp>
        <p:nvSpPr>
          <p:cNvPr id="55" name="Text Placeholder 12"/>
          <p:cNvSpPr>
            <a:spLocks noGrp="1"/>
          </p:cNvSpPr>
          <p:nvPr>
            <p:custDataLst>
              <p:tags r:id="rId5"/>
            </p:custDataLst>
          </p:nvPr>
        </p:nvSpPr>
        <p:spPr bwMode="gray">
          <a:xfrm>
            <a:off x="1352550" y="4752975"/>
            <a:ext cx="288925"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FE60169B-9DB1-4362-8C78-7E952443B13A}" type="datetime'''''''M''''''''''''''S''''''''''''''''O'''''''''">
              <a:rPr lang="en-US" altLang="en-US" sz="1000" smtClean="0"/>
              <a:pPr marL="0" lvl="1" indent="0" algn="r">
                <a:spcBef>
                  <a:spcPct val="0"/>
                </a:spcBef>
                <a:spcAft>
                  <a:spcPct val="0"/>
                </a:spcAft>
                <a:buNone/>
              </a:pPr>
              <a:t>MSO</a:t>
            </a:fld>
            <a:endParaRPr lang="en-US" sz="1000" dirty="0">
              <a:sym typeface="+mn-lt"/>
            </a:endParaRPr>
          </a:p>
        </p:txBody>
      </p:sp>
      <p:sp>
        <p:nvSpPr>
          <p:cNvPr id="54" name="Text Placeholder 12"/>
          <p:cNvSpPr>
            <a:spLocks noGrp="1"/>
          </p:cNvSpPr>
          <p:nvPr>
            <p:custDataLst>
              <p:tags r:id="rId6"/>
            </p:custDataLst>
          </p:nvPr>
        </p:nvSpPr>
        <p:spPr bwMode="gray">
          <a:xfrm>
            <a:off x="1084262" y="4605337"/>
            <a:ext cx="557212"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061C7883-6246-40A4-BB2E-C0EF2B1CC223}" type="datetime'''''''''''''Cir''c''u''''''''s'''''''''''''''' O''''z'">
              <a:rPr lang="en-US" altLang="en-US" sz="1000" smtClean="0"/>
              <a:pPr marL="0" lvl="1" indent="0" algn="r">
                <a:spcBef>
                  <a:spcPct val="0"/>
                </a:spcBef>
                <a:spcAft>
                  <a:spcPct val="0"/>
                </a:spcAft>
                <a:buNone/>
              </a:pPr>
              <a:t>Circus Oz</a:t>
            </a:fld>
            <a:endParaRPr lang="en-US" sz="1000" dirty="0">
              <a:sym typeface="+mn-lt"/>
            </a:endParaRPr>
          </a:p>
        </p:txBody>
      </p:sp>
      <p:sp>
        <p:nvSpPr>
          <p:cNvPr id="53" name="Text Placeholder 12"/>
          <p:cNvSpPr>
            <a:spLocks noGrp="1"/>
          </p:cNvSpPr>
          <p:nvPr>
            <p:custDataLst>
              <p:tags r:id="rId7"/>
            </p:custDataLst>
          </p:nvPr>
        </p:nvSpPr>
        <p:spPr bwMode="gray">
          <a:xfrm>
            <a:off x="1365250" y="4457700"/>
            <a:ext cx="276225"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BE8B4EBA-487D-4799-B7D6-9C4B12CA029A}" type="datetime'''''''''''''''''''M''''''TC'">
              <a:rPr lang="en-US" altLang="en-US" sz="1000" smtClean="0"/>
              <a:pPr marL="0" lvl="1" indent="0" algn="r">
                <a:spcBef>
                  <a:spcPct val="0"/>
                </a:spcBef>
                <a:spcAft>
                  <a:spcPct val="0"/>
                </a:spcAft>
                <a:buNone/>
              </a:pPr>
              <a:t>MTC</a:t>
            </a:fld>
            <a:endParaRPr lang="en-US" sz="1000" dirty="0">
              <a:sym typeface="+mn-lt"/>
            </a:endParaRPr>
          </a:p>
        </p:txBody>
      </p:sp>
      <p:sp>
        <p:nvSpPr>
          <p:cNvPr id="52" name="Text Placeholder 12"/>
          <p:cNvSpPr>
            <a:spLocks noGrp="1"/>
          </p:cNvSpPr>
          <p:nvPr>
            <p:custDataLst>
              <p:tags r:id="rId8"/>
            </p:custDataLst>
          </p:nvPr>
        </p:nvSpPr>
        <p:spPr bwMode="gray">
          <a:xfrm>
            <a:off x="860425" y="4310062"/>
            <a:ext cx="7810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0496E4CA-4D4B-43D4-97AD-50B620924759}" type="datetime'S''''c''''''''''''''i''e''n''''c''e''wor''''''''''k''s'''''''">
              <a:rPr lang="en-US" altLang="en-US" sz="1000" smtClean="0"/>
              <a:pPr marL="0" lvl="1" indent="0" algn="r">
                <a:spcBef>
                  <a:spcPct val="0"/>
                </a:spcBef>
                <a:spcAft>
                  <a:spcPct val="0"/>
                </a:spcAft>
                <a:buNone/>
              </a:pPr>
              <a:t>Scienceworks</a:t>
            </a:fld>
            <a:endParaRPr lang="en-US" sz="1000" dirty="0">
              <a:sym typeface="+mn-lt"/>
            </a:endParaRPr>
          </a:p>
        </p:txBody>
      </p:sp>
      <p:sp>
        <p:nvSpPr>
          <p:cNvPr id="51" name="Text Placeholder 12"/>
          <p:cNvSpPr>
            <a:spLocks noGrp="1"/>
          </p:cNvSpPr>
          <p:nvPr>
            <p:custDataLst>
              <p:tags r:id="rId9"/>
            </p:custDataLst>
          </p:nvPr>
        </p:nvSpPr>
        <p:spPr bwMode="gray">
          <a:xfrm>
            <a:off x="925512" y="4162425"/>
            <a:ext cx="715962"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1297FF1C-DC70-4F7C-958C-9DB48800D167}" type="datetime'''S''''t''''a''''''t''e Li''''''''''''''b''ra''''r''y'''">
              <a:rPr lang="en-US" altLang="en-US" sz="1000" smtClean="0"/>
              <a:pPr marL="0" lvl="1" indent="0" algn="r">
                <a:spcBef>
                  <a:spcPct val="0"/>
                </a:spcBef>
                <a:spcAft>
                  <a:spcPct val="0"/>
                </a:spcAft>
                <a:buNone/>
              </a:pPr>
              <a:t>State Library</a:t>
            </a:fld>
            <a:endParaRPr lang="en-US" sz="1000" dirty="0">
              <a:sym typeface="+mn-lt"/>
            </a:endParaRPr>
          </a:p>
        </p:txBody>
      </p:sp>
      <p:sp>
        <p:nvSpPr>
          <p:cNvPr id="50" name="Text Placeholder 12"/>
          <p:cNvSpPr>
            <a:spLocks noGrp="1"/>
          </p:cNvSpPr>
          <p:nvPr>
            <p:custDataLst>
              <p:tags r:id="rId10"/>
            </p:custDataLst>
          </p:nvPr>
        </p:nvSpPr>
        <p:spPr bwMode="gray">
          <a:xfrm>
            <a:off x="733425" y="4014787"/>
            <a:ext cx="9080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3FD45B21-9129-423B-8394-7820B1BF1839}" type="datetime'Othe''''''r'''' ''''l''''i''v''''e m''''u''s''i''''''c'">
              <a:rPr lang="en-US" altLang="en-US" sz="1000" smtClean="0"/>
              <a:pPr marL="0" lvl="1" indent="0" algn="r">
                <a:spcBef>
                  <a:spcPct val="0"/>
                </a:spcBef>
                <a:spcAft>
                  <a:spcPct val="0"/>
                </a:spcAft>
                <a:buNone/>
              </a:pPr>
              <a:t>Other live music</a:t>
            </a:fld>
            <a:endParaRPr lang="en-US" sz="1000" dirty="0">
              <a:sym typeface="+mn-lt"/>
            </a:endParaRPr>
          </a:p>
        </p:txBody>
      </p:sp>
      <p:sp>
        <p:nvSpPr>
          <p:cNvPr id="49" name="Text Placeholder 12"/>
          <p:cNvSpPr>
            <a:spLocks noGrp="1"/>
          </p:cNvSpPr>
          <p:nvPr>
            <p:custDataLst>
              <p:tags r:id="rId11"/>
            </p:custDataLst>
          </p:nvPr>
        </p:nvSpPr>
        <p:spPr bwMode="gray">
          <a:xfrm>
            <a:off x="804862" y="3867150"/>
            <a:ext cx="836612"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1A064AAC-403D-4475-8B47-96AA461A981B}" type="datetime'O''''''''t''''h''''er ''m''''''u''''se''u''''''''m'''''''''''">
              <a:rPr lang="en-US" altLang="en-US" sz="1000" smtClean="0"/>
              <a:pPr marL="0" lvl="1" indent="0" algn="r">
                <a:spcBef>
                  <a:spcPct val="0"/>
                </a:spcBef>
                <a:spcAft>
                  <a:spcPct val="0"/>
                </a:spcAft>
                <a:buNone/>
              </a:pPr>
              <a:t>Other museum</a:t>
            </a:fld>
            <a:endParaRPr lang="en-US" sz="1000" dirty="0">
              <a:sym typeface="+mn-lt"/>
            </a:endParaRPr>
          </a:p>
        </p:txBody>
      </p:sp>
      <p:sp>
        <p:nvSpPr>
          <p:cNvPr id="48" name="Text Placeholder 12"/>
          <p:cNvSpPr>
            <a:spLocks noGrp="1"/>
          </p:cNvSpPr>
          <p:nvPr>
            <p:custDataLst>
              <p:tags r:id="rId12"/>
            </p:custDataLst>
          </p:nvPr>
        </p:nvSpPr>
        <p:spPr bwMode="gray">
          <a:xfrm>
            <a:off x="1323975" y="3714750"/>
            <a:ext cx="31750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8F94A706-0E9F-4327-9E3F-F8F3FA716921}" type="datetime'''''A''C''''''M''''''''''''I'''''''''''''''''''''''''''''">
              <a:rPr lang="en-US" altLang="en-US" sz="1000" smtClean="0"/>
              <a:pPr marL="0" lvl="1" indent="0" algn="r">
                <a:spcBef>
                  <a:spcPct val="0"/>
                </a:spcBef>
                <a:spcAft>
                  <a:spcPct val="0"/>
                </a:spcAft>
                <a:buNone/>
              </a:pPr>
              <a:t>ACMI</a:t>
            </a:fld>
            <a:endParaRPr lang="en-US" sz="1000" dirty="0">
              <a:sym typeface="+mn-lt"/>
            </a:endParaRPr>
          </a:p>
        </p:txBody>
      </p:sp>
      <p:sp>
        <p:nvSpPr>
          <p:cNvPr id="47" name="Text Placeholder 12"/>
          <p:cNvSpPr>
            <a:spLocks noGrp="1"/>
          </p:cNvSpPr>
          <p:nvPr>
            <p:custDataLst>
              <p:tags r:id="rId13"/>
            </p:custDataLst>
          </p:nvPr>
        </p:nvSpPr>
        <p:spPr bwMode="gray">
          <a:xfrm>
            <a:off x="884237" y="3567112"/>
            <a:ext cx="757237"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2AC7D006-1B24-4128-97E6-2C698F191C5A}" type="datetime'''''I''''n''dep''.'''''''' g''''alle''''r''''''''''''''y'''''">
              <a:rPr lang="en-US" altLang="en-US" sz="1000" smtClean="0"/>
              <a:pPr marL="0" lvl="1" indent="0" algn="r">
                <a:spcBef>
                  <a:spcPct val="0"/>
                </a:spcBef>
                <a:spcAft>
                  <a:spcPct val="0"/>
                </a:spcAft>
                <a:buNone/>
              </a:pPr>
              <a:t>Indep. gallery</a:t>
            </a:fld>
            <a:endParaRPr lang="en-US" sz="1000" dirty="0">
              <a:sym typeface="+mn-lt"/>
            </a:endParaRPr>
          </a:p>
        </p:txBody>
      </p:sp>
      <p:sp>
        <p:nvSpPr>
          <p:cNvPr id="46" name="Text Placeholder 12"/>
          <p:cNvSpPr>
            <a:spLocks noGrp="1"/>
          </p:cNvSpPr>
          <p:nvPr>
            <p:custDataLst>
              <p:tags r:id="rId14"/>
            </p:custDataLst>
          </p:nvPr>
        </p:nvSpPr>
        <p:spPr bwMode="gray">
          <a:xfrm>
            <a:off x="898525" y="3419475"/>
            <a:ext cx="7429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A8DD7689-522A-4159-8288-CB963FC5158B}" type="datetime'''''''O''th''e''''r'''' ''''t''''he''at''''''''''r''''''e'''">
              <a:rPr lang="en-US" altLang="en-US" sz="1000" smtClean="0"/>
              <a:pPr marL="0" lvl="1" indent="0" algn="r">
                <a:spcBef>
                  <a:spcPct val="0"/>
                </a:spcBef>
                <a:spcAft>
                  <a:spcPct val="0"/>
                </a:spcAft>
                <a:buNone/>
              </a:pPr>
              <a:t>Other theatre</a:t>
            </a:fld>
            <a:endParaRPr lang="en-US" sz="1000" dirty="0">
              <a:sym typeface="+mn-lt"/>
            </a:endParaRPr>
          </a:p>
        </p:txBody>
      </p:sp>
      <p:sp>
        <p:nvSpPr>
          <p:cNvPr id="45" name="Text Placeholder 12"/>
          <p:cNvSpPr>
            <a:spLocks noGrp="1"/>
          </p:cNvSpPr>
          <p:nvPr>
            <p:custDataLst>
              <p:tags r:id="rId15"/>
            </p:custDataLst>
          </p:nvPr>
        </p:nvSpPr>
        <p:spPr bwMode="gray">
          <a:xfrm>
            <a:off x="1204912" y="3271837"/>
            <a:ext cx="436562"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B94627EC-5EB9-4D52-947B-D1E735F98C9F}" type="datetime'''''''''''''F''''''''e''''''sti''''''''''v''''''''al'''''''">
              <a:rPr lang="en-US" altLang="en-US" sz="1000" smtClean="0"/>
              <a:pPr marL="0" lvl="1" indent="0" algn="r">
                <a:spcBef>
                  <a:spcPct val="0"/>
                </a:spcBef>
                <a:spcAft>
                  <a:spcPct val="0"/>
                </a:spcAft>
                <a:buNone/>
              </a:pPr>
              <a:t>Festival</a:t>
            </a:fld>
            <a:endParaRPr lang="en-US" sz="1000" dirty="0">
              <a:sym typeface="+mn-lt"/>
            </a:endParaRPr>
          </a:p>
        </p:txBody>
      </p:sp>
      <p:sp>
        <p:nvSpPr>
          <p:cNvPr id="44" name="Text Placeholder 12"/>
          <p:cNvSpPr>
            <a:spLocks noGrp="1"/>
          </p:cNvSpPr>
          <p:nvPr>
            <p:custDataLst>
              <p:tags r:id="rId16"/>
            </p:custDataLst>
          </p:nvPr>
        </p:nvSpPr>
        <p:spPr bwMode="gray">
          <a:xfrm>
            <a:off x="523875" y="3124200"/>
            <a:ext cx="111760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B30B0F47-A889-48DA-88E5-52946F0A8D07}" type="datetime'''M''el''''bou''''rn''''''e'''' ''''M''u''''se''um'''''">
              <a:rPr lang="en-US" altLang="en-US" sz="1000" smtClean="0"/>
              <a:pPr marL="0" lvl="1" indent="0" algn="r">
                <a:spcBef>
                  <a:spcPct val="0"/>
                </a:spcBef>
                <a:spcAft>
                  <a:spcPct val="0"/>
                </a:spcAft>
                <a:buNone/>
              </a:pPr>
              <a:t>Melbourne Museum</a:t>
            </a:fld>
            <a:endParaRPr lang="en-US" sz="1000" dirty="0">
              <a:sym typeface="+mn-lt"/>
            </a:endParaRPr>
          </a:p>
        </p:txBody>
      </p:sp>
      <p:sp>
        <p:nvSpPr>
          <p:cNvPr id="43" name="Text Placeholder 12"/>
          <p:cNvSpPr>
            <a:spLocks noGrp="1"/>
          </p:cNvSpPr>
          <p:nvPr>
            <p:custDataLst>
              <p:tags r:id="rId17"/>
            </p:custDataLst>
          </p:nvPr>
        </p:nvSpPr>
        <p:spPr bwMode="gray">
          <a:xfrm>
            <a:off x="1114425" y="2976562"/>
            <a:ext cx="5270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85CF4750-5B7E-4A53-9EEA-69A84FDC0F1F}" type="datetime'''''''''P''''''''''ub''l''''''''ic'''''''''' ''a''r''t'">
              <a:rPr lang="en-US" altLang="en-US" sz="1000" smtClean="0"/>
              <a:pPr marL="0" lvl="1" indent="0" algn="r">
                <a:spcBef>
                  <a:spcPct val="0"/>
                </a:spcBef>
                <a:spcAft>
                  <a:spcPct val="0"/>
                </a:spcAft>
                <a:buNone/>
              </a:pPr>
              <a:t>Public art</a:t>
            </a:fld>
            <a:endParaRPr lang="en-US" sz="1000" dirty="0">
              <a:sym typeface="+mn-lt"/>
            </a:endParaRPr>
          </a:p>
        </p:txBody>
      </p:sp>
      <p:sp>
        <p:nvSpPr>
          <p:cNvPr id="42" name="Text Placeholder 12"/>
          <p:cNvSpPr>
            <a:spLocks noGrp="1"/>
          </p:cNvSpPr>
          <p:nvPr>
            <p:custDataLst>
              <p:tags r:id="rId18"/>
            </p:custDataLst>
          </p:nvPr>
        </p:nvSpPr>
        <p:spPr bwMode="gray">
          <a:xfrm>
            <a:off x="711200" y="2828925"/>
            <a:ext cx="930275"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E0F1FB74-3327-4115-BB25-A16A998CC2C9}" type="datetime'I''n''''''de''''p''''.'''''''' ''''''b''''o''''oks''h''''op'">
              <a:rPr lang="en-US" altLang="en-US" sz="1000" smtClean="0"/>
              <a:pPr marL="0" lvl="1" indent="0" algn="r">
                <a:spcBef>
                  <a:spcPct val="0"/>
                </a:spcBef>
                <a:spcAft>
                  <a:spcPct val="0"/>
                </a:spcAft>
                <a:buNone/>
              </a:pPr>
              <a:t>Indep. bookshop</a:t>
            </a:fld>
            <a:endParaRPr lang="en-US" sz="1000" dirty="0">
              <a:sym typeface="+mn-lt"/>
            </a:endParaRPr>
          </a:p>
        </p:txBody>
      </p:sp>
      <p:sp>
        <p:nvSpPr>
          <p:cNvPr id="41" name="Text Placeholder 12"/>
          <p:cNvSpPr>
            <a:spLocks noGrp="1"/>
          </p:cNvSpPr>
          <p:nvPr>
            <p:custDataLst>
              <p:tags r:id="rId19"/>
            </p:custDataLst>
          </p:nvPr>
        </p:nvSpPr>
        <p:spPr bwMode="gray">
          <a:xfrm>
            <a:off x="223837" y="2681287"/>
            <a:ext cx="1417637"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3E24CA0B-04A9-400D-8708-F8A55469CA26}" type="datetime'''L''''''a''''new''''a''''y'' gr''af''''''''''''f''''it''''i'">
              <a:rPr lang="en-US" altLang="en-US" sz="1000" smtClean="0"/>
              <a:pPr marL="0" lvl="1" indent="0" algn="r">
                <a:spcBef>
                  <a:spcPct val="0"/>
                </a:spcBef>
                <a:spcAft>
                  <a:spcPct val="0"/>
                </a:spcAft>
                <a:buNone/>
              </a:pPr>
              <a:t>Laneway graffiti</a:t>
            </a:fld>
            <a:r>
              <a:rPr lang="en-US" altLang="en-US" sz="1000" dirty="0" smtClean="0"/>
              <a:t>/street art</a:t>
            </a:r>
            <a:endParaRPr lang="en-US" sz="1000" dirty="0">
              <a:sym typeface="+mn-lt"/>
            </a:endParaRPr>
          </a:p>
        </p:txBody>
      </p:sp>
      <p:sp>
        <p:nvSpPr>
          <p:cNvPr id="40" name="Text Placeholder 12"/>
          <p:cNvSpPr>
            <a:spLocks noGrp="1"/>
          </p:cNvSpPr>
          <p:nvPr>
            <p:custDataLst>
              <p:tags r:id="rId20"/>
            </p:custDataLst>
          </p:nvPr>
        </p:nvSpPr>
        <p:spPr bwMode="gray">
          <a:xfrm>
            <a:off x="1366837" y="2533650"/>
            <a:ext cx="274637"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74AA0C9C-F8A0-4EAD-A3BB-E74B5EF81382}" type="datetime'N''''''''''''''G''''''''''''''''''''''''''''''''''''V'''">
              <a:rPr lang="en-US" altLang="en-US" sz="1000" smtClean="0"/>
              <a:pPr marL="0" lvl="1" indent="0" algn="r">
                <a:spcBef>
                  <a:spcPct val="0"/>
                </a:spcBef>
                <a:spcAft>
                  <a:spcPct val="0"/>
                </a:spcAft>
                <a:buNone/>
              </a:pPr>
              <a:t>NGV</a:t>
            </a:fld>
            <a:endParaRPr lang="en-US" sz="1000" dirty="0">
              <a:sym typeface="+mn-lt"/>
            </a:endParaRPr>
          </a:p>
        </p:txBody>
      </p:sp>
      <p:graphicFrame>
        <p:nvGraphicFramePr>
          <p:cNvPr id="62" name="Object 61"/>
          <p:cNvGraphicFramePr>
            <a:graphicFrameLocks noChangeAspect="1"/>
          </p:cNvGraphicFramePr>
          <p:nvPr>
            <p:custDataLst>
              <p:tags r:id="rId21"/>
            </p:custDataLst>
          </p:nvPr>
        </p:nvGraphicFramePr>
        <p:xfrm>
          <a:off x="6438900" y="2438400"/>
          <a:ext cx="2971890" cy="3228975"/>
        </p:xfrm>
        <a:graphic>
          <a:graphicData uri="http://schemas.openxmlformats.org/presentationml/2006/ole">
            <mc:AlternateContent xmlns:mc="http://schemas.openxmlformats.org/markup-compatibility/2006">
              <mc:Choice xmlns:v="urn:schemas-microsoft-com:vml" Requires="v">
                <p:oleObj spid="_x0000_s1108507" name="Chart" r:id="rId43" imgW="2971890" imgH="3228975" progId="MSGraph.Chart.8">
                  <p:embed followColorScheme="full"/>
                </p:oleObj>
              </mc:Choice>
              <mc:Fallback>
                <p:oleObj name="Chart" r:id="rId43" imgW="2971890" imgH="3228975" progId="MSGraph.Chart.8">
                  <p:embed followColorScheme="full"/>
                  <p:pic>
                    <p:nvPicPr>
                      <p:cNvPr id="0" name="Picture 355"/>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438900" y="2438400"/>
                        <a:ext cx="2971890" cy="322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 name="Text Placeholder 12"/>
          <p:cNvSpPr>
            <a:spLocks noGrp="1"/>
          </p:cNvSpPr>
          <p:nvPr>
            <p:custDataLst>
              <p:tags r:id="rId22"/>
            </p:custDataLst>
          </p:nvPr>
        </p:nvSpPr>
        <p:spPr bwMode="gray">
          <a:xfrm>
            <a:off x="5681662" y="4624387"/>
            <a:ext cx="836612"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34161A0B-1E91-4078-B4B5-DFD5C62CAF6F}" type="datetime'''''O''th''''''e''''''''''''''''''r ''''''''m''u''seum'">
              <a:rPr lang="en-US" altLang="en-US" sz="1000" smtClean="0"/>
              <a:pPr marL="0" lvl="1" indent="0" algn="r">
                <a:spcBef>
                  <a:spcPct val="0"/>
                </a:spcBef>
                <a:spcAft>
                  <a:spcPct val="0"/>
                </a:spcAft>
                <a:buNone/>
              </a:pPr>
              <a:t>Other museum</a:t>
            </a:fld>
            <a:endParaRPr lang="en-US" sz="1000" dirty="0">
              <a:sym typeface="+mn-lt"/>
            </a:endParaRPr>
          </a:p>
        </p:txBody>
      </p:sp>
      <p:sp>
        <p:nvSpPr>
          <p:cNvPr id="73" name="Text Placeholder 12"/>
          <p:cNvSpPr>
            <a:spLocks noGrp="1"/>
          </p:cNvSpPr>
          <p:nvPr>
            <p:custDataLst>
              <p:tags r:id="rId23"/>
            </p:custDataLst>
          </p:nvPr>
        </p:nvSpPr>
        <p:spPr bwMode="gray">
          <a:xfrm>
            <a:off x="5775325" y="5067300"/>
            <a:ext cx="7429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1892A111-F635-4602-AEFE-998786E84F98}" type="datetime'O''''''t''h''''''''''''''''er'''' t''''''h''e''a''tr''e'">
              <a:rPr lang="en-US" altLang="en-US" sz="1000" smtClean="0"/>
              <a:pPr marL="0" lvl="1" indent="0" algn="r">
                <a:spcBef>
                  <a:spcPct val="0"/>
                </a:spcBef>
                <a:spcAft>
                  <a:spcPct val="0"/>
                </a:spcAft>
                <a:buNone/>
              </a:pPr>
              <a:t>Other theatre</a:t>
            </a:fld>
            <a:endParaRPr lang="en-US" sz="1000" dirty="0">
              <a:sym typeface="+mn-lt"/>
            </a:endParaRPr>
          </a:p>
        </p:txBody>
      </p:sp>
      <p:sp>
        <p:nvSpPr>
          <p:cNvPr id="71" name="Text Placeholder 12"/>
          <p:cNvSpPr>
            <a:spLocks noGrp="1"/>
          </p:cNvSpPr>
          <p:nvPr>
            <p:custDataLst>
              <p:tags r:id="rId24"/>
            </p:custDataLst>
          </p:nvPr>
        </p:nvSpPr>
        <p:spPr bwMode="gray">
          <a:xfrm>
            <a:off x="6200775" y="4476750"/>
            <a:ext cx="31750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35FD13E7-09CF-4D8B-BAF7-102B21E7F4D3}" type="datetime'''''A''''''''''''''C''''''M''''''''''''I'''''''''">
              <a:rPr lang="en-US" altLang="en-US" sz="1000" smtClean="0"/>
              <a:pPr marL="0" lvl="1" indent="0" algn="r">
                <a:spcBef>
                  <a:spcPct val="0"/>
                </a:spcBef>
                <a:spcAft>
                  <a:spcPct val="0"/>
                </a:spcAft>
                <a:buNone/>
              </a:pPr>
              <a:t>ACMI</a:t>
            </a:fld>
            <a:endParaRPr lang="en-US" sz="1000" dirty="0">
              <a:sym typeface="+mn-lt"/>
            </a:endParaRPr>
          </a:p>
        </p:txBody>
      </p:sp>
      <p:sp>
        <p:nvSpPr>
          <p:cNvPr id="80" name="Text Placeholder 12"/>
          <p:cNvSpPr>
            <a:spLocks noGrp="1"/>
          </p:cNvSpPr>
          <p:nvPr>
            <p:custDataLst>
              <p:tags r:id="rId25"/>
            </p:custDataLst>
          </p:nvPr>
        </p:nvSpPr>
        <p:spPr bwMode="gray">
          <a:xfrm>
            <a:off x="5726112" y="4772025"/>
            <a:ext cx="792162"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0C514E2F-C498-4823-8B38-C75FDD4214C1}" type="datetime'''''''''F''a''''''s''''''''h''''''i''''''''on'''''' e''ven''t'">
              <a:rPr lang="en-US" altLang="en-US" sz="1000" smtClean="0"/>
              <a:pPr marL="0" lvl="1" indent="0" algn="r">
                <a:spcBef>
                  <a:spcPct val="0"/>
                </a:spcBef>
                <a:spcAft>
                  <a:spcPct val="0"/>
                </a:spcAft>
                <a:buNone/>
              </a:pPr>
              <a:t>Fashion event</a:t>
            </a:fld>
            <a:endParaRPr lang="en-US" sz="1000" dirty="0">
              <a:sym typeface="+mn-lt"/>
            </a:endParaRPr>
          </a:p>
        </p:txBody>
      </p:sp>
      <p:sp>
        <p:nvSpPr>
          <p:cNvPr id="79" name="Text Placeholder 12"/>
          <p:cNvSpPr>
            <a:spLocks noGrp="1"/>
          </p:cNvSpPr>
          <p:nvPr>
            <p:custDataLst>
              <p:tags r:id="rId26"/>
            </p:custDataLst>
          </p:nvPr>
        </p:nvSpPr>
        <p:spPr bwMode="gray">
          <a:xfrm>
            <a:off x="5610225" y="4919662"/>
            <a:ext cx="9080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84CEBE5E-B293-4F80-B75E-CB7F49DFF081}" type="datetime'Ot''''''her ''''''''live'''' ''''''''m''u''s''''ic'''''">
              <a:rPr lang="en-US" altLang="en-US" sz="1000" smtClean="0"/>
              <a:pPr marL="0" lvl="1" indent="0" algn="r">
                <a:spcBef>
                  <a:spcPct val="0"/>
                </a:spcBef>
                <a:spcAft>
                  <a:spcPct val="0"/>
                </a:spcAft>
                <a:buNone/>
              </a:pPr>
              <a:t>Other live music</a:t>
            </a:fld>
            <a:endParaRPr lang="en-US" sz="1000" dirty="0">
              <a:sym typeface="+mn-lt"/>
            </a:endParaRPr>
          </a:p>
        </p:txBody>
      </p:sp>
      <p:sp>
        <p:nvSpPr>
          <p:cNvPr id="75" name="Text Placeholder 12"/>
          <p:cNvSpPr>
            <a:spLocks noGrp="1"/>
          </p:cNvSpPr>
          <p:nvPr>
            <p:custDataLst>
              <p:tags r:id="rId27"/>
            </p:custDataLst>
          </p:nvPr>
        </p:nvSpPr>
        <p:spPr bwMode="gray">
          <a:xfrm>
            <a:off x="5802312" y="4329112"/>
            <a:ext cx="715962"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357D7D35-8962-4C2D-8091-FC9889F4DB09}" type="datetime'S''''tat''''''''''''''e'' ''''''L''''ibr''a''''''ry'''''''''''">
              <a:rPr lang="en-US" altLang="en-US" sz="1000" smtClean="0"/>
              <a:pPr marL="0" lvl="1" indent="0" algn="r">
                <a:spcBef>
                  <a:spcPct val="0"/>
                </a:spcBef>
                <a:spcAft>
                  <a:spcPct val="0"/>
                </a:spcAft>
                <a:buNone/>
              </a:pPr>
              <a:t>State Library</a:t>
            </a:fld>
            <a:endParaRPr lang="en-US" sz="1000" dirty="0">
              <a:sym typeface="+mn-lt"/>
            </a:endParaRPr>
          </a:p>
        </p:txBody>
      </p:sp>
      <p:sp>
        <p:nvSpPr>
          <p:cNvPr id="78" name="Text Placeholder 12"/>
          <p:cNvSpPr>
            <a:spLocks noGrp="1"/>
          </p:cNvSpPr>
          <p:nvPr>
            <p:custDataLst>
              <p:tags r:id="rId28"/>
            </p:custDataLst>
          </p:nvPr>
        </p:nvSpPr>
        <p:spPr bwMode="gray">
          <a:xfrm>
            <a:off x="6229350" y="4181475"/>
            <a:ext cx="288925"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04EFD624-D395-40AA-A75F-C1BB6A3A3BCF}" type="datetime'''''''''''''M''''''''S''''''O'''''''''''''''''''''''''''''''''">
              <a:rPr lang="en-US" altLang="en-US" sz="1000" smtClean="0"/>
              <a:pPr marL="0" lvl="1" indent="0" algn="r">
                <a:spcBef>
                  <a:spcPct val="0"/>
                </a:spcBef>
                <a:spcAft>
                  <a:spcPct val="0"/>
                </a:spcAft>
                <a:buNone/>
              </a:pPr>
              <a:t>MSO</a:t>
            </a:fld>
            <a:endParaRPr lang="en-US" sz="1000" dirty="0">
              <a:sym typeface="+mn-lt"/>
            </a:endParaRPr>
          </a:p>
        </p:txBody>
      </p:sp>
      <p:sp>
        <p:nvSpPr>
          <p:cNvPr id="74" name="Text Placeholder 12"/>
          <p:cNvSpPr>
            <a:spLocks noGrp="1"/>
          </p:cNvSpPr>
          <p:nvPr>
            <p:custDataLst>
              <p:tags r:id="rId29"/>
            </p:custDataLst>
          </p:nvPr>
        </p:nvSpPr>
        <p:spPr bwMode="gray">
          <a:xfrm>
            <a:off x="6242050" y="4033837"/>
            <a:ext cx="276225"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9526A0F3-C564-411C-A805-FE92911EF17B}" type="datetime'M''''''''''''''''''TC'''">
              <a:rPr lang="en-US" altLang="en-US" sz="1000" smtClean="0"/>
              <a:pPr marL="0" lvl="1" indent="0" algn="r">
                <a:spcBef>
                  <a:spcPct val="0"/>
                </a:spcBef>
                <a:spcAft>
                  <a:spcPct val="0"/>
                </a:spcAft>
                <a:buNone/>
              </a:pPr>
              <a:t>MTC</a:t>
            </a:fld>
            <a:endParaRPr lang="en-US" sz="1000" dirty="0">
              <a:sym typeface="+mn-lt"/>
            </a:endParaRPr>
          </a:p>
        </p:txBody>
      </p:sp>
      <p:sp>
        <p:nvSpPr>
          <p:cNvPr id="76" name="Text Placeholder 12"/>
          <p:cNvSpPr>
            <a:spLocks noGrp="1"/>
          </p:cNvSpPr>
          <p:nvPr>
            <p:custDataLst>
              <p:tags r:id="rId30"/>
            </p:custDataLst>
          </p:nvPr>
        </p:nvSpPr>
        <p:spPr bwMode="gray">
          <a:xfrm>
            <a:off x="5961062" y="3886200"/>
            <a:ext cx="557212"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D454A179-1629-458C-A2F0-AE0AA9A57515}" type="datetime'''''''''''''''''C''''''''''''''ir''c''''u''s ''''''O''''z'''''">
              <a:rPr lang="en-US" altLang="en-US" sz="1000" smtClean="0"/>
              <a:pPr marL="0" lvl="1" indent="0" algn="r">
                <a:spcBef>
                  <a:spcPct val="0"/>
                </a:spcBef>
                <a:spcAft>
                  <a:spcPct val="0"/>
                </a:spcAft>
                <a:buNone/>
              </a:pPr>
              <a:t>Circus Oz</a:t>
            </a:fld>
            <a:endParaRPr lang="en-US" sz="1000" dirty="0">
              <a:sym typeface="+mn-lt"/>
            </a:endParaRPr>
          </a:p>
        </p:txBody>
      </p:sp>
      <p:sp>
        <p:nvSpPr>
          <p:cNvPr id="70" name="Text Placeholder 12"/>
          <p:cNvSpPr>
            <a:spLocks noGrp="1"/>
          </p:cNvSpPr>
          <p:nvPr>
            <p:custDataLst>
              <p:tags r:id="rId31"/>
            </p:custDataLst>
          </p:nvPr>
        </p:nvSpPr>
        <p:spPr bwMode="gray">
          <a:xfrm>
            <a:off x="5737225" y="3733800"/>
            <a:ext cx="7810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08C6961C-C2B6-402D-BB5B-05325174D8A3}" type="datetime'''''''S''''c''i''''''en''''c''''''e''''''''''w''ork''s'">
              <a:rPr lang="en-US" altLang="en-US" sz="1000" smtClean="0"/>
              <a:pPr marL="0" lvl="1" indent="0" algn="r">
                <a:spcBef>
                  <a:spcPct val="0"/>
                </a:spcBef>
                <a:spcAft>
                  <a:spcPct val="0"/>
                </a:spcAft>
                <a:buNone/>
              </a:pPr>
              <a:t>Scienceworks</a:t>
            </a:fld>
            <a:endParaRPr lang="en-US" sz="1000" dirty="0">
              <a:sym typeface="+mn-lt"/>
            </a:endParaRPr>
          </a:p>
        </p:txBody>
      </p:sp>
      <p:sp>
        <p:nvSpPr>
          <p:cNvPr id="72" name="Text Placeholder 12"/>
          <p:cNvSpPr>
            <a:spLocks noGrp="1"/>
          </p:cNvSpPr>
          <p:nvPr>
            <p:custDataLst>
              <p:tags r:id="rId32"/>
            </p:custDataLst>
          </p:nvPr>
        </p:nvSpPr>
        <p:spPr bwMode="gray">
          <a:xfrm>
            <a:off x="5640387" y="3586162"/>
            <a:ext cx="877887"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2EC465B7-433F-46D5-A7C5-3007AD20751E}" type="datetime'V''ict''''or''''''i''a''n'' ''''''''''O''p''e''r''''''''''a'">
              <a:rPr lang="en-US" altLang="en-US" sz="1000" smtClean="0"/>
              <a:pPr marL="0" lvl="1" indent="0" algn="r">
                <a:spcBef>
                  <a:spcPct val="0"/>
                </a:spcBef>
                <a:spcAft>
                  <a:spcPct val="0"/>
                </a:spcAft>
                <a:buNone/>
              </a:pPr>
              <a:t>Victorian Opera</a:t>
            </a:fld>
            <a:endParaRPr lang="en-US" sz="1000" dirty="0">
              <a:sym typeface="+mn-lt"/>
            </a:endParaRPr>
          </a:p>
        </p:txBody>
      </p:sp>
      <p:sp>
        <p:nvSpPr>
          <p:cNvPr id="66" name="Text Placeholder 12"/>
          <p:cNvSpPr>
            <a:spLocks noGrp="1"/>
          </p:cNvSpPr>
          <p:nvPr>
            <p:custDataLst>
              <p:tags r:id="rId33"/>
            </p:custDataLst>
          </p:nvPr>
        </p:nvSpPr>
        <p:spPr bwMode="gray">
          <a:xfrm>
            <a:off x="5634037" y="3438525"/>
            <a:ext cx="884237"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241CF488-6D5A-412D-9A5D-0A6BD0756EA4}" type="datetime'Lan''''''e''wa''''y'''' g''''r''''''''''''aff''i''''''''ti'''">
              <a:rPr lang="en-US" altLang="en-US" sz="1000" smtClean="0"/>
              <a:pPr marL="0" lvl="1" indent="0" algn="r">
                <a:spcBef>
                  <a:spcPct val="0"/>
                </a:spcBef>
                <a:spcAft>
                  <a:spcPct val="0"/>
                </a:spcAft>
                <a:buNone/>
              </a:pPr>
              <a:t>Laneway graffiti</a:t>
            </a:fld>
            <a:endParaRPr lang="en-US" sz="1000" dirty="0">
              <a:sym typeface="+mn-lt"/>
            </a:endParaRPr>
          </a:p>
        </p:txBody>
      </p:sp>
      <p:sp>
        <p:nvSpPr>
          <p:cNvPr id="67" name="Text Placeholder 12"/>
          <p:cNvSpPr>
            <a:spLocks noGrp="1"/>
          </p:cNvSpPr>
          <p:nvPr>
            <p:custDataLst>
              <p:tags r:id="rId34"/>
            </p:custDataLst>
          </p:nvPr>
        </p:nvSpPr>
        <p:spPr bwMode="gray">
          <a:xfrm>
            <a:off x="5588000" y="3290887"/>
            <a:ext cx="930275"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F478766C-B8C4-4500-8CB7-775757E20F8F}" type="datetime'''''''I''''n''''d''e''''p.'' ''b''''''''''''''''o''o''k''shop'">
              <a:rPr lang="en-US" altLang="en-US" sz="1000" smtClean="0"/>
              <a:pPr marL="0" lvl="1" indent="0" algn="r">
                <a:spcBef>
                  <a:spcPct val="0"/>
                </a:spcBef>
                <a:spcAft>
                  <a:spcPct val="0"/>
                </a:spcAft>
                <a:buNone/>
              </a:pPr>
              <a:t>Indep. bookshop</a:t>
            </a:fld>
            <a:endParaRPr lang="en-US" sz="1000" dirty="0">
              <a:sym typeface="+mn-lt"/>
            </a:endParaRPr>
          </a:p>
        </p:txBody>
      </p:sp>
      <p:sp>
        <p:nvSpPr>
          <p:cNvPr id="69" name="Text Placeholder 12"/>
          <p:cNvSpPr>
            <a:spLocks noGrp="1"/>
          </p:cNvSpPr>
          <p:nvPr>
            <p:custDataLst>
              <p:tags r:id="rId35"/>
            </p:custDataLst>
          </p:nvPr>
        </p:nvSpPr>
        <p:spPr bwMode="gray">
          <a:xfrm>
            <a:off x="5761037" y="3143250"/>
            <a:ext cx="757237"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F05D5D6B-FF78-4DD3-B11A-93EEF87D9B2B}" type="datetime'''''''In''d''e''''p''. g''''''''a''''l''''l''e''''''ry'">
              <a:rPr lang="en-US" altLang="en-US" sz="1000" smtClean="0"/>
              <a:pPr marL="0" lvl="1" indent="0" algn="r">
                <a:spcBef>
                  <a:spcPct val="0"/>
                </a:spcBef>
                <a:spcAft>
                  <a:spcPct val="0"/>
                </a:spcAft>
                <a:buNone/>
              </a:pPr>
              <a:t>Indep. gallery</a:t>
            </a:fld>
            <a:endParaRPr lang="en-US" sz="1000" dirty="0">
              <a:sym typeface="+mn-lt"/>
            </a:endParaRPr>
          </a:p>
        </p:txBody>
      </p:sp>
      <p:sp>
        <p:nvSpPr>
          <p:cNvPr id="68" name="Text Placeholder 12"/>
          <p:cNvSpPr>
            <a:spLocks noGrp="1"/>
          </p:cNvSpPr>
          <p:nvPr>
            <p:custDataLst>
              <p:tags r:id="rId36"/>
            </p:custDataLst>
          </p:nvPr>
        </p:nvSpPr>
        <p:spPr bwMode="gray">
          <a:xfrm>
            <a:off x="6081712" y="2995612"/>
            <a:ext cx="436562"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CA3549EB-3C40-484C-9F86-DF361CE834DE}" type="datetime'F''''''''e''''''''''''''''s''ti''''''''v''a''''''l'''''''''''">
              <a:rPr lang="en-US" altLang="en-US" sz="1000" smtClean="0"/>
              <a:pPr marL="0" lvl="1" indent="0" algn="r">
                <a:spcBef>
                  <a:spcPct val="0"/>
                </a:spcBef>
                <a:spcAft>
                  <a:spcPct val="0"/>
                </a:spcAft>
                <a:buNone/>
              </a:pPr>
              <a:t>Festival</a:t>
            </a:fld>
            <a:endParaRPr lang="en-US" sz="1000" dirty="0">
              <a:sym typeface="+mn-lt"/>
            </a:endParaRPr>
          </a:p>
        </p:txBody>
      </p:sp>
      <p:sp>
        <p:nvSpPr>
          <p:cNvPr id="65" name="Text Placeholder 12"/>
          <p:cNvSpPr>
            <a:spLocks noGrp="1"/>
          </p:cNvSpPr>
          <p:nvPr>
            <p:custDataLst>
              <p:tags r:id="rId37"/>
            </p:custDataLst>
          </p:nvPr>
        </p:nvSpPr>
        <p:spPr bwMode="gray">
          <a:xfrm>
            <a:off x="5991225" y="2847975"/>
            <a:ext cx="5270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89834F96-AFBB-43BA-842E-BCA7FD7604D9}" type="datetime'''P''''''''''''''''''''''ub''''''''lic a''''rt'''''''''''''">
              <a:rPr lang="en-US" altLang="en-US" sz="1000" smtClean="0"/>
              <a:pPr marL="0" lvl="1" indent="0" algn="r">
                <a:spcBef>
                  <a:spcPct val="0"/>
                </a:spcBef>
                <a:spcAft>
                  <a:spcPct val="0"/>
                </a:spcAft>
                <a:buNone/>
              </a:pPr>
              <a:t>Public art</a:t>
            </a:fld>
            <a:endParaRPr lang="en-US" sz="1000" dirty="0">
              <a:sym typeface="+mn-lt"/>
            </a:endParaRPr>
          </a:p>
        </p:txBody>
      </p:sp>
      <p:sp>
        <p:nvSpPr>
          <p:cNvPr id="64" name="Text Placeholder 12"/>
          <p:cNvSpPr>
            <a:spLocks noGrp="1"/>
          </p:cNvSpPr>
          <p:nvPr>
            <p:custDataLst>
              <p:tags r:id="rId38"/>
            </p:custDataLst>
          </p:nvPr>
        </p:nvSpPr>
        <p:spPr bwMode="gray">
          <a:xfrm>
            <a:off x="6243637" y="2700337"/>
            <a:ext cx="274637"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005E509F-EEBA-4197-B210-7318193B1121}" type="datetime'''''N''''''''''G''''''''''''''''V'''">
              <a:rPr lang="en-US" altLang="en-US" sz="1000" smtClean="0"/>
              <a:pPr marL="0" lvl="1" indent="0" algn="r">
                <a:spcBef>
                  <a:spcPct val="0"/>
                </a:spcBef>
                <a:spcAft>
                  <a:spcPct val="0"/>
                </a:spcAft>
                <a:buNone/>
              </a:pPr>
              <a:t>NGV</a:t>
            </a:fld>
            <a:endParaRPr lang="en-US" sz="1000" dirty="0">
              <a:sym typeface="+mn-lt"/>
            </a:endParaRPr>
          </a:p>
        </p:txBody>
      </p:sp>
      <p:sp>
        <p:nvSpPr>
          <p:cNvPr id="63" name="Text Placeholder 12"/>
          <p:cNvSpPr>
            <a:spLocks noGrp="1"/>
          </p:cNvSpPr>
          <p:nvPr>
            <p:custDataLst>
              <p:tags r:id="rId39"/>
            </p:custDataLst>
          </p:nvPr>
        </p:nvSpPr>
        <p:spPr bwMode="gray">
          <a:xfrm>
            <a:off x="5400675" y="2552700"/>
            <a:ext cx="111760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CF43BC9E-41BB-4D04-A47D-D9D13D04A318}" type="datetime'Me''''''''l''b''''''''ou''rn''e M''u''''''''''se''u''''''m'">
              <a:rPr lang="en-US" altLang="en-US" sz="1000" smtClean="0"/>
              <a:pPr marL="0" lvl="1" indent="0" algn="r">
                <a:spcBef>
                  <a:spcPct val="0"/>
                </a:spcBef>
                <a:spcAft>
                  <a:spcPct val="0"/>
                </a:spcAft>
                <a:buNone/>
              </a:pPr>
              <a:t>Melbourne Museum</a:t>
            </a:fld>
            <a:endParaRPr lang="en-US" sz="1000" dirty="0">
              <a:sym typeface="+mn-lt"/>
            </a:endParaRPr>
          </a:p>
        </p:txBody>
      </p:sp>
      <p:sp>
        <p:nvSpPr>
          <p:cNvPr id="91" name="TextBox 90"/>
          <p:cNvSpPr txBox="1"/>
          <p:nvPr/>
        </p:nvSpPr>
        <p:spPr>
          <a:xfrm>
            <a:off x="455613" y="2043112"/>
            <a:ext cx="4113212" cy="1012755"/>
          </a:xfrm>
          <a:prstGeom prst="rect">
            <a:avLst/>
          </a:prstGeom>
          <a:noFill/>
        </p:spPr>
        <p:txBody>
          <a:bodyPr wrap="square" tIns="90000" bIns="90000" rtlCol="0" anchor="t">
            <a:spAutoFit/>
          </a:bodyPr>
          <a:lstStyle/>
          <a:p>
            <a:pPr marL="0" lvl="1" indent="0">
              <a:spcBef>
                <a:spcPct val="0"/>
              </a:spcBef>
              <a:spcAft>
                <a:spcPct val="0"/>
              </a:spcAft>
              <a:buNone/>
            </a:pPr>
            <a:r>
              <a:rPr lang="en-AU" sz="1200" dirty="0" smtClean="0">
                <a:sym typeface="+mn-lt"/>
              </a:rPr>
              <a:t>Domestic attendance at Melbourne's creative activities </a:t>
            </a:r>
            <a:br>
              <a:rPr lang="en-AU" sz="1200" dirty="0" smtClean="0">
                <a:sym typeface="+mn-lt"/>
              </a:rPr>
            </a:br>
            <a:r>
              <a:rPr lang="en-AU" sz="1200" dirty="0" smtClean="0">
                <a:sym typeface="+mn-lt"/>
              </a:rPr>
              <a:t>(% of Australian creative visitors to Melbourne)</a:t>
            </a:r>
            <a:endParaRPr lang="en-US" sz="1200" dirty="0" smtClean="0">
              <a:sym typeface="+mn-lt"/>
            </a:endParaRPr>
          </a:p>
          <a:p>
            <a:pPr marL="0" lvl="1" indent="0">
              <a:spcBef>
                <a:spcPct val="0"/>
              </a:spcBef>
              <a:spcAft>
                <a:spcPct val="0"/>
              </a:spcAft>
              <a:buNone/>
            </a:pPr>
            <a:endParaRPr lang="en-US" sz="1000" dirty="0" smtClean="0">
              <a:sym typeface="+mn-lt"/>
            </a:endParaRPr>
          </a:p>
          <a:p>
            <a:pPr marL="0" lvl="1" indent="0">
              <a:spcBef>
                <a:spcPct val="0"/>
              </a:spcBef>
              <a:spcAft>
                <a:spcPct val="0"/>
              </a:spcAft>
              <a:buNone/>
            </a:pPr>
            <a:endParaRPr lang="en-US" sz="1000" dirty="0" smtClean="0">
              <a:sym typeface="+mn-lt"/>
            </a:endParaRPr>
          </a:p>
          <a:p>
            <a:pPr algn="ctr"/>
            <a:endParaRPr lang="en-US" sz="1000" dirty="0" smtClean="0">
              <a:solidFill>
                <a:srgbClr val="000000"/>
              </a:solidFill>
              <a:latin typeface="Arial" pitchFamily="34" charset="0"/>
              <a:cs typeface="Arial" pitchFamily="34" charset="0"/>
            </a:endParaRPr>
          </a:p>
        </p:txBody>
      </p:sp>
      <p:sp>
        <p:nvSpPr>
          <p:cNvPr id="92" name="TextBox 91"/>
          <p:cNvSpPr txBox="1"/>
          <p:nvPr/>
        </p:nvSpPr>
        <p:spPr>
          <a:xfrm>
            <a:off x="5347805" y="2027237"/>
            <a:ext cx="4113212" cy="1012755"/>
          </a:xfrm>
          <a:prstGeom prst="rect">
            <a:avLst/>
          </a:prstGeom>
          <a:noFill/>
        </p:spPr>
        <p:txBody>
          <a:bodyPr wrap="square" tIns="90000" bIns="90000" rtlCol="0" anchor="t">
            <a:spAutoFit/>
          </a:bodyPr>
          <a:lstStyle/>
          <a:p>
            <a:pPr marL="0" lvl="1" indent="0">
              <a:spcBef>
                <a:spcPct val="0"/>
              </a:spcBef>
              <a:spcAft>
                <a:spcPct val="0"/>
              </a:spcAft>
              <a:buNone/>
            </a:pPr>
            <a:r>
              <a:rPr lang="en-AU" sz="1200" dirty="0" smtClean="0">
                <a:sym typeface="+mn-lt"/>
              </a:rPr>
              <a:t>International attendance at Melbourne's creative activities (% of international creative visitors to Melbourne)</a:t>
            </a:r>
            <a:endParaRPr lang="en-US" sz="1200" dirty="0" smtClean="0">
              <a:sym typeface="+mn-lt"/>
            </a:endParaRPr>
          </a:p>
          <a:p>
            <a:pPr marL="0" lvl="1" indent="0">
              <a:spcBef>
                <a:spcPct val="0"/>
              </a:spcBef>
              <a:spcAft>
                <a:spcPct val="0"/>
              </a:spcAft>
              <a:buNone/>
            </a:pPr>
            <a:endParaRPr lang="en-US" sz="1000" dirty="0" smtClean="0">
              <a:sym typeface="+mn-lt"/>
            </a:endParaRPr>
          </a:p>
          <a:p>
            <a:pPr marL="0" lvl="1" indent="0">
              <a:spcBef>
                <a:spcPct val="0"/>
              </a:spcBef>
              <a:spcAft>
                <a:spcPct val="0"/>
              </a:spcAft>
              <a:buNone/>
            </a:pPr>
            <a:endParaRPr lang="en-US" sz="1000" dirty="0" smtClean="0">
              <a:sym typeface="+mn-lt"/>
            </a:endParaRPr>
          </a:p>
          <a:p>
            <a:pPr algn="ctr"/>
            <a:endParaRPr lang="en-US" sz="1000" dirty="0" smtClean="0">
              <a:solidFill>
                <a:srgbClr val="000000"/>
              </a:solidFill>
              <a:latin typeface="Arial" pitchFamily="34" charset="0"/>
              <a:cs typeface="Arial" pitchFamily="34" charset="0"/>
            </a:endParaRPr>
          </a:p>
        </p:txBody>
      </p:sp>
      <p:sp>
        <p:nvSpPr>
          <p:cNvPr id="93" name="Rectangle 3"/>
          <p:cNvSpPr>
            <a:spLocks noChangeArrowheads="1"/>
          </p:cNvSpPr>
          <p:nvPr/>
        </p:nvSpPr>
        <p:spPr bwMode="gray">
          <a:xfrm>
            <a:off x="455613" y="6314558"/>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smtClean="0">
                <a:solidFill>
                  <a:srgbClr val="000000"/>
                </a:solidFill>
                <a:latin typeface="Arial" pitchFamily="34" charset="0"/>
                <a:cs typeface="Arial" pitchFamily="34" charset="0"/>
              </a:rPr>
              <a:t>Survey question 2.42: Which of the following did you attend? Response options as per chart above, plus M Pavilion, Other Classical Music, Wheeler Centre, </a:t>
            </a:r>
            <a:r>
              <a:rPr lang="en-AU" sz="800" dirty="0" err="1" smtClean="0">
                <a:solidFill>
                  <a:srgbClr val="000000"/>
                </a:solidFill>
                <a:latin typeface="Arial" pitchFamily="34" charset="0"/>
                <a:cs typeface="Arial" pitchFamily="34" charset="0"/>
              </a:rPr>
              <a:t>Malthouse</a:t>
            </a:r>
            <a:r>
              <a:rPr lang="en-AU" sz="800" dirty="0" smtClean="0">
                <a:solidFill>
                  <a:srgbClr val="000000"/>
                </a:solidFill>
                <a:latin typeface="Arial" pitchFamily="34" charset="0"/>
                <a:cs typeface="Arial" pitchFamily="34" charset="0"/>
              </a:rPr>
              <a:t> Theatre, Other Dance Performance, and Other Creative Activity, which have been excluded from the chart as they were attended by &lt;10% Many travellers attended more than one creative activity</a:t>
            </a:r>
          </a:p>
          <a:p>
            <a:pPr>
              <a:lnSpc>
                <a:spcPct val="90000"/>
              </a:lnSpc>
            </a:pPr>
            <a:r>
              <a:rPr lang="en-AU" sz="800" dirty="0" smtClean="0">
                <a:solidFill>
                  <a:srgbClr val="000000"/>
                </a:solidFill>
                <a:latin typeface="Arial" pitchFamily="34" charset="0"/>
                <a:cs typeface="Arial" pitchFamily="34" charset="0"/>
              </a:rPr>
              <a:t>Note: "Creative visitors" are those who reported participating in at least one creative activity on their trip to Melbourne. Many of the travellers who saw </a:t>
            </a:r>
            <a:r>
              <a:rPr lang="en-AU" sz="800" dirty="0" err="1" smtClean="0">
                <a:solidFill>
                  <a:srgbClr val="000000"/>
                </a:solidFill>
                <a:latin typeface="Arial" pitchFamily="34" charset="0"/>
                <a:cs typeface="Arial" pitchFamily="34" charset="0"/>
              </a:rPr>
              <a:t>MTC</a:t>
            </a:r>
            <a:r>
              <a:rPr lang="en-AU" sz="800" dirty="0" smtClean="0">
                <a:solidFill>
                  <a:srgbClr val="000000"/>
                </a:solidFill>
                <a:latin typeface="Arial" pitchFamily="34" charset="0"/>
                <a:cs typeface="Arial" pitchFamily="34" charset="0"/>
              </a:rPr>
              <a:t>, </a:t>
            </a:r>
            <a:r>
              <a:rPr lang="en-AU" sz="800" dirty="0" err="1" smtClean="0">
                <a:solidFill>
                  <a:srgbClr val="000000"/>
                </a:solidFill>
                <a:latin typeface="Arial" pitchFamily="34" charset="0"/>
                <a:cs typeface="Arial" pitchFamily="34" charset="0"/>
              </a:rPr>
              <a:t>MSO</a:t>
            </a:r>
            <a:r>
              <a:rPr lang="en-AU" sz="800" dirty="0" smtClean="0">
                <a:solidFill>
                  <a:srgbClr val="000000"/>
                </a:solidFill>
                <a:latin typeface="Arial" pitchFamily="34" charset="0"/>
                <a:cs typeface="Arial" pitchFamily="34" charset="0"/>
              </a:rPr>
              <a:t>, and/or the Victorian Opera will have done so at Arts Centre Melbourne.</a:t>
            </a:r>
          </a:p>
          <a:p>
            <a:pPr>
              <a:lnSpc>
                <a:spcPct val="90000"/>
              </a:lnSpc>
            </a:pPr>
            <a:r>
              <a:rPr lang="en-AU" sz="800" dirty="0" smtClean="0">
                <a:solidFill>
                  <a:srgbClr val="000000"/>
                </a:solidFill>
                <a:latin typeface="Arial" pitchFamily="34" charset="0"/>
                <a:cs typeface="Arial" pitchFamily="34" charset="0"/>
              </a:rPr>
              <a:t>Source: Global Traveller Survey (2016)</a:t>
            </a:r>
            <a:endParaRPr lang="en-AU" sz="800" dirty="0">
              <a:solidFill>
                <a:srgbClr val="000000"/>
              </a:solidFill>
              <a:latin typeface="Arial" pitchFamily="34" charset="0"/>
              <a:cs typeface="Arial" pitchFamily="34" charset="0"/>
            </a:endParaRPr>
          </a:p>
        </p:txBody>
      </p:sp>
      <p:sp>
        <p:nvSpPr>
          <p:cNvPr id="58" name="TextBox 57"/>
          <p:cNvSpPr txBox="1"/>
          <p:nvPr/>
        </p:nvSpPr>
        <p:spPr>
          <a:xfrm>
            <a:off x="462715" y="1135337"/>
            <a:ext cx="8987673" cy="278778"/>
          </a:xfrm>
          <a:prstGeom prst="rect">
            <a:avLst/>
          </a:prstGeom>
          <a:solidFill>
            <a:schemeClr val="accent1"/>
          </a:solidFill>
          <a:ln>
            <a:solidFill>
              <a:schemeClr val="accent1"/>
            </a:solidFill>
          </a:ln>
        </p:spPr>
        <p:txBody>
          <a:bodyPr wrap="square" lIns="36000" tIns="0" rIns="36000" bIns="0" rtlCol="0" anchor="ctr">
            <a:noAutofit/>
          </a:bodyPr>
          <a:lstStyle/>
          <a:p>
            <a:r>
              <a:rPr lang="en-AU" sz="1000" b="1" i="1" dirty="0" smtClean="0">
                <a:solidFill>
                  <a:srgbClr val="000000"/>
                </a:solidFill>
                <a:latin typeface="Arial" pitchFamily="34" charset="0"/>
                <a:cs typeface="Arial" pitchFamily="34" charset="0"/>
              </a:rPr>
              <a:t>Question: Which of the following creative activities did you attend? Response options are listed in the charts below</a:t>
            </a:r>
          </a:p>
        </p:txBody>
      </p:sp>
      <p:sp>
        <p:nvSpPr>
          <p:cNvPr id="59" name="ColumnHeader"/>
          <p:cNvSpPr>
            <a:spLocks noChangeArrowheads="1"/>
          </p:cNvSpPr>
          <p:nvPr/>
        </p:nvSpPr>
        <p:spPr bwMode="gray">
          <a:xfrm>
            <a:off x="455613" y="1422797"/>
            <a:ext cx="4113212" cy="615553"/>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a:r>
              <a:rPr lang="en-AU" sz="1400" b="1" dirty="0" err="1" smtClean="0">
                <a:solidFill>
                  <a:srgbClr val="000000"/>
                </a:solidFill>
                <a:latin typeface="Arial" pitchFamily="34" charset="0"/>
                <a:cs typeface="Arial" pitchFamily="34" charset="0"/>
              </a:rPr>
              <a:t>NGV</a:t>
            </a:r>
            <a:r>
              <a:rPr lang="en-AU" sz="1400" b="1" dirty="0" smtClean="0">
                <a:solidFill>
                  <a:srgbClr val="000000"/>
                </a:solidFill>
                <a:latin typeface="Arial" pitchFamily="34" charset="0"/>
                <a:cs typeface="Arial" pitchFamily="34" charset="0"/>
              </a:rPr>
              <a:t>, laneway graffiti/street art most popular </a:t>
            </a:r>
            <a:br>
              <a:rPr lang="en-AU" sz="1400" b="1" dirty="0" smtClean="0">
                <a:solidFill>
                  <a:srgbClr val="000000"/>
                </a:solidFill>
                <a:latin typeface="Arial" pitchFamily="34" charset="0"/>
                <a:cs typeface="Arial" pitchFamily="34" charset="0"/>
              </a:rPr>
            </a:br>
            <a:r>
              <a:rPr lang="en-AU" sz="1400" b="1" dirty="0" smtClean="0">
                <a:solidFill>
                  <a:srgbClr val="000000"/>
                </a:solidFill>
                <a:latin typeface="Arial" pitchFamily="34" charset="0"/>
                <a:cs typeface="Arial" pitchFamily="34" charset="0"/>
              </a:rPr>
              <a:t>attractions for </a:t>
            </a:r>
            <a:r>
              <a:rPr lang="en-AU" sz="1400" b="1" dirty="0" smtClean="0">
                <a:solidFill>
                  <a:srgbClr val="DC6E00"/>
                </a:solidFill>
                <a:latin typeface="Arial" pitchFamily="34" charset="0"/>
                <a:cs typeface="Arial" pitchFamily="34" charset="0"/>
              </a:rPr>
              <a:t>domestic </a:t>
            </a:r>
            <a:r>
              <a:rPr lang="en-AU" sz="1400" b="1" dirty="0" smtClean="0">
                <a:solidFill>
                  <a:srgbClr val="000000"/>
                </a:solidFill>
                <a:latin typeface="Arial" pitchFamily="34" charset="0"/>
                <a:cs typeface="Arial" pitchFamily="34" charset="0"/>
              </a:rPr>
              <a:t>visitors</a:t>
            </a:r>
            <a:endParaRPr lang="en-AU" sz="1400" b="1" dirty="0">
              <a:solidFill>
                <a:srgbClr val="000000"/>
              </a:solidFill>
              <a:latin typeface="Arial" pitchFamily="34" charset="0"/>
              <a:cs typeface="Arial" pitchFamily="34" charset="0"/>
            </a:endParaRPr>
          </a:p>
        </p:txBody>
      </p:sp>
      <p:sp>
        <p:nvSpPr>
          <p:cNvPr id="60" name="ColumnHeader"/>
          <p:cNvSpPr>
            <a:spLocks noChangeArrowheads="1"/>
          </p:cNvSpPr>
          <p:nvPr/>
        </p:nvSpPr>
        <p:spPr bwMode="gray">
          <a:xfrm>
            <a:off x="5337175" y="1422797"/>
            <a:ext cx="4113213" cy="615553"/>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a:r>
              <a:rPr lang="en-AU" sz="1400" b="1" dirty="0" smtClean="0">
                <a:solidFill>
                  <a:srgbClr val="000000"/>
                </a:solidFill>
                <a:latin typeface="Arial" pitchFamily="34" charset="0"/>
                <a:cs typeface="Arial" pitchFamily="34" charset="0"/>
              </a:rPr>
              <a:t>Melbourne Museum, </a:t>
            </a:r>
            <a:r>
              <a:rPr lang="en-AU" sz="1400" b="1" dirty="0" err="1" smtClean="0">
                <a:solidFill>
                  <a:srgbClr val="000000"/>
                </a:solidFill>
                <a:latin typeface="Arial" pitchFamily="34" charset="0"/>
                <a:cs typeface="Arial" pitchFamily="34" charset="0"/>
              </a:rPr>
              <a:t>NGV</a:t>
            </a:r>
            <a:r>
              <a:rPr lang="en-AU" sz="1400" b="1" dirty="0" smtClean="0">
                <a:solidFill>
                  <a:srgbClr val="000000"/>
                </a:solidFill>
                <a:latin typeface="Arial" pitchFamily="34" charset="0"/>
                <a:cs typeface="Arial" pitchFamily="34" charset="0"/>
              </a:rPr>
              <a:t> and public art most popular for </a:t>
            </a:r>
            <a:r>
              <a:rPr lang="en-AU" sz="1400" b="1" dirty="0" smtClean="0">
                <a:solidFill>
                  <a:srgbClr val="DC6E00"/>
                </a:solidFill>
                <a:latin typeface="Arial" pitchFamily="34" charset="0"/>
                <a:cs typeface="Arial" pitchFamily="34" charset="0"/>
              </a:rPr>
              <a:t>international </a:t>
            </a:r>
            <a:r>
              <a:rPr lang="en-AU" sz="1400" b="1" dirty="0" smtClean="0">
                <a:solidFill>
                  <a:srgbClr val="000000"/>
                </a:solidFill>
                <a:latin typeface="Arial" pitchFamily="34" charset="0"/>
                <a:cs typeface="Arial" pitchFamily="34" charset="0"/>
              </a:rPr>
              <a:t>visitors</a:t>
            </a:r>
            <a:endParaRPr lang="en-AU" sz="1400" b="1" dirty="0">
              <a:solidFill>
                <a:srgbClr val="000000"/>
              </a:solidFill>
              <a:latin typeface="Arial" pitchFamily="34" charset="0"/>
              <a:cs typeface="Arial" pitchFamily="34" charset="0"/>
            </a:endParaRPr>
          </a:p>
        </p:txBody>
      </p:sp>
      <p:sp>
        <p:nvSpPr>
          <p:cNvPr id="85" name="Rectangle 84"/>
          <p:cNvSpPr/>
          <p:nvPr/>
        </p:nvSpPr>
        <p:spPr>
          <a:xfrm>
            <a:off x="152400" y="2511739"/>
            <a:ext cx="4368552" cy="319931"/>
          </a:xfrm>
          <a:prstGeom prst="rect">
            <a:avLst/>
          </a:prstGeom>
          <a:noFill/>
          <a:ln w="9525">
            <a:solidFill>
              <a:srgbClr val="FF00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86" name="Rectangle 85"/>
          <p:cNvSpPr/>
          <p:nvPr/>
        </p:nvSpPr>
        <p:spPr>
          <a:xfrm>
            <a:off x="5313040" y="2511739"/>
            <a:ext cx="4137348" cy="467370"/>
          </a:xfrm>
          <a:prstGeom prst="rect">
            <a:avLst/>
          </a:prstGeom>
          <a:noFill/>
          <a:ln w="9525">
            <a:solidFill>
              <a:srgbClr val="FF00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61" name="TextBox 60"/>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81" name="Rectangle 80"/>
          <p:cNvSpPr/>
          <p:nvPr/>
        </p:nvSpPr>
        <p:spPr>
          <a:xfrm>
            <a:off x="4340225"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999"/>
            <a:ext cx="8992799" cy="831600"/>
          </a:xfrm>
          <a:noFill/>
          <a:effectLst/>
        </p:spPr>
        <p:txBody>
          <a:bodyPr wrap="square"/>
          <a:lstStyle/>
          <a:p>
            <a:pPr lvl="0"/>
            <a:r>
              <a:rPr lang="" dirty="0" smtClean="0">
                <a:solidFill>
                  <a:srgbClr val="177B57"/>
                </a:solidFill>
                <a:latin typeface="Arial"/>
              </a:rPr>
              <a:t>Competition for creative and cultural tourism is strong</a:t>
            </a:r>
            <a:br>
              <a:rPr lang="" dirty="0" smtClean="0">
                <a:solidFill>
                  <a:srgbClr val="177B57"/>
                </a:solidFill>
                <a:latin typeface="Arial"/>
              </a:rPr>
            </a:br>
            <a:r>
              <a:rPr lang="" sz="1600" b="0" dirty="0" smtClean="0">
                <a:solidFill>
                  <a:srgbClr val="177B57"/>
                </a:solidFill>
                <a:latin typeface="Arial"/>
              </a:rPr>
              <a:t>Governments around the world have been and will continue investing in cultural infrastructure</a:t>
            </a:r>
            <a:endParaRPr lang="" sz="1600" b="0" dirty="0">
              <a:solidFill>
                <a:srgbClr val="177B57"/>
              </a:solidFill>
              <a:latin typeface="Arial"/>
            </a:endParaRPr>
          </a:p>
        </p:txBody>
      </p:sp>
      <p:sp>
        <p:nvSpPr>
          <p:cNvPr id="5" name="Freeform 3"/>
          <p:cNvSpPr>
            <a:spLocks/>
          </p:cNvSpPr>
          <p:nvPr/>
        </p:nvSpPr>
        <p:spPr bwMode="auto">
          <a:xfrm>
            <a:off x="2127250" y="2486026"/>
            <a:ext cx="403225" cy="190500"/>
          </a:xfrm>
          <a:custGeom>
            <a:avLst/>
            <a:gdLst>
              <a:gd name="T0" fmla="*/ 90310 w 509"/>
              <a:gd name="T1" fmla="*/ 41275 h 240"/>
              <a:gd name="T2" fmla="*/ 93478 w 509"/>
              <a:gd name="T3" fmla="*/ 44450 h 240"/>
              <a:gd name="T4" fmla="*/ 90310 w 509"/>
              <a:gd name="T5" fmla="*/ 47625 h 240"/>
              <a:gd name="T6" fmla="*/ 76050 w 509"/>
              <a:gd name="T7" fmla="*/ 44450 h 240"/>
              <a:gd name="T8" fmla="*/ 65752 w 509"/>
              <a:gd name="T9" fmla="*/ 44450 h 240"/>
              <a:gd name="T10" fmla="*/ 55453 w 509"/>
              <a:gd name="T11" fmla="*/ 44450 h 240"/>
              <a:gd name="T12" fmla="*/ 48324 w 509"/>
              <a:gd name="T13" fmla="*/ 47625 h 240"/>
              <a:gd name="T14" fmla="*/ 34064 w 509"/>
              <a:gd name="T15" fmla="*/ 47625 h 240"/>
              <a:gd name="T16" fmla="*/ 30895 w 509"/>
              <a:gd name="T17" fmla="*/ 44450 h 240"/>
              <a:gd name="T18" fmla="*/ 23766 w 509"/>
              <a:gd name="T19" fmla="*/ 44450 h 240"/>
              <a:gd name="T20" fmla="*/ 13467 w 509"/>
              <a:gd name="T21" fmla="*/ 44450 h 240"/>
              <a:gd name="T22" fmla="*/ 6338 w 509"/>
              <a:gd name="T23" fmla="*/ 37306 h 240"/>
              <a:gd name="T24" fmla="*/ 20597 w 509"/>
              <a:gd name="T25" fmla="*/ 34131 h 240"/>
              <a:gd name="T26" fmla="*/ 30895 w 509"/>
              <a:gd name="T27" fmla="*/ 34131 h 240"/>
              <a:gd name="T28" fmla="*/ 23766 w 509"/>
              <a:gd name="T29" fmla="*/ 30956 h 240"/>
              <a:gd name="T30" fmla="*/ 13467 w 509"/>
              <a:gd name="T31" fmla="*/ 30956 h 240"/>
              <a:gd name="T32" fmla="*/ 3169 w 509"/>
              <a:gd name="T33" fmla="*/ 26988 h 240"/>
              <a:gd name="T34" fmla="*/ 10298 w 509"/>
              <a:gd name="T35" fmla="*/ 23813 h 240"/>
              <a:gd name="T36" fmla="*/ 3169 w 509"/>
              <a:gd name="T37" fmla="*/ 23813 h 240"/>
              <a:gd name="T38" fmla="*/ 0 w 509"/>
              <a:gd name="T39" fmla="*/ 20638 h 240"/>
              <a:gd name="T40" fmla="*/ 13467 w 509"/>
              <a:gd name="T41" fmla="*/ 7144 h 240"/>
              <a:gd name="T42" fmla="*/ 23766 w 509"/>
              <a:gd name="T43" fmla="*/ 7144 h 240"/>
              <a:gd name="T44" fmla="*/ 27727 w 509"/>
              <a:gd name="T45" fmla="*/ 13494 h 240"/>
              <a:gd name="T46" fmla="*/ 30895 w 509"/>
              <a:gd name="T47" fmla="*/ 7144 h 240"/>
              <a:gd name="T48" fmla="*/ 41194 w 509"/>
              <a:gd name="T49" fmla="*/ 10319 h 240"/>
              <a:gd name="T50" fmla="*/ 45155 w 509"/>
              <a:gd name="T51" fmla="*/ 13494 h 240"/>
              <a:gd name="T52" fmla="*/ 48324 w 509"/>
              <a:gd name="T53" fmla="*/ 10319 h 240"/>
              <a:gd name="T54" fmla="*/ 55453 w 509"/>
              <a:gd name="T55" fmla="*/ 10319 h 240"/>
              <a:gd name="T56" fmla="*/ 55453 w 509"/>
              <a:gd name="T57" fmla="*/ 17463 h 240"/>
              <a:gd name="T58" fmla="*/ 58622 w 509"/>
              <a:gd name="T59" fmla="*/ 20638 h 240"/>
              <a:gd name="T60" fmla="*/ 58622 w 509"/>
              <a:gd name="T61" fmla="*/ 13494 h 240"/>
              <a:gd name="T62" fmla="*/ 55453 w 509"/>
              <a:gd name="T63" fmla="*/ 7144 h 240"/>
              <a:gd name="T64" fmla="*/ 61791 w 509"/>
              <a:gd name="T65" fmla="*/ 3175 h 240"/>
              <a:gd name="T66" fmla="*/ 65752 w 509"/>
              <a:gd name="T67" fmla="*/ 0 h 240"/>
              <a:gd name="T68" fmla="*/ 72882 w 509"/>
              <a:gd name="T69" fmla="*/ 0 h 240"/>
              <a:gd name="T70" fmla="*/ 76050 w 509"/>
              <a:gd name="T71" fmla="*/ 3175 h 240"/>
              <a:gd name="T72" fmla="*/ 76050 w 509"/>
              <a:gd name="T73" fmla="*/ 10319 h 240"/>
              <a:gd name="T74" fmla="*/ 76050 w 509"/>
              <a:gd name="T75" fmla="*/ 20638 h 240"/>
              <a:gd name="T76" fmla="*/ 83180 w 509"/>
              <a:gd name="T77" fmla="*/ 30956 h 240"/>
              <a:gd name="T78" fmla="*/ 100608 w 509"/>
              <a:gd name="T79" fmla="*/ 37306 h 240"/>
              <a:gd name="T80" fmla="*/ 93478 w 509"/>
              <a:gd name="T81" fmla="*/ 37306 h 2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09"/>
              <a:gd name="T124" fmla="*/ 0 h 240"/>
              <a:gd name="T125" fmla="*/ 509 w 509"/>
              <a:gd name="T126" fmla="*/ 240 h 2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09" h="240">
                <a:moveTo>
                  <a:pt x="457" y="188"/>
                </a:moveTo>
                <a:lnTo>
                  <a:pt x="457" y="205"/>
                </a:lnTo>
                <a:lnTo>
                  <a:pt x="457" y="223"/>
                </a:lnTo>
                <a:lnTo>
                  <a:pt x="475" y="223"/>
                </a:lnTo>
                <a:lnTo>
                  <a:pt x="457" y="223"/>
                </a:lnTo>
                <a:lnTo>
                  <a:pt x="457" y="240"/>
                </a:lnTo>
                <a:lnTo>
                  <a:pt x="423" y="240"/>
                </a:lnTo>
                <a:lnTo>
                  <a:pt x="386" y="223"/>
                </a:lnTo>
                <a:lnTo>
                  <a:pt x="369" y="223"/>
                </a:lnTo>
                <a:lnTo>
                  <a:pt x="333" y="223"/>
                </a:lnTo>
                <a:lnTo>
                  <a:pt x="315" y="223"/>
                </a:lnTo>
                <a:lnTo>
                  <a:pt x="281" y="223"/>
                </a:lnTo>
                <a:lnTo>
                  <a:pt x="281" y="240"/>
                </a:lnTo>
                <a:lnTo>
                  <a:pt x="246" y="240"/>
                </a:lnTo>
                <a:lnTo>
                  <a:pt x="210" y="240"/>
                </a:lnTo>
                <a:lnTo>
                  <a:pt x="175" y="240"/>
                </a:lnTo>
                <a:lnTo>
                  <a:pt x="158" y="240"/>
                </a:lnTo>
                <a:lnTo>
                  <a:pt x="158" y="223"/>
                </a:lnTo>
                <a:lnTo>
                  <a:pt x="141" y="223"/>
                </a:lnTo>
                <a:lnTo>
                  <a:pt x="123" y="223"/>
                </a:lnTo>
                <a:lnTo>
                  <a:pt x="106" y="223"/>
                </a:lnTo>
                <a:lnTo>
                  <a:pt x="70" y="223"/>
                </a:lnTo>
                <a:lnTo>
                  <a:pt x="52" y="205"/>
                </a:lnTo>
                <a:lnTo>
                  <a:pt x="35" y="188"/>
                </a:lnTo>
                <a:lnTo>
                  <a:pt x="70" y="171"/>
                </a:lnTo>
                <a:lnTo>
                  <a:pt x="106" y="171"/>
                </a:lnTo>
                <a:lnTo>
                  <a:pt x="141" y="171"/>
                </a:lnTo>
                <a:lnTo>
                  <a:pt x="158" y="171"/>
                </a:lnTo>
                <a:lnTo>
                  <a:pt x="158" y="154"/>
                </a:lnTo>
                <a:lnTo>
                  <a:pt x="123" y="154"/>
                </a:lnTo>
                <a:lnTo>
                  <a:pt x="106" y="154"/>
                </a:lnTo>
                <a:lnTo>
                  <a:pt x="70" y="154"/>
                </a:lnTo>
                <a:lnTo>
                  <a:pt x="35" y="154"/>
                </a:lnTo>
                <a:lnTo>
                  <a:pt x="18" y="136"/>
                </a:lnTo>
                <a:lnTo>
                  <a:pt x="35" y="119"/>
                </a:lnTo>
                <a:lnTo>
                  <a:pt x="52" y="119"/>
                </a:lnTo>
                <a:lnTo>
                  <a:pt x="35" y="119"/>
                </a:lnTo>
                <a:lnTo>
                  <a:pt x="18" y="119"/>
                </a:lnTo>
                <a:lnTo>
                  <a:pt x="0" y="119"/>
                </a:lnTo>
                <a:lnTo>
                  <a:pt x="0" y="102"/>
                </a:lnTo>
                <a:lnTo>
                  <a:pt x="18" y="67"/>
                </a:lnTo>
                <a:lnTo>
                  <a:pt x="70" y="33"/>
                </a:lnTo>
                <a:lnTo>
                  <a:pt x="123" y="15"/>
                </a:lnTo>
                <a:lnTo>
                  <a:pt x="123" y="33"/>
                </a:lnTo>
                <a:lnTo>
                  <a:pt x="141" y="50"/>
                </a:lnTo>
                <a:lnTo>
                  <a:pt x="141" y="67"/>
                </a:lnTo>
                <a:lnTo>
                  <a:pt x="141" y="50"/>
                </a:lnTo>
                <a:lnTo>
                  <a:pt x="158" y="33"/>
                </a:lnTo>
                <a:lnTo>
                  <a:pt x="192" y="50"/>
                </a:lnTo>
                <a:lnTo>
                  <a:pt x="210" y="50"/>
                </a:lnTo>
                <a:lnTo>
                  <a:pt x="210" y="67"/>
                </a:lnTo>
                <a:lnTo>
                  <a:pt x="229" y="67"/>
                </a:lnTo>
                <a:lnTo>
                  <a:pt x="229" y="50"/>
                </a:lnTo>
                <a:lnTo>
                  <a:pt x="246" y="50"/>
                </a:lnTo>
                <a:lnTo>
                  <a:pt x="263" y="50"/>
                </a:lnTo>
                <a:lnTo>
                  <a:pt x="281" y="50"/>
                </a:lnTo>
                <a:lnTo>
                  <a:pt x="281" y="67"/>
                </a:lnTo>
                <a:lnTo>
                  <a:pt x="281" y="85"/>
                </a:lnTo>
                <a:lnTo>
                  <a:pt x="281" y="102"/>
                </a:lnTo>
                <a:lnTo>
                  <a:pt x="298" y="102"/>
                </a:lnTo>
                <a:lnTo>
                  <a:pt x="315" y="102"/>
                </a:lnTo>
                <a:lnTo>
                  <a:pt x="298" y="67"/>
                </a:lnTo>
                <a:lnTo>
                  <a:pt x="298" y="50"/>
                </a:lnTo>
                <a:lnTo>
                  <a:pt x="281" y="33"/>
                </a:lnTo>
                <a:lnTo>
                  <a:pt x="298" y="15"/>
                </a:lnTo>
                <a:lnTo>
                  <a:pt x="315" y="15"/>
                </a:lnTo>
                <a:lnTo>
                  <a:pt x="333" y="15"/>
                </a:lnTo>
                <a:lnTo>
                  <a:pt x="333" y="0"/>
                </a:lnTo>
                <a:lnTo>
                  <a:pt x="350" y="0"/>
                </a:lnTo>
                <a:lnTo>
                  <a:pt x="369" y="0"/>
                </a:lnTo>
                <a:lnTo>
                  <a:pt x="386" y="0"/>
                </a:lnTo>
                <a:lnTo>
                  <a:pt x="386" y="15"/>
                </a:lnTo>
                <a:lnTo>
                  <a:pt x="386" y="33"/>
                </a:lnTo>
                <a:lnTo>
                  <a:pt x="386" y="50"/>
                </a:lnTo>
                <a:lnTo>
                  <a:pt x="386" y="67"/>
                </a:lnTo>
                <a:lnTo>
                  <a:pt x="386" y="102"/>
                </a:lnTo>
                <a:lnTo>
                  <a:pt x="405" y="119"/>
                </a:lnTo>
                <a:lnTo>
                  <a:pt x="423" y="154"/>
                </a:lnTo>
                <a:lnTo>
                  <a:pt x="457" y="171"/>
                </a:lnTo>
                <a:lnTo>
                  <a:pt x="509" y="188"/>
                </a:lnTo>
                <a:lnTo>
                  <a:pt x="492" y="188"/>
                </a:lnTo>
                <a:lnTo>
                  <a:pt x="475" y="188"/>
                </a:lnTo>
                <a:lnTo>
                  <a:pt x="457" y="188"/>
                </a:lnTo>
                <a:close/>
              </a:path>
            </a:pathLst>
          </a:custGeom>
          <a:solidFill>
            <a:schemeClr val="accent1"/>
          </a:solidFill>
          <a:ln w="9525">
            <a:solidFill>
              <a:srgbClr val="B2B2B2"/>
            </a:solidFill>
            <a:round/>
            <a:headEnd/>
            <a:tailEnd/>
          </a:ln>
        </p:spPr>
        <p:txBody>
          <a:bodyPr/>
          <a:lstStyle/>
          <a:p>
            <a:endParaRPr lang="en-AU" dirty="0"/>
          </a:p>
        </p:txBody>
      </p:sp>
      <p:sp>
        <p:nvSpPr>
          <p:cNvPr id="6" name="Freeform 4"/>
          <p:cNvSpPr>
            <a:spLocks/>
          </p:cNvSpPr>
          <p:nvPr/>
        </p:nvSpPr>
        <p:spPr bwMode="auto">
          <a:xfrm>
            <a:off x="1971675" y="2443163"/>
            <a:ext cx="239713" cy="150813"/>
          </a:xfrm>
          <a:custGeom>
            <a:avLst/>
            <a:gdLst>
              <a:gd name="T0" fmla="*/ 10353 w 301"/>
              <a:gd name="T1" fmla="*/ 34925 h 190"/>
              <a:gd name="T2" fmla="*/ 10353 w 301"/>
              <a:gd name="T3" fmla="*/ 30956 h 190"/>
              <a:gd name="T4" fmla="*/ 7167 w 301"/>
              <a:gd name="T5" fmla="*/ 30956 h 190"/>
              <a:gd name="T6" fmla="*/ 3982 w 301"/>
              <a:gd name="T7" fmla="*/ 30956 h 190"/>
              <a:gd name="T8" fmla="*/ 0 w 301"/>
              <a:gd name="T9" fmla="*/ 27781 h 190"/>
              <a:gd name="T10" fmla="*/ 3982 w 301"/>
              <a:gd name="T11" fmla="*/ 23813 h 190"/>
              <a:gd name="T12" fmla="*/ 10353 w 301"/>
              <a:gd name="T13" fmla="*/ 14288 h 190"/>
              <a:gd name="T14" fmla="*/ 10353 w 301"/>
              <a:gd name="T15" fmla="*/ 10319 h 190"/>
              <a:gd name="T16" fmla="*/ 10353 w 301"/>
              <a:gd name="T17" fmla="*/ 7938 h 190"/>
              <a:gd name="T18" fmla="*/ 10353 w 301"/>
              <a:gd name="T19" fmla="*/ 3969 h 190"/>
              <a:gd name="T20" fmla="*/ 7167 w 301"/>
              <a:gd name="T21" fmla="*/ 3969 h 190"/>
              <a:gd name="T22" fmla="*/ 10353 w 301"/>
              <a:gd name="T23" fmla="*/ 0 h 190"/>
              <a:gd name="T24" fmla="*/ 14335 w 301"/>
              <a:gd name="T25" fmla="*/ 0 h 190"/>
              <a:gd name="T26" fmla="*/ 21502 w 301"/>
              <a:gd name="T27" fmla="*/ 3969 h 190"/>
              <a:gd name="T28" fmla="*/ 24688 w 301"/>
              <a:gd name="T29" fmla="*/ 0 h 190"/>
              <a:gd name="T30" fmla="*/ 27874 w 301"/>
              <a:gd name="T31" fmla="*/ 0 h 190"/>
              <a:gd name="T32" fmla="*/ 31856 w 301"/>
              <a:gd name="T33" fmla="*/ 3969 h 190"/>
              <a:gd name="T34" fmla="*/ 35837 w 301"/>
              <a:gd name="T35" fmla="*/ 3969 h 190"/>
              <a:gd name="T36" fmla="*/ 39023 w 301"/>
              <a:gd name="T37" fmla="*/ 7938 h 190"/>
              <a:gd name="T38" fmla="*/ 43005 w 301"/>
              <a:gd name="T39" fmla="*/ 3969 h 190"/>
              <a:gd name="T40" fmla="*/ 46191 w 301"/>
              <a:gd name="T41" fmla="*/ 3969 h 190"/>
              <a:gd name="T42" fmla="*/ 49376 w 301"/>
              <a:gd name="T43" fmla="*/ 7938 h 190"/>
              <a:gd name="T44" fmla="*/ 56544 w 301"/>
              <a:gd name="T45" fmla="*/ 10319 h 190"/>
              <a:gd name="T46" fmla="*/ 60526 w 301"/>
              <a:gd name="T47" fmla="*/ 10319 h 190"/>
              <a:gd name="T48" fmla="*/ 56544 w 301"/>
              <a:gd name="T49" fmla="*/ 14288 h 190"/>
              <a:gd name="T50" fmla="*/ 49376 w 301"/>
              <a:gd name="T51" fmla="*/ 17463 h 190"/>
              <a:gd name="T52" fmla="*/ 46191 w 301"/>
              <a:gd name="T53" fmla="*/ 17463 h 190"/>
              <a:gd name="T54" fmla="*/ 39023 w 301"/>
              <a:gd name="T55" fmla="*/ 20638 h 190"/>
              <a:gd name="T56" fmla="*/ 35837 w 301"/>
              <a:gd name="T57" fmla="*/ 23813 h 190"/>
              <a:gd name="T58" fmla="*/ 31856 w 301"/>
              <a:gd name="T59" fmla="*/ 30956 h 190"/>
              <a:gd name="T60" fmla="*/ 27874 w 301"/>
              <a:gd name="T61" fmla="*/ 34925 h 190"/>
              <a:gd name="T62" fmla="*/ 21502 w 301"/>
              <a:gd name="T63" fmla="*/ 34925 h 190"/>
              <a:gd name="T64" fmla="*/ 14335 w 301"/>
              <a:gd name="T65" fmla="*/ 38100 h 190"/>
              <a:gd name="T66" fmla="*/ 14335 w 301"/>
              <a:gd name="T67" fmla="*/ 34925 h 190"/>
              <a:gd name="T68" fmla="*/ 10353 w 301"/>
              <a:gd name="T69" fmla="*/ 34925 h 1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1"/>
              <a:gd name="T106" fmla="*/ 0 h 190"/>
              <a:gd name="T107" fmla="*/ 301 w 301"/>
              <a:gd name="T108" fmla="*/ 190 h 1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1" h="190">
                <a:moveTo>
                  <a:pt x="51" y="173"/>
                </a:moveTo>
                <a:lnTo>
                  <a:pt x="51" y="156"/>
                </a:lnTo>
                <a:lnTo>
                  <a:pt x="34" y="156"/>
                </a:lnTo>
                <a:lnTo>
                  <a:pt x="17" y="156"/>
                </a:lnTo>
                <a:lnTo>
                  <a:pt x="0" y="139"/>
                </a:lnTo>
                <a:lnTo>
                  <a:pt x="17" y="121"/>
                </a:lnTo>
                <a:lnTo>
                  <a:pt x="51" y="69"/>
                </a:lnTo>
                <a:lnTo>
                  <a:pt x="51" y="54"/>
                </a:lnTo>
                <a:lnTo>
                  <a:pt x="51" y="37"/>
                </a:lnTo>
                <a:lnTo>
                  <a:pt x="51" y="20"/>
                </a:lnTo>
                <a:lnTo>
                  <a:pt x="34" y="20"/>
                </a:lnTo>
                <a:lnTo>
                  <a:pt x="51" y="0"/>
                </a:lnTo>
                <a:lnTo>
                  <a:pt x="71" y="0"/>
                </a:lnTo>
                <a:lnTo>
                  <a:pt x="105" y="20"/>
                </a:lnTo>
                <a:lnTo>
                  <a:pt x="122" y="0"/>
                </a:lnTo>
                <a:lnTo>
                  <a:pt x="140" y="0"/>
                </a:lnTo>
                <a:lnTo>
                  <a:pt x="159" y="20"/>
                </a:lnTo>
                <a:lnTo>
                  <a:pt x="178" y="20"/>
                </a:lnTo>
                <a:lnTo>
                  <a:pt x="195" y="37"/>
                </a:lnTo>
                <a:lnTo>
                  <a:pt x="213" y="20"/>
                </a:lnTo>
                <a:lnTo>
                  <a:pt x="230" y="20"/>
                </a:lnTo>
                <a:lnTo>
                  <a:pt x="247" y="37"/>
                </a:lnTo>
                <a:lnTo>
                  <a:pt x="284" y="54"/>
                </a:lnTo>
                <a:lnTo>
                  <a:pt x="301" y="54"/>
                </a:lnTo>
                <a:lnTo>
                  <a:pt x="284" y="69"/>
                </a:lnTo>
                <a:lnTo>
                  <a:pt x="247" y="87"/>
                </a:lnTo>
                <a:lnTo>
                  <a:pt x="230" y="87"/>
                </a:lnTo>
                <a:lnTo>
                  <a:pt x="195" y="104"/>
                </a:lnTo>
                <a:lnTo>
                  <a:pt x="178" y="121"/>
                </a:lnTo>
                <a:lnTo>
                  <a:pt x="159" y="156"/>
                </a:lnTo>
                <a:lnTo>
                  <a:pt x="140" y="173"/>
                </a:lnTo>
                <a:lnTo>
                  <a:pt x="105" y="173"/>
                </a:lnTo>
                <a:lnTo>
                  <a:pt x="71" y="190"/>
                </a:lnTo>
                <a:lnTo>
                  <a:pt x="71" y="173"/>
                </a:lnTo>
                <a:lnTo>
                  <a:pt x="51" y="173"/>
                </a:lnTo>
                <a:close/>
              </a:path>
            </a:pathLst>
          </a:custGeom>
          <a:solidFill>
            <a:schemeClr val="accent1"/>
          </a:solidFill>
          <a:ln w="9525">
            <a:solidFill>
              <a:srgbClr val="B2B2B2"/>
            </a:solidFill>
            <a:round/>
            <a:headEnd/>
            <a:tailEnd/>
          </a:ln>
        </p:spPr>
        <p:txBody>
          <a:bodyPr/>
          <a:lstStyle/>
          <a:p>
            <a:endParaRPr lang="en-AU" dirty="0"/>
          </a:p>
        </p:txBody>
      </p:sp>
      <p:sp>
        <p:nvSpPr>
          <p:cNvPr id="7" name="Freeform 5"/>
          <p:cNvSpPr>
            <a:spLocks/>
          </p:cNvSpPr>
          <p:nvPr/>
        </p:nvSpPr>
        <p:spPr bwMode="auto">
          <a:xfrm>
            <a:off x="2155825" y="2347913"/>
            <a:ext cx="260350" cy="109538"/>
          </a:xfrm>
          <a:custGeom>
            <a:avLst/>
            <a:gdLst>
              <a:gd name="T0" fmla="*/ 20637 w 328"/>
              <a:gd name="T1" fmla="*/ 23813 h 138"/>
              <a:gd name="T2" fmla="*/ 20637 w 328"/>
              <a:gd name="T3" fmla="*/ 23813 h 138"/>
              <a:gd name="T4" fmla="*/ 23812 w 328"/>
              <a:gd name="T5" fmla="*/ 19844 h 138"/>
              <a:gd name="T6" fmla="*/ 20637 w 328"/>
              <a:gd name="T7" fmla="*/ 16669 h 138"/>
              <a:gd name="T8" fmla="*/ 16669 w 328"/>
              <a:gd name="T9" fmla="*/ 19844 h 138"/>
              <a:gd name="T10" fmla="*/ 10319 w 328"/>
              <a:gd name="T11" fmla="*/ 19844 h 138"/>
              <a:gd name="T12" fmla="*/ 3969 w 328"/>
              <a:gd name="T13" fmla="*/ 19844 h 138"/>
              <a:gd name="T14" fmla="*/ 0 w 328"/>
              <a:gd name="T15" fmla="*/ 16669 h 138"/>
              <a:gd name="T16" fmla="*/ 3969 w 328"/>
              <a:gd name="T17" fmla="*/ 13494 h 138"/>
              <a:gd name="T18" fmla="*/ 10319 w 328"/>
              <a:gd name="T19" fmla="*/ 13494 h 138"/>
              <a:gd name="T20" fmla="*/ 10319 w 328"/>
              <a:gd name="T21" fmla="*/ 13494 h 138"/>
              <a:gd name="T22" fmla="*/ 3969 w 328"/>
              <a:gd name="T23" fmla="*/ 13494 h 138"/>
              <a:gd name="T24" fmla="*/ 7144 w 328"/>
              <a:gd name="T25" fmla="*/ 9525 h 138"/>
              <a:gd name="T26" fmla="*/ 14288 w 328"/>
              <a:gd name="T27" fmla="*/ 9525 h 138"/>
              <a:gd name="T28" fmla="*/ 14288 w 328"/>
              <a:gd name="T29" fmla="*/ 9525 h 138"/>
              <a:gd name="T30" fmla="*/ 7144 w 328"/>
              <a:gd name="T31" fmla="*/ 9525 h 138"/>
              <a:gd name="T32" fmla="*/ 10319 w 328"/>
              <a:gd name="T33" fmla="*/ 7144 h 138"/>
              <a:gd name="T34" fmla="*/ 10319 w 328"/>
              <a:gd name="T35" fmla="*/ 3175 h 138"/>
              <a:gd name="T36" fmla="*/ 16669 w 328"/>
              <a:gd name="T37" fmla="*/ 3175 h 138"/>
              <a:gd name="T38" fmla="*/ 23812 w 328"/>
              <a:gd name="T39" fmla="*/ 7144 h 138"/>
              <a:gd name="T40" fmla="*/ 34131 w 328"/>
              <a:gd name="T41" fmla="*/ 13494 h 138"/>
              <a:gd name="T42" fmla="*/ 44450 w 328"/>
              <a:gd name="T43" fmla="*/ 13494 h 138"/>
              <a:gd name="T44" fmla="*/ 44450 w 328"/>
              <a:gd name="T45" fmla="*/ 13494 h 138"/>
              <a:gd name="T46" fmla="*/ 44450 w 328"/>
              <a:gd name="T47" fmla="*/ 9525 h 138"/>
              <a:gd name="T48" fmla="*/ 40481 w 328"/>
              <a:gd name="T49" fmla="*/ 7144 h 138"/>
              <a:gd name="T50" fmla="*/ 37306 w 328"/>
              <a:gd name="T51" fmla="*/ 3175 h 138"/>
              <a:gd name="T52" fmla="*/ 44450 w 328"/>
              <a:gd name="T53" fmla="*/ 0 h 138"/>
              <a:gd name="T54" fmla="*/ 47625 w 328"/>
              <a:gd name="T55" fmla="*/ 3175 h 138"/>
              <a:gd name="T56" fmla="*/ 51594 w 328"/>
              <a:gd name="T57" fmla="*/ 9525 h 138"/>
              <a:gd name="T58" fmla="*/ 61913 w 328"/>
              <a:gd name="T59" fmla="*/ 7144 h 138"/>
              <a:gd name="T60" fmla="*/ 65088 w 328"/>
              <a:gd name="T61" fmla="*/ 9525 h 138"/>
              <a:gd name="T62" fmla="*/ 61913 w 328"/>
              <a:gd name="T63" fmla="*/ 19844 h 138"/>
              <a:gd name="T64" fmla="*/ 47625 w 328"/>
              <a:gd name="T65" fmla="*/ 19844 h 138"/>
              <a:gd name="T66" fmla="*/ 37306 w 328"/>
              <a:gd name="T67" fmla="*/ 23813 h 138"/>
              <a:gd name="T68" fmla="*/ 30956 w 328"/>
              <a:gd name="T69" fmla="*/ 23813 h 138"/>
              <a:gd name="T70" fmla="*/ 23812 w 328"/>
              <a:gd name="T71" fmla="*/ 27781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28"/>
              <a:gd name="T109" fmla="*/ 0 h 138"/>
              <a:gd name="T110" fmla="*/ 328 w 328"/>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28" h="138">
                <a:moveTo>
                  <a:pt x="121" y="138"/>
                </a:moveTo>
                <a:lnTo>
                  <a:pt x="104" y="120"/>
                </a:lnTo>
                <a:lnTo>
                  <a:pt x="86" y="120"/>
                </a:lnTo>
                <a:lnTo>
                  <a:pt x="104" y="120"/>
                </a:lnTo>
                <a:lnTo>
                  <a:pt x="121" y="120"/>
                </a:lnTo>
                <a:lnTo>
                  <a:pt x="121" y="103"/>
                </a:lnTo>
                <a:lnTo>
                  <a:pt x="104" y="103"/>
                </a:lnTo>
                <a:lnTo>
                  <a:pt x="104" y="86"/>
                </a:lnTo>
                <a:lnTo>
                  <a:pt x="86" y="86"/>
                </a:lnTo>
                <a:lnTo>
                  <a:pt x="86" y="103"/>
                </a:lnTo>
                <a:lnTo>
                  <a:pt x="69" y="103"/>
                </a:lnTo>
                <a:lnTo>
                  <a:pt x="52" y="103"/>
                </a:lnTo>
                <a:lnTo>
                  <a:pt x="34" y="103"/>
                </a:lnTo>
                <a:lnTo>
                  <a:pt x="17" y="103"/>
                </a:lnTo>
                <a:lnTo>
                  <a:pt x="0" y="103"/>
                </a:lnTo>
                <a:lnTo>
                  <a:pt x="0" y="86"/>
                </a:lnTo>
                <a:lnTo>
                  <a:pt x="0" y="69"/>
                </a:lnTo>
                <a:lnTo>
                  <a:pt x="17" y="69"/>
                </a:lnTo>
                <a:lnTo>
                  <a:pt x="34" y="69"/>
                </a:lnTo>
                <a:lnTo>
                  <a:pt x="52" y="69"/>
                </a:lnTo>
                <a:lnTo>
                  <a:pt x="69" y="69"/>
                </a:lnTo>
                <a:lnTo>
                  <a:pt x="52" y="69"/>
                </a:lnTo>
                <a:lnTo>
                  <a:pt x="34" y="69"/>
                </a:lnTo>
                <a:lnTo>
                  <a:pt x="17" y="69"/>
                </a:lnTo>
                <a:lnTo>
                  <a:pt x="17" y="51"/>
                </a:lnTo>
                <a:lnTo>
                  <a:pt x="34" y="51"/>
                </a:lnTo>
                <a:lnTo>
                  <a:pt x="52" y="51"/>
                </a:lnTo>
                <a:lnTo>
                  <a:pt x="69" y="51"/>
                </a:lnTo>
                <a:lnTo>
                  <a:pt x="86" y="51"/>
                </a:lnTo>
                <a:lnTo>
                  <a:pt x="69" y="51"/>
                </a:lnTo>
                <a:lnTo>
                  <a:pt x="52" y="51"/>
                </a:lnTo>
                <a:lnTo>
                  <a:pt x="34" y="51"/>
                </a:lnTo>
                <a:lnTo>
                  <a:pt x="34" y="34"/>
                </a:lnTo>
                <a:lnTo>
                  <a:pt x="52" y="34"/>
                </a:lnTo>
                <a:lnTo>
                  <a:pt x="69" y="34"/>
                </a:lnTo>
                <a:lnTo>
                  <a:pt x="52" y="17"/>
                </a:lnTo>
                <a:lnTo>
                  <a:pt x="69" y="17"/>
                </a:lnTo>
                <a:lnTo>
                  <a:pt x="86" y="17"/>
                </a:lnTo>
                <a:lnTo>
                  <a:pt x="104" y="34"/>
                </a:lnTo>
                <a:lnTo>
                  <a:pt x="121" y="34"/>
                </a:lnTo>
                <a:lnTo>
                  <a:pt x="138" y="51"/>
                </a:lnTo>
                <a:lnTo>
                  <a:pt x="173" y="69"/>
                </a:lnTo>
                <a:lnTo>
                  <a:pt x="207" y="69"/>
                </a:lnTo>
                <a:lnTo>
                  <a:pt x="225" y="69"/>
                </a:lnTo>
                <a:lnTo>
                  <a:pt x="242" y="69"/>
                </a:lnTo>
                <a:lnTo>
                  <a:pt x="225" y="69"/>
                </a:lnTo>
                <a:lnTo>
                  <a:pt x="207" y="69"/>
                </a:lnTo>
                <a:lnTo>
                  <a:pt x="225" y="51"/>
                </a:lnTo>
                <a:lnTo>
                  <a:pt x="225" y="34"/>
                </a:lnTo>
                <a:lnTo>
                  <a:pt x="207" y="34"/>
                </a:lnTo>
                <a:lnTo>
                  <a:pt x="190" y="34"/>
                </a:lnTo>
                <a:lnTo>
                  <a:pt x="190" y="17"/>
                </a:lnTo>
                <a:lnTo>
                  <a:pt x="207" y="0"/>
                </a:lnTo>
                <a:lnTo>
                  <a:pt x="225" y="0"/>
                </a:lnTo>
                <a:lnTo>
                  <a:pt x="242" y="0"/>
                </a:lnTo>
                <a:lnTo>
                  <a:pt x="242" y="17"/>
                </a:lnTo>
                <a:lnTo>
                  <a:pt x="242" y="34"/>
                </a:lnTo>
                <a:lnTo>
                  <a:pt x="259" y="51"/>
                </a:lnTo>
                <a:lnTo>
                  <a:pt x="294" y="51"/>
                </a:lnTo>
                <a:lnTo>
                  <a:pt x="311" y="34"/>
                </a:lnTo>
                <a:lnTo>
                  <a:pt x="311" y="51"/>
                </a:lnTo>
                <a:lnTo>
                  <a:pt x="328" y="51"/>
                </a:lnTo>
                <a:lnTo>
                  <a:pt x="328" y="69"/>
                </a:lnTo>
                <a:lnTo>
                  <a:pt x="311" y="103"/>
                </a:lnTo>
                <a:lnTo>
                  <a:pt x="294" y="103"/>
                </a:lnTo>
                <a:lnTo>
                  <a:pt x="242" y="103"/>
                </a:lnTo>
                <a:lnTo>
                  <a:pt x="225" y="120"/>
                </a:lnTo>
                <a:lnTo>
                  <a:pt x="190" y="120"/>
                </a:lnTo>
                <a:lnTo>
                  <a:pt x="173" y="120"/>
                </a:lnTo>
                <a:lnTo>
                  <a:pt x="155" y="120"/>
                </a:lnTo>
                <a:lnTo>
                  <a:pt x="138" y="120"/>
                </a:lnTo>
                <a:lnTo>
                  <a:pt x="121" y="138"/>
                </a:lnTo>
                <a:close/>
              </a:path>
            </a:pathLst>
          </a:custGeom>
          <a:solidFill>
            <a:schemeClr val="accent1"/>
          </a:solidFill>
          <a:ln w="9525">
            <a:solidFill>
              <a:srgbClr val="B2B2B2"/>
            </a:solidFill>
            <a:round/>
            <a:headEnd/>
            <a:tailEnd/>
          </a:ln>
        </p:spPr>
        <p:txBody>
          <a:bodyPr/>
          <a:lstStyle/>
          <a:p>
            <a:endParaRPr lang="en-AU" dirty="0"/>
          </a:p>
        </p:txBody>
      </p:sp>
      <p:sp>
        <p:nvSpPr>
          <p:cNvPr id="8" name="Freeform 6"/>
          <p:cNvSpPr>
            <a:spLocks/>
          </p:cNvSpPr>
          <p:nvPr/>
        </p:nvSpPr>
        <p:spPr bwMode="auto">
          <a:xfrm>
            <a:off x="2041525" y="2319338"/>
            <a:ext cx="155575" cy="82550"/>
          </a:xfrm>
          <a:custGeom>
            <a:avLst/>
            <a:gdLst>
              <a:gd name="T0" fmla="*/ 38894 w 196"/>
              <a:gd name="T1" fmla="*/ 0 h 104"/>
              <a:gd name="T2" fmla="*/ 38894 w 196"/>
              <a:gd name="T3" fmla="*/ 3969 h 104"/>
              <a:gd name="T4" fmla="*/ 35719 w 196"/>
              <a:gd name="T5" fmla="*/ 3969 h 104"/>
              <a:gd name="T6" fmla="*/ 35719 w 196"/>
              <a:gd name="T7" fmla="*/ 7144 h 104"/>
              <a:gd name="T8" fmla="*/ 38894 w 196"/>
              <a:gd name="T9" fmla="*/ 7144 h 104"/>
              <a:gd name="T10" fmla="*/ 35719 w 196"/>
              <a:gd name="T11" fmla="*/ 7144 h 104"/>
              <a:gd name="T12" fmla="*/ 28575 w 196"/>
              <a:gd name="T13" fmla="*/ 14288 h 104"/>
              <a:gd name="T14" fmla="*/ 24606 w 196"/>
              <a:gd name="T15" fmla="*/ 10319 h 104"/>
              <a:gd name="T16" fmla="*/ 24606 w 196"/>
              <a:gd name="T17" fmla="*/ 7144 h 104"/>
              <a:gd name="T18" fmla="*/ 20637 w 196"/>
              <a:gd name="T19" fmla="*/ 10319 h 104"/>
              <a:gd name="T20" fmla="*/ 20637 w 196"/>
              <a:gd name="T21" fmla="*/ 14288 h 104"/>
              <a:gd name="T22" fmla="*/ 18256 w 196"/>
              <a:gd name="T23" fmla="*/ 14288 h 104"/>
              <a:gd name="T24" fmla="*/ 18256 w 196"/>
              <a:gd name="T25" fmla="*/ 17463 h 104"/>
              <a:gd name="T26" fmla="*/ 18256 w 196"/>
              <a:gd name="T27" fmla="*/ 20638 h 104"/>
              <a:gd name="T28" fmla="*/ 14288 w 196"/>
              <a:gd name="T29" fmla="*/ 20638 h 104"/>
              <a:gd name="T30" fmla="*/ 10319 w 196"/>
              <a:gd name="T31" fmla="*/ 20638 h 104"/>
              <a:gd name="T32" fmla="*/ 10319 w 196"/>
              <a:gd name="T33" fmla="*/ 17463 h 104"/>
              <a:gd name="T34" fmla="*/ 7144 w 196"/>
              <a:gd name="T35" fmla="*/ 17463 h 104"/>
              <a:gd name="T36" fmla="*/ 3969 w 196"/>
              <a:gd name="T37" fmla="*/ 17463 h 104"/>
              <a:gd name="T38" fmla="*/ 0 w 196"/>
              <a:gd name="T39" fmla="*/ 17463 h 104"/>
              <a:gd name="T40" fmla="*/ 0 w 196"/>
              <a:gd name="T41" fmla="*/ 14288 h 104"/>
              <a:gd name="T42" fmla="*/ 3969 w 196"/>
              <a:gd name="T43" fmla="*/ 10319 h 104"/>
              <a:gd name="T44" fmla="*/ 7144 w 196"/>
              <a:gd name="T45" fmla="*/ 10319 h 104"/>
              <a:gd name="T46" fmla="*/ 10319 w 196"/>
              <a:gd name="T47" fmla="*/ 7144 h 104"/>
              <a:gd name="T48" fmla="*/ 14288 w 196"/>
              <a:gd name="T49" fmla="*/ 7144 h 104"/>
              <a:gd name="T50" fmla="*/ 18256 w 196"/>
              <a:gd name="T51" fmla="*/ 7144 h 104"/>
              <a:gd name="T52" fmla="*/ 18256 w 196"/>
              <a:gd name="T53" fmla="*/ 3969 h 104"/>
              <a:gd name="T54" fmla="*/ 20637 w 196"/>
              <a:gd name="T55" fmla="*/ 0 h 104"/>
              <a:gd name="T56" fmla="*/ 24606 w 196"/>
              <a:gd name="T57" fmla="*/ 0 h 104"/>
              <a:gd name="T58" fmla="*/ 28575 w 196"/>
              <a:gd name="T59" fmla="*/ 0 h 104"/>
              <a:gd name="T60" fmla="*/ 35719 w 196"/>
              <a:gd name="T61" fmla="*/ 0 h 104"/>
              <a:gd name="T62" fmla="*/ 38894 w 196"/>
              <a:gd name="T63" fmla="*/ 0 h 10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6"/>
              <a:gd name="T97" fmla="*/ 0 h 104"/>
              <a:gd name="T98" fmla="*/ 196 w 196"/>
              <a:gd name="T99" fmla="*/ 104 h 10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6" h="104">
                <a:moveTo>
                  <a:pt x="196" y="0"/>
                </a:moveTo>
                <a:lnTo>
                  <a:pt x="196" y="17"/>
                </a:lnTo>
                <a:lnTo>
                  <a:pt x="177" y="17"/>
                </a:lnTo>
                <a:lnTo>
                  <a:pt x="177" y="35"/>
                </a:lnTo>
                <a:lnTo>
                  <a:pt x="196" y="35"/>
                </a:lnTo>
                <a:lnTo>
                  <a:pt x="177" y="35"/>
                </a:lnTo>
                <a:lnTo>
                  <a:pt x="142" y="69"/>
                </a:lnTo>
                <a:lnTo>
                  <a:pt x="125" y="52"/>
                </a:lnTo>
                <a:lnTo>
                  <a:pt x="125" y="35"/>
                </a:lnTo>
                <a:lnTo>
                  <a:pt x="107" y="52"/>
                </a:lnTo>
                <a:lnTo>
                  <a:pt x="107" y="69"/>
                </a:lnTo>
                <a:lnTo>
                  <a:pt x="90" y="69"/>
                </a:lnTo>
                <a:lnTo>
                  <a:pt x="90" y="86"/>
                </a:lnTo>
                <a:lnTo>
                  <a:pt x="90" y="104"/>
                </a:lnTo>
                <a:lnTo>
                  <a:pt x="69" y="104"/>
                </a:lnTo>
                <a:lnTo>
                  <a:pt x="52" y="104"/>
                </a:lnTo>
                <a:lnTo>
                  <a:pt x="52" y="86"/>
                </a:lnTo>
                <a:lnTo>
                  <a:pt x="34" y="86"/>
                </a:lnTo>
                <a:lnTo>
                  <a:pt x="17" y="86"/>
                </a:lnTo>
                <a:lnTo>
                  <a:pt x="0" y="86"/>
                </a:lnTo>
                <a:lnTo>
                  <a:pt x="0" y="69"/>
                </a:lnTo>
                <a:lnTo>
                  <a:pt x="17" y="52"/>
                </a:lnTo>
                <a:lnTo>
                  <a:pt x="34" y="52"/>
                </a:lnTo>
                <a:lnTo>
                  <a:pt x="52" y="35"/>
                </a:lnTo>
                <a:lnTo>
                  <a:pt x="69" y="35"/>
                </a:lnTo>
                <a:lnTo>
                  <a:pt x="90" y="35"/>
                </a:lnTo>
                <a:lnTo>
                  <a:pt x="90" y="17"/>
                </a:lnTo>
                <a:lnTo>
                  <a:pt x="107" y="0"/>
                </a:lnTo>
                <a:lnTo>
                  <a:pt x="125" y="0"/>
                </a:lnTo>
                <a:lnTo>
                  <a:pt x="142" y="0"/>
                </a:lnTo>
                <a:lnTo>
                  <a:pt x="177" y="0"/>
                </a:lnTo>
                <a:lnTo>
                  <a:pt x="196" y="0"/>
                </a:lnTo>
                <a:close/>
              </a:path>
            </a:pathLst>
          </a:custGeom>
          <a:solidFill>
            <a:schemeClr val="accent1"/>
          </a:solidFill>
          <a:ln w="9525">
            <a:solidFill>
              <a:srgbClr val="B2B2B2"/>
            </a:solidFill>
            <a:round/>
            <a:headEnd/>
            <a:tailEnd/>
          </a:ln>
        </p:spPr>
        <p:txBody>
          <a:bodyPr/>
          <a:lstStyle/>
          <a:p>
            <a:endParaRPr lang="en-AU" dirty="0"/>
          </a:p>
        </p:txBody>
      </p:sp>
      <p:sp>
        <p:nvSpPr>
          <p:cNvPr id="9" name="Freeform 7"/>
          <p:cNvSpPr>
            <a:spLocks/>
          </p:cNvSpPr>
          <p:nvPr/>
        </p:nvSpPr>
        <p:spPr bwMode="auto">
          <a:xfrm>
            <a:off x="2249488" y="2265363"/>
            <a:ext cx="84138" cy="28575"/>
          </a:xfrm>
          <a:custGeom>
            <a:avLst/>
            <a:gdLst>
              <a:gd name="T0" fmla="*/ 7144 w 106"/>
              <a:gd name="T1" fmla="*/ 7144 h 36"/>
              <a:gd name="T2" fmla="*/ 3969 w 106"/>
              <a:gd name="T3" fmla="*/ 3969 h 36"/>
              <a:gd name="T4" fmla="*/ 0 w 106"/>
              <a:gd name="T5" fmla="*/ 3969 h 36"/>
              <a:gd name="T6" fmla="*/ 0 w 106"/>
              <a:gd name="T7" fmla="*/ 7144 h 36"/>
              <a:gd name="T8" fmla="*/ 0 w 106"/>
              <a:gd name="T9" fmla="*/ 0 h 36"/>
              <a:gd name="T10" fmla="*/ 7144 w 106"/>
              <a:gd name="T11" fmla="*/ 0 h 36"/>
              <a:gd name="T12" fmla="*/ 10319 w 106"/>
              <a:gd name="T13" fmla="*/ 0 h 36"/>
              <a:gd name="T14" fmla="*/ 14288 w 106"/>
              <a:gd name="T15" fmla="*/ 0 h 36"/>
              <a:gd name="T16" fmla="*/ 17463 w 106"/>
              <a:gd name="T17" fmla="*/ 0 h 36"/>
              <a:gd name="T18" fmla="*/ 21431 w 106"/>
              <a:gd name="T19" fmla="*/ 3969 h 36"/>
              <a:gd name="T20" fmla="*/ 17463 w 106"/>
              <a:gd name="T21" fmla="*/ 3969 h 36"/>
              <a:gd name="T22" fmla="*/ 14288 w 106"/>
              <a:gd name="T23" fmla="*/ 7144 h 36"/>
              <a:gd name="T24" fmla="*/ 10319 w 106"/>
              <a:gd name="T25" fmla="*/ 7144 h 36"/>
              <a:gd name="T26" fmla="*/ 7144 w 106"/>
              <a:gd name="T27" fmla="*/ 7144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6"/>
              <a:gd name="T43" fmla="*/ 0 h 36"/>
              <a:gd name="T44" fmla="*/ 106 w 106"/>
              <a:gd name="T45" fmla="*/ 36 h 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6" h="36">
                <a:moveTo>
                  <a:pt x="36" y="36"/>
                </a:moveTo>
                <a:lnTo>
                  <a:pt x="17" y="17"/>
                </a:lnTo>
                <a:lnTo>
                  <a:pt x="0" y="17"/>
                </a:lnTo>
                <a:lnTo>
                  <a:pt x="0" y="36"/>
                </a:lnTo>
                <a:lnTo>
                  <a:pt x="0" y="0"/>
                </a:lnTo>
                <a:lnTo>
                  <a:pt x="36" y="0"/>
                </a:lnTo>
                <a:lnTo>
                  <a:pt x="54" y="0"/>
                </a:lnTo>
                <a:lnTo>
                  <a:pt x="71" y="0"/>
                </a:lnTo>
                <a:lnTo>
                  <a:pt x="88" y="0"/>
                </a:lnTo>
                <a:lnTo>
                  <a:pt x="106" y="17"/>
                </a:lnTo>
                <a:lnTo>
                  <a:pt x="88" y="17"/>
                </a:lnTo>
                <a:lnTo>
                  <a:pt x="71" y="36"/>
                </a:lnTo>
                <a:lnTo>
                  <a:pt x="54" y="36"/>
                </a:lnTo>
                <a:lnTo>
                  <a:pt x="36" y="36"/>
                </a:lnTo>
                <a:close/>
              </a:path>
            </a:pathLst>
          </a:custGeom>
          <a:solidFill>
            <a:schemeClr val="accent1"/>
          </a:solidFill>
          <a:ln w="9525">
            <a:solidFill>
              <a:srgbClr val="B2B2B2"/>
            </a:solidFill>
            <a:round/>
            <a:headEnd/>
            <a:tailEnd/>
          </a:ln>
        </p:spPr>
        <p:txBody>
          <a:bodyPr/>
          <a:lstStyle/>
          <a:p>
            <a:endParaRPr lang="en-AU" dirty="0"/>
          </a:p>
        </p:txBody>
      </p:sp>
      <p:sp>
        <p:nvSpPr>
          <p:cNvPr id="10" name="Freeform 8"/>
          <p:cNvSpPr>
            <a:spLocks/>
          </p:cNvSpPr>
          <p:nvPr/>
        </p:nvSpPr>
        <p:spPr bwMode="auto">
          <a:xfrm>
            <a:off x="2249488" y="2293938"/>
            <a:ext cx="71438" cy="41275"/>
          </a:xfrm>
          <a:custGeom>
            <a:avLst/>
            <a:gdLst>
              <a:gd name="T0" fmla="*/ 14612 w 88"/>
              <a:gd name="T1" fmla="*/ 3969 h 52"/>
              <a:gd name="T2" fmla="*/ 11365 w 88"/>
              <a:gd name="T3" fmla="*/ 7144 h 52"/>
              <a:gd name="T4" fmla="*/ 4059 w 88"/>
              <a:gd name="T5" fmla="*/ 10319 h 52"/>
              <a:gd name="T6" fmla="*/ 0 w 88"/>
              <a:gd name="T7" fmla="*/ 7144 h 52"/>
              <a:gd name="T8" fmla="*/ 0 w 88"/>
              <a:gd name="T9" fmla="*/ 3969 h 52"/>
              <a:gd name="T10" fmla="*/ 0 w 88"/>
              <a:gd name="T11" fmla="*/ 0 h 52"/>
              <a:gd name="T12" fmla="*/ 11365 w 88"/>
              <a:gd name="T13" fmla="*/ 0 h 52"/>
              <a:gd name="T14" fmla="*/ 14612 w 88"/>
              <a:gd name="T15" fmla="*/ 0 h 52"/>
              <a:gd name="T16" fmla="*/ 18671 w 88"/>
              <a:gd name="T17" fmla="*/ 0 h 52"/>
              <a:gd name="T18" fmla="*/ 18671 w 88"/>
              <a:gd name="T19" fmla="*/ 3969 h 52"/>
              <a:gd name="T20" fmla="*/ 14612 w 88"/>
              <a:gd name="T21" fmla="*/ 3969 h 52"/>
              <a:gd name="T22" fmla="*/ 11365 w 88"/>
              <a:gd name="T23" fmla="*/ 3969 h 52"/>
              <a:gd name="T24" fmla="*/ 14612 w 88"/>
              <a:gd name="T25" fmla="*/ 3969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8"/>
              <a:gd name="T40" fmla="*/ 0 h 52"/>
              <a:gd name="T41" fmla="*/ 88 w 88"/>
              <a:gd name="T42" fmla="*/ 52 h 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8" h="52">
                <a:moveTo>
                  <a:pt x="71" y="18"/>
                </a:moveTo>
                <a:lnTo>
                  <a:pt x="54" y="35"/>
                </a:lnTo>
                <a:lnTo>
                  <a:pt x="17" y="52"/>
                </a:lnTo>
                <a:lnTo>
                  <a:pt x="0" y="35"/>
                </a:lnTo>
                <a:lnTo>
                  <a:pt x="0" y="18"/>
                </a:lnTo>
                <a:lnTo>
                  <a:pt x="0" y="0"/>
                </a:lnTo>
                <a:lnTo>
                  <a:pt x="54" y="0"/>
                </a:lnTo>
                <a:lnTo>
                  <a:pt x="71" y="0"/>
                </a:lnTo>
                <a:lnTo>
                  <a:pt x="88" y="0"/>
                </a:lnTo>
                <a:lnTo>
                  <a:pt x="88" y="18"/>
                </a:lnTo>
                <a:lnTo>
                  <a:pt x="71" y="18"/>
                </a:lnTo>
                <a:lnTo>
                  <a:pt x="54" y="18"/>
                </a:lnTo>
                <a:lnTo>
                  <a:pt x="71" y="18"/>
                </a:lnTo>
                <a:close/>
              </a:path>
            </a:pathLst>
          </a:custGeom>
          <a:solidFill>
            <a:schemeClr val="accent1"/>
          </a:solidFill>
          <a:ln w="9525">
            <a:solidFill>
              <a:srgbClr val="B2B2B2"/>
            </a:solidFill>
            <a:round/>
            <a:headEnd/>
            <a:tailEnd/>
          </a:ln>
        </p:spPr>
        <p:txBody>
          <a:bodyPr/>
          <a:lstStyle/>
          <a:p>
            <a:endParaRPr lang="en-AU" dirty="0"/>
          </a:p>
        </p:txBody>
      </p:sp>
      <p:sp>
        <p:nvSpPr>
          <p:cNvPr id="11" name="Freeform 9"/>
          <p:cNvSpPr>
            <a:spLocks/>
          </p:cNvSpPr>
          <p:nvPr/>
        </p:nvSpPr>
        <p:spPr bwMode="auto">
          <a:xfrm>
            <a:off x="2211388" y="2347913"/>
            <a:ext cx="26988" cy="0"/>
          </a:xfrm>
          <a:custGeom>
            <a:avLst/>
            <a:gdLst>
              <a:gd name="T0" fmla="*/ 3084 w 35"/>
              <a:gd name="T1" fmla="*/ 0 w 35"/>
              <a:gd name="T2" fmla="*/ 3084 w 35"/>
              <a:gd name="T3" fmla="*/ 6169 w 35"/>
              <a:gd name="T4" fmla="*/ 3084 w 35"/>
              <a:gd name="T5" fmla="*/ 0 60000 65536"/>
              <a:gd name="T6" fmla="*/ 0 60000 65536"/>
              <a:gd name="T7" fmla="*/ 0 60000 65536"/>
              <a:gd name="T8" fmla="*/ 0 60000 65536"/>
              <a:gd name="T9" fmla="*/ 0 60000 65536"/>
              <a:gd name="T10" fmla="*/ 0 w 35"/>
              <a:gd name="T11" fmla="*/ 35 w 35"/>
            </a:gdLst>
            <a:ahLst/>
            <a:cxnLst>
              <a:cxn ang="T5">
                <a:pos x="T0" y="0"/>
              </a:cxn>
              <a:cxn ang="T6">
                <a:pos x="T1" y="0"/>
              </a:cxn>
              <a:cxn ang="T7">
                <a:pos x="T2" y="0"/>
              </a:cxn>
              <a:cxn ang="T8">
                <a:pos x="T3" y="0"/>
              </a:cxn>
              <a:cxn ang="T9">
                <a:pos x="T4" y="0"/>
              </a:cxn>
            </a:cxnLst>
            <a:rect l="T10" t="0" r="T11" b="0"/>
            <a:pathLst>
              <a:path w="35">
                <a:moveTo>
                  <a:pt x="17" y="0"/>
                </a:moveTo>
                <a:lnTo>
                  <a:pt x="0" y="0"/>
                </a:lnTo>
                <a:lnTo>
                  <a:pt x="17" y="0"/>
                </a:lnTo>
                <a:lnTo>
                  <a:pt x="35" y="0"/>
                </a:lnTo>
                <a:lnTo>
                  <a:pt x="17" y="0"/>
                </a:lnTo>
                <a:close/>
              </a:path>
            </a:pathLst>
          </a:custGeom>
          <a:solidFill>
            <a:schemeClr val="accent1"/>
          </a:solidFill>
          <a:ln w="9525">
            <a:solidFill>
              <a:srgbClr val="B2B2B2"/>
            </a:solidFill>
            <a:prstDash val="solid"/>
            <a:round/>
            <a:headEnd/>
            <a:tailEnd/>
          </a:ln>
        </p:spPr>
        <p:txBody>
          <a:bodyPr/>
          <a:lstStyle/>
          <a:p>
            <a:endParaRPr lang="en-AU" dirty="0"/>
          </a:p>
        </p:txBody>
      </p:sp>
      <p:sp>
        <p:nvSpPr>
          <p:cNvPr id="12" name="Freeform 10"/>
          <p:cNvSpPr>
            <a:spLocks/>
          </p:cNvSpPr>
          <p:nvPr/>
        </p:nvSpPr>
        <p:spPr bwMode="auto">
          <a:xfrm>
            <a:off x="2433638" y="2347913"/>
            <a:ext cx="153988" cy="84138"/>
          </a:xfrm>
          <a:custGeom>
            <a:avLst/>
            <a:gdLst>
              <a:gd name="T0" fmla="*/ 3969 w 194"/>
              <a:gd name="T1" fmla="*/ 7212 h 105"/>
              <a:gd name="T2" fmla="*/ 3969 w 194"/>
              <a:gd name="T3" fmla="*/ 4007 h 105"/>
              <a:gd name="T4" fmla="*/ 0 w 194"/>
              <a:gd name="T5" fmla="*/ 0 h 105"/>
              <a:gd name="T6" fmla="*/ 3969 w 194"/>
              <a:gd name="T7" fmla="*/ 0 h 105"/>
              <a:gd name="T8" fmla="*/ 10319 w 194"/>
              <a:gd name="T9" fmla="*/ 4007 h 105"/>
              <a:gd name="T10" fmla="*/ 14288 w 194"/>
              <a:gd name="T11" fmla="*/ 11218 h 105"/>
              <a:gd name="T12" fmla="*/ 20638 w 194"/>
              <a:gd name="T13" fmla="*/ 11218 h 105"/>
              <a:gd name="T14" fmla="*/ 18256 w 194"/>
              <a:gd name="T15" fmla="*/ 11218 h 105"/>
              <a:gd name="T16" fmla="*/ 14288 w 194"/>
              <a:gd name="T17" fmla="*/ 7212 h 105"/>
              <a:gd name="T18" fmla="*/ 14288 w 194"/>
              <a:gd name="T19" fmla="*/ 4007 h 105"/>
              <a:gd name="T20" fmla="*/ 18256 w 194"/>
              <a:gd name="T21" fmla="*/ 7212 h 105"/>
              <a:gd name="T22" fmla="*/ 24606 w 194"/>
              <a:gd name="T23" fmla="*/ 7212 h 105"/>
              <a:gd name="T24" fmla="*/ 24606 w 194"/>
              <a:gd name="T25" fmla="*/ 11218 h 105"/>
              <a:gd name="T26" fmla="*/ 24606 w 194"/>
              <a:gd name="T27" fmla="*/ 7212 h 105"/>
              <a:gd name="T28" fmla="*/ 24606 w 194"/>
              <a:gd name="T29" fmla="*/ 4007 h 105"/>
              <a:gd name="T30" fmla="*/ 20638 w 194"/>
              <a:gd name="T31" fmla="*/ 4007 h 105"/>
              <a:gd name="T32" fmla="*/ 20638 w 194"/>
              <a:gd name="T33" fmla="*/ 0 h 105"/>
              <a:gd name="T34" fmla="*/ 24606 w 194"/>
              <a:gd name="T35" fmla="*/ 0 h 105"/>
              <a:gd name="T36" fmla="*/ 28575 w 194"/>
              <a:gd name="T37" fmla="*/ 4007 h 105"/>
              <a:gd name="T38" fmla="*/ 31750 w 194"/>
              <a:gd name="T39" fmla="*/ 4007 h 105"/>
              <a:gd name="T40" fmla="*/ 35719 w 194"/>
              <a:gd name="T41" fmla="*/ 4007 h 105"/>
              <a:gd name="T42" fmla="*/ 35719 w 194"/>
              <a:gd name="T43" fmla="*/ 0 h 105"/>
              <a:gd name="T44" fmla="*/ 35719 w 194"/>
              <a:gd name="T45" fmla="*/ 4007 h 105"/>
              <a:gd name="T46" fmla="*/ 38894 w 194"/>
              <a:gd name="T47" fmla="*/ 4007 h 105"/>
              <a:gd name="T48" fmla="*/ 38894 w 194"/>
              <a:gd name="T49" fmla="*/ 7212 h 105"/>
              <a:gd name="T50" fmla="*/ 38894 w 194"/>
              <a:gd name="T51" fmla="*/ 14424 h 105"/>
              <a:gd name="T52" fmla="*/ 35719 w 194"/>
              <a:gd name="T53" fmla="*/ 14424 h 105"/>
              <a:gd name="T54" fmla="*/ 35719 w 194"/>
              <a:gd name="T55" fmla="*/ 21635 h 105"/>
              <a:gd name="T56" fmla="*/ 31750 w 194"/>
              <a:gd name="T57" fmla="*/ 21635 h 105"/>
              <a:gd name="T58" fmla="*/ 28575 w 194"/>
              <a:gd name="T59" fmla="*/ 21635 h 105"/>
              <a:gd name="T60" fmla="*/ 24606 w 194"/>
              <a:gd name="T61" fmla="*/ 21635 h 105"/>
              <a:gd name="T62" fmla="*/ 24606 w 194"/>
              <a:gd name="T63" fmla="*/ 17629 h 105"/>
              <a:gd name="T64" fmla="*/ 24606 w 194"/>
              <a:gd name="T65" fmla="*/ 14424 h 105"/>
              <a:gd name="T66" fmla="*/ 28575 w 194"/>
              <a:gd name="T67" fmla="*/ 14424 h 105"/>
              <a:gd name="T68" fmla="*/ 24606 w 194"/>
              <a:gd name="T69" fmla="*/ 14424 h 105"/>
              <a:gd name="T70" fmla="*/ 18256 w 194"/>
              <a:gd name="T71" fmla="*/ 14424 h 105"/>
              <a:gd name="T72" fmla="*/ 14288 w 194"/>
              <a:gd name="T73" fmla="*/ 14424 h 105"/>
              <a:gd name="T74" fmla="*/ 10319 w 194"/>
              <a:gd name="T75" fmla="*/ 14424 h 105"/>
              <a:gd name="T76" fmla="*/ 7938 w 194"/>
              <a:gd name="T77" fmla="*/ 14424 h 105"/>
              <a:gd name="T78" fmla="*/ 7938 w 194"/>
              <a:gd name="T79" fmla="*/ 11218 h 105"/>
              <a:gd name="T80" fmla="*/ 3969 w 194"/>
              <a:gd name="T81" fmla="*/ 11218 h 105"/>
              <a:gd name="T82" fmla="*/ 3969 w 194"/>
              <a:gd name="T83" fmla="*/ 7212 h 105"/>
              <a:gd name="T84" fmla="*/ 3969 w 194"/>
              <a:gd name="T85" fmla="*/ 4007 h 105"/>
              <a:gd name="T86" fmla="*/ 3969 w 194"/>
              <a:gd name="T87" fmla="*/ 7212 h 10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4"/>
              <a:gd name="T133" fmla="*/ 0 h 105"/>
              <a:gd name="T134" fmla="*/ 194 w 194"/>
              <a:gd name="T135" fmla="*/ 105 h 10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4" h="105">
                <a:moveTo>
                  <a:pt x="19" y="34"/>
                </a:moveTo>
                <a:lnTo>
                  <a:pt x="19" y="17"/>
                </a:lnTo>
                <a:lnTo>
                  <a:pt x="0" y="0"/>
                </a:lnTo>
                <a:lnTo>
                  <a:pt x="19" y="0"/>
                </a:lnTo>
                <a:lnTo>
                  <a:pt x="54" y="17"/>
                </a:lnTo>
                <a:lnTo>
                  <a:pt x="71" y="53"/>
                </a:lnTo>
                <a:lnTo>
                  <a:pt x="106" y="53"/>
                </a:lnTo>
                <a:lnTo>
                  <a:pt x="89" y="53"/>
                </a:lnTo>
                <a:lnTo>
                  <a:pt x="71" y="34"/>
                </a:lnTo>
                <a:lnTo>
                  <a:pt x="71" y="17"/>
                </a:lnTo>
                <a:lnTo>
                  <a:pt x="89" y="34"/>
                </a:lnTo>
                <a:lnTo>
                  <a:pt x="125" y="34"/>
                </a:lnTo>
                <a:lnTo>
                  <a:pt x="125" y="53"/>
                </a:lnTo>
                <a:lnTo>
                  <a:pt x="125" y="34"/>
                </a:lnTo>
                <a:lnTo>
                  <a:pt x="125" y="17"/>
                </a:lnTo>
                <a:lnTo>
                  <a:pt x="106" y="17"/>
                </a:lnTo>
                <a:lnTo>
                  <a:pt x="106" y="0"/>
                </a:lnTo>
                <a:lnTo>
                  <a:pt x="125" y="0"/>
                </a:lnTo>
                <a:lnTo>
                  <a:pt x="142" y="17"/>
                </a:lnTo>
                <a:lnTo>
                  <a:pt x="160" y="17"/>
                </a:lnTo>
                <a:lnTo>
                  <a:pt x="177" y="17"/>
                </a:lnTo>
                <a:lnTo>
                  <a:pt x="177" y="0"/>
                </a:lnTo>
                <a:lnTo>
                  <a:pt x="177" y="17"/>
                </a:lnTo>
                <a:lnTo>
                  <a:pt x="194" y="17"/>
                </a:lnTo>
                <a:lnTo>
                  <a:pt x="194" y="34"/>
                </a:lnTo>
                <a:lnTo>
                  <a:pt x="194" y="71"/>
                </a:lnTo>
                <a:lnTo>
                  <a:pt x="177" y="71"/>
                </a:lnTo>
                <a:lnTo>
                  <a:pt x="177" y="105"/>
                </a:lnTo>
                <a:lnTo>
                  <a:pt x="160" y="105"/>
                </a:lnTo>
                <a:lnTo>
                  <a:pt x="142" y="105"/>
                </a:lnTo>
                <a:lnTo>
                  <a:pt x="125" y="105"/>
                </a:lnTo>
                <a:lnTo>
                  <a:pt x="125" y="88"/>
                </a:lnTo>
                <a:lnTo>
                  <a:pt x="125" y="71"/>
                </a:lnTo>
                <a:lnTo>
                  <a:pt x="142" y="71"/>
                </a:lnTo>
                <a:lnTo>
                  <a:pt x="125" y="71"/>
                </a:lnTo>
                <a:lnTo>
                  <a:pt x="89" y="71"/>
                </a:lnTo>
                <a:lnTo>
                  <a:pt x="71" y="71"/>
                </a:lnTo>
                <a:lnTo>
                  <a:pt x="54" y="71"/>
                </a:lnTo>
                <a:lnTo>
                  <a:pt x="37" y="71"/>
                </a:lnTo>
                <a:lnTo>
                  <a:pt x="37" y="53"/>
                </a:lnTo>
                <a:lnTo>
                  <a:pt x="19" y="53"/>
                </a:lnTo>
                <a:lnTo>
                  <a:pt x="19" y="34"/>
                </a:lnTo>
                <a:lnTo>
                  <a:pt x="19" y="17"/>
                </a:lnTo>
                <a:lnTo>
                  <a:pt x="19" y="34"/>
                </a:lnTo>
                <a:close/>
              </a:path>
            </a:pathLst>
          </a:custGeom>
          <a:solidFill>
            <a:schemeClr val="accent1"/>
          </a:solidFill>
          <a:ln w="9525">
            <a:solidFill>
              <a:srgbClr val="B2B2B2"/>
            </a:solidFill>
            <a:prstDash val="solid"/>
            <a:round/>
            <a:headEnd/>
            <a:tailEnd/>
          </a:ln>
        </p:spPr>
        <p:txBody>
          <a:bodyPr/>
          <a:lstStyle/>
          <a:p>
            <a:endParaRPr lang="en-AU" dirty="0"/>
          </a:p>
        </p:txBody>
      </p:sp>
      <p:sp>
        <p:nvSpPr>
          <p:cNvPr id="13" name="Freeform 11"/>
          <p:cNvSpPr>
            <a:spLocks/>
          </p:cNvSpPr>
          <p:nvPr/>
        </p:nvSpPr>
        <p:spPr bwMode="auto">
          <a:xfrm>
            <a:off x="2401888" y="2306638"/>
            <a:ext cx="31750" cy="28575"/>
          </a:xfrm>
          <a:custGeom>
            <a:avLst/>
            <a:gdLst>
              <a:gd name="T0" fmla="*/ 9191 w 38"/>
              <a:gd name="T1" fmla="*/ 3969 h 36"/>
              <a:gd name="T2" fmla="*/ 9191 w 38"/>
              <a:gd name="T3" fmla="*/ 7144 h 36"/>
              <a:gd name="T4" fmla="*/ 4178 w 38"/>
              <a:gd name="T5" fmla="*/ 7144 h 36"/>
              <a:gd name="T6" fmla="*/ 0 w 38"/>
              <a:gd name="T7" fmla="*/ 3969 h 36"/>
              <a:gd name="T8" fmla="*/ 0 w 38"/>
              <a:gd name="T9" fmla="*/ 0 h 36"/>
              <a:gd name="T10" fmla="*/ 4178 w 38"/>
              <a:gd name="T11" fmla="*/ 0 h 36"/>
              <a:gd name="T12" fmla="*/ 9191 w 38"/>
              <a:gd name="T13" fmla="*/ 3969 h 36"/>
              <a:gd name="T14" fmla="*/ 0 60000 65536"/>
              <a:gd name="T15" fmla="*/ 0 60000 65536"/>
              <a:gd name="T16" fmla="*/ 0 60000 65536"/>
              <a:gd name="T17" fmla="*/ 0 60000 65536"/>
              <a:gd name="T18" fmla="*/ 0 60000 65536"/>
              <a:gd name="T19" fmla="*/ 0 60000 65536"/>
              <a:gd name="T20" fmla="*/ 0 60000 65536"/>
              <a:gd name="T21" fmla="*/ 0 w 38"/>
              <a:gd name="T22" fmla="*/ 0 h 36"/>
              <a:gd name="T23" fmla="*/ 38 w 38"/>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36">
                <a:moveTo>
                  <a:pt x="38" y="17"/>
                </a:moveTo>
                <a:lnTo>
                  <a:pt x="38" y="36"/>
                </a:lnTo>
                <a:lnTo>
                  <a:pt x="19" y="36"/>
                </a:lnTo>
                <a:lnTo>
                  <a:pt x="0" y="17"/>
                </a:lnTo>
                <a:lnTo>
                  <a:pt x="0" y="0"/>
                </a:lnTo>
                <a:lnTo>
                  <a:pt x="19" y="0"/>
                </a:lnTo>
                <a:lnTo>
                  <a:pt x="38" y="17"/>
                </a:lnTo>
                <a:close/>
              </a:path>
            </a:pathLst>
          </a:custGeom>
          <a:solidFill>
            <a:schemeClr val="accent1"/>
          </a:solidFill>
          <a:ln w="9525">
            <a:solidFill>
              <a:srgbClr val="B2B2B2"/>
            </a:solidFill>
            <a:prstDash val="solid"/>
            <a:round/>
            <a:headEnd/>
            <a:tailEnd/>
          </a:ln>
        </p:spPr>
        <p:txBody>
          <a:bodyPr/>
          <a:lstStyle/>
          <a:p>
            <a:endParaRPr lang="en-AU" dirty="0"/>
          </a:p>
        </p:txBody>
      </p:sp>
      <p:sp>
        <p:nvSpPr>
          <p:cNvPr id="14" name="Freeform 12"/>
          <p:cNvSpPr>
            <a:spLocks/>
          </p:cNvSpPr>
          <p:nvPr/>
        </p:nvSpPr>
        <p:spPr bwMode="auto">
          <a:xfrm>
            <a:off x="2433638" y="2401888"/>
            <a:ext cx="30163" cy="30163"/>
          </a:xfrm>
          <a:custGeom>
            <a:avLst/>
            <a:gdLst>
              <a:gd name="T0" fmla="*/ 3094 w 39"/>
              <a:gd name="T1" fmla="*/ 0 h 36"/>
              <a:gd name="T2" fmla="*/ 6961 w 39"/>
              <a:gd name="T3" fmla="*/ 4189 h 36"/>
              <a:gd name="T4" fmla="*/ 3094 w 39"/>
              <a:gd name="T5" fmla="*/ 8379 h 36"/>
              <a:gd name="T6" fmla="*/ 0 w 39"/>
              <a:gd name="T7" fmla="*/ 8379 h 36"/>
              <a:gd name="T8" fmla="*/ 0 w 39"/>
              <a:gd name="T9" fmla="*/ 4189 h 36"/>
              <a:gd name="T10" fmla="*/ 0 w 39"/>
              <a:gd name="T11" fmla="*/ 0 h 36"/>
              <a:gd name="T12" fmla="*/ 3094 w 39"/>
              <a:gd name="T13" fmla="*/ 0 h 36"/>
              <a:gd name="T14" fmla="*/ 0 60000 65536"/>
              <a:gd name="T15" fmla="*/ 0 60000 65536"/>
              <a:gd name="T16" fmla="*/ 0 60000 65536"/>
              <a:gd name="T17" fmla="*/ 0 60000 65536"/>
              <a:gd name="T18" fmla="*/ 0 60000 65536"/>
              <a:gd name="T19" fmla="*/ 0 60000 65536"/>
              <a:gd name="T20" fmla="*/ 0 60000 65536"/>
              <a:gd name="T21" fmla="*/ 0 w 39"/>
              <a:gd name="T22" fmla="*/ 0 h 36"/>
              <a:gd name="T23" fmla="*/ 39 w 39"/>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36">
                <a:moveTo>
                  <a:pt x="19" y="0"/>
                </a:moveTo>
                <a:lnTo>
                  <a:pt x="39" y="19"/>
                </a:lnTo>
                <a:lnTo>
                  <a:pt x="19" y="36"/>
                </a:lnTo>
                <a:lnTo>
                  <a:pt x="0" y="36"/>
                </a:lnTo>
                <a:lnTo>
                  <a:pt x="0" y="19"/>
                </a:lnTo>
                <a:lnTo>
                  <a:pt x="0" y="0"/>
                </a:lnTo>
                <a:lnTo>
                  <a:pt x="19" y="0"/>
                </a:lnTo>
                <a:close/>
              </a:path>
            </a:pathLst>
          </a:custGeom>
          <a:solidFill>
            <a:schemeClr val="accent1"/>
          </a:solidFill>
          <a:ln w="9525">
            <a:solidFill>
              <a:srgbClr val="B2B2B2"/>
            </a:solidFill>
            <a:prstDash val="solid"/>
            <a:round/>
            <a:headEnd/>
            <a:tailEnd/>
          </a:ln>
        </p:spPr>
        <p:txBody>
          <a:bodyPr/>
          <a:lstStyle/>
          <a:p>
            <a:endParaRPr lang="en-AU" dirty="0"/>
          </a:p>
        </p:txBody>
      </p:sp>
      <p:sp>
        <p:nvSpPr>
          <p:cNvPr id="15" name="Freeform 13"/>
          <p:cNvSpPr>
            <a:spLocks/>
          </p:cNvSpPr>
          <p:nvPr/>
        </p:nvSpPr>
        <p:spPr bwMode="auto">
          <a:xfrm>
            <a:off x="2487613" y="2293938"/>
            <a:ext cx="28575" cy="12700"/>
          </a:xfrm>
          <a:custGeom>
            <a:avLst/>
            <a:gdLst>
              <a:gd name="T0" fmla="*/ 0 w 37"/>
              <a:gd name="T1" fmla="*/ 3175 h 16"/>
              <a:gd name="T2" fmla="*/ 0 w 37"/>
              <a:gd name="T3" fmla="*/ 0 h 16"/>
              <a:gd name="T4" fmla="*/ 3861 w 37"/>
              <a:gd name="T5" fmla="*/ 0 h 16"/>
              <a:gd name="T6" fmla="*/ 3861 w 37"/>
              <a:gd name="T7" fmla="*/ 3175 h 16"/>
              <a:gd name="T8" fmla="*/ 6951 w 37"/>
              <a:gd name="T9" fmla="*/ 3175 h 16"/>
              <a:gd name="T10" fmla="*/ 3861 w 37"/>
              <a:gd name="T11" fmla="*/ 3175 h 16"/>
              <a:gd name="T12" fmla="*/ 0 w 37"/>
              <a:gd name="T13" fmla="*/ 3175 h 16"/>
              <a:gd name="T14" fmla="*/ 0 60000 65536"/>
              <a:gd name="T15" fmla="*/ 0 60000 65536"/>
              <a:gd name="T16" fmla="*/ 0 60000 65536"/>
              <a:gd name="T17" fmla="*/ 0 60000 65536"/>
              <a:gd name="T18" fmla="*/ 0 60000 65536"/>
              <a:gd name="T19" fmla="*/ 0 60000 65536"/>
              <a:gd name="T20" fmla="*/ 0 60000 65536"/>
              <a:gd name="T21" fmla="*/ 0 w 37"/>
              <a:gd name="T22" fmla="*/ 0 h 16"/>
              <a:gd name="T23" fmla="*/ 37 w 37"/>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16">
                <a:moveTo>
                  <a:pt x="0" y="16"/>
                </a:moveTo>
                <a:lnTo>
                  <a:pt x="0" y="0"/>
                </a:lnTo>
                <a:lnTo>
                  <a:pt x="20" y="0"/>
                </a:lnTo>
                <a:lnTo>
                  <a:pt x="20" y="16"/>
                </a:lnTo>
                <a:lnTo>
                  <a:pt x="37" y="16"/>
                </a:lnTo>
                <a:lnTo>
                  <a:pt x="20" y="16"/>
                </a:lnTo>
                <a:lnTo>
                  <a:pt x="0" y="16"/>
                </a:lnTo>
                <a:close/>
              </a:path>
            </a:pathLst>
          </a:custGeom>
          <a:solidFill>
            <a:schemeClr val="accent1"/>
          </a:solidFill>
          <a:ln w="9525">
            <a:solidFill>
              <a:srgbClr val="B2B2B2"/>
            </a:solidFill>
            <a:prstDash val="solid"/>
            <a:round/>
            <a:headEnd/>
            <a:tailEnd/>
          </a:ln>
        </p:spPr>
        <p:txBody>
          <a:bodyPr/>
          <a:lstStyle/>
          <a:p>
            <a:endParaRPr lang="en-AU" dirty="0"/>
          </a:p>
        </p:txBody>
      </p:sp>
      <p:sp>
        <p:nvSpPr>
          <p:cNvPr id="16" name="Freeform 14"/>
          <p:cNvSpPr>
            <a:spLocks/>
          </p:cNvSpPr>
          <p:nvPr/>
        </p:nvSpPr>
        <p:spPr bwMode="auto">
          <a:xfrm>
            <a:off x="2544763" y="2197101"/>
            <a:ext cx="28575" cy="14288"/>
          </a:xfrm>
          <a:custGeom>
            <a:avLst/>
            <a:gdLst>
              <a:gd name="T0" fmla="*/ 6951 w 37"/>
              <a:gd name="T1" fmla="*/ 0 h 19"/>
              <a:gd name="T2" fmla="*/ 6951 w 37"/>
              <a:gd name="T3" fmla="*/ 3008 h 19"/>
              <a:gd name="T4" fmla="*/ 3089 w 37"/>
              <a:gd name="T5" fmla="*/ 3008 h 19"/>
              <a:gd name="T6" fmla="*/ 0 w 37"/>
              <a:gd name="T7" fmla="*/ 0 h 19"/>
              <a:gd name="T8" fmla="*/ 3089 w 37"/>
              <a:gd name="T9" fmla="*/ 0 h 19"/>
              <a:gd name="T10" fmla="*/ 6951 w 37"/>
              <a:gd name="T11" fmla="*/ 0 h 19"/>
              <a:gd name="T12" fmla="*/ 0 60000 65536"/>
              <a:gd name="T13" fmla="*/ 0 60000 65536"/>
              <a:gd name="T14" fmla="*/ 0 60000 65536"/>
              <a:gd name="T15" fmla="*/ 0 60000 65536"/>
              <a:gd name="T16" fmla="*/ 0 60000 65536"/>
              <a:gd name="T17" fmla="*/ 0 60000 65536"/>
              <a:gd name="T18" fmla="*/ 0 w 37"/>
              <a:gd name="T19" fmla="*/ 0 h 19"/>
              <a:gd name="T20" fmla="*/ 37 w 37"/>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37" h="19">
                <a:moveTo>
                  <a:pt x="37" y="0"/>
                </a:moveTo>
                <a:lnTo>
                  <a:pt x="37" y="19"/>
                </a:lnTo>
                <a:lnTo>
                  <a:pt x="18" y="19"/>
                </a:lnTo>
                <a:lnTo>
                  <a:pt x="0" y="0"/>
                </a:lnTo>
                <a:lnTo>
                  <a:pt x="18" y="0"/>
                </a:lnTo>
                <a:lnTo>
                  <a:pt x="37" y="0"/>
                </a:lnTo>
                <a:close/>
              </a:path>
            </a:pathLst>
          </a:custGeom>
          <a:solidFill>
            <a:schemeClr val="accent1"/>
          </a:solidFill>
          <a:ln w="9525">
            <a:solidFill>
              <a:srgbClr val="B2B2B2"/>
            </a:solidFill>
            <a:prstDash val="solid"/>
            <a:round/>
            <a:headEnd/>
            <a:tailEnd/>
          </a:ln>
        </p:spPr>
        <p:txBody>
          <a:bodyPr/>
          <a:lstStyle/>
          <a:p>
            <a:endParaRPr lang="en-AU" dirty="0"/>
          </a:p>
        </p:txBody>
      </p:sp>
      <p:sp>
        <p:nvSpPr>
          <p:cNvPr id="17" name="Freeform 15"/>
          <p:cNvSpPr>
            <a:spLocks/>
          </p:cNvSpPr>
          <p:nvPr/>
        </p:nvSpPr>
        <p:spPr bwMode="auto">
          <a:xfrm>
            <a:off x="2420938" y="2225676"/>
            <a:ext cx="141288" cy="80963"/>
          </a:xfrm>
          <a:custGeom>
            <a:avLst/>
            <a:gdLst>
              <a:gd name="T0" fmla="*/ 24469 w 179"/>
              <a:gd name="T1" fmla="*/ 16669 h 102"/>
              <a:gd name="T2" fmla="*/ 17365 w 179"/>
              <a:gd name="T3" fmla="*/ 13494 h 102"/>
              <a:gd name="T4" fmla="*/ 14208 w 179"/>
              <a:gd name="T5" fmla="*/ 13494 h 102"/>
              <a:gd name="T6" fmla="*/ 11050 w 179"/>
              <a:gd name="T7" fmla="*/ 13494 h 102"/>
              <a:gd name="T8" fmla="*/ 7104 w 179"/>
              <a:gd name="T9" fmla="*/ 13494 h 102"/>
              <a:gd name="T10" fmla="*/ 3157 w 179"/>
              <a:gd name="T11" fmla="*/ 13494 h 102"/>
              <a:gd name="T12" fmla="*/ 3157 w 179"/>
              <a:gd name="T13" fmla="*/ 10319 h 102"/>
              <a:gd name="T14" fmla="*/ 7104 w 179"/>
              <a:gd name="T15" fmla="*/ 10319 h 102"/>
              <a:gd name="T16" fmla="*/ 3157 w 179"/>
              <a:gd name="T17" fmla="*/ 10319 h 102"/>
              <a:gd name="T18" fmla="*/ 3157 w 179"/>
              <a:gd name="T19" fmla="*/ 7144 h 102"/>
              <a:gd name="T20" fmla="*/ 0 w 179"/>
              <a:gd name="T21" fmla="*/ 7144 h 102"/>
              <a:gd name="T22" fmla="*/ 0 w 179"/>
              <a:gd name="T23" fmla="*/ 2381 h 102"/>
              <a:gd name="T24" fmla="*/ 3157 w 179"/>
              <a:gd name="T25" fmla="*/ 2381 h 102"/>
              <a:gd name="T26" fmla="*/ 3157 w 179"/>
              <a:gd name="T27" fmla="*/ 0 h 102"/>
              <a:gd name="T28" fmla="*/ 7104 w 179"/>
              <a:gd name="T29" fmla="*/ 2381 h 102"/>
              <a:gd name="T30" fmla="*/ 11050 w 179"/>
              <a:gd name="T31" fmla="*/ 2381 h 102"/>
              <a:gd name="T32" fmla="*/ 14208 w 179"/>
              <a:gd name="T33" fmla="*/ 7144 h 102"/>
              <a:gd name="T34" fmla="*/ 14208 w 179"/>
              <a:gd name="T35" fmla="*/ 2381 h 102"/>
              <a:gd name="T36" fmla="*/ 17365 w 179"/>
              <a:gd name="T37" fmla="*/ 2381 h 102"/>
              <a:gd name="T38" fmla="*/ 21312 w 179"/>
              <a:gd name="T39" fmla="*/ 7144 h 102"/>
              <a:gd name="T40" fmla="*/ 21312 w 179"/>
              <a:gd name="T41" fmla="*/ 10319 h 102"/>
              <a:gd name="T42" fmla="*/ 24469 w 179"/>
              <a:gd name="T43" fmla="*/ 10319 h 102"/>
              <a:gd name="T44" fmla="*/ 24469 w 179"/>
              <a:gd name="T45" fmla="*/ 7144 h 102"/>
              <a:gd name="T46" fmla="*/ 28415 w 179"/>
              <a:gd name="T47" fmla="*/ 7144 h 102"/>
              <a:gd name="T48" fmla="*/ 28415 w 179"/>
              <a:gd name="T49" fmla="*/ 10319 h 102"/>
              <a:gd name="T50" fmla="*/ 31573 w 179"/>
              <a:gd name="T51" fmla="*/ 10319 h 102"/>
              <a:gd name="T52" fmla="*/ 28415 w 179"/>
              <a:gd name="T53" fmla="*/ 10319 h 102"/>
              <a:gd name="T54" fmla="*/ 31573 w 179"/>
              <a:gd name="T55" fmla="*/ 13494 h 102"/>
              <a:gd name="T56" fmla="*/ 34730 w 179"/>
              <a:gd name="T57" fmla="*/ 16669 h 102"/>
              <a:gd name="T58" fmla="*/ 34730 w 179"/>
              <a:gd name="T59" fmla="*/ 20638 h 102"/>
              <a:gd name="T60" fmla="*/ 31573 w 179"/>
              <a:gd name="T61" fmla="*/ 20638 h 102"/>
              <a:gd name="T62" fmla="*/ 28415 w 179"/>
              <a:gd name="T63" fmla="*/ 20638 h 102"/>
              <a:gd name="T64" fmla="*/ 28415 w 179"/>
              <a:gd name="T65" fmla="*/ 16669 h 102"/>
              <a:gd name="T66" fmla="*/ 24469 w 179"/>
              <a:gd name="T67" fmla="*/ 16669 h 1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9"/>
              <a:gd name="T103" fmla="*/ 0 h 102"/>
              <a:gd name="T104" fmla="*/ 179 w 179"/>
              <a:gd name="T105" fmla="*/ 102 h 10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9" h="102">
                <a:moveTo>
                  <a:pt x="127" y="84"/>
                </a:moveTo>
                <a:lnTo>
                  <a:pt x="90" y="67"/>
                </a:lnTo>
                <a:lnTo>
                  <a:pt x="73" y="67"/>
                </a:lnTo>
                <a:lnTo>
                  <a:pt x="56" y="67"/>
                </a:lnTo>
                <a:lnTo>
                  <a:pt x="39" y="67"/>
                </a:lnTo>
                <a:lnTo>
                  <a:pt x="19" y="67"/>
                </a:lnTo>
                <a:lnTo>
                  <a:pt x="19" y="50"/>
                </a:lnTo>
                <a:lnTo>
                  <a:pt x="39" y="50"/>
                </a:lnTo>
                <a:lnTo>
                  <a:pt x="19" y="50"/>
                </a:lnTo>
                <a:lnTo>
                  <a:pt x="19" y="33"/>
                </a:lnTo>
                <a:lnTo>
                  <a:pt x="0" y="33"/>
                </a:lnTo>
                <a:lnTo>
                  <a:pt x="0" y="15"/>
                </a:lnTo>
                <a:lnTo>
                  <a:pt x="19" y="15"/>
                </a:lnTo>
                <a:lnTo>
                  <a:pt x="19" y="0"/>
                </a:lnTo>
                <a:lnTo>
                  <a:pt x="39" y="15"/>
                </a:lnTo>
                <a:lnTo>
                  <a:pt x="56" y="15"/>
                </a:lnTo>
                <a:lnTo>
                  <a:pt x="73" y="33"/>
                </a:lnTo>
                <a:lnTo>
                  <a:pt x="73" y="15"/>
                </a:lnTo>
                <a:lnTo>
                  <a:pt x="90" y="15"/>
                </a:lnTo>
                <a:lnTo>
                  <a:pt x="108" y="33"/>
                </a:lnTo>
                <a:lnTo>
                  <a:pt x="108" y="50"/>
                </a:lnTo>
                <a:lnTo>
                  <a:pt x="127" y="50"/>
                </a:lnTo>
                <a:lnTo>
                  <a:pt x="127" y="33"/>
                </a:lnTo>
                <a:lnTo>
                  <a:pt x="144" y="33"/>
                </a:lnTo>
                <a:lnTo>
                  <a:pt x="144" y="50"/>
                </a:lnTo>
                <a:lnTo>
                  <a:pt x="161" y="50"/>
                </a:lnTo>
                <a:lnTo>
                  <a:pt x="144" y="50"/>
                </a:lnTo>
                <a:lnTo>
                  <a:pt x="161" y="67"/>
                </a:lnTo>
                <a:lnTo>
                  <a:pt x="179" y="84"/>
                </a:lnTo>
                <a:lnTo>
                  <a:pt x="179" y="102"/>
                </a:lnTo>
                <a:lnTo>
                  <a:pt x="161" y="102"/>
                </a:lnTo>
                <a:lnTo>
                  <a:pt x="144" y="102"/>
                </a:lnTo>
                <a:lnTo>
                  <a:pt x="144" y="84"/>
                </a:lnTo>
                <a:lnTo>
                  <a:pt x="127" y="84"/>
                </a:lnTo>
                <a:close/>
              </a:path>
            </a:pathLst>
          </a:custGeom>
          <a:solidFill>
            <a:schemeClr val="accent1"/>
          </a:solidFill>
          <a:ln w="9525">
            <a:solidFill>
              <a:srgbClr val="B2B2B2"/>
            </a:solidFill>
            <a:prstDash val="solid"/>
            <a:round/>
            <a:headEnd/>
            <a:tailEnd/>
          </a:ln>
        </p:spPr>
        <p:txBody>
          <a:bodyPr/>
          <a:lstStyle/>
          <a:p>
            <a:endParaRPr lang="en-AU" dirty="0"/>
          </a:p>
        </p:txBody>
      </p:sp>
      <p:sp>
        <p:nvSpPr>
          <p:cNvPr id="18" name="Freeform 16"/>
          <p:cNvSpPr>
            <a:spLocks/>
          </p:cNvSpPr>
          <p:nvPr/>
        </p:nvSpPr>
        <p:spPr bwMode="auto">
          <a:xfrm>
            <a:off x="2614613" y="2335213"/>
            <a:ext cx="377825" cy="107950"/>
          </a:xfrm>
          <a:custGeom>
            <a:avLst/>
            <a:gdLst>
              <a:gd name="T0" fmla="*/ 91281 w 476"/>
              <a:gd name="T1" fmla="*/ 20637 h 136"/>
              <a:gd name="T2" fmla="*/ 91281 w 476"/>
              <a:gd name="T3" fmla="*/ 23019 h 136"/>
              <a:gd name="T4" fmla="*/ 94456 w 476"/>
              <a:gd name="T5" fmla="*/ 23019 h 136"/>
              <a:gd name="T6" fmla="*/ 91281 w 476"/>
              <a:gd name="T7" fmla="*/ 26988 h 136"/>
              <a:gd name="T8" fmla="*/ 84138 w 476"/>
              <a:gd name="T9" fmla="*/ 26988 h 136"/>
              <a:gd name="T10" fmla="*/ 76994 w 476"/>
              <a:gd name="T11" fmla="*/ 26988 h 136"/>
              <a:gd name="T12" fmla="*/ 73819 w 476"/>
              <a:gd name="T13" fmla="*/ 26988 h 136"/>
              <a:gd name="T14" fmla="*/ 70644 w 476"/>
              <a:gd name="T15" fmla="*/ 26988 h 136"/>
              <a:gd name="T16" fmla="*/ 63500 w 476"/>
              <a:gd name="T17" fmla="*/ 26988 h 136"/>
              <a:gd name="T18" fmla="*/ 56356 w 476"/>
              <a:gd name="T19" fmla="*/ 26988 h 136"/>
              <a:gd name="T20" fmla="*/ 53181 w 476"/>
              <a:gd name="T21" fmla="*/ 26988 h 136"/>
              <a:gd name="T22" fmla="*/ 48419 w 476"/>
              <a:gd name="T23" fmla="*/ 26988 h 136"/>
              <a:gd name="T24" fmla="*/ 45244 w 476"/>
              <a:gd name="T25" fmla="*/ 26988 h 136"/>
              <a:gd name="T26" fmla="*/ 42069 w 476"/>
              <a:gd name="T27" fmla="*/ 26988 h 136"/>
              <a:gd name="T28" fmla="*/ 38100 w 476"/>
              <a:gd name="T29" fmla="*/ 26988 h 136"/>
              <a:gd name="T30" fmla="*/ 31750 w 476"/>
              <a:gd name="T31" fmla="*/ 26988 h 136"/>
              <a:gd name="T32" fmla="*/ 23812 w 476"/>
              <a:gd name="T33" fmla="*/ 23019 h 136"/>
              <a:gd name="T34" fmla="*/ 21431 w 476"/>
              <a:gd name="T35" fmla="*/ 20637 h 136"/>
              <a:gd name="T36" fmla="*/ 23812 w 476"/>
              <a:gd name="T37" fmla="*/ 20637 h 136"/>
              <a:gd name="T38" fmla="*/ 23812 w 476"/>
              <a:gd name="T39" fmla="*/ 16669 h 136"/>
              <a:gd name="T40" fmla="*/ 21431 w 476"/>
              <a:gd name="T41" fmla="*/ 16669 h 136"/>
              <a:gd name="T42" fmla="*/ 17463 w 476"/>
              <a:gd name="T43" fmla="*/ 10319 h 136"/>
              <a:gd name="T44" fmla="*/ 17463 w 476"/>
              <a:gd name="T45" fmla="*/ 7144 h 136"/>
              <a:gd name="T46" fmla="*/ 14288 w 476"/>
              <a:gd name="T47" fmla="*/ 10319 h 136"/>
              <a:gd name="T48" fmla="*/ 7144 w 476"/>
              <a:gd name="T49" fmla="*/ 7144 h 136"/>
              <a:gd name="T50" fmla="*/ 3969 w 476"/>
              <a:gd name="T51" fmla="*/ 3175 h 136"/>
              <a:gd name="T52" fmla="*/ 0 w 476"/>
              <a:gd name="T53" fmla="*/ 3175 h 136"/>
              <a:gd name="T54" fmla="*/ 3969 w 476"/>
              <a:gd name="T55" fmla="*/ 3175 h 136"/>
              <a:gd name="T56" fmla="*/ 3969 w 476"/>
              <a:gd name="T57" fmla="*/ 0 h 136"/>
              <a:gd name="T58" fmla="*/ 14288 w 476"/>
              <a:gd name="T59" fmla="*/ 3175 h 136"/>
              <a:gd name="T60" fmla="*/ 21431 w 476"/>
              <a:gd name="T61" fmla="*/ 7144 h 136"/>
              <a:gd name="T62" fmla="*/ 23812 w 476"/>
              <a:gd name="T63" fmla="*/ 7144 h 136"/>
              <a:gd name="T64" fmla="*/ 23812 w 476"/>
              <a:gd name="T65" fmla="*/ 3175 h 136"/>
              <a:gd name="T66" fmla="*/ 27781 w 476"/>
              <a:gd name="T67" fmla="*/ 3175 h 136"/>
              <a:gd name="T68" fmla="*/ 27781 w 476"/>
              <a:gd name="T69" fmla="*/ 7144 h 136"/>
              <a:gd name="T70" fmla="*/ 34925 w 476"/>
              <a:gd name="T71" fmla="*/ 10319 h 136"/>
              <a:gd name="T72" fmla="*/ 38100 w 476"/>
              <a:gd name="T73" fmla="*/ 10319 h 136"/>
              <a:gd name="T74" fmla="*/ 31750 w 476"/>
              <a:gd name="T75" fmla="*/ 10319 h 136"/>
              <a:gd name="T76" fmla="*/ 27781 w 476"/>
              <a:gd name="T77" fmla="*/ 10319 h 136"/>
              <a:gd name="T78" fmla="*/ 31750 w 476"/>
              <a:gd name="T79" fmla="*/ 16669 h 136"/>
              <a:gd name="T80" fmla="*/ 34925 w 476"/>
              <a:gd name="T81" fmla="*/ 16669 h 136"/>
              <a:gd name="T82" fmla="*/ 38100 w 476"/>
              <a:gd name="T83" fmla="*/ 16669 h 136"/>
              <a:gd name="T84" fmla="*/ 45244 w 476"/>
              <a:gd name="T85" fmla="*/ 16669 h 136"/>
              <a:gd name="T86" fmla="*/ 48419 w 476"/>
              <a:gd name="T87" fmla="*/ 20637 h 136"/>
              <a:gd name="T88" fmla="*/ 53181 w 476"/>
              <a:gd name="T89" fmla="*/ 20637 h 136"/>
              <a:gd name="T90" fmla="*/ 59531 w 476"/>
              <a:gd name="T91" fmla="*/ 16669 h 136"/>
              <a:gd name="T92" fmla="*/ 70644 w 476"/>
              <a:gd name="T93" fmla="*/ 16669 h 136"/>
              <a:gd name="T94" fmla="*/ 76994 w 476"/>
              <a:gd name="T95" fmla="*/ 16669 h 136"/>
              <a:gd name="T96" fmla="*/ 84138 w 476"/>
              <a:gd name="T97" fmla="*/ 16669 h 136"/>
              <a:gd name="T98" fmla="*/ 87313 w 476"/>
              <a:gd name="T99" fmla="*/ 16669 h 136"/>
              <a:gd name="T100" fmla="*/ 94456 w 476"/>
              <a:gd name="T101" fmla="*/ 20637 h 136"/>
              <a:gd name="T102" fmla="*/ 91281 w 476"/>
              <a:gd name="T103" fmla="*/ 20637 h 1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6"/>
              <a:gd name="T157" fmla="*/ 0 h 136"/>
              <a:gd name="T158" fmla="*/ 476 w 476"/>
              <a:gd name="T159" fmla="*/ 136 h 1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6" h="136">
                <a:moveTo>
                  <a:pt x="457" y="104"/>
                </a:moveTo>
                <a:lnTo>
                  <a:pt x="457" y="119"/>
                </a:lnTo>
                <a:lnTo>
                  <a:pt x="476" y="119"/>
                </a:lnTo>
                <a:lnTo>
                  <a:pt x="457" y="136"/>
                </a:lnTo>
                <a:lnTo>
                  <a:pt x="422" y="136"/>
                </a:lnTo>
                <a:lnTo>
                  <a:pt x="388" y="136"/>
                </a:lnTo>
                <a:lnTo>
                  <a:pt x="370" y="136"/>
                </a:lnTo>
                <a:lnTo>
                  <a:pt x="353" y="136"/>
                </a:lnTo>
                <a:lnTo>
                  <a:pt x="317" y="136"/>
                </a:lnTo>
                <a:lnTo>
                  <a:pt x="282" y="136"/>
                </a:lnTo>
                <a:lnTo>
                  <a:pt x="265" y="136"/>
                </a:lnTo>
                <a:lnTo>
                  <a:pt x="247" y="136"/>
                </a:lnTo>
                <a:lnTo>
                  <a:pt x="228" y="136"/>
                </a:lnTo>
                <a:lnTo>
                  <a:pt x="211" y="136"/>
                </a:lnTo>
                <a:lnTo>
                  <a:pt x="192" y="136"/>
                </a:lnTo>
                <a:lnTo>
                  <a:pt x="157" y="136"/>
                </a:lnTo>
                <a:lnTo>
                  <a:pt x="123" y="119"/>
                </a:lnTo>
                <a:lnTo>
                  <a:pt x="105" y="104"/>
                </a:lnTo>
                <a:lnTo>
                  <a:pt x="123" y="104"/>
                </a:lnTo>
                <a:lnTo>
                  <a:pt x="123" y="87"/>
                </a:lnTo>
                <a:lnTo>
                  <a:pt x="105" y="87"/>
                </a:lnTo>
                <a:lnTo>
                  <a:pt x="86" y="52"/>
                </a:lnTo>
                <a:lnTo>
                  <a:pt x="86" y="35"/>
                </a:lnTo>
                <a:lnTo>
                  <a:pt x="69" y="52"/>
                </a:lnTo>
                <a:lnTo>
                  <a:pt x="34" y="35"/>
                </a:lnTo>
                <a:lnTo>
                  <a:pt x="17" y="17"/>
                </a:lnTo>
                <a:lnTo>
                  <a:pt x="0" y="17"/>
                </a:lnTo>
                <a:lnTo>
                  <a:pt x="17" y="17"/>
                </a:lnTo>
                <a:lnTo>
                  <a:pt x="17" y="0"/>
                </a:lnTo>
                <a:lnTo>
                  <a:pt x="69" y="17"/>
                </a:lnTo>
                <a:lnTo>
                  <a:pt x="105" y="35"/>
                </a:lnTo>
                <a:lnTo>
                  <a:pt x="123" y="35"/>
                </a:lnTo>
                <a:lnTo>
                  <a:pt x="123" y="17"/>
                </a:lnTo>
                <a:lnTo>
                  <a:pt x="140" y="17"/>
                </a:lnTo>
                <a:lnTo>
                  <a:pt x="140" y="35"/>
                </a:lnTo>
                <a:lnTo>
                  <a:pt x="174" y="52"/>
                </a:lnTo>
                <a:lnTo>
                  <a:pt x="192" y="52"/>
                </a:lnTo>
                <a:lnTo>
                  <a:pt x="157" y="52"/>
                </a:lnTo>
                <a:lnTo>
                  <a:pt x="140" y="52"/>
                </a:lnTo>
                <a:lnTo>
                  <a:pt x="157" y="87"/>
                </a:lnTo>
                <a:lnTo>
                  <a:pt x="174" y="87"/>
                </a:lnTo>
                <a:lnTo>
                  <a:pt x="192" y="87"/>
                </a:lnTo>
                <a:lnTo>
                  <a:pt x="228" y="87"/>
                </a:lnTo>
                <a:lnTo>
                  <a:pt x="247" y="104"/>
                </a:lnTo>
                <a:lnTo>
                  <a:pt x="265" y="104"/>
                </a:lnTo>
                <a:lnTo>
                  <a:pt x="299" y="87"/>
                </a:lnTo>
                <a:lnTo>
                  <a:pt x="353" y="87"/>
                </a:lnTo>
                <a:lnTo>
                  <a:pt x="388" y="87"/>
                </a:lnTo>
                <a:lnTo>
                  <a:pt x="422" y="87"/>
                </a:lnTo>
                <a:lnTo>
                  <a:pt x="439" y="87"/>
                </a:lnTo>
                <a:lnTo>
                  <a:pt x="476" y="104"/>
                </a:lnTo>
                <a:lnTo>
                  <a:pt x="457" y="104"/>
                </a:lnTo>
                <a:close/>
              </a:path>
            </a:pathLst>
          </a:custGeom>
          <a:solidFill>
            <a:schemeClr val="accent1"/>
          </a:solidFill>
          <a:ln w="9525">
            <a:solidFill>
              <a:srgbClr val="B2B2B2"/>
            </a:solidFill>
            <a:prstDash val="solid"/>
            <a:round/>
            <a:headEnd/>
            <a:tailEnd/>
          </a:ln>
        </p:spPr>
        <p:txBody>
          <a:bodyPr/>
          <a:lstStyle/>
          <a:p>
            <a:endParaRPr lang="en-AU" dirty="0"/>
          </a:p>
        </p:txBody>
      </p:sp>
      <p:sp>
        <p:nvSpPr>
          <p:cNvPr id="19" name="Freeform 17"/>
          <p:cNvSpPr>
            <a:spLocks/>
          </p:cNvSpPr>
          <p:nvPr/>
        </p:nvSpPr>
        <p:spPr bwMode="auto">
          <a:xfrm>
            <a:off x="2614613" y="2401888"/>
            <a:ext cx="68263" cy="41275"/>
          </a:xfrm>
          <a:custGeom>
            <a:avLst/>
            <a:gdLst>
              <a:gd name="T0" fmla="*/ 3969 w 86"/>
              <a:gd name="T1" fmla="*/ 4047 h 51"/>
              <a:gd name="T2" fmla="*/ 3969 w 86"/>
              <a:gd name="T3" fmla="*/ 0 h 51"/>
              <a:gd name="T4" fmla="*/ 10319 w 86"/>
              <a:gd name="T5" fmla="*/ 0 h 51"/>
              <a:gd name="T6" fmla="*/ 14288 w 86"/>
              <a:gd name="T7" fmla="*/ 0 h 51"/>
              <a:gd name="T8" fmla="*/ 14288 w 86"/>
              <a:gd name="T9" fmla="*/ 4047 h 51"/>
              <a:gd name="T10" fmla="*/ 17463 w 86"/>
              <a:gd name="T11" fmla="*/ 7284 h 51"/>
              <a:gd name="T12" fmla="*/ 14288 w 86"/>
              <a:gd name="T13" fmla="*/ 10521 h 51"/>
              <a:gd name="T14" fmla="*/ 10319 w 86"/>
              <a:gd name="T15" fmla="*/ 10521 h 51"/>
              <a:gd name="T16" fmla="*/ 3969 w 86"/>
              <a:gd name="T17" fmla="*/ 7284 h 51"/>
              <a:gd name="T18" fmla="*/ 0 w 86"/>
              <a:gd name="T19" fmla="*/ 7284 h 51"/>
              <a:gd name="T20" fmla="*/ 3969 w 86"/>
              <a:gd name="T21" fmla="*/ 4047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
              <a:gd name="T34" fmla="*/ 0 h 51"/>
              <a:gd name="T35" fmla="*/ 86 w 86"/>
              <a:gd name="T36" fmla="*/ 51 h 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 h="51">
                <a:moveTo>
                  <a:pt x="17" y="17"/>
                </a:moveTo>
                <a:lnTo>
                  <a:pt x="17" y="0"/>
                </a:lnTo>
                <a:lnTo>
                  <a:pt x="52" y="0"/>
                </a:lnTo>
                <a:lnTo>
                  <a:pt x="69" y="0"/>
                </a:lnTo>
                <a:lnTo>
                  <a:pt x="69" y="17"/>
                </a:lnTo>
                <a:lnTo>
                  <a:pt x="86" y="34"/>
                </a:lnTo>
                <a:lnTo>
                  <a:pt x="69" y="51"/>
                </a:lnTo>
                <a:lnTo>
                  <a:pt x="52" y="51"/>
                </a:lnTo>
                <a:lnTo>
                  <a:pt x="17" y="34"/>
                </a:lnTo>
                <a:lnTo>
                  <a:pt x="0" y="34"/>
                </a:lnTo>
                <a:lnTo>
                  <a:pt x="17" y="17"/>
                </a:lnTo>
                <a:close/>
              </a:path>
            </a:pathLst>
          </a:custGeom>
          <a:solidFill>
            <a:schemeClr val="accent1"/>
          </a:solidFill>
          <a:ln w="9525">
            <a:solidFill>
              <a:srgbClr val="B2B2B2"/>
            </a:solidFill>
            <a:prstDash val="solid"/>
            <a:round/>
            <a:headEnd/>
            <a:tailEnd/>
          </a:ln>
        </p:spPr>
        <p:txBody>
          <a:bodyPr/>
          <a:lstStyle/>
          <a:p>
            <a:endParaRPr lang="en-AU" dirty="0"/>
          </a:p>
        </p:txBody>
      </p:sp>
      <p:sp>
        <p:nvSpPr>
          <p:cNvPr id="20" name="Freeform 18"/>
          <p:cNvSpPr>
            <a:spLocks/>
          </p:cNvSpPr>
          <p:nvPr/>
        </p:nvSpPr>
        <p:spPr bwMode="auto">
          <a:xfrm>
            <a:off x="2627313" y="2306638"/>
            <a:ext cx="55563" cy="12700"/>
          </a:xfrm>
          <a:custGeom>
            <a:avLst/>
            <a:gdLst>
              <a:gd name="T0" fmla="*/ 10174 w 71"/>
              <a:gd name="T1" fmla="*/ 0 h 17"/>
              <a:gd name="T2" fmla="*/ 13304 w 71"/>
              <a:gd name="T3" fmla="*/ 0 h 17"/>
              <a:gd name="T4" fmla="*/ 13304 w 71"/>
              <a:gd name="T5" fmla="*/ 2988 h 17"/>
              <a:gd name="T6" fmla="*/ 10174 w 71"/>
              <a:gd name="T7" fmla="*/ 2988 h 17"/>
              <a:gd name="T8" fmla="*/ 7043 w 71"/>
              <a:gd name="T9" fmla="*/ 2988 h 17"/>
              <a:gd name="T10" fmla="*/ 0 w 71"/>
              <a:gd name="T11" fmla="*/ 0 h 17"/>
              <a:gd name="T12" fmla="*/ 7043 w 71"/>
              <a:gd name="T13" fmla="*/ 0 h 17"/>
              <a:gd name="T14" fmla="*/ 10174 w 71"/>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71"/>
              <a:gd name="T25" fmla="*/ 0 h 17"/>
              <a:gd name="T26" fmla="*/ 71 w 71"/>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 h="17">
                <a:moveTo>
                  <a:pt x="54" y="0"/>
                </a:moveTo>
                <a:lnTo>
                  <a:pt x="71" y="0"/>
                </a:lnTo>
                <a:lnTo>
                  <a:pt x="71" y="17"/>
                </a:lnTo>
                <a:lnTo>
                  <a:pt x="54" y="17"/>
                </a:lnTo>
                <a:lnTo>
                  <a:pt x="37" y="17"/>
                </a:lnTo>
                <a:lnTo>
                  <a:pt x="0" y="0"/>
                </a:lnTo>
                <a:lnTo>
                  <a:pt x="37" y="0"/>
                </a:lnTo>
                <a:lnTo>
                  <a:pt x="54" y="0"/>
                </a:lnTo>
                <a:close/>
              </a:path>
            </a:pathLst>
          </a:custGeom>
          <a:solidFill>
            <a:schemeClr val="accent1"/>
          </a:solidFill>
          <a:ln w="9525">
            <a:solidFill>
              <a:srgbClr val="B2B2B2"/>
            </a:solidFill>
            <a:prstDash val="solid"/>
            <a:round/>
            <a:headEnd/>
            <a:tailEnd/>
          </a:ln>
        </p:spPr>
        <p:txBody>
          <a:bodyPr/>
          <a:lstStyle/>
          <a:p>
            <a:endParaRPr lang="en-AU" dirty="0"/>
          </a:p>
        </p:txBody>
      </p:sp>
      <p:sp>
        <p:nvSpPr>
          <p:cNvPr id="21" name="Freeform 19"/>
          <p:cNvSpPr>
            <a:spLocks/>
          </p:cNvSpPr>
          <p:nvPr/>
        </p:nvSpPr>
        <p:spPr bwMode="auto">
          <a:xfrm>
            <a:off x="2578100" y="2251076"/>
            <a:ext cx="82550" cy="55563"/>
          </a:xfrm>
          <a:custGeom>
            <a:avLst/>
            <a:gdLst>
              <a:gd name="T0" fmla="*/ 7144 w 104"/>
              <a:gd name="T1" fmla="*/ 14495 h 69"/>
              <a:gd name="T2" fmla="*/ 7144 w 104"/>
              <a:gd name="T3" fmla="*/ 10468 h 69"/>
              <a:gd name="T4" fmla="*/ 3969 w 104"/>
              <a:gd name="T5" fmla="*/ 7247 h 69"/>
              <a:gd name="T6" fmla="*/ 0 w 104"/>
              <a:gd name="T7" fmla="*/ 4026 h 69"/>
              <a:gd name="T8" fmla="*/ 3969 w 104"/>
              <a:gd name="T9" fmla="*/ 0 h 69"/>
              <a:gd name="T10" fmla="*/ 7144 w 104"/>
              <a:gd name="T11" fmla="*/ 0 h 69"/>
              <a:gd name="T12" fmla="*/ 7144 w 104"/>
              <a:gd name="T13" fmla="*/ 4026 h 69"/>
              <a:gd name="T14" fmla="*/ 10319 w 104"/>
              <a:gd name="T15" fmla="*/ 4026 h 69"/>
              <a:gd name="T16" fmla="*/ 14288 w 104"/>
              <a:gd name="T17" fmla="*/ 4026 h 69"/>
              <a:gd name="T18" fmla="*/ 17463 w 104"/>
              <a:gd name="T19" fmla="*/ 4026 h 69"/>
              <a:gd name="T20" fmla="*/ 20638 w 104"/>
              <a:gd name="T21" fmla="*/ 7247 h 69"/>
              <a:gd name="T22" fmla="*/ 17463 w 104"/>
              <a:gd name="T23" fmla="*/ 7247 h 69"/>
              <a:gd name="T24" fmla="*/ 17463 w 104"/>
              <a:gd name="T25" fmla="*/ 10468 h 69"/>
              <a:gd name="T26" fmla="*/ 20638 w 104"/>
              <a:gd name="T27" fmla="*/ 14495 h 69"/>
              <a:gd name="T28" fmla="*/ 14288 w 104"/>
              <a:gd name="T29" fmla="*/ 14495 h 69"/>
              <a:gd name="T30" fmla="*/ 7144 w 104"/>
              <a:gd name="T31" fmla="*/ 14495 h 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
              <a:gd name="T49" fmla="*/ 0 h 69"/>
              <a:gd name="T50" fmla="*/ 104 w 104"/>
              <a:gd name="T51" fmla="*/ 69 h 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 h="69">
                <a:moveTo>
                  <a:pt x="34" y="69"/>
                </a:moveTo>
                <a:lnTo>
                  <a:pt x="34" y="51"/>
                </a:lnTo>
                <a:lnTo>
                  <a:pt x="17" y="34"/>
                </a:lnTo>
                <a:lnTo>
                  <a:pt x="0" y="17"/>
                </a:lnTo>
                <a:lnTo>
                  <a:pt x="17" y="0"/>
                </a:lnTo>
                <a:lnTo>
                  <a:pt x="34" y="0"/>
                </a:lnTo>
                <a:lnTo>
                  <a:pt x="34" y="17"/>
                </a:lnTo>
                <a:lnTo>
                  <a:pt x="52" y="17"/>
                </a:lnTo>
                <a:lnTo>
                  <a:pt x="69" y="17"/>
                </a:lnTo>
                <a:lnTo>
                  <a:pt x="86" y="17"/>
                </a:lnTo>
                <a:lnTo>
                  <a:pt x="104" y="34"/>
                </a:lnTo>
                <a:lnTo>
                  <a:pt x="86" y="34"/>
                </a:lnTo>
                <a:lnTo>
                  <a:pt x="86" y="51"/>
                </a:lnTo>
                <a:lnTo>
                  <a:pt x="104" y="69"/>
                </a:lnTo>
                <a:lnTo>
                  <a:pt x="69" y="69"/>
                </a:lnTo>
                <a:lnTo>
                  <a:pt x="34" y="69"/>
                </a:lnTo>
                <a:close/>
              </a:path>
            </a:pathLst>
          </a:custGeom>
          <a:solidFill>
            <a:schemeClr val="accent1"/>
          </a:solidFill>
          <a:ln w="9525">
            <a:solidFill>
              <a:srgbClr val="B2B2B2"/>
            </a:solidFill>
            <a:prstDash val="solid"/>
            <a:round/>
            <a:headEnd/>
            <a:tailEnd/>
          </a:ln>
        </p:spPr>
        <p:txBody>
          <a:bodyPr/>
          <a:lstStyle/>
          <a:p>
            <a:endParaRPr lang="en-AU" dirty="0"/>
          </a:p>
        </p:txBody>
      </p:sp>
      <p:sp>
        <p:nvSpPr>
          <p:cNvPr id="22" name="Freeform 20"/>
          <p:cNvSpPr>
            <a:spLocks/>
          </p:cNvSpPr>
          <p:nvPr/>
        </p:nvSpPr>
        <p:spPr bwMode="auto">
          <a:xfrm>
            <a:off x="2627313" y="2128838"/>
            <a:ext cx="225425" cy="165100"/>
          </a:xfrm>
          <a:custGeom>
            <a:avLst/>
            <a:gdLst>
              <a:gd name="T0" fmla="*/ 42069 w 284"/>
              <a:gd name="T1" fmla="*/ 17379 h 209"/>
              <a:gd name="T2" fmla="*/ 45244 w 284"/>
              <a:gd name="T3" fmla="*/ 13429 h 209"/>
              <a:gd name="T4" fmla="*/ 45244 w 284"/>
              <a:gd name="T5" fmla="*/ 20539 h 209"/>
              <a:gd name="T6" fmla="*/ 53181 w 284"/>
              <a:gd name="T7" fmla="*/ 20539 h 209"/>
              <a:gd name="T8" fmla="*/ 56356 w 284"/>
              <a:gd name="T9" fmla="*/ 26858 h 209"/>
              <a:gd name="T10" fmla="*/ 45244 w 284"/>
              <a:gd name="T11" fmla="*/ 33968 h 209"/>
              <a:gd name="T12" fmla="*/ 42069 w 284"/>
              <a:gd name="T13" fmla="*/ 30808 h 209"/>
              <a:gd name="T14" fmla="*/ 38894 w 284"/>
              <a:gd name="T15" fmla="*/ 33968 h 209"/>
              <a:gd name="T16" fmla="*/ 42069 w 284"/>
              <a:gd name="T17" fmla="*/ 37128 h 209"/>
              <a:gd name="T18" fmla="*/ 38894 w 284"/>
              <a:gd name="T19" fmla="*/ 41078 h 209"/>
              <a:gd name="T20" fmla="*/ 34925 w 284"/>
              <a:gd name="T21" fmla="*/ 33968 h 209"/>
              <a:gd name="T22" fmla="*/ 30956 w 284"/>
              <a:gd name="T23" fmla="*/ 41078 h 209"/>
              <a:gd name="T24" fmla="*/ 23812 w 284"/>
              <a:gd name="T25" fmla="*/ 41078 h 209"/>
              <a:gd name="T26" fmla="*/ 20637 w 284"/>
              <a:gd name="T27" fmla="*/ 33968 h 209"/>
              <a:gd name="T28" fmla="*/ 14287 w 284"/>
              <a:gd name="T29" fmla="*/ 30808 h 209"/>
              <a:gd name="T30" fmla="*/ 20637 w 284"/>
              <a:gd name="T31" fmla="*/ 26858 h 209"/>
              <a:gd name="T32" fmla="*/ 23812 w 284"/>
              <a:gd name="T33" fmla="*/ 26858 h 209"/>
              <a:gd name="T34" fmla="*/ 17462 w 284"/>
              <a:gd name="T35" fmla="*/ 23699 h 209"/>
              <a:gd name="T36" fmla="*/ 14287 w 284"/>
              <a:gd name="T37" fmla="*/ 26858 h 209"/>
              <a:gd name="T38" fmla="*/ 10319 w 284"/>
              <a:gd name="T39" fmla="*/ 26858 h 209"/>
              <a:gd name="T40" fmla="*/ 10319 w 284"/>
              <a:gd name="T41" fmla="*/ 23699 h 209"/>
              <a:gd name="T42" fmla="*/ 7144 w 284"/>
              <a:gd name="T43" fmla="*/ 20539 h 209"/>
              <a:gd name="T44" fmla="*/ 0 w 284"/>
              <a:gd name="T45" fmla="*/ 17379 h 209"/>
              <a:gd name="T46" fmla="*/ 7144 w 284"/>
              <a:gd name="T47" fmla="*/ 17379 h 209"/>
              <a:gd name="T48" fmla="*/ 7144 w 284"/>
              <a:gd name="T49" fmla="*/ 13429 h 209"/>
              <a:gd name="T50" fmla="*/ 0 w 284"/>
              <a:gd name="T51" fmla="*/ 10269 h 209"/>
              <a:gd name="T52" fmla="*/ 7144 w 284"/>
              <a:gd name="T53" fmla="*/ 10269 h 209"/>
              <a:gd name="T54" fmla="*/ 14287 w 284"/>
              <a:gd name="T55" fmla="*/ 10269 h 209"/>
              <a:gd name="T56" fmla="*/ 7144 w 284"/>
              <a:gd name="T57" fmla="*/ 10269 h 209"/>
              <a:gd name="T58" fmla="*/ 10319 w 284"/>
              <a:gd name="T59" fmla="*/ 3160 h 209"/>
              <a:gd name="T60" fmla="*/ 14287 w 284"/>
              <a:gd name="T61" fmla="*/ 6320 h 209"/>
              <a:gd name="T62" fmla="*/ 14287 w 284"/>
              <a:gd name="T63" fmla="*/ 3160 h 209"/>
              <a:gd name="T64" fmla="*/ 10319 w 284"/>
              <a:gd name="T65" fmla="*/ 0 h 209"/>
              <a:gd name="T66" fmla="*/ 20637 w 284"/>
              <a:gd name="T67" fmla="*/ 0 h 209"/>
              <a:gd name="T68" fmla="*/ 23812 w 284"/>
              <a:gd name="T69" fmla="*/ 6320 h 209"/>
              <a:gd name="T70" fmla="*/ 27781 w 284"/>
              <a:gd name="T71" fmla="*/ 10269 h 209"/>
              <a:gd name="T72" fmla="*/ 34925 w 284"/>
              <a:gd name="T73" fmla="*/ 10269 h 209"/>
              <a:gd name="T74" fmla="*/ 38894 w 284"/>
              <a:gd name="T75" fmla="*/ 17379 h 20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84"/>
              <a:gd name="T115" fmla="*/ 0 h 209"/>
              <a:gd name="T116" fmla="*/ 284 w 284"/>
              <a:gd name="T117" fmla="*/ 209 h 20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84" h="209">
                <a:moveTo>
                  <a:pt x="196" y="88"/>
                </a:moveTo>
                <a:lnTo>
                  <a:pt x="213" y="88"/>
                </a:lnTo>
                <a:lnTo>
                  <a:pt x="213" y="71"/>
                </a:lnTo>
                <a:lnTo>
                  <a:pt x="230" y="71"/>
                </a:lnTo>
                <a:lnTo>
                  <a:pt x="230" y="88"/>
                </a:lnTo>
                <a:lnTo>
                  <a:pt x="230" y="106"/>
                </a:lnTo>
                <a:lnTo>
                  <a:pt x="250" y="106"/>
                </a:lnTo>
                <a:lnTo>
                  <a:pt x="267" y="106"/>
                </a:lnTo>
                <a:lnTo>
                  <a:pt x="284" y="123"/>
                </a:lnTo>
                <a:lnTo>
                  <a:pt x="284" y="138"/>
                </a:lnTo>
                <a:lnTo>
                  <a:pt x="250" y="156"/>
                </a:lnTo>
                <a:lnTo>
                  <a:pt x="230" y="173"/>
                </a:lnTo>
                <a:lnTo>
                  <a:pt x="213" y="173"/>
                </a:lnTo>
                <a:lnTo>
                  <a:pt x="213" y="156"/>
                </a:lnTo>
                <a:lnTo>
                  <a:pt x="213" y="173"/>
                </a:lnTo>
                <a:lnTo>
                  <a:pt x="196" y="173"/>
                </a:lnTo>
                <a:lnTo>
                  <a:pt x="213" y="173"/>
                </a:lnTo>
                <a:lnTo>
                  <a:pt x="213" y="190"/>
                </a:lnTo>
                <a:lnTo>
                  <a:pt x="196" y="190"/>
                </a:lnTo>
                <a:lnTo>
                  <a:pt x="196" y="209"/>
                </a:lnTo>
                <a:lnTo>
                  <a:pt x="177" y="190"/>
                </a:lnTo>
                <a:lnTo>
                  <a:pt x="177" y="173"/>
                </a:lnTo>
                <a:lnTo>
                  <a:pt x="159" y="190"/>
                </a:lnTo>
                <a:lnTo>
                  <a:pt x="159" y="209"/>
                </a:lnTo>
                <a:lnTo>
                  <a:pt x="140" y="209"/>
                </a:lnTo>
                <a:lnTo>
                  <a:pt x="123" y="209"/>
                </a:lnTo>
                <a:lnTo>
                  <a:pt x="106" y="190"/>
                </a:lnTo>
                <a:lnTo>
                  <a:pt x="106" y="173"/>
                </a:lnTo>
                <a:lnTo>
                  <a:pt x="71" y="173"/>
                </a:lnTo>
                <a:lnTo>
                  <a:pt x="71" y="156"/>
                </a:lnTo>
                <a:lnTo>
                  <a:pt x="88" y="138"/>
                </a:lnTo>
                <a:lnTo>
                  <a:pt x="106" y="138"/>
                </a:lnTo>
                <a:lnTo>
                  <a:pt x="140" y="138"/>
                </a:lnTo>
                <a:lnTo>
                  <a:pt x="123" y="138"/>
                </a:lnTo>
                <a:lnTo>
                  <a:pt x="106" y="123"/>
                </a:lnTo>
                <a:lnTo>
                  <a:pt x="88" y="123"/>
                </a:lnTo>
                <a:lnTo>
                  <a:pt x="88" y="138"/>
                </a:lnTo>
                <a:lnTo>
                  <a:pt x="71" y="138"/>
                </a:lnTo>
                <a:lnTo>
                  <a:pt x="54" y="123"/>
                </a:lnTo>
                <a:lnTo>
                  <a:pt x="54" y="138"/>
                </a:lnTo>
                <a:lnTo>
                  <a:pt x="35" y="123"/>
                </a:lnTo>
                <a:lnTo>
                  <a:pt x="54" y="123"/>
                </a:lnTo>
                <a:lnTo>
                  <a:pt x="54" y="106"/>
                </a:lnTo>
                <a:lnTo>
                  <a:pt x="35" y="106"/>
                </a:lnTo>
                <a:lnTo>
                  <a:pt x="0" y="106"/>
                </a:lnTo>
                <a:lnTo>
                  <a:pt x="0" y="88"/>
                </a:lnTo>
                <a:lnTo>
                  <a:pt x="17" y="88"/>
                </a:lnTo>
                <a:lnTo>
                  <a:pt x="35" y="88"/>
                </a:lnTo>
                <a:lnTo>
                  <a:pt x="54" y="88"/>
                </a:lnTo>
                <a:lnTo>
                  <a:pt x="35" y="71"/>
                </a:lnTo>
                <a:lnTo>
                  <a:pt x="17" y="71"/>
                </a:lnTo>
                <a:lnTo>
                  <a:pt x="0" y="54"/>
                </a:lnTo>
                <a:lnTo>
                  <a:pt x="17" y="54"/>
                </a:lnTo>
                <a:lnTo>
                  <a:pt x="35" y="54"/>
                </a:lnTo>
                <a:lnTo>
                  <a:pt x="54" y="54"/>
                </a:lnTo>
                <a:lnTo>
                  <a:pt x="71" y="54"/>
                </a:lnTo>
                <a:lnTo>
                  <a:pt x="54" y="54"/>
                </a:lnTo>
                <a:lnTo>
                  <a:pt x="35" y="54"/>
                </a:lnTo>
                <a:lnTo>
                  <a:pt x="35" y="35"/>
                </a:lnTo>
                <a:lnTo>
                  <a:pt x="54" y="17"/>
                </a:lnTo>
                <a:lnTo>
                  <a:pt x="54" y="35"/>
                </a:lnTo>
                <a:lnTo>
                  <a:pt x="71" y="35"/>
                </a:lnTo>
                <a:lnTo>
                  <a:pt x="88" y="35"/>
                </a:lnTo>
                <a:lnTo>
                  <a:pt x="71" y="17"/>
                </a:lnTo>
                <a:lnTo>
                  <a:pt x="54" y="17"/>
                </a:lnTo>
                <a:lnTo>
                  <a:pt x="54" y="0"/>
                </a:lnTo>
                <a:lnTo>
                  <a:pt x="71" y="0"/>
                </a:lnTo>
                <a:lnTo>
                  <a:pt x="106" y="0"/>
                </a:lnTo>
                <a:lnTo>
                  <a:pt x="106" y="17"/>
                </a:lnTo>
                <a:lnTo>
                  <a:pt x="123" y="35"/>
                </a:lnTo>
                <a:lnTo>
                  <a:pt x="123" y="54"/>
                </a:lnTo>
                <a:lnTo>
                  <a:pt x="140" y="54"/>
                </a:lnTo>
                <a:lnTo>
                  <a:pt x="159" y="54"/>
                </a:lnTo>
                <a:lnTo>
                  <a:pt x="177" y="54"/>
                </a:lnTo>
                <a:lnTo>
                  <a:pt x="196" y="71"/>
                </a:lnTo>
                <a:lnTo>
                  <a:pt x="196" y="88"/>
                </a:lnTo>
                <a:close/>
              </a:path>
            </a:pathLst>
          </a:custGeom>
          <a:solidFill>
            <a:schemeClr val="accent1"/>
          </a:solidFill>
          <a:ln w="9525">
            <a:solidFill>
              <a:srgbClr val="B2B2B2"/>
            </a:solidFill>
            <a:round/>
            <a:headEnd/>
            <a:tailEnd/>
          </a:ln>
        </p:spPr>
        <p:txBody>
          <a:bodyPr/>
          <a:lstStyle/>
          <a:p>
            <a:endParaRPr lang="en-AU" dirty="0"/>
          </a:p>
        </p:txBody>
      </p:sp>
      <p:sp>
        <p:nvSpPr>
          <p:cNvPr id="23" name="Freeform 21"/>
          <p:cNvSpPr>
            <a:spLocks/>
          </p:cNvSpPr>
          <p:nvPr/>
        </p:nvSpPr>
        <p:spPr bwMode="auto">
          <a:xfrm>
            <a:off x="2709863" y="2033588"/>
            <a:ext cx="674688" cy="341313"/>
          </a:xfrm>
          <a:custGeom>
            <a:avLst/>
            <a:gdLst>
              <a:gd name="T0" fmla="*/ 134460 w 848"/>
              <a:gd name="T1" fmla="*/ 7144 h 430"/>
              <a:gd name="T2" fmla="*/ 151964 w 848"/>
              <a:gd name="T3" fmla="*/ 3969 h 430"/>
              <a:gd name="T4" fmla="*/ 165490 w 848"/>
              <a:gd name="T5" fmla="*/ 10319 h 430"/>
              <a:gd name="T6" fmla="*/ 165490 w 848"/>
              <a:gd name="T7" fmla="*/ 14288 h 430"/>
              <a:gd name="T8" fmla="*/ 137643 w 848"/>
              <a:gd name="T9" fmla="*/ 23813 h 430"/>
              <a:gd name="T10" fmla="*/ 151964 w 848"/>
              <a:gd name="T11" fmla="*/ 23813 h 430"/>
              <a:gd name="T12" fmla="*/ 130482 w 848"/>
              <a:gd name="T13" fmla="*/ 34925 h 430"/>
              <a:gd name="T14" fmla="*/ 112978 w 848"/>
              <a:gd name="T15" fmla="*/ 44450 h 430"/>
              <a:gd name="T16" fmla="*/ 102635 w 848"/>
              <a:gd name="T17" fmla="*/ 44450 h 430"/>
              <a:gd name="T18" fmla="*/ 95475 w 848"/>
              <a:gd name="T19" fmla="*/ 51594 h 430"/>
              <a:gd name="T20" fmla="*/ 95475 w 848"/>
              <a:gd name="T21" fmla="*/ 57944 h 430"/>
              <a:gd name="T22" fmla="*/ 85132 w 848"/>
              <a:gd name="T23" fmla="*/ 68263 h 430"/>
              <a:gd name="T24" fmla="*/ 77971 w 848"/>
              <a:gd name="T25" fmla="*/ 72231 h 430"/>
              <a:gd name="T26" fmla="*/ 73993 w 848"/>
              <a:gd name="T27" fmla="*/ 78581 h 430"/>
              <a:gd name="T28" fmla="*/ 70810 w 848"/>
              <a:gd name="T29" fmla="*/ 85725 h 430"/>
              <a:gd name="T30" fmla="*/ 56489 w 848"/>
              <a:gd name="T31" fmla="*/ 82550 h 430"/>
              <a:gd name="T32" fmla="*/ 38986 w 848"/>
              <a:gd name="T33" fmla="*/ 82550 h 430"/>
              <a:gd name="T34" fmla="*/ 32621 w 848"/>
              <a:gd name="T35" fmla="*/ 85725 h 430"/>
              <a:gd name="T36" fmla="*/ 14321 w 848"/>
              <a:gd name="T37" fmla="*/ 82550 h 430"/>
              <a:gd name="T38" fmla="*/ 28642 w 848"/>
              <a:gd name="T39" fmla="*/ 75406 h 430"/>
              <a:gd name="T40" fmla="*/ 24664 w 848"/>
              <a:gd name="T41" fmla="*/ 68263 h 430"/>
              <a:gd name="T42" fmla="*/ 38986 w 848"/>
              <a:gd name="T43" fmla="*/ 72231 h 430"/>
              <a:gd name="T44" fmla="*/ 35803 w 848"/>
              <a:gd name="T45" fmla="*/ 68263 h 430"/>
              <a:gd name="T46" fmla="*/ 28642 w 848"/>
              <a:gd name="T47" fmla="*/ 65088 h 430"/>
              <a:gd name="T48" fmla="*/ 24664 w 848"/>
              <a:gd name="T49" fmla="*/ 57944 h 430"/>
              <a:gd name="T50" fmla="*/ 35803 w 848"/>
              <a:gd name="T51" fmla="*/ 57944 h 430"/>
              <a:gd name="T52" fmla="*/ 38986 w 848"/>
              <a:gd name="T53" fmla="*/ 44450 h 430"/>
              <a:gd name="T54" fmla="*/ 32621 w 848"/>
              <a:gd name="T55" fmla="*/ 41275 h 430"/>
              <a:gd name="T56" fmla="*/ 32621 w 848"/>
              <a:gd name="T57" fmla="*/ 38100 h 430"/>
              <a:gd name="T58" fmla="*/ 42964 w 848"/>
              <a:gd name="T59" fmla="*/ 38100 h 430"/>
              <a:gd name="T60" fmla="*/ 56489 w 848"/>
              <a:gd name="T61" fmla="*/ 44450 h 430"/>
              <a:gd name="T62" fmla="*/ 49329 w 848"/>
              <a:gd name="T63" fmla="*/ 38100 h 430"/>
              <a:gd name="T64" fmla="*/ 60467 w 848"/>
              <a:gd name="T65" fmla="*/ 38100 h 430"/>
              <a:gd name="T66" fmla="*/ 70810 w 848"/>
              <a:gd name="T67" fmla="*/ 34925 h 430"/>
              <a:gd name="T68" fmla="*/ 56489 w 848"/>
              <a:gd name="T69" fmla="*/ 34925 h 430"/>
              <a:gd name="T70" fmla="*/ 42964 w 848"/>
              <a:gd name="T71" fmla="*/ 34925 h 430"/>
              <a:gd name="T72" fmla="*/ 32621 w 848"/>
              <a:gd name="T73" fmla="*/ 34925 h 430"/>
              <a:gd name="T74" fmla="*/ 18299 w 848"/>
              <a:gd name="T75" fmla="*/ 34925 h 430"/>
              <a:gd name="T76" fmla="*/ 21482 w 848"/>
              <a:gd name="T77" fmla="*/ 27781 h 430"/>
              <a:gd name="T78" fmla="*/ 14321 w 848"/>
              <a:gd name="T79" fmla="*/ 23813 h 430"/>
              <a:gd name="T80" fmla="*/ 21482 w 848"/>
              <a:gd name="T81" fmla="*/ 23813 h 430"/>
              <a:gd name="T82" fmla="*/ 11139 w 848"/>
              <a:gd name="T83" fmla="*/ 23813 h 430"/>
              <a:gd name="T84" fmla="*/ 7161 w 848"/>
              <a:gd name="T85" fmla="*/ 23813 h 430"/>
              <a:gd name="T86" fmla="*/ 3978 w 848"/>
              <a:gd name="T87" fmla="*/ 20638 h 430"/>
              <a:gd name="T88" fmla="*/ 24664 w 848"/>
              <a:gd name="T89" fmla="*/ 14288 h 430"/>
              <a:gd name="T90" fmla="*/ 38986 w 848"/>
              <a:gd name="T91" fmla="*/ 10319 h 430"/>
              <a:gd name="T92" fmla="*/ 49329 w 848"/>
              <a:gd name="T93" fmla="*/ 10319 h 430"/>
              <a:gd name="T94" fmla="*/ 60467 w 848"/>
              <a:gd name="T95" fmla="*/ 7144 h 430"/>
              <a:gd name="T96" fmla="*/ 70810 w 848"/>
              <a:gd name="T97" fmla="*/ 3969 h 430"/>
              <a:gd name="T98" fmla="*/ 88314 w 848"/>
              <a:gd name="T99" fmla="*/ 0 h 430"/>
              <a:gd name="T100" fmla="*/ 98657 w 848"/>
              <a:gd name="T101" fmla="*/ 3969 h 430"/>
              <a:gd name="T102" fmla="*/ 105818 w 848"/>
              <a:gd name="T103" fmla="*/ 0 h 430"/>
              <a:gd name="T104" fmla="*/ 120139 w 848"/>
              <a:gd name="T105" fmla="*/ 0 h 43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48"/>
              <a:gd name="T160" fmla="*/ 0 h 430"/>
              <a:gd name="T161" fmla="*/ 848 w 848"/>
              <a:gd name="T162" fmla="*/ 430 h 43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48" h="430">
                <a:moveTo>
                  <a:pt x="708" y="17"/>
                </a:moveTo>
                <a:lnTo>
                  <a:pt x="689" y="35"/>
                </a:lnTo>
                <a:lnTo>
                  <a:pt x="672" y="35"/>
                </a:lnTo>
                <a:lnTo>
                  <a:pt x="708" y="35"/>
                </a:lnTo>
                <a:lnTo>
                  <a:pt x="725" y="17"/>
                </a:lnTo>
                <a:lnTo>
                  <a:pt x="760" y="17"/>
                </a:lnTo>
                <a:lnTo>
                  <a:pt x="777" y="35"/>
                </a:lnTo>
                <a:lnTo>
                  <a:pt x="814" y="52"/>
                </a:lnTo>
                <a:lnTo>
                  <a:pt x="831" y="52"/>
                </a:lnTo>
                <a:lnTo>
                  <a:pt x="848" y="52"/>
                </a:lnTo>
                <a:lnTo>
                  <a:pt x="848" y="69"/>
                </a:lnTo>
                <a:lnTo>
                  <a:pt x="831" y="69"/>
                </a:lnTo>
                <a:lnTo>
                  <a:pt x="777" y="87"/>
                </a:lnTo>
                <a:lnTo>
                  <a:pt x="743" y="104"/>
                </a:lnTo>
                <a:lnTo>
                  <a:pt x="689" y="121"/>
                </a:lnTo>
                <a:lnTo>
                  <a:pt x="708" y="121"/>
                </a:lnTo>
                <a:lnTo>
                  <a:pt x="743" y="121"/>
                </a:lnTo>
                <a:lnTo>
                  <a:pt x="760" y="121"/>
                </a:lnTo>
                <a:lnTo>
                  <a:pt x="725" y="138"/>
                </a:lnTo>
                <a:lnTo>
                  <a:pt x="689" y="156"/>
                </a:lnTo>
                <a:lnTo>
                  <a:pt x="654" y="173"/>
                </a:lnTo>
                <a:lnTo>
                  <a:pt x="620" y="173"/>
                </a:lnTo>
                <a:lnTo>
                  <a:pt x="583" y="207"/>
                </a:lnTo>
                <a:lnTo>
                  <a:pt x="566" y="225"/>
                </a:lnTo>
                <a:lnTo>
                  <a:pt x="549" y="225"/>
                </a:lnTo>
                <a:lnTo>
                  <a:pt x="531" y="225"/>
                </a:lnTo>
                <a:lnTo>
                  <a:pt x="514" y="225"/>
                </a:lnTo>
                <a:lnTo>
                  <a:pt x="478" y="242"/>
                </a:lnTo>
                <a:lnTo>
                  <a:pt x="459" y="257"/>
                </a:lnTo>
                <a:lnTo>
                  <a:pt x="478" y="257"/>
                </a:lnTo>
                <a:lnTo>
                  <a:pt x="478" y="275"/>
                </a:lnTo>
                <a:lnTo>
                  <a:pt x="459" y="275"/>
                </a:lnTo>
                <a:lnTo>
                  <a:pt x="478" y="292"/>
                </a:lnTo>
                <a:lnTo>
                  <a:pt x="459" y="309"/>
                </a:lnTo>
                <a:lnTo>
                  <a:pt x="441" y="326"/>
                </a:lnTo>
                <a:lnTo>
                  <a:pt x="424" y="344"/>
                </a:lnTo>
                <a:lnTo>
                  <a:pt x="407" y="344"/>
                </a:lnTo>
                <a:lnTo>
                  <a:pt x="389" y="344"/>
                </a:lnTo>
                <a:lnTo>
                  <a:pt x="389" y="361"/>
                </a:lnTo>
                <a:lnTo>
                  <a:pt x="353" y="378"/>
                </a:lnTo>
                <a:lnTo>
                  <a:pt x="353" y="396"/>
                </a:lnTo>
                <a:lnTo>
                  <a:pt x="372" y="396"/>
                </a:lnTo>
                <a:lnTo>
                  <a:pt x="389" y="396"/>
                </a:lnTo>
                <a:lnTo>
                  <a:pt x="372" y="413"/>
                </a:lnTo>
                <a:lnTo>
                  <a:pt x="353" y="430"/>
                </a:lnTo>
                <a:lnTo>
                  <a:pt x="318" y="430"/>
                </a:lnTo>
                <a:lnTo>
                  <a:pt x="301" y="430"/>
                </a:lnTo>
                <a:lnTo>
                  <a:pt x="284" y="413"/>
                </a:lnTo>
                <a:lnTo>
                  <a:pt x="247" y="413"/>
                </a:lnTo>
                <a:lnTo>
                  <a:pt x="213" y="413"/>
                </a:lnTo>
                <a:lnTo>
                  <a:pt x="196" y="413"/>
                </a:lnTo>
                <a:lnTo>
                  <a:pt x="196" y="430"/>
                </a:lnTo>
                <a:lnTo>
                  <a:pt x="178" y="430"/>
                </a:lnTo>
                <a:lnTo>
                  <a:pt x="161" y="430"/>
                </a:lnTo>
                <a:lnTo>
                  <a:pt x="124" y="413"/>
                </a:lnTo>
                <a:lnTo>
                  <a:pt x="90" y="413"/>
                </a:lnTo>
                <a:lnTo>
                  <a:pt x="71" y="413"/>
                </a:lnTo>
                <a:lnTo>
                  <a:pt x="90" y="396"/>
                </a:lnTo>
                <a:lnTo>
                  <a:pt x="124" y="378"/>
                </a:lnTo>
                <a:lnTo>
                  <a:pt x="142" y="378"/>
                </a:lnTo>
                <a:lnTo>
                  <a:pt x="124" y="361"/>
                </a:lnTo>
                <a:lnTo>
                  <a:pt x="107" y="344"/>
                </a:lnTo>
                <a:lnTo>
                  <a:pt x="124" y="344"/>
                </a:lnTo>
                <a:lnTo>
                  <a:pt x="161" y="344"/>
                </a:lnTo>
                <a:lnTo>
                  <a:pt x="178" y="344"/>
                </a:lnTo>
                <a:lnTo>
                  <a:pt x="196" y="361"/>
                </a:lnTo>
                <a:lnTo>
                  <a:pt x="213" y="361"/>
                </a:lnTo>
                <a:lnTo>
                  <a:pt x="196" y="344"/>
                </a:lnTo>
                <a:lnTo>
                  <a:pt x="178" y="344"/>
                </a:lnTo>
                <a:lnTo>
                  <a:pt x="178" y="326"/>
                </a:lnTo>
                <a:lnTo>
                  <a:pt x="161" y="326"/>
                </a:lnTo>
                <a:lnTo>
                  <a:pt x="142" y="326"/>
                </a:lnTo>
                <a:lnTo>
                  <a:pt x="124" y="326"/>
                </a:lnTo>
                <a:lnTo>
                  <a:pt x="124" y="309"/>
                </a:lnTo>
                <a:lnTo>
                  <a:pt x="124" y="292"/>
                </a:lnTo>
                <a:lnTo>
                  <a:pt x="142" y="292"/>
                </a:lnTo>
                <a:lnTo>
                  <a:pt x="161" y="292"/>
                </a:lnTo>
                <a:lnTo>
                  <a:pt x="178" y="292"/>
                </a:lnTo>
                <a:lnTo>
                  <a:pt x="196" y="275"/>
                </a:lnTo>
                <a:lnTo>
                  <a:pt x="213" y="257"/>
                </a:lnTo>
                <a:lnTo>
                  <a:pt x="196" y="225"/>
                </a:lnTo>
                <a:lnTo>
                  <a:pt x="161" y="225"/>
                </a:lnTo>
                <a:lnTo>
                  <a:pt x="142" y="207"/>
                </a:lnTo>
                <a:lnTo>
                  <a:pt x="161" y="207"/>
                </a:lnTo>
                <a:lnTo>
                  <a:pt x="178" y="207"/>
                </a:lnTo>
                <a:lnTo>
                  <a:pt x="161" y="207"/>
                </a:lnTo>
                <a:lnTo>
                  <a:pt x="161" y="190"/>
                </a:lnTo>
                <a:lnTo>
                  <a:pt x="178" y="190"/>
                </a:lnTo>
                <a:lnTo>
                  <a:pt x="196" y="190"/>
                </a:lnTo>
                <a:lnTo>
                  <a:pt x="213" y="190"/>
                </a:lnTo>
                <a:lnTo>
                  <a:pt x="247" y="207"/>
                </a:lnTo>
                <a:lnTo>
                  <a:pt x="247" y="225"/>
                </a:lnTo>
                <a:lnTo>
                  <a:pt x="284" y="225"/>
                </a:lnTo>
                <a:lnTo>
                  <a:pt x="267" y="225"/>
                </a:lnTo>
                <a:lnTo>
                  <a:pt x="247" y="207"/>
                </a:lnTo>
                <a:lnTo>
                  <a:pt x="247" y="190"/>
                </a:lnTo>
                <a:lnTo>
                  <a:pt x="267" y="190"/>
                </a:lnTo>
                <a:lnTo>
                  <a:pt x="284" y="190"/>
                </a:lnTo>
                <a:lnTo>
                  <a:pt x="301" y="190"/>
                </a:lnTo>
                <a:lnTo>
                  <a:pt x="318" y="173"/>
                </a:lnTo>
                <a:lnTo>
                  <a:pt x="336" y="173"/>
                </a:lnTo>
                <a:lnTo>
                  <a:pt x="353" y="173"/>
                </a:lnTo>
                <a:lnTo>
                  <a:pt x="336" y="173"/>
                </a:lnTo>
                <a:lnTo>
                  <a:pt x="301" y="173"/>
                </a:lnTo>
                <a:lnTo>
                  <a:pt x="284" y="173"/>
                </a:lnTo>
                <a:lnTo>
                  <a:pt x="247" y="173"/>
                </a:lnTo>
                <a:lnTo>
                  <a:pt x="230" y="173"/>
                </a:lnTo>
                <a:lnTo>
                  <a:pt x="213" y="173"/>
                </a:lnTo>
                <a:lnTo>
                  <a:pt x="196" y="173"/>
                </a:lnTo>
                <a:lnTo>
                  <a:pt x="178" y="173"/>
                </a:lnTo>
                <a:lnTo>
                  <a:pt x="161" y="173"/>
                </a:lnTo>
                <a:lnTo>
                  <a:pt x="142" y="173"/>
                </a:lnTo>
                <a:lnTo>
                  <a:pt x="124" y="173"/>
                </a:lnTo>
                <a:lnTo>
                  <a:pt x="90" y="173"/>
                </a:lnTo>
                <a:lnTo>
                  <a:pt x="71" y="156"/>
                </a:lnTo>
                <a:lnTo>
                  <a:pt x="90" y="156"/>
                </a:lnTo>
                <a:lnTo>
                  <a:pt x="107" y="138"/>
                </a:lnTo>
                <a:lnTo>
                  <a:pt x="90" y="138"/>
                </a:lnTo>
                <a:lnTo>
                  <a:pt x="71" y="138"/>
                </a:lnTo>
                <a:lnTo>
                  <a:pt x="71" y="121"/>
                </a:lnTo>
                <a:lnTo>
                  <a:pt x="90" y="121"/>
                </a:lnTo>
                <a:lnTo>
                  <a:pt x="124" y="121"/>
                </a:lnTo>
                <a:lnTo>
                  <a:pt x="107" y="121"/>
                </a:lnTo>
                <a:lnTo>
                  <a:pt x="90" y="121"/>
                </a:lnTo>
                <a:lnTo>
                  <a:pt x="71" y="121"/>
                </a:lnTo>
                <a:lnTo>
                  <a:pt x="53" y="121"/>
                </a:lnTo>
                <a:lnTo>
                  <a:pt x="71" y="121"/>
                </a:lnTo>
                <a:lnTo>
                  <a:pt x="53" y="121"/>
                </a:lnTo>
                <a:lnTo>
                  <a:pt x="36" y="121"/>
                </a:lnTo>
                <a:lnTo>
                  <a:pt x="17" y="121"/>
                </a:lnTo>
                <a:lnTo>
                  <a:pt x="0" y="121"/>
                </a:lnTo>
                <a:lnTo>
                  <a:pt x="17" y="104"/>
                </a:lnTo>
                <a:lnTo>
                  <a:pt x="71" y="87"/>
                </a:lnTo>
                <a:lnTo>
                  <a:pt x="107" y="69"/>
                </a:lnTo>
                <a:lnTo>
                  <a:pt x="124" y="69"/>
                </a:lnTo>
                <a:lnTo>
                  <a:pt x="161" y="52"/>
                </a:lnTo>
                <a:lnTo>
                  <a:pt x="178" y="52"/>
                </a:lnTo>
                <a:lnTo>
                  <a:pt x="196" y="52"/>
                </a:lnTo>
                <a:lnTo>
                  <a:pt x="213" y="52"/>
                </a:lnTo>
                <a:lnTo>
                  <a:pt x="247" y="69"/>
                </a:lnTo>
                <a:lnTo>
                  <a:pt x="247" y="52"/>
                </a:lnTo>
                <a:lnTo>
                  <a:pt x="267" y="35"/>
                </a:lnTo>
                <a:lnTo>
                  <a:pt x="284" y="35"/>
                </a:lnTo>
                <a:lnTo>
                  <a:pt x="301" y="35"/>
                </a:lnTo>
                <a:lnTo>
                  <a:pt x="301" y="17"/>
                </a:lnTo>
                <a:lnTo>
                  <a:pt x="318" y="17"/>
                </a:lnTo>
                <a:lnTo>
                  <a:pt x="353" y="17"/>
                </a:lnTo>
                <a:lnTo>
                  <a:pt x="389" y="17"/>
                </a:lnTo>
                <a:lnTo>
                  <a:pt x="424" y="17"/>
                </a:lnTo>
                <a:lnTo>
                  <a:pt x="441" y="0"/>
                </a:lnTo>
                <a:lnTo>
                  <a:pt x="459" y="0"/>
                </a:lnTo>
                <a:lnTo>
                  <a:pt x="478" y="17"/>
                </a:lnTo>
                <a:lnTo>
                  <a:pt x="495" y="17"/>
                </a:lnTo>
                <a:lnTo>
                  <a:pt x="495" y="0"/>
                </a:lnTo>
                <a:lnTo>
                  <a:pt x="514" y="0"/>
                </a:lnTo>
                <a:lnTo>
                  <a:pt x="531" y="0"/>
                </a:lnTo>
                <a:lnTo>
                  <a:pt x="549" y="0"/>
                </a:lnTo>
                <a:lnTo>
                  <a:pt x="566" y="0"/>
                </a:lnTo>
                <a:lnTo>
                  <a:pt x="602" y="0"/>
                </a:lnTo>
                <a:lnTo>
                  <a:pt x="654" y="17"/>
                </a:lnTo>
                <a:lnTo>
                  <a:pt x="708" y="17"/>
                </a:lnTo>
                <a:close/>
              </a:path>
            </a:pathLst>
          </a:custGeom>
          <a:solidFill>
            <a:schemeClr val="accent1"/>
          </a:solidFill>
          <a:ln w="9525">
            <a:solidFill>
              <a:srgbClr val="B2B2B2"/>
            </a:solidFill>
            <a:round/>
            <a:headEnd/>
            <a:tailEnd/>
          </a:ln>
        </p:spPr>
        <p:txBody>
          <a:bodyPr/>
          <a:lstStyle/>
          <a:p>
            <a:endParaRPr lang="en-AU" dirty="0"/>
          </a:p>
        </p:txBody>
      </p:sp>
      <p:sp>
        <p:nvSpPr>
          <p:cNvPr id="24" name="Freeform 22"/>
          <p:cNvSpPr>
            <a:spLocks/>
          </p:cNvSpPr>
          <p:nvPr/>
        </p:nvSpPr>
        <p:spPr bwMode="auto">
          <a:xfrm>
            <a:off x="2487613" y="2486026"/>
            <a:ext cx="139700" cy="95250"/>
          </a:xfrm>
          <a:custGeom>
            <a:avLst/>
            <a:gdLst>
              <a:gd name="T0" fmla="*/ 28738 w 175"/>
              <a:gd name="T1" fmla="*/ 7204 h 119"/>
              <a:gd name="T2" fmla="*/ 28738 w 175"/>
              <a:gd name="T3" fmla="*/ 10405 h 119"/>
              <a:gd name="T4" fmla="*/ 28738 w 175"/>
              <a:gd name="T5" fmla="*/ 13607 h 119"/>
              <a:gd name="T6" fmla="*/ 31931 w 175"/>
              <a:gd name="T7" fmla="*/ 13607 h 119"/>
              <a:gd name="T8" fmla="*/ 35125 w 175"/>
              <a:gd name="T9" fmla="*/ 13607 h 119"/>
              <a:gd name="T10" fmla="*/ 31931 w 175"/>
              <a:gd name="T11" fmla="*/ 17609 h 119"/>
              <a:gd name="T12" fmla="*/ 31931 w 175"/>
              <a:gd name="T13" fmla="*/ 20811 h 119"/>
              <a:gd name="T14" fmla="*/ 24747 w 175"/>
              <a:gd name="T15" fmla="*/ 24013 h 119"/>
              <a:gd name="T16" fmla="*/ 21554 w 175"/>
              <a:gd name="T17" fmla="*/ 24013 h 119"/>
              <a:gd name="T18" fmla="*/ 18361 w 175"/>
              <a:gd name="T19" fmla="*/ 24013 h 119"/>
              <a:gd name="T20" fmla="*/ 18361 w 175"/>
              <a:gd name="T21" fmla="*/ 20811 h 119"/>
              <a:gd name="T22" fmla="*/ 11176 w 175"/>
              <a:gd name="T23" fmla="*/ 17609 h 119"/>
              <a:gd name="T24" fmla="*/ 7185 w 175"/>
              <a:gd name="T25" fmla="*/ 13607 h 119"/>
              <a:gd name="T26" fmla="*/ 0 w 175"/>
              <a:gd name="T27" fmla="*/ 13607 h 119"/>
              <a:gd name="T28" fmla="*/ 0 w 175"/>
              <a:gd name="T29" fmla="*/ 10405 h 119"/>
              <a:gd name="T30" fmla="*/ 0 w 175"/>
              <a:gd name="T31" fmla="*/ 7204 h 119"/>
              <a:gd name="T32" fmla="*/ 3991 w 175"/>
              <a:gd name="T33" fmla="*/ 10405 h 119"/>
              <a:gd name="T34" fmla="*/ 7185 w 175"/>
              <a:gd name="T35" fmla="*/ 10405 h 119"/>
              <a:gd name="T36" fmla="*/ 11176 w 175"/>
              <a:gd name="T37" fmla="*/ 10405 h 119"/>
              <a:gd name="T38" fmla="*/ 11176 w 175"/>
              <a:gd name="T39" fmla="*/ 7204 h 119"/>
              <a:gd name="T40" fmla="*/ 11176 w 175"/>
              <a:gd name="T41" fmla="*/ 3202 h 119"/>
              <a:gd name="T42" fmla="*/ 7185 w 175"/>
              <a:gd name="T43" fmla="*/ 3202 h 119"/>
              <a:gd name="T44" fmla="*/ 7185 w 175"/>
              <a:gd name="T45" fmla="*/ 0 h 119"/>
              <a:gd name="T46" fmla="*/ 11176 w 175"/>
              <a:gd name="T47" fmla="*/ 0 h 119"/>
              <a:gd name="T48" fmla="*/ 14369 w 175"/>
              <a:gd name="T49" fmla="*/ 0 h 119"/>
              <a:gd name="T50" fmla="*/ 21554 w 175"/>
              <a:gd name="T51" fmla="*/ 0 h 119"/>
              <a:gd name="T52" fmla="*/ 24747 w 175"/>
              <a:gd name="T53" fmla="*/ 0 h 119"/>
              <a:gd name="T54" fmla="*/ 28738 w 175"/>
              <a:gd name="T55" fmla="*/ 0 h 119"/>
              <a:gd name="T56" fmla="*/ 28738 w 175"/>
              <a:gd name="T57" fmla="*/ 3202 h 119"/>
              <a:gd name="T58" fmla="*/ 24747 w 175"/>
              <a:gd name="T59" fmla="*/ 7204 h 119"/>
              <a:gd name="T60" fmla="*/ 21554 w 175"/>
              <a:gd name="T61" fmla="*/ 7204 h 119"/>
              <a:gd name="T62" fmla="*/ 24747 w 175"/>
              <a:gd name="T63" fmla="*/ 7204 h 119"/>
              <a:gd name="T64" fmla="*/ 28738 w 175"/>
              <a:gd name="T65" fmla="*/ 7204 h 1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5"/>
              <a:gd name="T100" fmla="*/ 0 h 119"/>
              <a:gd name="T101" fmla="*/ 175 w 175"/>
              <a:gd name="T102" fmla="*/ 119 h 1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5" h="119">
                <a:moveTo>
                  <a:pt x="141" y="33"/>
                </a:moveTo>
                <a:lnTo>
                  <a:pt x="141" y="50"/>
                </a:lnTo>
                <a:lnTo>
                  <a:pt x="141" y="67"/>
                </a:lnTo>
                <a:lnTo>
                  <a:pt x="158" y="67"/>
                </a:lnTo>
                <a:lnTo>
                  <a:pt x="175" y="67"/>
                </a:lnTo>
                <a:lnTo>
                  <a:pt x="158" y="85"/>
                </a:lnTo>
                <a:lnTo>
                  <a:pt x="158" y="102"/>
                </a:lnTo>
                <a:lnTo>
                  <a:pt x="123" y="119"/>
                </a:lnTo>
                <a:lnTo>
                  <a:pt x="106" y="119"/>
                </a:lnTo>
                <a:lnTo>
                  <a:pt x="89" y="119"/>
                </a:lnTo>
                <a:lnTo>
                  <a:pt x="89" y="102"/>
                </a:lnTo>
                <a:lnTo>
                  <a:pt x="54" y="85"/>
                </a:lnTo>
                <a:lnTo>
                  <a:pt x="35" y="67"/>
                </a:lnTo>
                <a:lnTo>
                  <a:pt x="0" y="67"/>
                </a:lnTo>
                <a:lnTo>
                  <a:pt x="0" y="50"/>
                </a:lnTo>
                <a:lnTo>
                  <a:pt x="0" y="33"/>
                </a:lnTo>
                <a:lnTo>
                  <a:pt x="18" y="50"/>
                </a:lnTo>
                <a:lnTo>
                  <a:pt x="35" y="50"/>
                </a:lnTo>
                <a:lnTo>
                  <a:pt x="54" y="50"/>
                </a:lnTo>
                <a:lnTo>
                  <a:pt x="54" y="33"/>
                </a:lnTo>
                <a:lnTo>
                  <a:pt x="54" y="15"/>
                </a:lnTo>
                <a:lnTo>
                  <a:pt x="35" y="15"/>
                </a:lnTo>
                <a:lnTo>
                  <a:pt x="35" y="0"/>
                </a:lnTo>
                <a:lnTo>
                  <a:pt x="54" y="0"/>
                </a:lnTo>
                <a:lnTo>
                  <a:pt x="71" y="0"/>
                </a:lnTo>
                <a:lnTo>
                  <a:pt x="106" y="0"/>
                </a:lnTo>
                <a:lnTo>
                  <a:pt x="123" y="0"/>
                </a:lnTo>
                <a:lnTo>
                  <a:pt x="141" y="0"/>
                </a:lnTo>
                <a:lnTo>
                  <a:pt x="141" y="15"/>
                </a:lnTo>
                <a:lnTo>
                  <a:pt x="123" y="33"/>
                </a:lnTo>
                <a:lnTo>
                  <a:pt x="106" y="33"/>
                </a:lnTo>
                <a:lnTo>
                  <a:pt x="123" y="33"/>
                </a:lnTo>
                <a:lnTo>
                  <a:pt x="141" y="33"/>
                </a:lnTo>
                <a:close/>
              </a:path>
            </a:pathLst>
          </a:custGeom>
          <a:solidFill>
            <a:schemeClr val="accent1"/>
          </a:solidFill>
          <a:ln w="9525">
            <a:solidFill>
              <a:srgbClr val="B2B2B2"/>
            </a:solidFill>
            <a:round/>
            <a:headEnd/>
            <a:tailEnd/>
          </a:ln>
        </p:spPr>
        <p:txBody>
          <a:bodyPr/>
          <a:lstStyle/>
          <a:p>
            <a:endParaRPr lang="en-AU" dirty="0"/>
          </a:p>
        </p:txBody>
      </p:sp>
      <p:sp>
        <p:nvSpPr>
          <p:cNvPr id="25" name="Freeform 23"/>
          <p:cNvSpPr>
            <a:spLocks/>
          </p:cNvSpPr>
          <p:nvPr/>
        </p:nvSpPr>
        <p:spPr bwMode="auto">
          <a:xfrm>
            <a:off x="2557463" y="2633663"/>
            <a:ext cx="82550" cy="58738"/>
          </a:xfrm>
          <a:custGeom>
            <a:avLst/>
            <a:gdLst>
              <a:gd name="T0" fmla="*/ 17632 w 103"/>
              <a:gd name="T1" fmla="*/ 15288 h 73"/>
              <a:gd name="T2" fmla="*/ 10419 w 103"/>
              <a:gd name="T3" fmla="*/ 11265 h 73"/>
              <a:gd name="T4" fmla="*/ 4007 w 103"/>
              <a:gd name="T5" fmla="*/ 8046 h 73"/>
              <a:gd name="T6" fmla="*/ 0 w 103"/>
              <a:gd name="T7" fmla="*/ 8046 h 73"/>
              <a:gd name="T8" fmla="*/ 4007 w 103"/>
              <a:gd name="T9" fmla="*/ 8046 h 73"/>
              <a:gd name="T10" fmla="*/ 4007 w 103"/>
              <a:gd name="T11" fmla="*/ 4023 h 73"/>
              <a:gd name="T12" fmla="*/ 7213 w 103"/>
              <a:gd name="T13" fmla="*/ 0 h 73"/>
              <a:gd name="T14" fmla="*/ 14426 w 103"/>
              <a:gd name="T15" fmla="*/ 4023 h 73"/>
              <a:gd name="T16" fmla="*/ 17632 w 103"/>
              <a:gd name="T17" fmla="*/ 8046 h 73"/>
              <a:gd name="T18" fmla="*/ 20838 w 103"/>
              <a:gd name="T19" fmla="*/ 11265 h 73"/>
              <a:gd name="T20" fmla="*/ 17632 w 103"/>
              <a:gd name="T21" fmla="*/ 11265 h 73"/>
              <a:gd name="T22" fmla="*/ 17632 w 103"/>
              <a:gd name="T23" fmla="*/ 15288 h 7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3"/>
              <a:gd name="T37" fmla="*/ 0 h 73"/>
              <a:gd name="T38" fmla="*/ 103 w 103"/>
              <a:gd name="T39" fmla="*/ 73 h 7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3" h="73">
                <a:moveTo>
                  <a:pt x="86" y="73"/>
                </a:moveTo>
                <a:lnTo>
                  <a:pt x="52" y="56"/>
                </a:lnTo>
                <a:lnTo>
                  <a:pt x="17" y="37"/>
                </a:lnTo>
                <a:lnTo>
                  <a:pt x="0" y="37"/>
                </a:lnTo>
                <a:lnTo>
                  <a:pt x="17" y="37"/>
                </a:lnTo>
                <a:lnTo>
                  <a:pt x="17" y="19"/>
                </a:lnTo>
                <a:lnTo>
                  <a:pt x="34" y="0"/>
                </a:lnTo>
                <a:lnTo>
                  <a:pt x="69" y="19"/>
                </a:lnTo>
                <a:lnTo>
                  <a:pt x="86" y="37"/>
                </a:lnTo>
                <a:lnTo>
                  <a:pt x="103" y="56"/>
                </a:lnTo>
                <a:lnTo>
                  <a:pt x="86" y="56"/>
                </a:lnTo>
                <a:lnTo>
                  <a:pt x="86" y="73"/>
                </a:lnTo>
                <a:close/>
              </a:path>
            </a:pathLst>
          </a:custGeom>
          <a:solidFill>
            <a:schemeClr val="accent1"/>
          </a:solidFill>
          <a:ln w="9525">
            <a:solidFill>
              <a:srgbClr val="B2B2B2"/>
            </a:solidFill>
            <a:prstDash val="solid"/>
            <a:round/>
            <a:headEnd/>
            <a:tailEnd/>
          </a:ln>
        </p:spPr>
        <p:txBody>
          <a:bodyPr/>
          <a:lstStyle/>
          <a:p>
            <a:endParaRPr lang="en-AU" dirty="0"/>
          </a:p>
        </p:txBody>
      </p:sp>
      <p:sp>
        <p:nvSpPr>
          <p:cNvPr id="26" name="Freeform 24"/>
          <p:cNvSpPr>
            <a:spLocks/>
          </p:cNvSpPr>
          <p:nvPr/>
        </p:nvSpPr>
        <p:spPr bwMode="auto">
          <a:xfrm>
            <a:off x="2627313" y="2457451"/>
            <a:ext cx="125413" cy="95250"/>
          </a:xfrm>
          <a:custGeom>
            <a:avLst/>
            <a:gdLst>
              <a:gd name="T0" fmla="*/ 30762 w 159"/>
              <a:gd name="T1" fmla="*/ 6298 h 121"/>
              <a:gd name="T2" fmla="*/ 27607 w 159"/>
              <a:gd name="T3" fmla="*/ 6298 h 121"/>
              <a:gd name="T4" fmla="*/ 24452 w 159"/>
              <a:gd name="T5" fmla="*/ 6298 h 121"/>
              <a:gd name="T6" fmla="*/ 21297 w 159"/>
              <a:gd name="T7" fmla="*/ 13382 h 121"/>
              <a:gd name="T8" fmla="*/ 21297 w 159"/>
              <a:gd name="T9" fmla="*/ 16531 h 121"/>
              <a:gd name="T10" fmla="*/ 13409 w 159"/>
              <a:gd name="T11" fmla="*/ 16531 h 121"/>
              <a:gd name="T12" fmla="*/ 10254 w 159"/>
              <a:gd name="T13" fmla="*/ 16531 h 121"/>
              <a:gd name="T14" fmla="*/ 10254 w 159"/>
              <a:gd name="T15" fmla="*/ 19680 h 121"/>
              <a:gd name="T16" fmla="*/ 10254 w 159"/>
              <a:gd name="T17" fmla="*/ 23616 h 121"/>
              <a:gd name="T18" fmla="*/ 6310 w 159"/>
              <a:gd name="T19" fmla="*/ 23616 h 121"/>
              <a:gd name="T20" fmla="*/ 3155 w 159"/>
              <a:gd name="T21" fmla="*/ 23616 h 121"/>
              <a:gd name="T22" fmla="*/ 3155 w 159"/>
              <a:gd name="T23" fmla="*/ 19680 h 121"/>
              <a:gd name="T24" fmla="*/ 3155 w 159"/>
              <a:gd name="T25" fmla="*/ 16531 h 121"/>
              <a:gd name="T26" fmla="*/ 3155 w 159"/>
              <a:gd name="T27" fmla="*/ 13382 h 121"/>
              <a:gd name="T28" fmla="*/ 0 w 159"/>
              <a:gd name="T29" fmla="*/ 6298 h 121"/>
              <a:gd name="T30" fmla="*/ 3155 w 159"/>
              <a:gd name="T31" fmla="*/ 6298 h 121"/>
              <a:gd name="T32" fmla="*/ 6310 w 159"/>
              <a:gd name="T33" fmla="*/ 6298 h 121"/>
              <a:gd name="T34" fmla="*/ 6310 w 159"/>
              <a:gd name="T35" fmla="*/ 3149 h 121"/>
              <a:gd name="T36" fmla="*/ 10254 w 159"/>
              <a:gd name="T37" fmla="*/ 3149 h 121"/>
              <a:gd name="T38" fmla="*/ 10254 w 159"/>
              <a:gd name="T39" fmla="*/ 0 h 121"/>
              <a:gd name="T40" fmla="*/ 17353 w 159"/>
              <a:gd name="T41" fmla="*/ 3149 h 121"/>
              <a:gd name="T42" fmla="*/ 21297 w 159"/>
              <a:gd name="T43" fmla="*/ 3149 h 121"/>
              <a:gd name="T44" fmla="*/ 30762 w 159"/>
              <a:gd name="T45" fmla="*/ 3149 h 121"/>
              <a:gd name="T46" fmla="*/ 30762 w 159"/>
              <a:gd name="T47" fmla="*/ 6298 h 12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9"/>
              <a:gd name="T73" fmla="*/ 0 h 121"/>
              <a:gd name="T74" fmla="*/ 159 w 159"/>
              <a:gd name="T75" fmla="*/ 121 h 12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9" h="121">
                <a:moveTo>
                  <a:pt x="159" y="34"/>
                </a:moveTo>
                <a:lnTo>
                  <a:pt x="142" y="34"/>
                </a:lnTo>
                <a:lnTo>
                  <a:pt x="125" y="34"/>
                </a:lnTo>
                <a:lnTo>
                  <a:pt x="108" y="69"/>
                </a:lnTo>
                <a:lnTo>
                  <a:pt x="108" y="86"/>
                </a:lnTo>
                <a:lnTo>
                  <a:pt x="71" y="86"/>
                </a:lnTo>
                <a:lnTo>
                  <a:pt x="54" y="86"/>
                </a:lnTo>
                <a:lnTo>
                  <a:pt x="54" y="103"/>
                </a:lnTo>
                <a:lnTo>
                  <a:pt x="54" y="121"/>
                </a:lnTo>
                <a:lnTo>
                  <a:pt x="35" y="121"/>
                </a:lnTo>
                <a:lnTo>
                  <a:pt x="17" y="121"/>
                </a:lnTo>
                <a:lnTo>
                  <a:pt x="17" y="103"/>
                </a:lnTo>
                <a:lnTo>
                  <a:pt x="17" y="86"/>
                </a:lnTo>
                <a:lnTo>
                  <a:pt x="17" y="69"/>
                </a:lnTo>
                <a:lnTo>
                  <a:pt x="0" y="34"/>
                </a:lnTo>
                <a:lnTo>
                  <a:pt x="17" y="34"/>
                </a:lnTo>
                <a:lnTo>
                  <a:pt x="35" y="34"/>
                </a:lnTo>
                <a:lnTo>
                  <a:pt x="35" y="17"/>
                </a:lnTo>
                <a:lnTo>
                  <a:pt x="54" y="17"/>
                </a:lnTo>
                <a:lnTo>
                  <a:pt x="54" y="0"/>
                </a:lnTo>
                <a:lnTo>
                  <a:pt x="88" y="17"/>
                </a:lnTo>
                <a:lnTo>
                  <a:pt x="108" y="17"/>
                </a:lnTo>
                <a:lnTo>
                  <a:pt x="159" y="17"/>
                </a:lnTo>
                <a:lnTo>
                  <a:pt x="159" y="34"/>
                </a:lnTo>
                <a:close/>
              </a:path>
            </a:pathLst>
          </a:custGeom>
          <a:solidFill>
            <a:schemeClr val="accent1"/>
          </a:solidFill>
          <a:ln w="9525">
            <a:solidFill>
              <a:srgbClr val="B2B2B2"/>
            </a:solidFill>
            <a:prstDash val="solid"/>
            <a:round/>
            <a:headEnd/>
            <a:tailEnd/>
          </a:ln>
        </p:spPr>
        <p:txBody>
          <a:bodyPr/>
          <a:lstStyle/>
          <a:p>
            <a:endParaRPr lang="en-AU" dirty="0"/>
          </a:p>
        </p:txBody>
      </p:sp>
      <p:sp>
        <p:nvSpPr>
          <p:cNvPr id="27" name="Freeform 25"/>
          <p:cNvSpPr>
            <a:spLocks/>
          </p:cNvSpPr>
          <p:nvPr/>
        </p:nvSpPr>
        <p:spPr bwMode="auto">
          <a:xfrm>
            <a:off x="3046413" y="2703513"/>
            <a:ext cx="41275" cy="28575"/>
          </a:xfrm>
          <a:custGeom>
            <a:avLst/>
            <a:gdLst>
              <a:gd name="T0" fmla="*/ 10319 w 52"/>
              <a:gd name="T1" fmla="*/ 3969 h 36"/>
              <a:gd name="T2" fmla="*/ 3969 w 52"/>
              <a:gd name="T3" fmla="*/ 7144 h 36"/>
              <a:gd name="T4" fmla="*/ 0 w 52"/>
              <a:gd name="T5" fmla="*/ 7144 h 36"/>
              <a:gd name="T6" fmla="*/ 0 w 52"/>
              <a:gd name="T7" fmla="*/ 3969 h 36"/>
              <a:gd name="T8" fmla="*/ 0 w 52"/>
              <a:gd name="T9" fmla="*/ 0 h 36"/>
              <a:gd name="T10" fmla="*/ 7144 w 52"/>
              <a:gd name="T11" fmla="*/ 0 h 36"/>
              <a:gd name="T12" fmla="*/ 10319 w 52"/>
              <a:gd name="T13" fmla="*/ 3969 h 36"/>
              <a:gd name="T14" fmla="*/ 0 60000 65536"/>
              <a:gd name="T15" fmla="*/ 0 60000 65536"/>
              <a:gd name="T16" fmla="*/ 0 60000 65536"/>
              <a:gd name="T17" fmla="*/ 0 60000 65536"/>
              <a:gd name="T18" fmla="*/ 0 60000 65536"/>
              <a:gd name="T19" fmla="*/ 0 60000 65536"/>
              <a:gd name="T20" fmla="*/ 0 60000 65536"/>
              <a:gd name="T21" fmla="*/ 0 w 52"/>
              <a:gd name="T22" fmla="*/ 0 h 36"/>
              <a:gd name="T23" fmla="*/ 52 w 5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 h="36">
                <a:moveTo>
                  <a:pt x="52" y="19"/>
                </a:moveTo>
                <a:lnTo>
                  <a:pt x="17" y="36"/>
                </a:lnTo>
                <a:lnTo>
                  <a:pt x="0" y="36"/>
                </a:lnTo>
                <a:lnTo>
                  <a:pt x="0" y="19"/>
                </a:lnTo>
                <a:lnTo>
                  <a:pt x="0" y="0"/>
                </a:lnTo>
                <a:lnTo>
                  <a:pt x="35" y="0"/>
                </a:lnTo>
                <a:lnTo>
                  <a:pt x="52" y="19"/>
                </a:lnTo>
                <a:close/>
              </a:path>
            </a:pathLst>
          </a:custGeom>
          <a:solidFill>
            <a:schemeClr val="accent1"/>
          </a:solidFill>
          <a:ln w="9525">
            <a:solidFill>
              <a:srgbClr val="B2B2B2"/>
            </a:solidFill>
            <a:prstDash val="solid"/>
            <a:round/>
            <a:headEnd/>
            <a:tailEnd/>
          </a:ln>
        </p:spPr>
        <p:txBody>
          <a:bodyPr/>
          <a:lstStyle/>
          <a:p>
            <a:endParaRPr lang="en-AU" dirty="0"/>
          </a:p>
        </p:txBody>
      </p:sp>
      <p:sp>
        <p:nvSpPr>
          <p:cNvPr id="28" name="Freeform 26"/>
          <p:cNvSpPr>
            <a:spLocks/>
          </p:cNvSpPr>
          <p:nvPr/>
        </p:nvSpPr>
        <p:spPr bwMode="auto">
          <a:xfrm>
            <a:off x="2947988" y="2486026"/>
            <a:ext cx="112713" cy="39688"/>
          </a:xfrm>
          <a:custGeom>
            <a:avLst/>
            <a:gdLst>
              <a:gd name="T0" fmla="*/ 10319 w 142"/>
              <a:gd name="T1" fmla="*/ 10319 h 50"/>
              <a:gd name="T2" fmla="*/ 7144 w 142"/>
              <a:gd name="T3" fmla="*/ 10319 h 50"/>
              <a:gd name="T4" fmla="*/ 7144 w 142"/>
              <a:gd name="T5" fmla="*/ 7144 h 50"/>
              <a:gd name="T6" fmla="*/ 3175 w 142"/>
              <a:gd name="T7" fmla="*/ 2381 h 50"/>
              <a:gd name="T8" fmla="*/ 0 w 142"/>
              <a:gd name="T9" fmla="*/ 2381 h 50"/>
              <a:gd name="T10" fmla="*/ 0 w 142"/>
              <a:gd name="T11" fmla="*/ 0 h 50"/>
              <a:gd name="T12" fmla="*/ 3175 w 142"/>
              <a:gd name="T13" fmla="*/ 0 h 50"/>
              <a:gd name="T14" fmla="*/ 10319 w 142"/>
              <a:gd name="T15" fmla="*/ 0 h 50"/>
              <a:gd name="T16" fmla="*/ 14288 w 142"/>
              <a:gd name="T17" fmla="*/ 0 h 50"/>
              <a:gd name="T18" fmla="*/ 21431 w 142"/>
              <a:gd name="T19" fmla="*/ 0 h 50"/>
              <a:gd name="T20" fmla="*/ 24606 w 142"/>
              <a:gd name="T21" fmla="*/ 2381 h 50"/>
              <a:gd name="T22" fmla="*/ 28575 w 142"/>
              <a:gd name="T23" fmla="*/ 7144 h 50"/>
              <a:gd name="T24" fmla="*/ 24606 w 142"/>
              <a:gd name="T25" fmla="*/ 7144 h 50"/>
              <a:gd name="T26" fmla="*/ 24606 w 142"/>
              <a:gd name="T27" fmla="*/ 10319 h 50"/>
              <a:gd name="T28" fmla="*/ 21431 w 142"/>
              <a:gd name="T29" fmla="*/ 10319 h 50"/>
              <a:gd name="T30" fmla="*/ 17463 w 142"/>
              <a:gd name="T31" fmla="*/ 7144 h 50"/>
              <a:gd name="T32" fmla="*/ 17463 w 142"/>
              <a:gd name="T33" fmla="*/ 10319 h 50"/>
              <a:gd name="T34" fmla="*/ 14288 w 142"/>
              <a:gd name="T35" fmla="*/ 10319 h 50"/>
              <a:gd name="T36" fmla="*/ 10319 w 142"/>
              <a:gd name="T37" fmla="*/ 10319 h 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2"/>
              <a:gd name="T58" fmla="*/ 0 h 50"/>
              <a:gd name="T59" fmla="*/ 142 w 142"/>
              <a:gd name="T60" fmla="*/ 50 h 5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2" h="50">
                <a:moveTo>
                  <a:pt x="54" y="50"/>
                </a:moveTo>
                <a:lnTo>
                  <a:pt x="37" y="50"/>
                </a:lnTo>
                <a:lnTo>
                  <a:pt x="37" y="33"/>
                </a:lnTo>
                <a:lnTo>
                  <a:pt x="19" y="15"/>
                </a:lnTo>
                <a:lnTo>
                  <a:pt x="0" y="15"/>
                </a:lnTo>
                <a:lnTo>
                  <a:pt x="0" y="0"/>
                </a:lnTo>
                <a:lnTo>
                  <a:pt x="19" y="0"/>
                </a:lnTo>
                <a:lnTo>
                  <a:pt x="54" y="0"/>
                </a:lnTo>
                <a:lnTo>
                  <a:pt x="71" y="0"/>
                </a:lnTo>
                <a:lnTo>
                  <a:pt x="108" y="0"/>
                </a:lnTo>
                <a:lnTo>
                  <a:pt x="125" y="15"/>
                </a:lnTo>
                <a:lnTo>
                  <a:pt x="142" y="33"/>
                </a:lnTo>
                <a:lnTo>
                  <a:pt x="125" y="33"/>
                </a:lnTo>
                <a:lnTo>
                  <a:pt x="125" y="50"/>
                </a:lnTo>
                <a:lnTo>
                  <a:pt x="108" y="50"/>
                </a:lnTo>
                <a:lnTo>
                  <a:pt x="90" y="33"/>
                </a:lnTo>
                <a:lnTo>
                  <a:pt x="90" y="50"/>
                </a:lnTo>
                <a:lnTo>
                  <a:pt x="71" y="50"/>
                </a:lnTo>
                <a:lnTo>
                  <a:pt x="54" y="50"/>
                </a:lnTo>
                <a:close/>
              </a:path>
            </a:pathLst>
          </a:custGeom>
          <a:solidFill>
            <a:schemeClr val="accent1"/>
          </a:solidFill>
          <a:ln w="9525">
            <a:solidFill>
              <a:srgbClr val="B2B2B2"/>
            </a:solidFill>
            <a:prstDash val="solid"/>
            <a:round/>
            <a:headEnd/>
            <a:tailEnd/>
          </a:ln>
        </p:spPr>
        <p:txBody>
          <a:bodyPr/>
          <a:lstStyle/>
          <a:p>
            <a:endParaRPr lang="en-AU" dirty="0"/>
          </a:p>
        </p:txBody>
      </p:sp>
      <p:sp>
        <p:nvSpPr>
          <p:cNvPr id="29" name="Freeform 27"/>
          <p:cNvSpPr>
            <a:spLocks/>
          </p:cNvSpPr>
          <p:nvPr/>
        </p:nvSpPr>
        <p:spPr bwMode="auto">
          <a:xfrm>
            <a:off x="2992438" y="2662238"/>
            <a:ext cx="11113" cy="0"/>
          </a:xfrm>
          <a:custGeom>
            <a:avLst/>
            <a:gdLst>
              <a:gd name="T0" fmla="*/ 0 w 13"/>
              <a:gd name="T1" fmla="*/ 3419 w 13"/>
              <a:gd name="T2" fmla="*/ 0 w 13"/>
              <a:gd name="T3" fmla="*/ 0 60000 65536"/>
              <a:gd name="T4" fmla="*/ 0 60000 65536"/>
              <a:gd name="T5" fmla="*/ 0 60000 65536"/>
              <a:gd name="T6" fmla="*/ 0 w 13"/>
              <a:gd name="T7" fmla="*/ 13 w 13"/>
            </a:gdLst>
            <a:ahLst/>
            <a:cxnLst>
              <a:cxn ang="T3">
                <a:pos x="T0" y="0"/>
              </a:cxn>
              <a:cxn ang="T4">
                <a:pos x="T1" y="0"/>
              </a:cxn>
              <a:cxn ang="T5">
                <a:pos x="T2" y="0"/>
              </a:cxn>
            </a:cxnLst>
            <a:rect l="T6" t="0" r="T7" b="0"/>
            <a:pathLst>
              <a:path w="13">
                <a:moveTo>
                  <a:pt x="0" y="0"/>
                </a:moveTo>
                <a:lnTo>
                  <a:pt x="13" y="0"/>
                </a:lnTo>
                <a:lnTo>
                  <a:pt x="0" y="0"/>
                </a:lnTo>
                <a:close/>
              </a:path>
            </a:pathLst>
          </a:custGeom>
          <a:solidFill>
            <a:schemeClr val="accent1"/>
          </a:solidFill>
          <a:ln w="9525">
            <a:solidFill>
              <a:srgbClr val="B2B2B2"/>
            </a:solidFill>
            <a:prstDash val="solid"/>
            <a:round/>
            <a:headEnd/>
            <a:tailEnd/>
          </a:ln>
        </p:spPr>
        <p:txBody>
          <a:bodyPr/>
          <a:lstStyle/>
          <a:p>
            <a:endParaRPr lang="en-AU" dirty="0"/>
          </a:p>
        </p:txBody>
      </p:sp>
      <p:sp>
        <p:nvSpPr>
          <p:cNvPr id="30" name="Freeform 28"/>
          <p:cNvSpPr>
            <a:spLocks/>
          </p:cNvSpPr>
          <p:nvPr/>
        </p:nvSpPr>
        <p:spPr bwMode="auto">
          <a:xfrm>
            <a:off x="2752725" y="2486026"/>
            <a:ext cx="631825" cy="425450"/>
          </a:xfrm>
          <a:custGeom>
            <a:avLst/>
            <a:gdLst>
              <a:gd name="T0" fmla="*/ 143849 w 795"/>
              <a:gd name="T1" fmla="*/ 78728 h 535"/>
              <a:gd name="T2" fmla="*/ 127160 w 795"/>
              <a:gd name="T3" fmla="*/ 69185 h 535"/>
              <a:gd name="T4" fmla="*/ 127160 w 795"/>
              <a:gd name="T5" fmla="*/ 72366 h 535"/>
              <a:gd name="T6" fmla="*/ 127160 w 795"/>
              <a:gd name="T7" fmla="*/ 75547 h 535"/>
              <a:gd name="T8" fmla="*/ 133518 w 795"/>
              <a:gd name="T9" fmla="*/ 78728 h 535"/>
              <a:gd name="T10" fmla="*/ 140670 w 795"/>
              <a:gd name="T11" fmla="*/ 82704 h 535"/>
              <a:gd name="T12" fmla="*/ 140670 w 795"/>
              <a:gd name="T13" fmla="*/ 93042 h 535"/>
              <a:gd name="T14" fmla="*/ 133518 w 795"/>
              <a:gd name="T15" fmla="*/ 96223 h 535"/>
              <a:gd name="T16" fmla="*/ 123186 w 795"/>
              <a:gd name="T17" fmla="*/ 96223 h 535"/>
              <a:gd name="T18" fmla="*/ 130339 w 795"/>
              <a:gd name="T19" fmla="*/ 106561 h 535"/>
              <a:gd name="T20" fmla="*/ 120007 w 795"/>
              <a:gd name="T21" fmla="*/ 100199 h 535"/>
              <a:gd name="T22" fmla="*/ 102523 w 795"/>
              <a:gd name="T23" fmla="*/ 96223 h 535"/>
              <a:gd name="T24" fmla="*/ 92191 w 795"/>
              <a:gd name="T25" fmla="*/ 85885 h 535"/>
              <a:gd name="T26" fmla="*/ 81064 w 795"/>
              <a:gd name="T27" fmla="*/ 82704 h 535"/>
              <a:gd name="T28" fmla="*/ 66759 w 795"/>
              <a:gd name="T29" fmla="*/ 82704 h 535"/>
              <a:gd name="T30" fmla="*/ 73912 w 795"/>
              <a:gd name="T31" fmla="*/ 78728 h 535"/>
              <a:gd name="T32" fmla="*/ 85038 w 795"/>
              <a:gd name="T33" fmla="*/ 78728 h 535"/>
              <a:gd name="T34" fmla="*/ 88217 w 795"/>
              <a:gd name="T35" fmla="*/ 75547 h 535"/>
              <a:gd name="T36" fmla="*/ 88217 w 795"/>
              <a:gd name="T37" fmla="*/ 69185 h 535"/>
              <a:gd name="T38" fmla="*/ 95370 w 795"/>
              <a:gd name="T39" fmla="*/ 65209 h 535"/>
              <a:gd name="T40" fmla="*/ 88217 w 795"/>
              <a:gd name="T41" fmla="*/ 48509 h 535"/>
              <a:gd name="T42" fmla="*/ 77885 w 795"/>
              <a:gd name="T43" fmla="*/ 48509 h 535"/>
              <a:gd name="T44" fmla="*/ 77885 w 795"/>
              <a:gd name="T45" fmla="*/ 45328 h 535"/>
              <a:gd name="T46" fmla="*/ 63580 w 795"/>
              <a:gd name="T47" fmla="*/ 34195 h 535"/>
              <a:gd name="T48" fmla="*/ 57222 w 795"/>
              <a:gd name="T49" fmla="*/ 41352 h 535"/>
              <a:gd name="T50" fmla="*/ 46095 w 795"/>
              <a:gd name="T51" fmla="*/ 34195 h 535"/>
              <a:gd name="T52" fmla="*/ 25432 w 795"/>
              <a:gd name="T53" fmla="*/ 34195 h 535"/>
              <a:gd name="T54" fmla="*/ 15100 w 795"/>
              <a:gd name="T55" fmla="*/ 34195 h 535"/>
              <a:gd name="T56" fmla="*/ 3974 w 795"/>
              <a:gd name="T57" fmla="*/ 27038 h 535"/>
              <a:gd name="T58" fmla="*/ 15100 w 795"/>
              <a:gd name="T59" fmla="*/ 27038 h 535"/>
              <a:gd name="T60" fmla="*/ 3974 w 795"/>
              <a:gd name="T61" fmla="*/ 23857 h 535"/>
              <a:gd name="T62" fmla="*/ 3974 w 795"/>
              <a:gd name="T63" fmla="*/ 13519 h 535"/>
              <a:gd name="T64" fmla="*/ 11126 w 795"/>
              <a:gd name="T65" fmla="*/ 0 h 535"/>
              <a:gd name="T66" fmla="*/ 25432 w 795"/>
              <a:gd name="T67" fmla="*/ 0 h 535"/>
              <a:gd name="T68" fmla="*/ 18279 w 795"/>
              <a:gd name="T69" fmla="*/ 10338 h 535"/>
              <a:gd name="T70" fmla="*/ 21458 w 795"/>
              <a:gd name="T71" fmla="*/ 17495 h 535"/>
              <a:gd name="T72" fmla="*/ 25432 w 795"/>
              <a:gd name="T73" fmla="*/ 10338 h 535"/>
              <a:gd name="T74" fmla="*/ 46095 w 795"/>
              <a:gd name="T75" fmla="*/ 0 h 535"/>
              <a:gd name="T76" fmla="*/ 53248 w 795"/>
              <a:gd name="T77" fmla="*/ 13519 h 535"/>
              <a:gd name="T78" fmla="*/ 63580 w 795"/>
              <a:gd name="T79" fmla="*/ 13519 h 535"/>
              <a:gd name="T80" fmla="*/ 73912 w 795"/>
              <a:gd name="T81" fmla="*/ 10338 h 535"/>
              <a:gd name="T82" fmla="*/ 85038 w 795"/>
              <a:gd name="T83" fmla="*/ 17495 h 535"/>
              <a:gd name="T84" fmla="*/ 98549 w 795"/>
              <a:gd name="T85" fmla="*/ 23857 h 535"/>
              <a:gd name="T86" fmla="*/ 109675 w 795"/>
              <a:gd name="T87" fmla="*/ 27038 h 535"/>
              <a:gd name="T88" fmla="*/ 120007 w 795"/>
              <a:gd name="T89" fmla="*/ 34195 h 535"/>
              <a:gd name="T90" fmla="*/ 130339 w 795"/>
              <a:gd name="T91" fmla="*/ 37376 h 535"/>
              <a:gd name="T92" fmla="*/ 120007 w 795"/>
              <a:gd name="T93" fmla="*/ 41352 h 535"/>
              <a:gd name="T94" fmla="*/ 130339 w 795"/>
              <a:gd name="T95" fmla="*/ 41352 h 535"/>
              <a:gd name="T96" fmla="*/ 123186 w 795"/>
              <a:gd name="T97" fmla="*/ 48509 h 535"/>
              <a:gd name="T98" fmla="*/ 130339 w 795"/>
              <a:gd name="T99" fmla="*/ 51690 h 535"/>
              <a:gd name="T100" fmla="*/ 140670 w 795"/>
              <a:gd name="T101" fmla="*/ 58847 h 535"/>
              <a:gd name="T102" fmla="*/ 147823 w 795"/>
              <a:gd name="T103" fmla="*/ 62028 h 535"/>
              <a:gd name="T104" fmla="*/ 154976 w 795"/>
              <a:gd name="T105" fmla="*/ 69185 h 535"/>
              <a:gd name="T106" fmla="*/ 154976 w 795"/>
              <a:gd name="T107" fmla="*/ 72366 h 535"/>
              <a:gd name="T108" fmla="*/ 147823 w 795"/>
              <a:gd name="T109" fmla="*/ 75547 h 53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95"/>
              <a:gd name="T166" fmla="*/ 0 h 535"/>
              <a:gd name="T167" fmla="*/ 795 w 795"/>
              <a:gd name="T168" fmla="*/ 535 h 53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95" h="535">
                <a:moveTo>
                  <a:pt x="741" y="378"/>
                </a:moveTo>
                <a:lnTo>
                  <a:pt x="741" y="395"/>
                </a:lnTo>
                <a:lnTo>
                  <a:pt x="724" y="395"/>
                </a:lnTo>
                <a:lnTo>
                  <a:pt x="690" y="395"/>
                </a:lnTo>
                <a:lnTo>
                  <a:pt x="672" y="361"/>
                </a:lnTo>
                <a:lnTo>
                  <a:pt x="638" y="346"/>
                </a:lnTo>
                <a:lnTo>
                  <a:pt x="619" y="346"/>
                </a:lnTo>
                <a:lnTo>
                  <a:pt x="619" y="361"/>
                </a:lnTo>
                <a:lnTo>
                  <a:pt x="638" y="361"/>
                </a:lnTo>
                <a:lnTo>
                  <a:pt x="619" y="361"/>
                </a:lnTo>
                <a:lnTo>
                  <a:pt x="619" y="378"/>
                </a:lnTo>
                <a:lnTo>
                  <a:pt x="638" y="378"/>
                </a:lnTo>
                <a:lnTo>
                  <a:pt x="638" y="395"/>
                </a:lnTo>
                <a:lnTo>
                  <a:pt x="655" y="395"/>
                </a:lnTo>
                <a:lnTo>
                  <a:pt x="672" y="395"/>
                </a:lnTo>
                <a:lnTo>
                  <a:pt x="672" y="413"/>
                </a:lnTo>
                <a:lnTo>
                  <a:pt x="690" y="413"/>
                </a:lnTo>
                <a:lnTo>
                  <a:pt x="707" y="413"/>
                </a:lnTo>
                <a:lnTo>
                  <a:pt x="707" y="430"/>
                </a:lnTo>
                <a:lnTo>
                  <a:pt x="707" y="447"/>
                </a:lnTo>
                <a:lnTo>
                  <a:pt x="707" y="466"/>
                </a:lnTo>
                <a:lnTo>
                  <a:pt x="707" y="484"/>
                </a:lnTo>
                <a:lnTo>
                  <a:pt x="707" y="501"/>
                </a:lnTo>
                <a:lnTo>
                  <a:pt x="672" y="484"/>
                </a:lnTo>
                <a:lnTo>
                  <a:pt x="638" y="466"/>
                </a:lnTo>
                <a:lnTo>
                  <a:pt x="601" y="447"/>
                </a:lnTo>
                <a:lnTo>
                  <a:pt x="619" y="484"/>
                </a:lnTo>
                <a:lnTo>
                  <a:pt x="655" y="501"/>
                </a:lnTo>
                <a:lnTo>
                  <a:pt x="655" y="518"/>
                </a:lnTo>
                <a:lnTo>
                  <a:pt x="655" y="535"/>
                </a:lnTo>
                <a:lnTo>
                  <a:pt x="655" y="518"/>
                </a:lnTo>
                <a:lnTo>
                  <a:pt x="619" y="501"/>
                </a:lnTo>
                <a:lnTo>
                  <a:pt x="601" y="501"/>
                </a:lnTo>
                <a:lnTo>
                  <a:pt x="584" y="501"/>
                </a:lnTo>
                <a:lnTo>
                  <a:pt x="532" y="501"/>
                </a:lnTo>
                <a:lnTo>
                  <a:pt x="515" y="484"/>
                </a:lnTo>
                <a:lnTo>
                  <a:pt x="515" y="447"/>
                </a:lnTo>
                <a:lnTo>
                  <a:pt x="478" y="447"/>
                </a:lnTo>
                <a:lnTo>
                  <a:pt x="461" y="430"/>
                </a:lnTo>
                <a:lnTo>
                  <a:pt x="425" y="413"/>
                </a:lnTo>
                <a:lnTo>
                  <a:pt x="425" y="430"/>
                </a:lnTo>
                <a:lnTo>
                  <a:pt x="407" y="413"/>
                </a:lnTo>
                <a:lnTo>
                  <a:pt x="390" y="413"/>
                </a:lnTo>
                <a:lnTo>
                  <a:pt x="371" y="430"/>
                </a:lnTo>
                <a:lnTo>
                  <a:pt x="336" y="413"/>
                </a:lnTo>
                <a:lnTo>
                  <a:pt x="336" y="395"/>
                </a:lnTo>
                <a:lnTo>
                  <a:pt x="354" y="395"/>
                </a:lnTo>
                <a:lnTo>
                  <a:pt x="371" y="395"/>
                </a:lnTo>
                <a:lnTo>
                  <a:pt x="390" y="395"/>
                </a:lnTo>
                <a:lnTo>
                  <a:pt x="407" y="395"/>
                </a:lnTo>
                <a:lnTo>
                  <a:pt x="425" y="395"/>
                </a:lnTo>
                <a:lnTo>
                  <a:pt x="442" y="395"/>
                </a:lnTo>
                <a:lnTo>
                  <a:pt x="461" y="378"/>
                </a:lnTo>
                <a:lnTo>
                  <a:pt x="442" y="378"/>
                </a:lnTo>
                <a:lnTo>
                  <a:pt x="442" y="361"/>
                </a:lnTo>
                <a:lnTo>
                  <a:pt x="425" y="361"/>
                </a:lnTo>
                <a:lnTo>
                  <a:pt x="442" y="346"/>
                </a:lnTo>
                <a:lnTo>
                  <a:pt x="461" y="346"/>
                </a:lnTo>
                <a:lnTo>
                  <a:pt x="478" y="346"/>
                </a:lnTo>
                <a:lnTo>
                  <a:pt x="478" y="328"/>
                </a:lnTo>
                <a:lnTo>
                  <a:pt x="478" y="311"/>
                </a:lnTo>
                <a:lnTo>
                  <a:pt x="478" y="276"/>
                </a:lnTo>
                <a:lnTo>
                  <a:pt x="442" y="242"/>
                </a:lnTo>
                <a:lnTo>
                  <a:pt x="407" y="225"/>
                </a:lnTo>
                <a:lnTo>
                  <a:pt x="407" y="242"/>
                </a:lnTo>
                <a:lnTo>
                  <a:pt x="390" y="242"/>
                </a:lnTo>
                <a:lnTo>
                  <a:pt x="371" y="242"/>
                </a:lnTo>
                <a:lnTo>
                  <a:pt x="371" y="225"/>
                </a:lnTo>
                <a:lnTo>
                  <a:pt x="390" y="225"/>
                </a:lnTo>
                <a:lnTo>
                  <a:pt x="371" y="205"/>
                </a:lnTo>
                <a:lnTo>
                  <a:pt x="354" y="171"/>
                </a:lnTo>
                <a:lnTo>
                  <a:pt x="319" y="171"/>
                </a:lnTo>
                <a:lnTo>
                  <a:pt x="302" y="171"/>
                </a:lnTo>
                <a:lnTo>
                  <a:pt x="302" y="188"/>
                </a:lnTo>
                <a:lnTo>
                  <a:pt x="285" y="205"/>
                </a:lnTo>
                <a:lnTo>
                  <a:pt x="267" y="205"/>
                </a:lnTo>
                <a:lnTo>
                  <a:pt x="267" y="188"/>
                </a:lnTo>
                <a:lnTo>
                  <a:pt x="231" y="171"/>
                </a:lnTo>
                <a:lnTo>
                  <a:pt x="179" y="188"/>
                </a:lnTo>
                <a:lnTo>
                  <a:pt x="125" y="188"/>
                </a:lnTo>
                <a:lnTo>
                  <a:pt x="125" y="171"/>
                </a:lnTo>
                <a:lnTo>
                  <a:pt x="108" y="171"/>
                </a:lnTo>
                <a:lnTo>
                  <a:pt x="91" y="171"/>
                </a:lnTo>
                <a:lnTo>
                  <a:pt x="73" y="171"/>
                </a:lnTo>
                <a:lnTo>
                  <a:pt x="56" y="171"/>
                </a:lnTo>
                <a:lnTo>
                  <a:pt x="39" y="154"/>
                </a:lnTo>
                <a:lnTo>
                  <a:pt x="20" y="136"/>
                </a:lnTo>
                <a:lnTo>
                  <a:pt x="39" y="136"/>
                </a:lnTo>
                <a:lnTo>
                  <a:pt x="56" y="136"/>
                </a:lnTo>
                <a:lnTo>
                  <a:pt x="73" y="136"/>
                </a:lnTo>
                <a:lnTo>
                  <a:pt x="73" y="119"/>
                </a:lnTo>
                <a:lnTo>
                  <a:pt x="56" y="119"/>
                </a:lnTo>
                <a:lnTo>
                  <a:pt x="20" y="119"/>
                </a:lnTo>
                <a:lnTo>
                  <a:pt x="20" y="102"/>
                </a:lnTo>
                <a:lnTo>
                  <a:pt x="0" y="102"/>
                </a:lnTo>
                <a:lnTo>
                  <a:pt x="20" y="67"/>
                </a:lnTo>
                <a:lnTo>
                  <a:pt x="20" y="50"/>
                </a:lnTo>
                <a:lnTo>
                  <a:pt x="20" y="33"/>
                </a:lnTo>
                <a:lnTo>
                  <a:pt x="56" y="0"/>
                </a:lnTo>
                <a:lnTo>
                  <a:pt x="73" y="0"/>
                </a:lnTo>
                <a:lnTo>
                  <a:pt x="108" y="0"/>
                </a:lnTo>
                <a:lnTo>
                  <a:pt x="125" y="0"/>
                </a:lnTo>
                <a:lnTo>
                  <a:pt x="125" y="15"/>
                </a:lnTo>
                <a:lnTo>
                  <a:pt x="108" y="33"/>
                </a:lnTo>
                <a:lnTo>
                  <a:pt x="91" y="50"/>
                </a:lnTo>
                <a:lnTo>
                  <a:pt x="91" y="67"/>
                </a:lnTo>
                <a:lnTo>
                  <a:pt x="108" y="67"/>
                </a:lnTo>
                <a:lnTo>
                  <a:pt x="108" y="85"/>
                </a:lnTo>
                <a:lnTo>
                  <a:pt x="125" y="85"/>
                </a:lnTo>
                <a:lnTo>
                  <a:pt x="125" y="67"/>
                </a:lnTo>
                <a:lnTo>
                  <a:pt x="125" y="50"/>
                </a:lnTo>
                <a:lnTo>
                  <a:pt x="143" y="15"/>
                </a:lnTo>
                <a:lnTo>
                  <a:pt x="196" y="0"/>
                </a:lnTo>
                <a:lnTo>
                  <a:pt x="231" y="0"/>
                </a:lnTo>
                <a:lnTo>
                  <a:pt x="248" y="0"/>
                </a:lnTo>
                <a:lnTo>
                  <a:pt x="248" y="33"/>
                </a:lnTo>
                <a:lnTo>
                  <a:pt x="267" y="67"/>
                </a:lnTo>
                <a:lnTo>
                  <a:pt x="285" y="67"/>
                </a:lnTo>
                <a:lnTo>
                  <a:pt x="302" y="67"/>
                </a:lnTo>
                <a:lnTo>
                  <a:pt x="319" y="67"/>
                </a:lnTo>
                <a:lnTo>
                  <a:pt x="336" y="67"/>
                </a:lnTo>
                <a:lnTo>
                  <a:pt x="354" y="50"/>
                </a:lnTo>
                <a:lnTo>
                  <a:pt x="371" y="50"/>
                </a:lnTo>
                <a:lnTo>
                  <a:pt x="390" y="67"/>
                </a:lnTo>
                <a:lnTo>
                  <a:pt x="425" y="67"/>
                </a:lnTo>
                <a:lnTo>
                  <a:pt x="425" y="85"/>
                </a:lnTo>
                <a:lnTo>
                  <a:pt x="442" y="102"/>
                </a:lnTo>
                <a:lnTo>
                  <a:pt x="478" y="119"/>
                </a:lnTo>
                <a:lnTo>
                  <a:pt x="496" y="119"/>
                </a:lnTo>
                <a:lnTo>
                  <a:pt x="515" y="119"/>
                </a:lnTo>
                <a:lnTo>
                  <a:pt x="532" y="119"/>
                </a:lnTo>
                <a:lnTo>
                  <a:pt x="549" y="136"/>
                </a:lnTo>
                <a:lnTo>
                  <a:pt x="584" y="154"/>
                </a:lnTo>
                <a:lnTo>
                  <a:pt x="601" y="154"/>
                </a:lnTo>
                <a:lnTo>
                  <a:pt x="601" y="171"/>
                </a:lnTo>
                <a:lnTo>
                  <a:pt x="619" y="171"/>
                </a:lnTo>
                <a:lnTo>
                  <a:pt x="638" y="171"/>
                </a:lnTo>
                <a:lnTo>
                  <a:pt x="655" y="188"/>
                </a:lnTo>
                <a:lnTo>
                  <a:pt x="638" y="188"/>
                </a:lnTo>
                <a:lnTo>
                  <a:pt x="619" y="205"/>
                </a:lnTo>
                <a:lnTo>
                  <a:pt x="601" y="205"/>
                </a:lnTo>
                <a:lnTo>
                  <a:pt x="619" y="205"/>
                </a:lnTo>
                <a:lnTo>
                  <a:pt x="638" y="205"/>
                </a:lnTo>
                <a:lnTo>
                  <a:pt x="655" y="205"/>
                </a:lnTo>
                <a:lnTo>
                  <a:pt x="655" y="225"/>
                </a:lnTo>
                <a:lnTo>
                  <a:pt x="638" y="225"/>
                </a:lnTo>
                <a:lnTo>
                  <a:pt x="619" y="242"/>
                </a:lnTo>
                <a:lnTo>
                  <a:pt x="638" y="242"/>
                </a:lnTo>
                <a:lnTo>
                  <a:pt x="655" y="242"/>
                </a:lnTo>
                <a:lnTo>
                  <a:pt x="655" y="259"/>
                </a:lnTo>
                <a:lnTo>
                  <a:pt x="672" y="276"/>
                </a:lnTo>
                <a:lnTo>
                  <a:pt x="690" y="294"/>
                </a:lnTo>
                <a:lnTo>
                  <a:pt x="707" y="294"/>
                </a:lnTo>
                <a:lnTo>
                  <a:pt x="707" y="311"/>
                </a:lnTo>
                <a:lnTo>
                  <a:pt x="724" y="311"/>
                </a:lnTo>
                <a:lnTo>
                  <a:pt x="741" y="311"/>
                </a:lnTo>
                <a:lnTo>
                  <a:pt x="761" y="328"/>
                </a:lnTo>
                <a:lnTo>
                  <a:pt x="778" y="328"/>
                </a:lnTo>
                <a:lnTo>
                  <a:pt x="778" y="346"/>
                </a:lnTo>
                <a:lnTo>
                  <a:pt x="795" y="346"/>
                </a:lnTo>
                <a:lnTo>
                  <a:pt x="778" y="346"/>
                </a:lnTo>
                <a:lnTo>
                  <a:pt x="778" y="361"/>
                </a:lnTo>
                <a:lnTo>
                  <a:pt x="778" y="378"/>
                </a:lnTo>
                <a:lnTo>
                  <a:pt x="761" y="378"/>
                </a:lnTo>
                <a:lnTo>
                  <a:pt x="741" y="378"/>
                </a:lnTo>
                <a:close/>
              </a:path>
            </a:pathLst>
          </a:custGeom>
          <a:solidFill>
            <a:schemeClr val="accent1"/>
          </a:solidFill>
          <a:ln w="9525">
            <a:solidFill>
              <a:srgbClr val="B2B2B2"/>
            </a:solidFill>
            <a:prstDash val="solid"/>
            <a:round/>
            <a:headEnd/>
            <a:tailEnd/>
          </a:ln>
        </p:spPr>
        <p:txBody>
          <a:bodyPr/>
          <a:lstStyle/>
          <a:p>
            <a:endParaRPr lang="en-AU" dirty="0"/>
          </a:p>
        </p:txBody>
      </p:sp>
      <p:sp>
        <p:nvSpPr>
          <p:cNvPr id="31" name="Freeform 29"/>
          <p:cNvSpPr>
            <a:spLocks/>
          </p:cNvSpPr>
          <p:nvPr/>
        </p:nvSpPr>
        <p:spPr bwMode="auto">
          <a:xfrm>
            <a:off x="3130550" y="2005013"/>
            <a:ext cx="1284288" cy="958850"/>
          </a:xfrm>
          <a:custGeom>
            <a:avLst/>
            <a:gdLst>
              <a:gd name="T0" fmla="*/ 119063 w 1618"/>
              <a:gd name="T1" fmla="*/ 153860 h 1209"/>
              <a:gd name="T2" fmla="*/ 104775 w 1618"/>
              <a:gd name="T3" fmla="*/ 150688 h 1209"/>
              <a:gd name="T4" fmla="*/ 104775 w 1618"/>
              <a:gd name="T5" fmla="*/ 140378 h 1209"/>
              <a:gd name="T6" fmla="*/ 90488 w 1618"/>
              <a:gd name="T7" fmla="*/ 140378 h 1209"/>
              <a:gd name="T8" fmla="*/ 90488 w 1618"/>
              <a:gd name="T9" fmla="*/ 126102 h 1209"/>
              <a:gd name="T10" fmla="*/ 69850 w 1618"/>
              <a:gd name="T11" fmla="*/ 99137 h 1209"/>
              <a:gd name="T12" fmla="*/ 41275 w 1618"/>
              <a:gd name="T13" fmla="*/ 95171 h 1209"/>
              <a:gd name="T14" fmla="*/ 31750 w 1618"/>
              <a:gd name="T15" fmla="*/ 95171 h 1209"/>
              <a:gd name="T16" fmla="*/ 23813 w 1618"/>
              <a:gd name="T17" fmla="*/ 88826 h 1209"/>
              <a:gd name="T18" fmla="*/ 10319 w 1618"/>
              <a:gd name="T19" fmla="*/ 85654 h 1209"/>
              <a:gd name="T20" fmla="*/ 23813 w 1618"/>
              <a:gd name="T21" fmla="*/ 81689 h 1209"/>
              <a:gd name="T22" fmla="*/ 31750 w 1618"/>
              <a:gd name="T23" fmla="*/ 75344 h 1209"/>
              <a:gd name="T24" fmla="*/ 7144 w 1618"/>
              <a:gd name="T25" fmla="*/ 75344 h 1209"/>
              <a:gd name="T26" fmla="*/ 14288 w 1618"/>
              <a:gd name="T27" fmla="*/ 65034 h 1209"/>
              <a:gd name="T28" fmla="*/ 34925 w 1618"/>
              <a:gd name="T29" fmla="*/ 57896 h 1209"/>
              <a:gd name="T30" fmla="*/ 27781 w 1618"/>
              <a:gd name="T31" fmla="*/ 44413 h 1209"/>
              <a:gd name="T32" fmla="*/ 52388 w 1618"/>
              <a:gd name="T33" fmla="*/ 30138 h 1209"/>
              <a:gd name="T34" fmla="*/ 69850 w 1618"/>
              <a:gd name="T35" fmla="*/ 23793 h 1209"/>
              <a:gd name="T36" fmla="*/ 94456 w 1618"/>
              <a:gd name="T37" fmla="*/ 16655 h 1209"/>
              <a:gd name="T38" fmla="*/ 104775 w 1618"/>
              <a:gd name="T39" fmla="*/ 19827 h 1209"/>
              <a:gd name="T40" fmla="*/ 129381 w 1618"/>
              <a:gd name="T41" fmla="*/ 16655 h 1209"/>
              <a:gd name="T42" fmla="*/ 132556 w 1618"/>
              <a:gd name="T43" fmla="*/ 16655 h 1209"/>
              <a:gd name="T44" fmla="*/ 139700 w 1618"/>
              <a:gd name="T45" fmla="*/ 6345 h 1209"/>
              <a:gd name="T46" fmla="*/ 163513 w 1618"/>
              <a:gd name="T47" fmla="*/ 6345 h 1209"/>
              <a:gd name="T48" fmla="*/ 191294 w 1618"/>
              <a:gd name="T49" fmla="*/ 0 h 1209"/>
              <a:gd name="T50" fmla="*/ 237331 w 1618"/>
              <a:gd name="T51" fmla="*/ 3172 h 1209"/>
              <a:gd name="T52" fmla="*/ 272256 w 1618"/>
              <a:gd name="T53" fmla="*/ 13483 h 1209"/>
              <a:gd name="T54" fmla="*/ 234156 w 1618"/>
              <a:gd name="T55" fmla="*/ 19827 h 1209"/>
              <a:gd name="T56" fmla="*/ 241300 w 1618"/>
              <a:gd name="T57" fmla="*/ 19827 h 1209"/>
              <a:gd name="T58" fmla="*/ 251619 w 1618"/>
              <a:gd name="T59" fmla="*/ 30138 h 1209"/>
              <a:gd name="T60" fmla="*/ 272256 w 1618"/>
              <a:gd name="T61" fmla="*/ 26965 h 1209"/>
              <a:gd name="T62" fmla="*/ 272256 w 1618"/>
              <a:gd name="T63" fmla="*/ 30138 h 1209"/>
              <a:gd name="T64" fmla="*/ 293688 w 1618"/>
              <a:gd name="T65" fmla="*/ 26965 h 1209"/>
              <a:gd name="T66" fmla="*/ 311150 w 1618"/>
              <a:gd name="T67" fmla="*/ 23793 h 1209"/>
              <a:gd name="T68" fmla="*/ 321469 w 1618"/>
              <a:gd name="T69" fmla="*/ 30138 h 1209"/>
              <a:gd name="T70" fmla="*/ 300038 w 1618"/>
              <a:gd name="T71" fmla="*/ 44413 h 1209"/>
              <a:gd name="T72" fmla="*/ 286544 w 1618"/>
              <a:gd name="T73" fmla="*/ 51551 h 1209"/>
              <a:gd name="T74" fmla="*/ 276225 w 1618"/>
              <a:gd name="T75" fmla="*/ 65034 h 1209"/>
              <a:gd name="T76" fmla="*/ 286544 w 1618"/>
              <a:gd name="T77" fmla="*/ 71378 h 1209"/>
              <a:gd name="T78" fmla="*/ 293688 w 1618"/>
              <a:gd name="T79" fmla="*/ 81689 h 1209"/>
              <a:gd name="T80" fmla="*/ 276225 w 1618"/>
              <a:gd name="T81" fmla="*/ 88826 h 1209"/>
              <a:gd name="T82" fmla="*/ 286544 w 1618"/>
              <a:gd name="T83" fmla="*/ 102309 h 1209"/>
              <a:gd name="T84" fmla="*/ 286544 w 1618"/>
              <a:gd name="T85" fmla="*/ 109447 h 1209"/>
              <a:gd name="T86" fmla="*/ 272256 w 1618"/>
              <a:gd name="T87" fmla="*/ 122929 h 1209"/>
              <a:gd name="T88" fmla="*/ 269081 w 1618"/>
              <a:gd name="T89" fmla="*/ 122929 h 1209"/>
              <a:gd name="T90" fmla="*/ 261938 w 1618"/>
              <a:gd name="T91" fmla="*/ 130067 h 1209"/>
              <a:gd name="T92" fmla="*/ 272256 w 1618"/>
              <a:gd name="T93" fmla="*/ 140378 h 1209"/>
              <a:gd name="T94" fmla="*/ 261938 w 1618"/>
              <a:gd name="T95" fmla="*/ 143550 h 1209"/>
              <a:gd name="T96" fmla="*/ 255588 w 1618"/>
              <a:gd name="T97" fmla="*/ 153860 h 1209"/>
              <a:gd name="T98" fmla="*/ 258763 w 1618"/>
              <a:gd name="T99" fmla="*/ 160205 h 1209"/>
              <a:gd name="T100" fmla="*/ 223838 w 1618"/>
              <a:gd name="T101" fmla="*/ 170515 h 1209"/>
              <a:gd name="T102" fmla="*/ 213519 w 1618"/>
              <a:gd name="T103" fmla="*/ 177653 h 1209"/>
              <a:gd name="T104" fmla="*/ 195263 w 1618"/>
              <a:gd name="T105" fmla="*/ 191135 h 1209"/>
              <a:gd name="T106" fmla="*/ 184944 w 1618"/>
              <a:gd name="T107" fmla="*/ 191135 h 1209"/>
              <a:gd name="T108" fmla="*/ 170656 w 1618"/>
              <a:gd name="T109" fmla="*/ 205411 h 1209"/>
              <a:gd name="T110" fmla="*/ 160338 w 1618"/>
              <a:gd name="T111" fmla="*/ 218894 h 1209"/>
              <a:gd name="T112" fmla="*/ 157163 w 1618"/>
              <a:gd name="T113" fmla="*/ 239514 h 1209"/>
              <a:gd name="T114" fmla="*/ 146844 w 1618"/>
              <a:gd name="T115" fmla="*/ 235549 h 1209"/>
              <a:gd name="T116" fmla="*/ 129381 w 1618"/>
              <a:gd name="T117" fmla="*/ 229204 h 1209"/>
              <a:gd name="T118" fmla="*/ 115094 w 1618"/>
              <a:gd name="T119" fmla="*/ 211756 h 1209"/>
              <a:gd name="T120" fmla="*/ 111919 w 1618"/>
              <a:gd name="T121" fmla="*/ 201446 h 1209"/>
              <a:gd name="T122" fmla="*/ 100806 w 1618"/>
              <a:gd name="T123" fmla="*/ 188756 h 1209"/>
              <a:gd name="T124" fmla="*/ 108744 w 1618"/>
              <a:gd name="T125" fmla="*/ 170515 h 120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18"/>
              <a:gd name="T190" fmla="*/ 0 h 1209"/>
              <a:gd name="T191" fmla="*/ 1618 w 1618"/>
              <a:gd name="T192" fmla="*/ 1209 h 120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18" h="1209">
                <a:moveTo>
                  <a:pt x="545" y="846"/>
                </a:moveTo>
                <a:lnTo>
                  <a:pt x="562" y="846"/>
                </a:lnTo>
                <a:lnTo>
                  <a:pt x="562" y="829"/>
                </a:lnTo>
                <a:lnTo>
                  <a:pt x="579" y="811"/>
                </a:lnTo>
                <a:lnTo>
                  <a:pt x="599" y="777"/>
                </a:lnTo>
                <a:lnTo>
                  <a:pt x="562" y="777"/>
                </a:lnTo>
                <a:lnTo>
                  <a:pt x="510" y="777"/>
                </a:lnTo>
                <a:lnTo>
                  <a:pt x="493" y="742"/>
                </a:lnTo>
                <a:lnTo>
                  <a:pt x="510" y="742"/>
                </a:lnTo>
                <a:lnTo>
                  <a:pt x="527" y="760"/>
                </a:lnTo>
                <a:lnTo>
                  <a:pt x="545" y="760"/>
                </a:lnTo>
                <a:lnTo>
                  <a:pt x="562" y="760"/>
                </a:lnTo>
                <a:lnTo>
                  <a:pt x="562" y="742"/>
                </a:lnTo>
                <a:lnTo>
                  <a:pt x="562" y="725"/>
                </a:lnTo>
                <a:lnTo>
                  <a:pt x="527" y="708"/>
                </a:lnTo>
                <a:lnTo>
                  <a:pt x="510" y="691"/>
                </a:lnTo>
                <a:lnTo>
                  <a:pt x="510" y="708"/>
                </a:lnTo>
                <a:lnTo>
                  <a:pt x="493" y="708"/>
                </a:lnTo>
                <a:lnTo>
                  <a:pt x="476" y="725"/>
                </a:lnTo>
                <a:lnTo>
                  <a:pt x="458" y="708"/>
                </a:lnTo>
                <a:lnTo>
                  <a:pt x="458" y="691"/>
                </a:lnTo>
                <a:lnTo>
                  <a:pt x="458" y="673"/>
                </a:lnTo>
                <a:lnTo>
                  <a:pt x="476" y="673"/>
                </a:lnTo>
                <a:lnTo>
                  <a:pt x="476" y="656"/>
                </a:lnTo>
                <a:lnTo>
                  <a:pt x="458" y="639"/>
                </a:lnTo>
                <a:lnTo>
                  <a:pt x="458" y="621"/>
                </a:lnTo>
                <a:lnTo>
                  <a:pt x="458" y="589"/>
                </a:lnTo>
                <a:lnTo>
                  <a:pt x="422" y="552"/>
                </a:lnTo>
                <a:lnTo>
                  <a:pt x="405" y="518"/>
                </a:lnTo>
                <a:lnTo>
                  <a:pt x="351" y="501"/>
                </a:lnTo>
                <a:lnTo>
                  <a:pt x="316" y="466"/>
                </a:lnTo>
                <a:lnTo>
                  <a:pt x="263" y="466"/>
                </a:lnTo>
                <a:lnTo>
                  <a:pt x="245" y="466"/>
                </a:lnTo>
                <a:lnTo>
                  <a:pt x="228" y="466"/>
                </a:lnTo>
                <a:lnTo>
                  <a:pt x="211" y="483"/>
                </a:lnTo>
                <a:lnTo>
                  <a:pt x="193" y="483"/>
                </a:lnTo>
                <a:lnTo>
                  <a:pt x="193" y="466"/>
                </a:lnTo>
                <a:lnTo>
                  <a:pt x="176" y="466"/>
                </a:lnTo>
                <a:lnTo>
                  <a:pt x="176" y="483"/>
                </a:lnTo>
                <a:lnTo>
                  <a:pt x="157" y="483"/>
                </a:lnTo>
                <a:lnTo>
                  <a:pt x="140" y="483"/>
                </a:lnTo>
                <a:lnTo>
                  <a:pt x="122" y="466"/>
                </a:lnTo>
                <a:lnTo>
                  <a:pt x="105" y="466"/>
                </a:lnTo>
                <a:lnTo>
                  <a:pt x="105" y="449"/>
                </a:lnTo>
                <a:lnTo>
                  <a:pt x="122" y="449"/>
                </a:lnTo>
                <a:lnTo>
                  <a:pt x="122" y="432"/>
                </a:lnTo>
                <a:lnTo>
                  <a:pt x="105" y="432"/>
                </a:lnTo>
                <a:lnTo>
                  <a:pt x="88" y="432"/>
                </a:lnTo>
                <a:lnTo>
                  <a:pt x="71" y="432"/>
                </a:lnTo>
                <a:lnTo>
                  <a:pt x="53" y="432"/>
                </a:lnTo>
                <a:lnTo>
                  <a:pt x="53" y="414"/>
                </a:lnTo>
                <a:lnTo>
                  <a:pt x="71" y="414"/>
                </a:lnTo>
                <a:lnTo>
                  <a:pt x="88" y="414"/>
                </a:lnTo>
                <a:lnTo>
                  <a:pt x="105" y="414"/>
                </a:lnTo>
                <a:lnTo>
                  <a:pt x="122" y="414"/>
                </a:lnTo>
                <a:lnTo>
                  <a:pt x="122" y="397"/>
                </a:lnTo>
                <a:lnTo>
                  <a:pt x="157" y="397"/>
                </a:lnTo>
                <a:lnTo>
                  <a:pt x="176" y="397"/>
                </a:lnTo>
                <a:lnTo>
                  <a:pt x="176" y="380"/>
                </a:lnTo>
                <a:lnTo>
                  <a:pt x="157" y="380"/>
                </a:lnTo>
                <a:lnTo>
                  <a:pt x="140" y="380"/>
                </a:lnTo>
                <a:lnTo>
                  <a:pt x="122" y="380"/>
                </a:lnTo>
                <a:lnTo>
                  <a:pt x="105" y="380"/>
                </a:lnTo>
                <a:lnTo>
                  <a:pt x="71" y="380"/>
                </a:lnTo>
                <a:lnTo>
                  <a:pt x="36" y="380"/>
                </a:lnTo>
                <a:lnTo>
                  <a:pt x="0" y="345"/>
                </a:lnTo>
                <a:lnTo>
                  <a:pt x="17" y="328"/>
                </a:lnTo>
                <a:lnTo>
                  <a:pt x="36" y="328"/>
                </a:lnTo>
                <a:lnTo>
                  <a:pt x="53" y="328"/>
                </a:lnTo>
                <a:lnTo>
                  <a:pt x="71" y="328"/>
                </a:lnTo>
                <a:lnTo>
                  <a:pt x="88" y="311"/>
                </a:lnTo>
                <a:lnTo>
                  <a:pt x="105" y="311"/>
                </a:lnTo>
                <a:lnTo>
                  <a:pt x="122" y="311"/>
                </a:lnTo>
                <a:lnTo>
                  <a:pt x="157" y="311"/>
                </a:lnTo>
                <a:lnTo>
                  <a:pt x="176" y="293"/>
                </a:lnTo>
                <a:lnTo>
                  <a:pt x="193" y="278"/>
                </a:lnTo>
                <a:lnTo>
                  <a:pt x="211" y="261"/>
                </a:lnTo>
                <a:lnTo>
                  <a:pt x="176" y="243"/>
                </a:lnTo>
                <a:lnTo>
                  <a:pt x="157" y="243"/>
                </a:lnTo>
                <a:lnTo>
                  <a:pt x="140" y="226"/>
                </a:lnTo>
                <a:lnTo>
                  <a:pt x="157" y="209"/>
                </a:lnTo>
                <a:lnTo>
                  <a:pt x="193" y="209"/>
                </a:lnTo>
                <a:lnTo>
                  <a:pt x="228" y="192"/>
                </a:lnTo>
                <a:lnTo>
                  <a:pt x="245" y="155"/>
                </a:lnTo>
                <a:lnTo>
                  <a:pt x="263" y="155"/>
                </a:lnTo>
                <a:lnTo>
                  <a:pt x="280" y="172"/>
                </a:lnTo>
                <a:lnTo>
                  <a:pt x="297" y="155"/>
                </a:lnTo>
                <a:lnTo>
                  <a:pt x="297" y="138"/>
                </a:lnTo>
                <a:lnTo>
                  <a:pt x="316" y="121"/>
                </a:lnTo>
                <a:lnTo>
                  <a:pt x="351" y="121"/>
                </a:lnTo>
                <a:lnTo>
                  <a:pt x="368" y="103"/>
                </a:lnTo>
                <a:lnTo>
                  <a:pt x="405" y="103"/>
                </a:lnTo>
                <a:lnTo>
                  <a:pt x="422" y="86"/>
                </a:lnTo>
                <a:lnTo>
                  <a:pt x="458" y="86"/>
                </a:lnTo>
                <a:lnTo>
                  <a:pt x="476" y="86"/>
                </a:lnTo>
                <a:lnTo>
                  <a:pt x="493" y="103"/>
                </a:lnTo>
                <a:lnTo>
                  <a:pt x="510" y="121"/>
                </a:lnTo>
                <a:lnTo>
                  <a:pt x="510" y="103"/>
                </a:lnTo>
                <a:lnTo>
                  <a:pt x="510" y="86"/>
                </a:lnTo>
                <a:lnTo>
                  <a:pt x="527" y="103"/>
                </a:lnTo>
                <a:lnTo>
                  <a:pt x="562" y="103"/>
                </a:lnTo>
                <a:lnTo>
                  <a:pt x="562" y="86"/>
                </a:lnTo>
                <a:lnTo>
                  <a:pt x="579" y="86"/>
                </a:lnTo>
                <a:lnTo>
                  <a:pt x="616" y="86"/>
                </a:lnTo>
                <a:lnTo>
                  <a:pt x="650" y="86"/>
                </a:lnTo>
                <a:lnTo>
                  <a:pt x="668" y="103"/>
                </a:lnTo>
                <a:lnTo>
                  <a:pt x="685" y="103"/>
                </a:lnTo>
                <a:lnTo>
                  <a:pt x="702" y="103"/>
                </a:lnTo>
                <a:lnTo>
                  <a:pt x="685" y="103"/>
                </a:lnTo>
                <a:lnTo>
                  <a:pt x="668" y="86"/>
                </a:lnTo>
                <a:lnTo>
                  <a:pt x="650" y="69"/>
                </a:lnTo>
                <a:lnTo>
                  <a:pt x="668" y="69"/>
                </a:lnTo>
                <a:lnTo>
                  <a:pt x="685" y="69"/>
                </a:lnTo>
                <a:lnTo>
                  <a:pt x="685" y="52"/>
                </a:lnTo>
                <a:lnTo>
                  <a:pt x="702" y="34"/>
                </a:lnTo>
                <a:lnTo>
                  <a:pt x="739" y="34"/>
                </a:lnTo>
                <a:lnTo>
                  <a:pt x="756" y="34"/>
                </a:lnTo>
                <a:lnTo>
                  <a:pt x="773" y="34"/>
                </a:lnTo>
                <a:lnTo>
                  <a:pt x="808" y="34"/>
                </a:lnTo>
                <a:lnTo>
                  <a:pt x="827" y="34"/>
                </a:lnTo>
                <a:lnTo>
                  <a:pt x="844" y="34"/>
                </a:lnTo>
                <a:lnTo>
                  <a:pt x="862" y="34"/>
                </a:lnTo>
                <a:lnTo>
                  <a:pt x="881" y="34"/>
                </a:lnTo>
                <a:lnTo>
                  <a:pt x="915" y="17"/>
                </a:lnTo>
                <a:lnTo>
                  <a:pt x="967" y="0"/>
                </a:lnTo>
                <a:lnTo>
                  <a:pt x="1004" y="0"/>
                </a:lnTo>
                <a:lnTo>
                  <a:pt x="1055" y="0"/>
                </a:lnTo>
                <a:lnTo>
                  <a:pt x="1090" y="0"/>
                </a:lnTo>
                <a:lnTo>
                  <a:pt x="1161" y="0"/>
                </a:lnTo>
                <a:lnTo>
                  <a:pt x="1196" y="17"/>
                </a:lnTo>
                <a:lnTo>
                  <a:pt x="1249" y="34"/>
                </a:lnTo>
                <a:lnTo>
                  <a:pt x="1286" y="52"/>
                </a:lnTo>
                <a:lnTo>
                  <a:pt x="1320" y="52"/>
                </a:lnTo>
                <a:lnTo>
                  <a:pt x="1338" y="52"/>
                </a:lnTo>
                <a:lnTo>
                  <a:pt x="1372" y="69"/>
                </a:lnTo>
                <a:lnTo>
                  <a:pt x="1355" y="86"/>
                </a:lnTo>
                <a:lnTo>
                  <a:pt x="1320" y="86"/>
                </a:lnTo>
                <a:lnTo>
                  <a:pt x="1267" y="86"/>
                </a:lnTo>
                <a:lnTo>
                  <a:pt x="1249" y="103"/>
                </a:lnTo>
                <a:lnTo>
                  <a:pt x="1178" y="103"/>
                </a:lnTo>
                <a:lnTo>
                  <a:pt x="1090" y="103"/>
                </a:lnTo>
                <a:lnTo>
                  <a:pt x="1073" y="103"/>
                </a:lnTo>
                <a:lnTo>
                  <a:pt x="1090" y="121"/>
                </a:lnTo>
                <a:lnTo>
                  <a:pt x="1161" y="103"/>
                </a:lnTo>
                <a:lnTo>
                  <a:pt x="1213" y="103"/>
                </a:lnTo>
                <a:lnTo>
                  <a:pt x="1267" y="103"/>
                </a:lnTo>
                <a:lnTo>
                  <a:pt x="1249" y="121"/>
                </a:lnTo>
                <a:lnTo>
                  <a:pt x="1230" y="155"/>
                </a:lnTo>
                <a:lnTo>
                  <a:pt x="1213" y="155"/>
                </a:lnTo>
                <a:lnTo>
                  <a:pt x="1267" y="155"/>
                </a:lnTo>
                <a:lnTo>
                  <a:pt x="1303" y="121"/>
                </a:lnTo>
                <a:lnTo>
                  <a:pt x="1338" y="103"/>
                </a:lnTo>
                <a:lnTo>
                  <a:pt x="1355" y="103"/>
                </a:lnTo>
                <a:lnTo>
                  <a:pt x="1355" y="121"/>
                </a:lnTo>
                <a:lnTo>
                  <a:pt x="1372" y="138"/>
                </a:lnTo>
                <a:lnTo>
                  <a:pt x="1338" y="155"/>
                </a:lnTo>
                <a:lnTo>
                  <a:pt x="1320" y="192"/>
                </a:lnTo>
                <a:lnTo>
                  <a:pt x="1303" y="209"/>
                </a:lnTo>
                <a:lnTo>
                  <a:pt x="1338" y="192"/>
                </a:lnTo>
                <a:lnTo>
                  <a:pt x="1372" y="155"/>
                </a:lnTo>
                <a:lnTo>
                  <a:pt x="1389" y="138"/>
                </a:lnTo>
                <a:lnTo>
                  <a:pt x="1407" y="138"/>
                </a:lnTo>
                <a:lnTo>
                  <a:pt x="1443" y="138"/>
                </a:lnTo>
                <a:lnTo>
                  <a:pt x="1460" y="138"/>
                </a:lnTo>
                <a:lnTo>
                  <a:pt x="1478" y="138"/>
                </a:lnTo>
                <a:lnTo>
                  <a:pt x="1495" y="138"/>
                </a:lnTo>
                <a:lnTo>
                  <a:pt x="1495" y="121"/>
                </a:lnTo>
                <a:lnTo>
                  <a:pt x="1512" y="121"/>
                </a:lnTo>
                <a:lnTo>
                  <a:pt x="1547" y="121"/>
                </a:lnTo>
                <a:lnTo>
                  <a:pt x="1566" y="121"/>
                </a:lnTo>
                <a:lnTo>
                  <a:pt x="1566" y="103"/>
                </a:lnTo>
                <a:lnTo>
                  <a:pt x="1601" y="103"/>
                </a:lnTo>
                <a:lnTo>
                  <a:pt x="1618" y="121"/>
                </a:lnTo>
                <a:lnTo>
                  <a:pt x="1618" y="138"/>
                </a:lnTo>
                <a:lnTo>
                  <a:pt x="1618" y="155"/>
                </a:lnTo>
                <a:lnTo>
                  <a:pt x="1566" y="172"/>
                </a:lnTo>
                <a:lnTo>
                  <a:pt x="1547" y="192"/>
                </a:lnTo>
                <a:lnTo>
                  <a:pt x="1512" y="209"/>
                </a:lnTo>
                <a:lnTo>
                  <a:pt x="1530" y="209"/>
                </a:lnTo>
                <a:lnTo>
                  <a:pt x="1512" y="226"/>
                </a:lnTo>
                <a:lnTo>
                  <a:pt x="1495" y="226"/>
                </a:lnTo>
                <a:lnTo>
                  <a:pt x="1495" y="243"/>
                </a:lnTo>
                <a:lnTo>
                  <a:pt x="1478" y="261"/>
                </a:lnTo>
                <a:lnTo>
                  <a:pt x="1460" y="261"/>
                </a:lnTo>
                <a:lnTo>
                  <a:pt x="1443" y="261"/>
                </a:lnTo>
                <a:lnTo>
                  <a:pt x="1443" y="278"/>
                </a:lnTo>
                <a:lnTo>
                  <a:pt x="1443" y="293"/>
                </a:lnTo>
                <a:lnTo>
                  <a:pt x="1426" y="311"/>
                </a:lnTo>
                <a:lnTo>
                  <a:pt x="1407" y="328"/>
                </a:lnTo>
                <a:lnTo>
                  <a:pt x="1389" y="328"/>
                </a:lnTo>
                <a:lnTo>
                  <a:pt x="1389" y="345"/>
                </a:lnTo>
                <a:lnTo>
                  <a:pt x="1389" y="362"/>
                </a:lnTo>
                <a:lnTo>
                  <a:pt x="1407" y="362"/>
                </a:lnTo>
                <a:lnTo>
                  <a:pt x="1426" y="362"/>
                </a:lnTo>
                <a:lnTo>
                  <a:pt x="1443" y="362"/>
                </a:lnTo>
                <a:lnTo>
                  <a:pt x="1443" y="380"/>
                </a:lnTo>
                <a:lnTo>
                  <a:pt x="1460" y="380"/>
                </a:lnTo>
                <a:lnTo>
                  <a:pt x="1443" y="380"/>
                </a:lnTo>
                <a:lnTo>
                  <a:pt x="1478" y="397"/>
                </a:lnTo>
                <a:lnTo>
                  <a:pt x="1478" y="414"/>
                </a:lnTo>
                <a:lnTo>
                  <a:pt x="1460" y="432"/>
                </a:lnTo>
                <a:lnTo>
                  <a:pt x="1443" y="432"/>
                </a:lnTo>
                <a:lnTo>
                  <a:pt x="1407" y="432"/>
                </a:lnTo>
                <a:lnTo>
                  <a:pt x="1389" y="432"/>
                </a:lnTo>
                <a:lnTo>
                  <a:pt x="1389" y="449"/>
                </a:lnTo>
                <a:lnTo>
                  <a:pt x="1407" y="449"/>
                </a:lnTo>
                <a:lnTo>
                  <a:pt x="1426" y="449"/>
                </a:lnTo>
                <a:lnTo>
                  <a:pt x="1443" y="483"/>
                </a:lnTo>
                <a:lnTo>
                  <a:pt x="1443" y="501"/>
                </a:lnTo>
                <a:lnTo>
                  <a:pt x="1443" y="518"/>
                </a:lnTo>
                <a:lnTo>
                  <a:pt x="1426" y="518"/>
                </a:lnTo>
                <a:lnTo>
                  <a:pt x="1407" y="518"/>
                </a:lnTo>
                <a:lnTo>
                  <a:pt x="1407" y="535"/>
                </a:lnTo>
                <a:lnTo>
                  <a:pt x="1426" y="552"/>
                </a:lnTo>
                <a:lnTo>
                  <a:pt x="1443" y="552"/>
                </a:lnTo>
                <a:lnTo>
                  <a:pt x="1426" y="572"/>
                </a:lnTo>
                <a:lnTo>
                  <a:pt x="1407" y="572"/>
                </a:lnTo>
                <a:lnTo>
                  <a:pt x="1407" y="589"/>
                </a:lnTo>
                <a:lnTo>
                  <a:pt x="1389" y="606"/>
                </a:lnTo>
                <a:lnTo>
                  <a:pt x="1372" y="621"/>
                </a:lnTo>
                <a:lnTo>
                  <a:pt x="1355" y="621"/>
                </a:lnTo>
                <a:lnTo>
                  <a:pt x="1338" y="606"/>
                </a:lnTo>
                <a:lnTo>
                  <a:pt x="1320" y="606"/>
                </a:lnTo>
                <a:lnTo>
                  <a:pt x="1338" y="621"/>
                </a:lnTo>
                <a:lnTo>
                  <a:pt x="1355" y="621"/>
                </a:lnTo>
                <a:lnTo>
                  <a:pt x="1372" y="656"/>
                </a:lnTo>
                <a:lnTo>
                  <a:pt x="1372" y="673"/>
                </a:lnTo>
                <a:lnTo>
                  <a:pt x="1355" y="673"/>
                </a:lnTo>
                <a:lnTo>
                  <a:pt x="1338" y="673"/>
                </a:lnTo>
                <a:lnTo>
                  <a:pt x="1320" y="656"/>
                </a:lnTo>
                <a:lnTo>
                  <a:pt x="1303" y="621"/>
                </a:lnTo>
                <a:lnTo>
                  <a:pt x="1286" y="621"/>
                </a:lnTo>
                <a:lnTo>
                  <a:pt x="1286" y="639"/>
                </a:lnTo>
                <a:lnTo>
                  <a:pt x="1338" y="673"/>
                </a:lnTo>
                <a:lnTo>
                  <a:pt x="1372" y="708"/>
                </a:lnTo>
                <a:lnTo>
                  <a:pt x="1389" y="742"/>
                </a:lnTo>
                <a:lnTo>
                  <a:pt x="1389" y="760"/>
                </a:lnTo>
                <a:lnTo>
                  <a:pt x="1372" y="760"/>
                </a:lnTo>
                <a:lnTo>
                  <a:pt x="1338" y="742"/>
                </a:lnTo>
                <a:lnTo>
                  <a:pt x="1320" y="725"/>
                </a:lnTo>
                <a:lnTo>
                  <a:pt x="1286" y="725"/>
                </a:lnTo>
                <a:lnTo>
                  <a:pt x="1267" y="725"/>
                </a:lnTo>
                <a:lnTo>
                  <a:pt x="1286" y="725"/>
                </a:lnTo>
                <a:lnTo>
                  <a:pt x="1267" y="742"/>
                </a:lnTo>
                <a:lnTo>
                  <a:pt x="1286" y="777"/>
                </a:lnTo>
                <a:lnTo>
                  <a:pt x="1338" y="777"/>
                </a:lnTo>
                <a:lnTo>
                  <a:pt x="1372" y="777"/>
                </a:lnTo>
                <a:lnTo>
                  <a:pt x="1355" y="777"/>
                </a:lnTo>
                <a:lnTo>
                  <a:pt x="1338" y="794"/>
                </a:lnTo>
                <a:lnTo>
                  <a:pt x="1303" y="811"/>
                </a:lnTo>
                <a:lnTo>
                  <a:pt x="1267" y="829"/>
                </a:lnTo>
                <a:lnTo>
                  <a:pt x="1213" y="846"/>
                </a:lnTo>
                <a:lnTo>
                  <a:pt x="1196" y="846"/>
                </a:lnTo>
                <a:lnTo>
                  <a:pt x="1161" y="863"/>
                </a:lnTo>
                <a:lnTo>
                  <a:pt x="1125" y="863"/>
                </a:lnTo>
                <a:lnTo>
                  <a:pt x="1107" y="863"/>
                </a:lnTo>
                <a:lnTo>
                  <a:pt x="1090" y="863"/>
                </a:lnTo>
                <a:lnTo>
                  <a:pt x="1090" y="881"/>
                </a:lnTo>
                <a:lnTo>
                  <a:pt x="1090" y="898"/>
                </a:lnTo>
                <a:lnTo>
                  <a:pt x="1073" y="898"/>
                </a:lnTo>
                <a:lnTo>
                  <a:pt x="1055" y="915"/>
                </a:lnTo>
                <a:lnTo>
                  <a:pt x="1038" y="932"/>
                </a:lnTo>
                <a:lnTo>
                  <a:pt x="1038" y="952"/>
                </a:lnTo>
                <a:lnTo>
                  <a:pt x="1021" y="952"/>
                </a:lnTo>
                <a:lnTo>
                  <a:pt x="984" y="967"/>
                </a:lnTo>
                <a:lnTo>
                  <a:pt x="967" y="967"/>
                </a:lnTo>
                <a:lnTo>
                  <a:pt x="950" y="967"/>
                </a:lnTo>
                <a:lnTo>
                  <a:pt x="950" y="952"/>
                </a:lnTo>
                <a:lnTo>
                  <a:pt x="933" y="952"/>
                </a:lnTo>
                <a:lnTo>
                  <a:pt x="933" y="967"/>
                </a:lnTo>
                <a:lnTo>
                  <a:pt x="933" y="984"/>
                </a:lnTo>
                <a:lnTo>
                  <a:pt x="915" y="1001"/>
                </a:lnTo>
                <a:lnTo>
                  <a:pt x="862" y="1001"/>
                </a:lnTo>
                <a:lnTo>
                  <a:pt x="862" y="1019"/>
                </a:lnTo>
                <a:lnTo>
                  <a:pt x="862" y="1036"/>
                </a:lnTo>
                <a:lnTo>
                  <a:pt x="862" y="1053"/>
                </a:lnTo>
                <a:lnTo>
                  <a:pt x="862" y="1070"/>
                </a:lnTo>
                <a:lnTo>
                  <a:pt x="827" y="1070"/>
                </a:lnTo>
                <a:lnTo>
                  <a:pt x="827" y="1105"/>
                </a:lnTo>
                <a:lnTo>
                  <a:pt x="808" y="1105"/>
                </a:lnTo>
                <a:lnTo>
                  <a:pt x="808" y="1122"/>
                </a:lnTo>
                <a:lnTo>
                  <a:pt x="827" y="1157"/>
                </a:lnTo>
                <a:lnTo>
                  <a:pt x="808" y="1157"/>
                </a:lnTo>
                <a:lnTo>
                  <a:pt x="808" y="1191"/>
                </a:lnTo>
                <a:lnTo>
                  <a:pt x="790" y="1209"/>
                </a:lnTo>
                <a:lnTo>
                  <a:pt x="773" y="1209"/>
                </a:lnTo>
                <a:lnTo>
                  <a:pt x="773" y="1191"/>
                </a:lnTo>
                <a:lnTo>
                  <a:pt x="756" y="1191"/>
                </a:lnTo>
                <a:lnTo>
                  <a:pt x="756" y="1209"/>
                </a:lnTo>
                <a:lnTo>
                  <a:pt x="739" y="1191"/>
                </a:lnTo>
                <a:lnTo>
                  <a:pt x="721" y="1157"/>
                </a:lnTo>
                <a:lnTo>
                  <a:pt x="702" y="1157"/>
                </a:lnTo>
                <a:lnTo>
                  <a:pt x="685" y="1157"/>
                </a:lnTo>
                <a:lnTo>
                  <a:pt x="668" y="1157"/>
                </a:lnTo>
                <a:lnTo>
                  <a:pt x="650" y="1157"/>
                </a:lnTo>
                <a:lnTo>
                  <a:pt x="633" y="1157"/>
                </a:lnTo>
                <a:lnTo>
                  <a:pt x="633" y="1140"/>
                </a:lnTo>
                <a:lnTo>
                  <a:pt x="633" y="1122"/>
                </a:lnTo>
                <a:lnTo>
                  <a:pt x="616" y="1105"/>
                </a:lnTo>
                <a:lnTo>
                  <a:pt x="579" y="1070"/>
                </a:lnTo>
                <a:lnTo>
                  <a:pt x="562" y="1053"/>
                </a:lnTo>
                <a:lnTo>
                  <a:pt x="562" y="1036"/>
                </a:lnTo>
                <a:lnTo>
                  <a:pt x="579" y="1036"/>
                </a:lnTo>
                <a:lnTo>
                  <a:pt x="579" y="1019"/>
                </a:lnTo>
                <a:lnTo>
                  <a:pt x="562" y="1019"/>
                </a:lnTo>
                <a:lnTo>
                  <a:pt x="545" y="1019"/>
                </a:lnTo>
                <a:lnTo>
                  <a:pt x="545" y="1001"/>
                </a:lnTo>
                <a:lnTo>
                  <a:pt x="527" y="1001"/>
                </a:lnTo>
                <a:lnTo>
                  <a:pt x="510" y="967"/>
                </a:lnTo>
                <a:lnTo>
                  <a:pt x="510" y="952"/>
                </a:lnTo>
                <a:lnTo>
                  <a:pt x="510" y="932"/>
                </a:lnTo>
                <a:lnTo>
                  <a:pt x="510" y="915"/>
                </a:lnTo>
                <a:lnTo>
                  <a:pt x="510" y="898"/>
                </a:lnTo>
                <a:lnTo>
                  <a:pt x="527" y="881"/>
                </a:lnTo>
                <a:lnTo>
                  <a:pt x="545" y="863"/>
                </a:lnTo>
                <a:lnTo>
                  <a:pt x="545" y="846"/>
                </a:lnTo>
                <a:close/>
              </a:path>
            </a:pathLst>
          </a:custGeom>
          <a:solidFill>
            <a:schemeClr val="accent1"/>
          </a:solidFill>
          <a:ln w="9525">
            <a:solidFill>
              <a:srgbClr val="B2B2B2"/>
            </a:solidFill>
            <a:round/>
            <a:headEnd/>
            <a:tailEnd/>
          </a:ln>
        </p:spPr>
        <p:txBody>
          <a:bodyPr/>
          <a:lstStyle/>
          <a:p>
            <a:endParaRPr lang="en-AU" dirty="0"/>
          </a:p>
        </p:txBody>
      </p:sp>
      <p:sp>
        <p:nvSpPr>
          <p:cNvPr id="32" name="Freeform 30"/>
          <p:cNvSpPr>
            <a:spLocks/>
          </p:cNvSpPr>
          <p:nvPr/>
        </p:nvSpPr>
        <p:spPr bwMode="auto">
          <a:xfrm>
            <a:off x="3508375" y="2620963"/>
            <a:ext cx="69850" cy="41275"/>
          </a:xfrm>
          <a:custGeom>
            <a:avLst/>
            <a:gdLst>
              <a:gd name="T0" fmla="*/ 4061 w 86"/>
              <a:gd name="T1" fmla="*/ 10319 h 52"/>
              <a:gd name="T2" fmla="*/ 4061 w 86"/>
              <a:gd name="T3" fmla="*/ 7144 h 52"/>
              <a:gd name="T4" fmla="*/ 0 w 86"/>
              <a:gd name="T5" fmla="*/ 3969 h 52"/>
              <a:gd name="T6" fmla="*/ 0 w 86"/>
              <a:gd name="T7" fmla="*/ 0 h 52"/>
              <a:gd name="T8" fmla="*/ 4061 w 86"/>
              <a:gd name="T9" fmla="*/ 0 h 52"/>
              <a:gd name="T10" fmla="*/ 7310 w 86"/>
              <a:gd name="T11" fmla="*/ 0 h 52"/>
              <a:gd name="T12" fmla="*/ 10559 w 86"/>
              <a:gd name="T13" fmla="*/ 0 h 52"/>
              <a:gd name="T14" fmla="*/ 18681 w 86"/>
              <a:gd name="T15" fmla="*/ 3969 h 52"/>
              <a:gd name="T16" fmla="*/ 14620 w 86"/>
              <a:gd name="T17" fmla="*/ 7144 h 52"/>
              <a:gd name="T18" fmla="*/ 10559 w 86"/>
              <a:gd name="T19" fmla="*/ 10319 h 52"/>
              <a:gd name="T20" fmla="*/ 7310 w 86"/>
              <a:gd name="T21" fmla="*/ 10319 h 52"/>
              <a:gd name="T22" fmla="*/ 4061 w 86"/>
              <a:gd name="T23" fmla="*/ 10319 h 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6"/>
              <a:gd name="T37" fmla="*/ 0 h 52"/>
              <a:gd name="T38" fmla="*/ 86 w 86"/>
              <a:gd name="T39" fmla="*/ 52 h 5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6" h="52">
                <a:moveTo>
                  <a:pt x="17" y="52"/>
                </a:moveTo>
                <a:lnTo>
                  <a:pt x="17" y="34"/>
                </a:lnTo>
                <a:lnTo>
                  <a:pt x="0" y="17"/>
                </a:lnTo>
                <a:lnTo>
                  <a:pt x="0" y="0"/>
                </a:lnTo>
                <a:lnTo>
                  <a:pt x="17" y="0"/>
                </a:lnTo>
                <a:lnTo>
                  <a:pt x="34" y="0"/>
                </a:lnTo>
                <a:lnTo>
                  <a:pt x="51" y="0"/>
                </a:lnTo>
                <a:lnTo>
                  <a:pt x="86" y="17"/>
                </a:lnTo>
                <a:lnTo>
                  <a:pt x="69" y="34"/>
                </a:lnTo>
                <a:lnTo>
                  <a:pt x="51" y="52"/>
                </a:lnTo>
                <a:lnTo>
                  <a:pt x="34" y="52"/>
                </a:lnTo>
                <a:lnTo>
                  <a:pt x="17" y="52"/>
                </a:lnTo>
                <a:close/>
              </a:path>
            </a:pathLst>
          </a:custGeom>
          <a:solidFill>
            <a:schemeClr val="accent1"/>
          </a:solidFill>
          <a:ln w="9525">
            <a:solidFill>
              <a:srgbClr val="B2B2B2"/>
            </a:solidFill>
            <a:prstDash val="solid"/>
            <a:round/>
            <a:headEnd/>
            <a:tailEnd/>
          </a:ln>
        </p:spPr>
        <p:txBody>
          <a:bodyPr/>
          <a:lstStyle/>
          <a:p>
            <a:endParaRPr lang="en-AU" dirty="0"/>
          </a:p>
        </p:txBody>
      </p:sp>
      <p:sp>
        <p:nvSpPr>
          <p:cNvPr id="33" name="Freeform 31"/>
          <p:cNvSpPr>
            <a:spLocks/>
          </p:cNvSpPr>
          <p:nvPr/>
        </p:nvSpPr>
        <p:spPr bwMode="auto">
          <a:xfrm>
            <a:off x="2992438" y="2662238"/>
            <a:ext cx="11113" cy="0"/>
          </a:xfrm>
          <a:custGeom>
            <a:avLst/>
            <a:gdLst>
              <a:gd name="T0" fmla="*/ 0 w 13"/>
              <a:gd name="T1" fmla="*/ 3419 w 13"/>
              <a:gd name="T2" fmla="*/ 0 w 13"/>
              <a:gd name="T3" fmla="*/ 0 60000 65536"/>
              <a:gd name="T4" fmla="*/ 0 60000 65536"/>
              <a:gd name="T5" fmla="*/ 0 60000 65536"/>
              <a:gd name="T6" fmla="*/ 0 w 13"/>
              <a:gd name="T7" fmla="*/ 13 w 13"/>
            </a:gdLst>
            <a:ahLst/>
            <a:cxnLst>
              <a:cxn ang="T3">
                <a:pos x="T0" y="0"/>
              </a:cxn>
              <a:cxn ang="T4">
                <a:pos x="T1" y="0"/>
              </a:cxn>
              <a:cxn ang="T5">
                <a:pos x="T2" y="0"/>
              </a:cxn>
            </a:cxnLst>
            <a:rect l="T6" t="0" r="T7" b="0"/>
            <a:pathLst>
              <a:path w="13">
                <a:moveTo>
                  <a:pt x="0" y="0"/>
                </a:moveTo>
                <a:lnTo>
                  <a:pt x="13" y="0"/>
                </a:lnTo>
                <a:lnTo>
                  <a:pt x="0" y="0"/>
                </a:lnTo>
                <a:close/>
              </a:path>
            </a:pathLst>
          </a:custGeom>
          <a:solidFill>
            <a:schemeClr val="accent1"/>
          </a:solidFill>
          <a:ln w="9525">
            <a:solidFill>
              <a:srgbClr val="B2B2B2"/>
            </a:solidFill>
            <a:prstDash val="solid"/>
            <a:round/>
            <a:headEnd/>
            <a:tailEnd/>
          </a:ln>
        </p:spPr>
        <p:txBody>
          <a:bodyPr/>
          <a:lstStyle/>
          <a:p>
            <a:endParaRPr lang="en-AU" dirty="0"/>
          </a:p>
        </p:txBody>
      </p:sp>
      <p:sp>
        <p:nvSpPr>
          <p:cNvPr id="34" name="Freeform 32"/>
          <p:cNvSpPr>
            <a:spLocks/>
          </p:cNvSpPr>
          <p:nvPr/>
        </p:nvSpPr>
        <p:spPr bwMode="auto">
          <a:xfrm>
            <a:off x="4191000" y="2759076"/>
            <a:ext cx="211138" cy="82550"/>
          </a:xfrm>
          <a:custGeom>
            <a:avLst/>
            <a:gdLst>
              <a:gd name="T0" fmla="*/ 53382 w 265"/>
              <a:gd name="T1" fmla="*/ 10419 h 103"/>
              <a:gd name="T2" fmla="*/ 49398 w 265"/>
              <a:gd name="T3" fmla="*/ 10419 h 103"/>
              <a:gd name="T4" fmla="*/ 45415 w 265"/>
              <a:gd name="T5" fmla="*/ 14426 h 103"/>
              <a:gd name="T6" fmla="*/ 45415 w 265"/>
              <a:gd name="T7" fmla="*/ 17632 h 103"/>
              <a:gd name="T8" fmla="*/ 39041 w 265"/>
              <a:gd name="T9" fmla="*/ 17632 h 103"/>
              <a:gd name="T10" fmla="*/ 35057 w 265"/>
              <a:gd name="T11" fmla="*/ 20838 h 103"/>
              <a:gd name="T12" fmla="*/ 27886 w 265"/>
              <a:gd name="T13" fmla="*/ 20838 h 103"/>
              <a:gd name="T14" fmla="*/ 21512 w 265"/>
              <a:gd name="T15" fmla="*/ 20838 h 103"/>
              <a:gd name="T16" fmla="*/ 17528 w 265"/>
              <a:gd name="T17" fmla="*/ 20838 h 103"/>
              <a:gd name="T18" fmla="*/ 11154 w 265"/>
              <a:gd name="T19" fmla="*/ 17632 h 103"/>
              <a:gd name="T20" fmla="*/ 7171 w 265"/>
              <a:gd name="T21" fmla="*/ 14426 h 103"/>
              <a:gd name="T22" fmla="*/ 3984 w 265"/>
              <a:gd name="T23" fmla="*/ 14426 h 103"/>
              <a:gd name="T24" fmla="*/ 7171 w 265"/>
              <a:gd name="T25" fmla="*/ 14426 h 103"/>
              <a:gd name="T26" fmla="*/ 7171 w 265"/>
              <a:gd name="T27" fmla="*/ 10419 h 103"/>
              <a:gd name="T28" fmla="*/ 3984 w 265"/>
              <a:gd name="T29" fmla="*/ 10419 h 103"/>
              <a:gd name="T30" fmla="*/ 0 w 265"/>
              <a:gd name="T31" fmla="*/ 10419 h 103"/>
              <a:gd name="T32" fmla="*/ 7171 w 265"/>
              <a:gd name="T33" fmla="*/ 10419 h 103"/>
              <a:gd name="T34" fmla="*/ 11154 w 265"/>
              <a:gd name="T35" fmla="*/ 6412 h 103"/>
              <a:gd name="T36" fmla="*/ 7171 w 265"/>
              <a:gd name="T37" fmla="*/ 6412 h 103"/>
              <a:gd name="T38" fmla="*/ 3984 w 265"/>
              <a:gd name="T39" fmla="*/ 6412 h 103"/>
              <a:gd name="T40" fmla="*/ 0 w 265"/>
              <a:gd name="T41" fmla="*/ 3206 h 103"/>
              <a:gd name="T42" fmla="*/ 0 w 265"/>
              <a:gd name="T43" fmla="*/ 0 h 103"/>
              <a:gd name="T44" fmla="*/ 0 w 265"/>
              <a:gd name="T45" fmla="*/ 3206 h 103"/>
              <a:gd name="T46" fmla="*/ 0 w 265"/>
              <a:gd name="T47" fmla="*/ 0 h 103"/>
              <a:gd name="T48" fmla="*/ 3984 w 265"/>
              <a:gd name="T49" fmla="*/ 0 h 103"/>
              <a:gd name="T50" fmla="*/ 7171 w 265"/>
              <a:gd name="T51" fmla="*/ 0 h 103"/>
              <a:gd name="T52" fmla="*/ 11154 w 265"/>
              <a:gd name="T53" fmla="*/ 3206 h 103"/>
              <a:gd name="T54" fmla="*/ 11154 w 265"/>
              <a:gd name="T55" fmla="*/ 6412 h 103"/>
              <a:gd name="T56" fmla="*/ 11154 w 265"/>
              <a:gd name="T57" fmla="*/ 3206 h 103"/>
              <a:gd name="T58" fmla="*/ 14341 w 265"/>
              <a:gd name="T59" fmla="*/ 3206 h 103"/>
              <a:gd name="T60" fmla="*/ 14341 w 265"/>
              <a:gd name="T61" fmla="*/ 0 h 103"/>
              <a:gd name="T62" fmla="*/ 14341 w 265"/>
              <a:gd name="T63" fmla="*/ 3206 h 103"/>
              <a:gd name="T64" fmla="*/ 17528 w 265"/>
              <a:gd name="T65" fmla="*/ 3206 h 103"/>
              <a:gd name="T66" fmla="*/ 21512 w 265"/>
              <a:gd name="T67" fmla="*/ 3206 h 103"/>
              <a:gd name="T68" fmla="*/ 21512 w 265"/>
              <a:gd name="T69" fmla="*/ 0 h 103"/>
              <a:gd name="T70" fmla="*/ 24699 w 265"/>
              <a:gd name="T71" fmla="*/ 0 h 103"/>
              <a:gd name="T72" fmla="*/ 27886 w 265"/>
              <a:gd name="T73" fmla="*/ 0 h 103"/>
              <a:gd name="T74" fmla="*/ 31870 w 265"/>
              <a:gd name="T75" fmla="*/ 3206 h 103"/>
              <a:gd name="T76" fmla="*/ 31870 w 265"/>
              <a:gd name="T77" fmla="*/ 0 h 103"/>
              <a:gd name="T78" fmla="*/ 35057 w 265"/>
              <a:gd name="T79" fmla="*/ 0 h 103"/>
              <a:gd name="T80" fmla="*/ 39041 w 265"/>
              <a:gd name="T81" fmla="*/ 0 h 103"/>
              <a:gd name="T82" fmla="*/ 42228 w 265"/>
              <a:gd name="T83" fmla="*/ 0 h 103"/>
              <a:gd name="T84" fmla="*/ 45415 w 265"/>
              <a:gd name="T85" fmla="*/ 0 h 103"/>
              <a:gd name="T86" fmla="*/ 45415 w 265"/>
              <a:gd name="T87" fmla="*/ 6412 h 103"/>
              <a:gd name="T88" fmla="*/ 53382 w 265"/>
              <a:gd name="T89" fmla="*/ 10419 h 10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65"/>
              <a:gd name="T136" fmla="*/ 0 h 103"/>
              <a:gd name="T137" fmla="*/ 265 w 265"/>
              <a:gd name="T138" fmla="*/ 103 h 10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65" h="103">
                <a:moveTo>
                  <a:pt x="265" y="49"/>
                </a:moveTo>
                <a:lnTo>
                  <a:pt x="245" y="49"/>
                </a:lnTo>
                <a:lnTo>
                  <a:pt x="228" y="69"/>
                </a:lnTo>
                <a:lnTo>
                  <a:pt x="228" y="86"/>
                </a:lnTo>
                <a:lnTo>
                  <a:pt x="194" y="86"/>
                </a:lnTo>
                <a:lnTo>
                  <a:pt x="176" y="103"/>
                </a:lnTo>
                <a:lnTo>
                  <a:pt x="140" y="103"/>
                </a:lnTo>
                <a:lnTo>
                  <a:pt x="105" y="103"/>
                </a:lnTo>
                <a:lnTo>
                  <a:pt x="88" y="103"/>
                </a:lnTo>
                <a:lnTo>
                  <a:pt x="53" y="86"/>
                </a:lnTo>
                <a:lnTo>
                  <a:pt x="34" y="69"/>
                </a:lnTo>
                <a:lnTo>
                  <a:pt x="17" y="69"/>
                </a:lnTo>
                <a:lnTo>
                  <a:pt x="34" y="69"/>
                </a:lnTo>
                <a:lnTo>
                  <a:pt x="34" y="49"/>
                </a:lnTo>
                <a:lnTo>
                  <a:pt x="17" y="49"/>
                </a:lnTo>
                <a:lnTo>
                  <a:pt x="0" y="49"/>
                </a:lnTo>
                <a:lnTo>
                  <a:pt x="34" y="49"/>
                </a:lnTo>
                <a:lnTo>
                  <a:pt x="53" y="32"/>
                </a:lnTo>
                <a:lnTo>
                  <a:pt x="34" y="32"/>
                </a:lnTo>
                <a:lnTo>
                  <a:pt x="17" y="32"/>
                </a:lnTo>
                <a:lnTo>
                  <a:pt x="0" y="15"/>
                </a:lnTo>
                <a:lnTo>
                  <a:pt x="0" y="0"/>
                </a:lnTo>
                <a:lnTo>
                  <a:pt x="0" y="15"/>
                </a:lnTo>
                <a:lnTo>
                  <a:pt x="0" y="0"/>
                </a:lnTo>
                <a:lnTo>
                  <a:pt x="17" y="0"/>
                </a:lnTo>
                <a:lnTo>
                  <a:pt x="34" y="0"/>
                </a:lnTo>
                <a:lnTo>
                  <a:pt x="53" y="15"/>
                </a:lnTo>
                <a:lnTo>
                  <a:pt x="53" y="32"/>
                </a:lnTo>
                <a:lnTo>
                  <a:pt x="53" y="15"/>
                </a:lnTo>
                <a:lnTo>
                  <a:pt x="71" y="15"/>
                </a:lnTo>
                <a:lnTo>
                  <a:pt x="71" y="0"/>
                </a:lnTo>
                <a:lnTo>
                  <a:pt x="71" y="15"/>
                </a:lnTo>
                <a:lnTo>
                  <a:pt x="88" y="15"/>
                </a:lnTo>
                <a:lnTo>
                  <a:pt x="105" y="15"/>
                </a:lnTo>
                <a:lnTo>
                  <a:pt x="105" y="0"/>
                </a:lnTo>
                <a:lnTo>
                  <a:pt x="123" y="0"/>
                </a:lnTo>
                <a:lnTo>
                  <a:pt x="140" y="0"/>
                </a:lnTo>
                <a:lnTo>
                  <a:pt x="159" y="15"/>
                </a:lnTo>
                <a:lnTo>
                  <a:pt x="159" y="0"/>
                </a:lnTo>
                <a:lnTo>
                  <a:pt x="176" y="0"/>
                </a:lnTo>
                <a:lnTo>
                  <a:pt x="194" y="0"/>
                </a:lnTo>
                <a:lnTo>
                  <a:pt x="211" y="0"/>
                </a:lnTo>
                <a:lnTo>
                  <a:pt x="228" y="0"/>
                </a:lnTo>
                <a:lnTo>
                  <a:pt x="228" y="32"/>
                </a:lnTo>
                <a:lnTo>
                  <a:pt x="265" y="49"/>
                </a:lnTo>
                <a:close/>
              </a:path>
            </a:pathLst>
          </a:custGeom>
          <a:solidFill>
            <a:schemeClr val="accent1"/>
          </a:solidFill>
          <a:ln w="9525">
            <a:solidFill>
              <a:srgbClr val="B2B2B2"/>
            </a:solidFill>
            <a:round/>
            <a:headEnd/>
            <a:tailEnd/>
          </a:ln>
        </p:spPr>
        <p:txBody>
          <a:bodyPr/>
          <a:lstStyle/>
          <a:p>
            <a:endParaRPr lang="en-AU" dirty="0"/>
          </a:p>
        </p:txBody>
      </p:sp>
      <p:sp>
        <p:nvSpPr>
          <p:cNvPr id="35" name="Freeform 33"/>
          <p:cNvSpPr>
            <a:spLocks/>
          </p:cNvSpPr>
          <p:nvPr/>
        </p:nvSpPr>
        <p:spPr bwMode="auto">
          <a:xfrm>
            <a:off x="3087688" y="2703513"/>
            <a:ext cx="30163" cy="14288"/>
          </a:xfrm>
          <a:custGeom>
            <a:avLst/>
            <a:gdLst>
              <a:gd name="T0" fmla="*/ 4189 w 36"/>
              <a:gd name="T1" fmla="*/ 4202 h 17"/>
              <a:gd name="T2" fmla="*/ 0 w 36"/>
              <a:gd name="T3" fmla="*/ 4202 h 17"/>
              <a:gd name="T4" fmla="*/ 0 w 36"/>
              <a:gd name="T5" fmla="*/ 0 h 17"/>
              <a:gd name="T6" fmla="*/ 4189 w 36"/>
              <a:gd name="T7" fmla="*/ 0 h 17"/>
              <a:gd name="T8" fmla="*/ 8379 w 36"/>
              <a:gd name="T9" fmla="*/ 4202 h 17"/>
              <a:gd name="T10" fmla="*/ 4189 w 36"/>
              <a:gd name="T11" fmla="*/ 4202 h 17"/>
              <a:gd name="T12" fmla="*/ 0 60000 65536"/>
              <a:gd name="T13" fmla="*/ 0 60000 65536"/>
              <a:gd name="T14" fmla="*/ 0 60000 65536"/>
              <a:gd name="T15" fmla="*/ 0 60000 65536"/>
              <a:gd name="T16" fmla="*/ 0 60000 65536"/>
              <a:gd name="T17" fmla="*/ 0 60000 65536"/>
              <a:gd name="T18" fmla="*/ 0 w 36"/>
              <a:gd name="T19" fmla="*/ 0 h 17"/>
              <a:gd name="T20" fmla="*/ 36 w 3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6" h="17">
                <a:moveTo>
                  <a:pt x="17" y="17"/>
                </a:moveTo>
                <a:lnTo>
                  <a:pt x="0" y="17"/>
                </a:lnTo>
                <a:lnTo>
                  <a:pt x="0" y="0"/>
                </a:lnTo>
                <a:lnTo>
                  <a:pt x="17" y="0"/>
                </a:lnTo>
                <a:lnTo>
                  <a:pt x="36" y="17"/>
                </a:lnTo>
                <a:lnTo>
                  <a:pt x="17" y="17"/>
                </a:lnTo>
                <a:close/>
              </a:path>
            </a:pathLst>
          </a:custGeom>
          <a:solidFill>
            <a:schemeClr val="accent1"/>
          </a:solidFill>
          <a:ln w="9525">
            <a:solidFill>
              <a:srgbClr val="B2B2B2"/>
            </a:solidFill>
            <a:prstDash val="solid"/>
            <a:round/>
            <a:headEnd/>
            <a:tailEnd/>
          </a:ln>
        </p:spPr>
        <p:txBody>
          <a:bodyPr/>
          <a:lstStyle/>
          <a:p>
            <a:endParaRPr lang="en-AU" dirty="0"/>
          </a:p>
        </p:txBody>
      </p:sp>
      <p:sp>
        <p:nvSpPr>
          <p:cNvPr id="36" name="Freeform 34"/>
          <p:cNvSpPr>
            <a:spLocks/>
          </p:cNvSpPr>
          <p:nvPr/>
        </p:nvSpPr>
        <p:spPr bwMode="auto">
          <a:xfrm>
            <a:off x="4276725" y="2401888"/>
            <a:ext cx="55563" cy="30163"/>
          </a:xfrm>
          <a:custGeom>
            <a:avLst/>
            <a:gdLst>
              <a:gd name="T0" fmla="*/ 4026 w 69"/>
              <a:gd name="T1" fmla="*/ 8379 h 36"/>
              <a:gd name="T2" fmla="*/ 4026 w 69"/>
              <a:gd name="T3" fmla="*/ 4189 h 36"/>
              <a:gd name="T4" fmla="*/ 0 w 69"/>
              <a:gd name="T5" fmla="*/ 4189 h 36"/>
              <a:gd name="T6" fmla="*/ 4026 w 69"/>
              <a:gd name="T7" fmla="*/ 4189 h 36"/>
              <a:gd name="T8" fmla="*/ 4026 w 69"/>
              <a:gd name="T9" fmla="*/ 0 h 36"/>
              <a:gd name="T10" fmla="*/ 7247 w 69"/>
              <a:gd name="T11" fmla="*/ 0 h 36"/>
              <a:gd name="T12" fmla="*/ 7247 w 69"/>
              <a:gd name="T13" fmla="*/ 4189 h 36"/>
              <a:gd name="T14" fmla="*/ 10468 w 69"/>
              <a:gd name="T15" fmla="*/ 4189 h 36"/>
              <a:gd name="T16" fmla="*/ 14495 w 69"/>
              <a:gd name="T17" fmla="*/ 4189 h 36"/>
              <a:gd name="T18" fmla="*/ 10468 w 69"/>
              <a:gd name="T19" fmla="*/ 4189 h 36"/>
              <a:gd name="T20" fmla="*/ 7247 w 69"/>
              <a:gd name="T21" fmla="*/ 8379 h 36"/>
              <a:gd name="T22" fmla="*/ 4026 w 69"/>
              <a:gd name="T23" fmla="*/ 8379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36"/>
              <a:gd name="T38" fmla="*/ 69 w 69"/>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36">
                <a:moveTo>
                  <a:pt x="17" y="36"/>
                </a:moveTo>
                <a:lnTo>
                  <a:pt x="17" y="19"/>
                </a:lnTo>
                <a:lnTo>
                  <a:pt x="0" y="19"/>
                </a:lnTo>
                <a:lnTo>
                  <a:pt x="17" y="19"/>
                </a:lnTo>
                <a:lnTo>
                  <a:pt x="17" y="0"/>
                </a:lnTo>
                <a:lnTo>
                  <a:pt x="35" y="0"/>
                </a:lnTo>
                <a:lnTo>
                  <a:pt x="35" y="19"/>
                </a:lnTo>
                <a:lnTo>
                  <a:pt x="52" y="19"/>
                </a:lnTo>
                <a:lnTo>
                  <a:pt x="69" y="19"/>
                </a:lnTo>
                <a:lnTo>
                  <a:pt x="52" y="19"/>
                </a:lnTo>
                <a:lnTo>
                  <a:pt x="35" y="36"/>
                </a:lnTo>
                <a:lnTo>
                  <a:pt x="17" y="36"/>
                </a:lnTo>
              </a:path>
            </a:pathLst>
          </a:custGeom>
          <a:solidFill>
            <a:schemeClr val="accent1"/>
          </a:solidFill>
          <a:ln w="9525">
            <a:solidFill>
              <a:srgbClr val="B2B2B2"/>
            </a:solidFill>
            <a:prstDash val="solid"/>
            <a:round/>
            <a:headEnd/>
            <a:tailEnd/>
          </a:ln>
        </p:spPr>
        <p:txBody>
          <a:bodyPr/>
          <a:lstStyle/>
          <a:p>
            <a:endParaRPr lang="en-AU" dirty="0"/>
          </a:p>
        </p:txBody>
      </p:sp>
      <p:sp>
        <p:nvSpPr>
          <p:cNvPr id="37" name="Freeform 35"/>
          <p:cNvSpPr>
            <a:spLocks/>
          </p:cNvSpPr>
          <p:nvPr/>
        </p:nvSpPr>
        <p:spPr bwMode="auto">
          <a:xfrm>
            <a:off x="1076325" y="2574926"/>
            <a:ext cx="812800" cy="773113"/>
          </a:xfrm>
          <a:custGeom>
            <a:avLst/>
            <a:gdLst>
              <a:gd name="T0" fmla="*/ 203399 w 1023"/>
              <a:gd name="T1" fmla="*/ 187133 h 975"/>
              <a:gd name="T2" fmla="*/ 193070 w 1023"/>
              <a:gd name="T3" fmla="*/ 171274 h 975"/>
              <a:gd name="T4" fmla="*/ 178768 w 1023"/>
              <a:gd name="T5" fmla="*/ 152244 h 975"/>
              <a:gd name="T6" fmla="*/ 168439 w 1023"/>
              <a:gd name="T7" fmla="*/ 145107 h 975"/>
              <a:gd name="T8" fmla="*/ 154933 w 1023"/>
              <a:gd name="T9" fmla="*/ 139557 h 975"/>
              <a:gd name="T10" fmla="*/ 144604 w 1023"/>
              <a:gd name="T11" fmla="*/ 139557 h 975"/>
              <a:gd name="T12" fmla="*/ 144604 w 1023"/>
              <a:gd name="T13" fmla="*/ 25374 h 975"/>
              <a:gd name="T14" fmla="*/ 123946 w 1023"/>
              <a:gd name="T15" fmla="*/ 22202 h 975"/>
              <a:gd name="T16" fmla="*/ 110439 w 1023"/>
              <a:gd name="T17" fmla="*/ 19030 h 975"/>
              <a:gd name="T18" fmla="*/ 86603 w 1023"/>
              <a:gd name="T19" fmla="*/ 12687 h 975"/>
              <a:gd name="T20" fmla="*/ 72302 w 1023"/>
              <a:gd name="T21" fmla="*/ 6343 h 975"/>
              <a:gd name="T22" fmla="*/ 62768 w 1023"/>
              <a:gd name="T23" fmla="*/ 0 h 975"/>
              <a:gd name="T24" fmla="*/ 48466 w 1023"/>
              <a:gd name="T25" fmla="*/ 9515 h 975"/>
              <a:gd name="T26" fmla="*/ 34959 w 1023"/>
              <a:gd name="T27" fmla="*/ 15859 h 975"/>
              <a:gd name="T28" fmla="*/ 24630 w 1023"/>
              <a:gd name="T29" fmla="*/ 34889 h 975"/>
              <a:gd name="T30" fmla="*/ 7151 w 1023"/>
              <a:gd name="T31" fmla="*/ 44404 h 975"/>
              <a:gd name="T32" fmla="*/ 24630 w 1023"/>
              <a:gd name="T33" fmla="*/ 60263 h 975"/>
              <a:gd name="T34" fmla="*/ 31781 w 1023"/>
              <a:gd name="T35" fmla="*/ 72950 h 975"/>
              <a:gd name="T36" fmla="*/ 20658 w 1023"/>
              <a:gd name="T37" fmla="*/ 66607 h 975"/>
              <a:gd name="T38" fmla="*/ 3973 w 1023"/>
              <a:gd name="T39" fmla="*/ 72950 h 975"/>
              <a:gd name="T40" fmla="*/ 7151 w 1023"/>
              <a:gd name="T41" fmla="*/ 82465 h 975"/>
              <a:gd name="T42" fmla="*/ 7151 w 1023"/>
              <a:gd name="T43" fmla="*/ 88809 h 975"/>
              <a:gd name="T44" fmla="*/ 20658 w 1023"/>
              <a:gd name="T45" fmla="*/ 91981 h 975"/>
              <a:gd name="T46" fmla="*/ 34959 w 1023"/>
              <a:gd name="T47" fmla="*/ 88809 h 975"/>
              <a:gd name="T48" fmla="*/ 38137 w 1023"/>
              <a:gd name="T49" fmla="*/ 97531 h 975"/>
              <a:gd name="T50" fmla="*/ 27808 w 1023"/>
              <a:gd name="T51" fmla="*/ 104668 h 975"/>
              <a:gd name="T52" fmla="*/ 20658 w 1023"/>
              <a:gd name="T53" fmla="*/ 107046 h 975"/>
              <a:gd name="T54" fmla="*/ 10329 w 1023"/>
              <a:gd name="T55" fmla="*/ 123698 h 975"/>
              <a:gd name="T56" fmla="*/ 24630 w 1023"/>
              <a:gd name="T57" fmla="*/ 142729 h 975"/>
              <a:gd name="T58" fmla="*/ 31781 w 1023"/>
              <a:gd name="T59" fmla="*/ 145107 h 975"/>
              <a:gd name="T60" fmla="*/ 34959 w 1023"/>
              <a:gd name="T61" fmla="*/ 152244 h 975"/>
              <a:gd name="T62" fmla="*/ 48466 w 1023"/>
              <a:gd name="T63" fmla="*/ 154623 h 975"/>
              <a:gd name="T64" fmla="*/ 55617 w 1023"/>
              <a:gd name="T65" fmla="*/ 152244 h 975"/>
              <a:gd name="T66" fmla="*/ 55617 w 1023"/>
              <a:gd name="T67" fmla="*/ 164138 h 975"/>
              <a:gd name="T68" fmla="*/ 27808 w 1023"/>
              <a:gd name="T69" fmla="*/ 180790 h 975"/>
              <a:gd name="T70" fmla="*/ 14301 w 1023"/>
              <a:gd name="T71" fmla="*/ 190305 h 975"/>
              <a:gd name="T72" fmla="*/ 34959 w 1023"/>
              <a:gd name="T73" fmla="*/ 183168 h 975"/>
              <a:gd name="T74" fmla="*/ 52439 w 1023"/>
              <a:gd name="T75" fmla="*/ 173653 h 975"/>
              <a:gd name="T76" fmla="*/ 76274 w 1023"/>
              <a:gd name="T77" fmla="*/ 154623 h 975"/>
              <a:gd name="T78" fmla="*/ 72302 w 1023"/>
              <a:gd name="T79" fmla="*/ 149072 h 975"/>
              <a:gd name="T80" fmla="*/ 82631 w 1023"/>
              <a:gd name="T81" fmla="*/ 139557 h 975"/>
              <a:gd name="T82" fmla="*/ 92960 w 1023"/>
              <a:gd name="T83" fmla="*/ 126077 h 975"/>
              <a:gd name="T84" fmla="*/ 92960 w 1023"/>
              <a:gd name="T85" fmla="*/ 130042 h 975"/>
              <a:gd name="T86" fmla="*/ 86603 w 1023"/>
              <a:gd name="T87" fmla="*/ 142729 h 975"/>
              <a:gd name="T88" fmla="*/ 86603 w 1023"/>
              <a:gd name="T89" fmla="*/ 149072 h 975"/>
              <a:gd name="T90" fmla="*/ 100110 w 1023"/>
              <a:gd name="T91" fmla="*/ 142729 h 975"/>
              <a:gd name="T92" fmla="*/ 107261 w 1023"/>
              <a:gd name="T93" fmla="*/ 135592 h 975"/>
              <a:gd name="T94" fmla="*/ 113617 w 1023"/>
              <a:gd name="T95" fmla="*/ 133213 h 975"/>
              <a:gd name="T96" fmla="*/ 138248 w 1023"/>
              <a:gd name="T97" fmla="*/ 139557 h 975"/>
              <a:gd name="T98" fmla="*/ 151754 w 1023"/>
              <a:gd name="T99" fmla="*/ 142729 h 975"/>
              <a:gd name="T100" fmla="*/ 168439 w 1023"/>
              <a:gd name="T101" fmla="*/ 158587 h 975"/>
              <a:gd name="T102" fmla="*/ 175590 w 1023"/>
              <a:gd name="T103" fmla="*/ 161759 h 975"/>
              <a:gd name="T104" fmla="*/ 175590 w 1023"/>
              <a:gd name="T105" fmla="*/ 158587 h 975"/>
              <a:gd name="T106" fmla="*/ 178768 w 1023"/>
              <a:gd name="T107" fmla="*/ 168103 h 975"/>
              <a:gd name="T108" fmla="*/ 189097 w 1023"/>
              <a:gd name="T109" fmla="*/ 171274 h 975"/>
              <a:gd name="T110" fmla="*/ 182741 w 1023"/>
              <a:gd name="T111" fmla="*/ 171274 h 975"/>
              <a:gd name="T112" fmla="*/ 185919 w 1023"/>
              <a:gd name="T113" fmla="*/ 173653 h 975"/>
              <a:gd name="T114" fmla="*/ 193070 w 1023"/>
              <a:gd name="T115" fmla="*/ 190305 h 975"/>
              <a:gd name="T116" fmla="*/ 189097 w 1023"/>
              <a:gd name="T117" fmla="*/ 177618 h 975"/>
              <a:gd name="T118" fmla="*/ 193070 w 1023"/>
              <a:gd name="T119" fmla="*/ 180790 h 975"/>
              <a:gd name="T120" fmla="*/ 200221 w 1023"/>
              <a:gd name="T121" fmla="*/ 190305 h 97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23"/>
              <a:gd name="T184" fmla="*/ 0 h 975"/>
              <a:gd name="T185" fmla="*/ 1023 w 1023"/>
              <a:gd name="T186" fmla="*/ 975 h 97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23" h="975">
                <a:moveTo>
                  <a:pt x="1023" y="945"/>
                </a:moveTo>
                <a:lnTo>
                  <a:pt x="1023" y="945"/>
                </a:lnTo>
                <a:lnTo>
                  <a:pt x="1023" y="897"/>
                </a:lnTo>
                <a:lnTo>
                  <a:pt x="971" y="864"/>
                </a:lnTo>
                <a:lnTo>
                  <a:pt x="917" y="768"/>
                </a:lnTo>
                <a:lnTo>
                  <a:pt x="900" y="768"/>
                </a:lnTo>
                <a:lnTo>
                  <a:pt x="883" y="720"/>
                </a:lnTo>
                <a:lnTo>
                  <a:pt x="848" y="735"/>
                </a:lnTo>
                <a:lnTo>
                  <a:pt x="831" y="753"/>
                </a:lnTo>
                <a:lnTo>
                  <a:pt x="779" y="705"/>
                </a:lnTo>
                <a:lnTo>
                  <a:pt x="779" y="687"/>
                </a:lnTo>
                <a:lnTo>
                  <a:pt x="727" y="705"/>
                </a:lnTo>
                <a:lnTo>
                  <a:pt x="727" y="687"/>
                </a:lnTo>
                <a:lnTo>
                  <a:pt x="727" y="129"/>
                </a:lnTo>
                <a:lnTo>
                  <a:pt x="675" y="96"/>
                </a:lnTo>
                <a:lnTo>
                  <a:pt x="624" y="112"/>
                </a:lnTo>
                <a:lnTo>
                  <a:pt x="589" y="96"/>
                </a:lnTo>
                <a:lnTo>
                  <a:pt x="555" y="96"/>
                </a:lnTo>
                <a:lnTo>
                  <a:pt x="503" y="64"/>
                </a:lnTo>
                <a:lnTo>
                  <a:pt x="434" y="64"/>
                </a:lnTo>
                <a:lnTo>
                  <a:pt x="416" y="33"/>
                </a:lnTo>
                <a:lnTo>
                  <a:pt x="364" y="33"/>
                </a:lnTo>
                <a:lnTo>
                  <a:pt x="347" y="16"/>
                </a:lnTo>
                <a:lnTo>
                  <a:pt x="313" y="0"/>
                </a:lnTo>
                <a:lnTo>
                  <a:pt x="278" y="33"/>
                </a:lnTo>
                <a:lnTo>
                  <a:pt x="244" y="48"/>
                </a:lnTo>
                <a:lnTo>
                  <a:pt x="192" y="81"/>
                </a:lnTo>
                <a:lnTo>
                  <a:pt x="174" y="81"/>
                </a:lnTo>
                <a:lnTo>
                  <a:pt x="140" y="112"/>
                </a:lnTo>
                <a:lnTo>
                  <a:pt x="123" y="177"/>
                </a:lnTo>
                <a:lnTo>
                  <a:pt x="52" y="192"/>
                </a:lnTo>
                <a:lnTo>
                  <a:pt x="34" y="225"/>
                </a:lnTo>
                <a:lnTo>
                  <a:pt x="103" y="273"/>
                </a:lnTo>
                <a:lnTo>
                  <a:pt x="123" y="304"/>
                </a:lnTo>
                <a:lnTo>
                  <a:pt x="157" y="352"/>
                </a:lnTo>
                <a:lnTo>
                  <a:pt x="157" y="369"/>
                </a:lnTo>
                <a:lnTo>
                  <a:pt x="103" y="369"/>
                </a:lnTo>
                <a:lnTo>
                  <a:pt x="103" y="336"/>
                </a:lnTo>
                <a:lnTo>
                  <a:pt x="86" y="336"/>
                </a:lnTo>
                <a:lnTo>
                  <a:pt x="17" y="369"/>
                </a:lnTo>
                <a:lnTo>
                  <a:pt x="0" y="400"/>
                </a:lnTo>
                <a:lnTo>
                  <a:pt x="34" y="417"/>
                </a:lnTo>
                <a:lnTo>
                  <a:pt x="34" y="432"/>
                </a:lnTo>
                <a:lnTo>
                  <a:pt x="34" y="448"/>
                </a:lnTo>
                <a:lnTo>
                  <a:pt x="69" y="465"/>
                </a:lnTo>
                <a:lnTo>
                  <a:pt x="103" y="465"/>
                </a:lnTo>
                <a:lnTo>
                  <a:pt x="140" y="465"/>
                </a:lnTo>
                <a:lnTo>
                  <a:pt x="174" y="448"/>
                </a:lnTo>
                <a:lnTo>
                  <a:pt x="174" y="465"/>
                </a:lnTo>
                <a:lnTo>
                  <a:pt x="192" y="495"/>
                </a:lnTo>
                <a:lnTo>
                  <a:pt x="174" y="528"/>
                </a:lnTo>
                <a:lnTo>
                  <a:pt x="140" y="528"/>
                </a:lnTo>
                <a:lnTo>
                  <a:pt x="123" y="543"/>
                </a:lnTo>
                <a:lnTo>
                  <a:pt x="103" y="543"/>
                </a:lnTo>
                <a:lnTo>
                  <a:pt x="86" y="543"/>
                </a:lnTo>
                <a:lnTo>
                  <a:pt x="52" y="624"/>
                </a:lnTo>
                <a:lnTo>
                  <a:pt x="103" y="720"/>
                </a:lnTo>
                <a:lnTo>
                  <a:pt x="123" y="720"/>
                </a:lnTo>
                <a:lnTo>
                  <a:pt x="157" y="705"/>
                </a:lnTo>
                <a:lnTo>
                  <a:pt x="157" y="735"/>
                </a:lnTo>
                <a:lnTo>
                  <a:pt x="157" y="753"/>
                </a:lnTo>
                <a:lnTo>
                  <a:pt x="174" y="768"/>
                </a:lnTo>
                <a:lnTo>
                  <a:pt x="226" y="768"/>
                </a:lnTo>
                <a:lnTo>
                  <a:pt x="244" y="783"/>
                </a:lnTo>
                <a:lnTo>
                  <a:pt x="244" y="768"/>
                </a:lnTo>
                <a:lnTo>
                  <a:pt x="278" y="768"/>
                </a:lnTo>
                <a:lnTo>
                  <a:pt x="278" y="801"/>
                </a:lnTo>
                <a:lnTo>
                  <a:pt x="278" y="831"/>
                </a:lnTo>
                <a:lnTo>
                  <a:pt x="192" y="897"/>
                </a:lnTo>
                <a:lnTo>
                  <a:pt x="140" y="912"/>
                </a:lnTo>
                <a:lnTo>
                  <a:pt x="123" y="927"/>
                </a:lnTo>
                <a:lnTo>
                  <a:pt x="69" y="960"/>
                </a:lnTo>
                <a:lnTo>
                  <a:pt x="86" y="975"/>
                </a:lnTo>
                <a:lnTo>
                  <a:pt x="174" y="927"/>
                </a:lnTo>
                <a:lnTo>
                  <a:pt x="244" y="897"/>
                </a:lnTo>
                <a:lnTo>
                  <a:pt x="261" y="879"/>
                </a:lnTo>
                <a:lnTo>
                  <a:pt x="295" y="849"/>
                </a:lnTo>
                <a:lnTo>
                  <a:pt x="382" y="783"/>
                </a:lnTo>
                <a:lnTo>
                  <a:pt x="399" y="768"/>
                </a:lnTo>
                <a:lnTo>
                  <a:pt x="364" y="753"/>
                </a:lnTo>
                <a:lnTo>
                  <a:pt x="382" y="735"/>
                </a:lnTo>
                <a:lnTo>
                  <a:pt x="416" y="705"/>
                </a:lnTo>
                <a:lnTo>
                  <a:pt x="416" y="672"/>
                </a:lnTo>
                <a:lnTo>
                  <a:pt x="468" y="639"/>
                </a:lnTo>
                <a:lnTo>
                  <a:pt x="485" y="639"/>
                </a:lnTo>
                <a:lnTo>
                  <a:pt x="468" y="657"/>
                </a:lnTo>
                <a:lnTo>
                  <a:pt x="451" y="672"/>
                </a:lnTo>
                <a:lnTo>
                  <a:pt x="434" y="720"/>
                </a:lnTo>
                <a:lnTo>
                  <a:pt x="451" y="735"/>
                </a:lnTo>
                <a:lnTo>
                  <a:pt x="434" y="753"/>
                </a:lnTo>
                <a:lnTo>
                  <a:pt x="451" y="753"/>
                </a:lnTo>
                <a:lnTo>
                  <a:pt x="503" y="720"/>
                </a:lnTo>
                <a:lnTo>
                  <a:pt x="520" y="720"/>
                </a:lnTo>
                <a:lnTo>
                  <a:pt x="537" y="687"/>
                </a:lnTo>
                <a:lnTo>
                  <a:pt x="520" y="657"/>
                </a:lnTo>
                <a:lnTo>
                  <a:pt x="572" y="672"/>
                </a:lnTo>
                <a:lnTo>
                  <a:pt x="641" y="705"/>
                </a:lnTo>
                <a:lnTo>
                  <a:pt x="693" y="705"/>
                </a:lnTo>
                <a:lnTo>
                  <a:pt x="745" y="720"/>
                </a:lnTo>
                <a:lnTo>
                  <a:pt x="762" y="720"/>
                </a:lnTo>
                <a:lnTo>
                  <a:pt x="762" y="735"/>
                </a:lnTo>
                <a:lnTo>
                  <a:pt x="848" y="801"/>
                </a:lnTo>
                <a:lnTo>
                  <a:pt x="900" y="897"/>
                </a:lnTo>
                <a:lnTo>
                  <a:pt x="883" y="816"/>
                </a:lnTo>
                <a:lnTo>
                  <a:pt x="866" y="801"/>
                </a:lnTo>
                <a:lnTo>
                  <a:pt x="883" y="801"/>
                </a:lnTo>
                <a:lnTo>
                  <a:pt x="883" y="768"/>
                </a:lnTo>
                <a:lnTo>
                  <a:pt x="900" y="849"/>
                </a:lnTo>
                <a:lnTo>
                  <a:pt x="917" y="831"/>
                </a:lnTo>
                <a:lnTo>
                  <a:pt x="952" y="864"/>
                </a:lnTo>
                <a:lnTo>
                  <a:pt x="917" y="849"/>
                </a:lnTo>
                <a:lnTo>
                  <a:pt x="917" y="864"/>
                </a:lnTo>
                <a:lnTo>
                  <a:pt x="917" y="897"/>
                </a:lnTo>
                <a:lnTo>
                  <a:pt x="935" y="879"/>
                </a:lnTo>
                <a:lnTo>
                  <a:pt x="935" y="912"/>
                </a:lnTo>
                <a:lnTo>
                  <a:pt x="971" y="960"/>
                </a:lnTo>
                <a:lnTo>
                  <a:pt x="971" y="927"/>
                </a:lnTo>
                <a:lnTo>
                  <a:pt x="952" y="897"/>
                </a:lnTo>
                <a:lnTo>
                  <a:pt x="971" y="897"/>
                </a:lnTo>
                <a:lnTo>
                  <a:pt x="971" y="912"/>
                </a:lnTo>
                <a:lnTo>
                  <a:pt x="988" y="945"/>
                </a:lnTo>
                <a:lnTo>
                  <a:pt x="1006" y="960"/>
                </a:lnTo>
                <a:lnTo>
                  <a:pt x="1023" y="945"/>
                </a:lnTo>
              </a:path>
            </a:pathLst>
          </a:custGeom>
          <a:solidFill>
            <a:schemeClr val="accent1"/>
          </a:solidFill>
          <a:ln w="9525">
            <a:solidFill>
              <a:srgbClr val="B2B2B2"/>
            </a:solidFill>
            <a:prstDash val="solid"/>
            <a:round/>
            <a:headEnd/>
            <a:tailEnd/>
          </a:ln>
        </p:spPr>
        <p:txBody>
          <a:bodyPr/>
          <a:lstStyle/>
          <a:p>
            <a:endParaRPr lang="en-AU" dirty="0"/>
          </a:p>
        </p:txBody>
      </p:sp>
      <p:sp>
        <p:nvSpPr>
          <p:cNvPr id="38" name="Freeform 36"/>
          <p:cNvSpPr>
            <a:spLocks/>
          </p:cNvSpPr>
          <p:nvPr/>
        </p:nvSpPr>
        <p:spPr bwMode="auto">
          <a:xfrm>
            <a:off x="2974975" y="3271838"/>
            <a:ext cx="28575" cy="25400"/>
          </a:xfrm>
          <a:custGeom>
            <a:avLst/>
            <a:gdLst>
              <a:gd name="T0" fmla="*/ 0 w 34"/>
              <a:gd name="T1" fmla="*/ 3079 h 33"/>
              <a:gd name="T2" fmla="*/ 0 w 34"/>
              <a:gd name="T3" fmla="*/ 3079 h 33"/>
              <a:gd name="T4" fmla="*/ 8404 w 34"/>
              <a:gd name="T5" fmla="*/ 6158 h 33"/>
              <a:gd name="T6" fmla="*/ 8404 w 34"/>
              <a:gd name="T7" fmla="*/ 0 h 33"/>
              <a:gd name="T8" fmla="*/ 0 w 34"/>
              <a:gd name="T9" fmla="*/ 3079 h 33"/>
              <a:gd name="T10" fmla="*/ 0 60000 65536"/>
              <a:gd name="T11" fmla="*/ 0 60000 65536"/>
              <a:gd name="T12" fmla="*/ 0 60000 65536"/>
              <a:gd name="T13" fmla="*/ 0 60000 65536"/>
              <a:gd name="T14" fmla="*/ 0 60000 65536"/>
              <a:gd name="T15" fmla="*/ 0 w 34"/>
              <a:gd name="T16" fmla="*/ 0 h 33"/>
              <a:gd name="T17" fmla="*/ 34 w 34"/>
              <a:gd name="T18" fmla="*/ 33 h 33"/>
            </a:gdLst>
            <a:ahLst/>
            <a:cxnLst>
              <a:cxn ang="T10">
                <a:pos x="T0" y="T1"/>
              </a:cxn>
              <a:cxn ang="T11">
                <a:pos x="T2" y="T3"/>
              </a:cxn>
              <a:cxn ang="T12">
                <a:pos x="T4" y="T5"/>
              </a:cxn>
              <a:cxn ang="T13">
                <a:pos x="T6" y="T7"/>
              </a:cxn>
              <a:cxn ang="T14">
                <a:pos x="T8" y="T9"/>
              </a:cxn>
            </a:cxnLst>
            <a:rect l="T15" t="T16" r="T17" b="T18"/>
            <a:pathLst>
              <a:path w="34" h="33">
                <a:moveTo>
                  <a:pt x="0" y="18"/>
                </a:moveTo>
                <a:lnTo>
                  <a:pt x="0" y="18"/>
                </a:lnTo>
                <a:lnTo>
                  <a:pt x="34" y="33"/>
                </a:lnTo>
                <a:lnTo>
                  <a:pt x="34" y="0"/>
                </a:lnTo>
                <a:lnTo>
                  <a:pt x="0" y="18"/>
                </a:lnTo>
              </a:path>
            </a:pathLst>
          </a:custGeom>
          <a:solidFill>
            <a:schemeClr val="accent1"/>
          </a:solidFill>
          <a:ln w="9525">
            <a:solidFill>
              <a:srgbClr val="B2B2B2"/>
            </a:solidFill>
            <a:prstDash val="solid"/>
            <a:round/>
            <a:headEnd/>
            <a:tailEnd/>
          </a:ln>
        </p:spPr>
        <p:txBody>
          <a:bodyPr/>
          <a:lstStyle/>
          <a:p>
            <a:endParaRPr lang="en-AU" dirty="0"/>
          </a:p>
        </p:txBody>
      </p:sp>
      <p:sp>
        <p:nvSpPr>
          <p:cNvPr id="39" name="Freeform 37"/>
          <p:cNvSpPr>
            <a:spLocks/>
          </p:cNvSpPr>
          <p:nvPr/>
        </p:nvSpPr>
        <p:spPr bwMode="auto">
          <a:xfrm>
            <a:off x="2933700" y="3386138"/>
            <a:ext cx="28575" cy="14288"/>
          </a:xfrm>
          <a:custGeom>
            <a:avLst/>
            <a:gdLst>
              <a:gd name="T0" fmla="*/ 0 w 34"/>
              <a:gd name="T1" fmla="*/ 0 h 17"/>
              <a:gd name="T2" fmla="*/ 0 w 34"/>
              <a:gd name="T3" fmla="*/ 0 h 17"/>
              <a:gd name="T4" fmla="*/ 8404 w 34"/>
              <a:gd name="T5" fmla="*/ 4202 h 17"/>
              <a:gd name="T6" fmla="*/ 8404 w 34"/>
              <a:gd name="T7" fmla="*/ 0 h 17"/>
              <a:gd name="T8" fmla="*/ 0 w 34"/>
              <a:gd name="T9" fmla="*/ 0 h 17"/>
              <a:gd name="T10" fmla="*/ 0 60000 65536"/>
              <a:gd name="T11" fmla="*/ 0 60000 65536"/>
              <a:gd name="T12" fmla="*/ 0 60000 65536"/>
              <a:gd name="T13" fmla="*/ 0 60000 65536"/>
              <a:gd name="T14" fmla="*/ 0 60000 65536"/>
              <a:gd name="T15" fmla="*/ 0 w 34"/>
              <a:gd name="T16" fmla="*/ 0 h 17"/>
              <a:gd name="T17" fmla="*/ 34 w 34"/>
              <a:gd name="T18" fmla="*/ 17 h 17"/>
            </a:gdLst>
            <a:ahLst/>
            <a:cxnLst>
              <a:cxn ang="T10">
                <a:pos x="T0" y="T1"/>
              </a:cxn>
              <a:cxn ang="T11">
                <a:pos x="T2" y="T3"/>
              </a:cxn>
              <a:cxn ang="T12">
                <a:pos x="T4" y="T5"/>
              </a:cxn>
              <a:cxn ang="T13">
                <a:pos x="T6" y="T7"/>
              </a:cxn>
              <a:cxn ang="T14">
                <a:pos x="T8" y="T9"/>
              </a:cxn>
            </a:cxnLst>
            <a:rect l="T15" t="T16" r="T17" b="T18"/>
            <a:pathLst>
              <a:path w="34" h="17">
                <a:moveTo>
                  <a:pt x="0" y="0"/>
                </a:moveTo>
                <a:lnTo>
                  <a:pt x="0" y="0"/>
                </a:lnTo>
                <a:lnTo>
                  <a:pt x="34" y="17"/>
                </a:lnTo>
                <a:lnTo>
                  <a:pt x="34" y="0"/>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40" name="Freeform 38"/>
          <p:cNvSpPr>
            <a:spLocks/>
          </p:cNvSpPr>
          <p:nvPr/>
        </p:nvSpPr>
        <p:spPr bwMode="auto">
          <a:xfrm>
            <a:off x="1076325" y="3119438"/>
            <a:ext cx="41275" cy="25400"/>
          </a:xfrm>
          <a:custGeom>
            <a:avLst/>
            <a:gdLst>
              <a:gd name="T0" fmla="*/ 0 w 52"/>
              <a:gd name="T1" fmla="*/ 3079 h 33"/>
              <a:gd name="T2" fmla="*/ 0 w 52"/>
              <a:gd name="T3" fmla="*/ 3079 h 33"/>
              <a:gd name="T4" fmla="*/ 7144 w 52"/>
              <a:gd name="T5" fmla="*/ 6158 h 33"/>
              <a:gd name="T6" fmla="*/ 10319 w 52"/>
              <a:gd name="T7" fmla="*/ 3079 h 33"/>
              <a:gd name="T8" fmla="*/ 7144 w 52"/>
              <a:gd name="T9" fmla="*/ 0 h 33"/>
              <a:gd name="T10" fmla="*/ 0 w 52"/>
              <a:gd name="T11" fmla="*/ 3079 h 33"/>
              <a:gd name="T12" fmla="*/ 0 60000 65536"/>
              <a:gd name="T13" fmla="*/ 0 60000 65536"/>
              <a:gd name="T14" fmla="*/ 0 60000 65536"/>
              <a:gd name="T15" fmla="*/ 0 60000 65536"/>
              <a:gd name="T16" fmla="*/ 0 60000 65536"/>
              <a:gd name="T17" fmla="*/ 0 60000 65536"/>
              <a:gd name="T18" fmla="*/ 0 w 52"/>
              <a:gd name="T19" fmla="*/ 0 h 33"/>
              <a:gd name="T20" fmla="*/ 52 w 52"/>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52" h="33">
                <a:moveTo>
                  <a:pt x="0" y="18"/>
                </a:moveTo>
                <a:lnTo>
                  <a:pt x="0" y="18"/>
                </a:lnTo>
                <a:lnTo>
                  <a:pt x="34" y="33"/>
                </a:lnTo>
                <a:lnTo>
                  <a:pt x="52" y="18"/>
                </a:lnTo>
                <a:lnTo>
                  <a:pt x="34" y="0"/>
                </a:lnTo>
                <a:lnTo>
                  <a:pt x="0" y="18"/>
                </a:lnTo>
              </a:path>
            </a:pathLst>
          </a:custGeom>
          <a:solidFill>
            <a:schemeClr val="accent1"/>
          </a:solidFill>
          <a:ln w="9525">
            <a:solidFill>
              <a:srgbClr val="B2B2B2"/>
            </a:solidFill>
            <a:prstDash val="solid"/>
            <a:round/>
            <a:headEnd/>
            <a:tailEnd/>
          </a:ln>
        </p:spPr>
        <p:txBody>
          <a:bodyPr/>
          <a:lstStyle/>
          <a:p>
            <a:endParaRPr lang="en-AU" dirty="0"/>
          </a:p>
        </p:txBody>
      </p:sp>
      <p:sp>
        <p:nvSpPr>
          <p:cNvPr id="41" name="Freeform 39"/>
          <p:cNvSpPr>
            <a:spLocks/>
          </p:cNvSpPr>
          <p:nvPr/>
        </p:nvSpPr>
        <p:spPr bwMode="auto">
          <a:xfrm>
            <a:off x="1352550" y="3195638"/>
            <a:ext cx="68263" cy="63500"/>
          </a:xfrm>
          <a:custGeom>
            <a:avLst/>
            <a:gdLst>
              <a:gd name="T0" fmla="*/ 0 w 87"/>
              <a:gd name="T1" fmla="*/ 12543 h 81"/>
              <a:gd name="T2" fmla="*/ 0 w 87"/>
              <a:gd name="T3" fmla="*/ 12543 h 81"/>
              <a:gd name="T4" fmla="*/ 3139 w 87"/>
              <a:gd name="T5" fmla="*/ 15679 h 81"/>
              <a:gd name="T6" fmla="*/ 10200 w 87"/>
              <a:gd name="T7" fmla="*/ 9407 h 81"/>
              <a:gd name="T8" fmla="*/ 13339 w 87"/>
              <a:gd name="T9" fmla="*/ 9407 h 81"/>
              <a:gd name="T10" fmla="*/ 13339 w 87"/>
              <a:gd name="T11" fmla="*/ 6272 h 81"/>
              <a:gd name="T12" fmla="*/ 10200 w 87"/>
              <a:gd name="T13" fmla="*/ 6272 h 81"/>
              <a:gd name="T14" fmla="*/ 16477 w 87"/>
              <a:gd name="T15" fmla="*/ 3136 h 81"/>
              <a:gd name="T16" fmla="*/ 13339 w 87"/>
              <a:gd name="T17" fmla="*/ 0 h 81"/>
              <a:gd name="T18" fmla="*/ 0 w 87"/>
              <a:gd name="T19" fmla="*/ 1254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7"/>
              <a:gd name="T31" fmla="*/ 0 h 81"/>
              <a:gd name="T32" fmla="*/ 87 w 87"/>
              <a:gd name="T33" fmla="*/ 81 h 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7" h="81">
                <a:moveTo>
                  <a:pt x="0" y="66"/>
                </a:moveTo>
                <a:lnTo>
                  <a:pt x="0" y="66"/>
                </a:lnTo>
                <a:lnTo>
                  <a:pt x="17" y="81"/>
                </a:lnTo>
                <a:lnTo>
                  <a:pt x="52" y="48"/>
                </a:lnTo>
                <a:lnTo>
                  <a:pt x="69" y="48"/>
                </a:lnTo>
                <a:lnTo>
                  <a:pt x="69" y="33"/>
                </a:lnTo>
                <a:lnTo>
                  <a:pt x="52" y="33"/>
                </a:lnTo>
                <a:lnTo>
                  <a:pt x="87" y="18"/>
                </a:lnTo>
                <a:lnTo>
                  <a:pt x="69" y="0"/>
                </a:lnTo>
                <a:lnTo>
                  <a:pt x="0" y="66"/>
                </a:lnTo>
              </a:path>
            </a:pathLst>
          </a:custGeom>
          <a:solidFill>
            <a:schemeClr val="accent1"/>
          </a:solidFill>
          <a:ln w="9525">
            <a:solidFill>
              <a:srgbClr val="B2B2B2"/>
            </a:solidFill>
            <a:prstDash val="solid"/>
            <a:round/>
            <a:headEnd/>
            <a:tailEnd/>
          </a:ln>
        </p:spPr>
        <p:txBody>
          <a:bodyPr/>
          <a:lstStyle/>
          <a:p>
            <a:endParaRPr lang="en-AU" dirty="0"/>
          </a:p>
        </p:txBody>
      </p:sp>
      <p:sp>
        <p:nvSpPr>
          <p:cNvPr id="42" name="Freeform 40"/>
          <p:cNvSpPr>
            <a:spLocks/>
          </p:cNvSpPr>
          <p:nvPr/>
        </p:nvSpPr>
        <p:spPr bwMode="auto">
          <a:xfrm>
            <a:off x="1831975" y="3348038"/>
            <a:ext cx="42863" cy="76200"/>
          </a:xfrm>
          <a:custGeom>
            <a:avLst/>
            <a:gdLst>
              <a:gd name="T0" fmla="*/ 0 w 54"/>
              <a:gd name="T1" fmla="*/ 0 h 96"/>
              <a:gd name="T2" fmla="*/ 0 w 54"/>
              <a:gd name="T3" fmla="*/ 0 h 96"/>
              <a:gd name="T4" fmla="*/ 0 w 54"/>
              <a:gd name="T5" fmla="*/ 7144 h 96"/>
              <a:gd name="T6" fmla="*/ 3969 w 54"/>
              <a:gd name="T7" fmla="*/ 16669 h 96"/>
              <a:gd name="T8" fmla="*/ 11113 w 54"/>
              <a:gd name="T9" fmla="*/ 19050 h 96"/>
              <a:gd name="T10" fmla="*/ 3969 w 54"/>
              <a:gd name="T11" fmla="*/ 13494 h 96"/>
              <a:gd name="T12" fmla="*/ 7144 w 54"/>
              <a:gd name="T13" fmla="*/ 9525 h 96"/>
              <a:gd name="T14" fmla="*/ 3969 w 54"/>
              <a:gd name="T15" fmla="*/ 7144 h 96"/>
              <a:gd name="T16" fmla="*/ 7144 w 54"/>
              <a:gd name="T17" fmla="*/ 0 h 96"/>
              <a:gd name="T18" fmla="*/ 0 w 5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
              <a:gd name="T31" fmla="*/ 0 h 96"/>
              <a:gd name="T32" fmla="*/ 54 w 54"/>
              <a:gd name="T33" fmla="*/ 96 h 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 h="96">
                <a:moveTo>
                  <a:pt x="0" y="0"/>
                </a:moveTo>
                <a:lnTo>
                  <a:pt x="0" y="0"/>
                </a:lnTo>
                <a:lnTo>
                  <a:pt x="0" y="33"/>
                </a:lnTo>
                <a:lnTo>
                  <a:pt x="19" y="81"/>
                </a:lnTo>
                <a:lnTo>
                  <a:pt x="54" y="96"/>
                </a:lnTo>
                <a:lnTo>
                  <a:pt x="19" y="65"/>
                </a:lnTo>
                <a:lnTo>
                  <a:pt x="36" y="48"/>
                </a:lnTo>
                <a:lnTo>
                  <a:pt x="19" y="33"/>
                </a:lnTo>
                <a:lnTo>
                  <a:pt x="36" y="0"/>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43" name="Freeform 41"/>
          <p:cNvSpPr>
            <a:spLocks/>
          </p:cNvSpPr>
          <p:nvPr/>
        </p:nvSpPr>
        <p:spPr bwMode="auto">
          <a:xfrm>
            <a:off x="1930400" y="3462338"/>
            <a:ext cx="111125" cy="76200"/>
          </a:xfrm>
          <a:custGeom>
            <a:avLst/>
            <a:gdLst>
              <a:gd name="T0" fmla="*/ 0 w 140"/>
              <a:gd name="T1" fmla="*/ 0 h 96"/>
              <a:gd name="T2" fmla="*/ 0 w 140"/>
              <a:gd name="T3" fmla="*/ 0 h 96"/>
              <a:gd name="T4" fmla="*/ 3175 w 140"/>
              <a:gd name="T5" fmla="*/ 7144 h 96"/>
              <a:gd name="T6" fmla="*/ 10319 w 140"/>
              <a:gd name="T7" fmla="*/ 9525 h 96"/>
              <a:gd name="T8" fmla="*/ 16669 w 140"/>
              <a:gd name="T9" fmla="*/ 13494 h 96"/>
              <a:gd name="T10" fmla="*/ 16669 w 140"/>
              <a:gd name="T11" fmla="*/ 16669 h 96"/>
              <a:gd name="T12" fmla="*/ 23812 w 140"/>
              <a:gd name="T13" fmla="*/ 19050 h 96"/>
              <a:gd name="T14" fmla="*/ 27781 w 140"/>
              <a:gd name="T15" fmla="*/ 19050 h 96"/>
              <a:gd name="T16" fmla="*/ 14287 w 140"/>
              <a:gd name="T17" fmla="*/ 3969 h 96"/>
              <a:gd name="T18" fmla="*/ 3175 w 140"/>
              <a:gd name="T19" fmla="*/ 0 h 96"/>
              <a:gd name="T20" fmla="*/ 0 w 140"/>
              <a:gd name="T21" fmla="*/ 0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0"/>
              <a:gd name="T34" fmla="*/ 0 h 96"/>
              <a:gd name="T35" fmla="*/ 140 w 140"/>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0" h="96">
                <a:moveTo>
                  <a:pt x="0" y="0"/>
                </a:moveTo>
                <a:lnTo>
                  <a:pt x="0" y="0"/>
                </a:lnTo>
                <a:lnTo>
                  <a:pt x="17" y="33"/>
                </a:lnTo>
                <a:lnTo>
                  <a:pt x="52" y="48"/>
                </a:lnTo>
                <a:lnTo>
                  <a:pt x="86" y="65"/>
                </a:lnTo>
                <a:lnTo>
                  <a:pt x="86" y="81"/>
                </a:lnTo>
                <a:lnTo>
                  <a:pt x="121" y="96"/>
                </a:lnTo>
                <a:lnTo>
                  <a:pt x="140" y="96"/>
                </a:lnTo>
                <a:lnTo>
                  <a:pt x="69" y="17"/>
                </a:lnTo>
                <a:lnTo>
                  <a:pt x="17" y="0"/>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44" name="Line 42"/>
          <p:cNvSpPr>
            <a:spLocks noChangeShapeType="1"/>
          </p:cNvSpPr>
          <p:nvPr/>
        </p:nvSpPr>
        <p:spPr bwMode="auto">
          <a:xfrm flipV="1">
            <a:off x="1057275" y="3379788"/>
            <a:ext cx="14288" cy="50800"/>
          </a:xfrm>
          <a:prstGeom prst="line">
            <a:avLst/>
          </a:prstGeom>
          <a:solidFill>
            <a:schemeClr val="accent1"/>
          </a:solidFill>
          <a:ln w="9525">
            <a:solidFill>
              <a:srgbClr val="B2B2B2"/>
            </a:solidFill>
            <a:round/>
            <a:headEnd/>
            <a:tailEnd/>
          </a:ln>
        </p:spPr>
        <p:txBody>
          <a:bodyPr/>
          <a:lstStyle/>
          <a:p>
            <a:endParaRPr lang="en-AU" dirty="0"/>
          </a:p>
        </p:txBody>
      </p:sp>
      <p:sp>
        <p:nvSpPr>
          <p:cNvPr id="45" name="Freeform 43"/>
          <p:cNvSpPr>
            <a:spLocks/>
          </p:cNvSpPr>
          <p:nvPr/>
        </p:nvSpPr>
        <p:spPr bwMode="auto">
          <a:xfrm>
            <a:off x="1076325" y="3362326"/>
            <a:ext cx="28575" cy="11113"/>
          </a:xfrm>
          <a:custGeom>
            <a:avLst/>
            <a:gdLst>
              <a:gd name="T0" fmla="*/ 0 w 34"/>
              <a:gd name="T1" fmla="*/ 2084 h 16"/>
              <a:gd name="T2" fmla="*/ 0 w 34"/>
              <a:gd name="T3" fmla="*/ 2084 h 16"/>
              <a:gd name="T4" fmla="*/ 8404 w 34"/>
              <a:gd name="T5" fmla="*/ 2084 h 16"/>
              <a:gd name="T6" fmla="*/ 8404 w 34"/>
              <a:gd name="T7" fmla="*/ 0 h 16"/>
              <a:gd name="T8" fmla="*/ 4202 w 34"/>
              <a:gd name="T9" fmla="*/ 0 h 16"/>
              <a:gd name="T10" fmla="*/ 4202 w 34"/>
              <a:gd name="T11" fmla="*/ 2084 h 16"/>
              <a:gd name="T12" fmla="*/ 0 w 34"/>
              <a:gd name="T13" fmla="*/ 2084 h 16"/>
              <a:gd name="T14" fmla="*/ 0 60000 65536"/>
              <a:gd name="T15" fmla="*/ 0 60000 65536"/>
              <a:gd name="T16" fmla="*/ 0 60000 65536"/>
              <a:gd name="T17" fmla="*/ 0 60000 65536"/>
              <a:gd name="T18" fmla="*/ 0 60000 65536"/>
              <a:gd name="T19" fmla="*/ 0 60000 65536"/>
              <a:gd name="T20" fmla="*/ 0 60000 65536"/>
              <a:gd name="T21" fmla="*/ 0 w 34"/>
              <a:gd name="T22" fmla="*/ 0 h 16"/>
              <a:gd name="T23" fmla="*/ 34 w 3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16">
                <a:moveTo>
                  <a:pt x="0" y="16"/>
                </a:moveTo>
                <a:lnTo>
                  <a:pt x="0" y="16"/>
                </a:lnTo>
                <a:lnTo>
                  <a:pt x="34" y="16"/>
                </a:lnTo>
                <a:lnTo>
                  <a:pt x="34" y="0"/>
                </a:lnTo>
                <a:lnTo>
                  <a:pt x="17" y="0"/>
                </a:lnTo>
                <a:lnTo>
                  <a:pt x="17" y="16"/>
                </a:lnTo>
                <a:lnTo>
                  <a:pt x="0" y="16"/>
                </a:lnTo>
              </a:path>
            </a:pathLst>
          </a:custGeom>
          <a:solidFill>
            <a:schemeClr val="accent1"/>
          </a:solidFill>
          <a:ln w="9525">
            <a:solidFill>
              <a:srgbClr val="B2B2B2"/>
            </a:solidFill>
            <a:prstDash val="solid"/>
            <a:round/>
            <a:headEnd/>
            <a:tailEnd/>
          </a:ln>
        </p:spPr>
        <p:txBody>
          <a:bodyPr/>
          <a:lstStyle/>
          <a:p>
            <a:endParaRPr lang="en-AU" dirty="0"/>
          </a:p>
        </p:txBody>
      </p:sp>
      <p:sp>
        <p:nvSpPr>
          <p:cNvPr id="46" name="Freeform 44"/>
          <p:cNvSpPr>
            <a:spLocks/>
          </p:cNvSpPr>
          <p:nvPr/>
        </p:nvSpPr>
        <p:spPr bwMode="auto">
          <a:xfrm>
            <a:off x="1655763" y="2555876"/>
            <a:ext cx="1855788" cy="1173163"/>
          </a:xfrm>
          <a:custGeom>
            <a:avLst/>
            <a:gdLst>
              <a:gd name="T0" fmla="*/ 336550 w 2338"/>
              <a:gd name="T1" fmla="*/ 284163 h 1478"/>
              <a:gd name="T2" fmla="*/ 319088 w 2338"/>
              <a:gd name="T3" fmla="*/ 284163 h 1478"/>
              <a:gd name="T4" fmla="*/ 329406 w 2338"/>
              <a:gd name="T5" fmla="*/ 274638 h 1478"/>
              <a:gd name="T6" fmla="*/ 305594 w 2338"/>
              <a:gd name="T7" fmla="*/ 258763 h 1478"/>
              <a:gd name="T8" fmla="*/ 288131 w 2338"/>
              <a:gd name="T9" fmla="*/ 239713 h 1478"/>
              <a:gd name="T10" fmla="*/ 254000 w 2338"/>
              <a:gd name="T11" fmla="*/ 242888 h 1478"/>
              <a:gd name="T12" fmla="*/ 96044 w 2338"/>
              <a:gd name="T13" fmla="*/ 239713 h 1478"/>
              <a:gd name="T14" fmla="*/ 71438 w 2338"/>
              <a:gd name="T15" fmla="*/ 223838 h 1478"/>
              <a:gd name="T16" fmla="*/ 57944 w 2338"/>
              <a:gd name="T17" fmla="*/ 197644 h 1478"/>
              <a:gd name="T18" fmla="*/ 37306 w 2338"/>
              <a:gd name="T19" fmla="*/ 156369 h 1478"/>
              <a:gd name="T20" fmla="*/ 20638 w 2338"/>
              <a:gd name="T21" fmla="*/ 153988 h 1478"/>
              <a:gd name="T22" fmla="*/ 0 w 2338"/>
              <a:gd name="T23" fmla="*/ 141288 h 1478"/>
              <a:gd name="T24" fmla="*/ 27781 w 2338"/>
              <a:gd name="T25" fmla="*/ 36513 h 1478"/>
              <a:gd name="T26" fmla="*/ 61119 w 2338"/>
              <a:gd name="T27" fmla="*/ 20638 h 1478"/>
              <a:gd name="T28" fmla="*/ 78581 w 2338"/>
              <a:gd name="T29" fmla="*/ 23019 h 1478"/>
              <a:gd name="T30" fmla="*/ 88900 w 2338"/>
              <a:gd name="T31" fmla="*/ 33338 h 1478"/>
              <a:gd name="T32" fmla="*/ 113506 w 2338"/>
              <a:gd name="T33" fmla="*/ 33338 h 1478"/>
              <a:gd name="T34" fmla="*/ 144463 w 2338"/>
              <a:gd name="T35" fmla="*/ 42069 h 1478"/>
              <a:gd name="T36" fmla="*/ 150813 w 2338"/>
              <a:gd name="T37" fmla="*/ 58738 h 1478"/>
              <a:gd name="T38" fmla="*/ 174625 w 2338"/>
              <a:gd name="T39" fmla="*/ 49213 h 1478"/>
              <a:gd name="T40" fmla="*/ 213519 w 2338"/>
              <a:gd name="T41" fmla="*/ 55563 h 1478"/>
              <a:gd name="T42" fmla="*/ 233363 w 2338"/>
              <a:gd name="T43" fmla="*/ 45244 h 1478"/>
              <a:gd name="T44" fmla="*/ 240506 w 2338"/>
              <a:gd name="T45" fmla="*/ 36513 h 1478"/>
              <a:gd name="T46" fmla="*/ 243681 w 2338"/>
              <a:gd name="T47" fmla="*/ 58738 h 1478"/>
              <a:gd name="T48" fmla="*/ 254000 w 2338"/>
              <a:gd name="T49" fmla="*/ 33338 h 1478"/>
              <a:gd name="T50" fmla="*/ 254000 w 2338"/>
              <a:gd name="T51" fmla="*/ 0 h 1478"/>
              <a:gd name="T52" fmla="*/ 278606 w 2338"/>
              <a:gd name="T53" fmla="*/ 45244 h 1478"/>
              <a:gd name="T54" fmla="*/ 292100 w 2338"/>
              <a:gd name="T55" fmla="*/ 61913 h 1478"/>
              <a:gd name="T56" fmla="*/ 302419 w 2338"/>
              <a:gd name="T57" fmla="*/ 26988 h 1478"/>
              <a:gd name="T58" fmla="*/ 323056 w 2338"/>
              <a:gd name="T59" fmla="*/ 36513 h 1478"/>
              <a:gd name="T60" fmla="*/ 323056 w 2338"/>
              <a:gd name="T61" fmla="*/ 58738 h 1478"/>
              <a:gd name="T62" fmla="*/ 302419 w 2338"/>
              <a:gd name="T63" fmla="*/ 71438 h 1478"/>
              <a:gd name="T64" fmla="*/ 292100 w 2338"/>
              <a:gd name="T65" fmla="*/ 89694 h 1478"/>
              <a:gd name="T66" fmla="*/ 274638 w 2338"/>
              <a:gd name="T67" fmla="*/ 115888 h 1478"/>
              <a:gd name="T68" fmla="*/ 257969 w 2338"/>
              <a:gd name="T69" fmla="*/ 128588 h 1478"/>
              <a:gd name="T70" fmla="*/ 261144 w 2338"/>
              <a:gd name="T71" fmla="*/ 156369 h 1478"/>
              <a:gd name="T72" fmla="*/ 288131 w 2338"/>
              <a:gd name="T73" fmla="*/ 182563 h 1478"/>
              <a:gd name="T74" fmla="*/ 319088 w 2338"/>
              <a:gd name="T75" fmla="*/ 211138 h 1478"/>
              <a:gd name="T76" fmla="*/ 339725 w 2338"/>
              <a:gd name="T77" fmla="*/ 192088 h 1478"/>
              <a:gd name="T78" fmla="*/ 339725 w 2338"/>
              <a:gd name="T79" fmla="*/ 153988 h 1478"/>
              <a:gd name="T80" fmla="*/ 339725 w 2338"/>
              <a:gd name="T81" fmla="*/ 138113 h 1478"/>
              <a:gd name="T82" fmla="*/ 343694 w 2338"/>
              <a:gd name="T83" fmla="*/ 119063 h 1478"/>
              <a:gd name="T84" fmla="*/ 374650 w 2338"/>
              <a:gd name="T85" fmla="*/ 131763 h 1478"/>
              <a:gd name="T86" fmla="*/ 398463 w 2338"/>
              <a:gd name="T87" fmla="*/ 163513 h 1478"/>
              <a:gd name="T88" fmla="*/ 408781 w 2338"/>
              <a:gd name="T89" fmla="*/ 146844 h 1478"/>
              <a:gd name="T90" fmla="*/ 430213 w 2338"/>
              <a:gd name="T91" fmla="*/ 182563 h 1478"/>
              <a:gd name="T92" fmla="*/ 446881 w 2338"/>
              <a:gd name="T93" fmla="*/ 192088 h 1478"/>
              <a:gd name="T94" fmla="*/ 454025 w 2338"/>
              <a:gd name="T95" fmla="*/ 204788 h 1478"/>
              <a:gd name="T96" fmla="*/ 464344 w 2338"/>
              <a:gd name="T97" fmla="*/ 217488 h 1478"/>
              <a:gd name="T98" fmla="*/ 430213 w 2338"/>
              <a:gd name="T99" fmla="*/ 233363 h 1478"/>
              <a:gd name="T100" fmla="*/ 395288 w 2338"/>
              <a:gd name="T101" fmla="*/ 239713 h 1478"/>
              <a:gd name="T102" fmla="*/ 392113 w 2338"/>
              <a:gd name="T103" fmla="*/ 246063 h 1478"/>
              <a:gd name="T104" fmla="*/ 416719 w 2338"/>
              <a:gd name="T105" fmla="*/ 246063 h 1478"/>
              <a:gd name="T106" fmla="*/ 412750 w 2338"/>
              <a:gd name="T107" fmla="*/ 249238 h 1478"/>
              <a:gd name="T108" fmla="*/ 430213 w 2338"/>
              <a:gd name="T109" fmla="*/ 265113 h 1478"/>
              <a:gd name="T110" fmla="*/ 440531 w 2338"/>
              <a:gd name="T111" fmla="*/ 261938 h 1478"/>
              <a:gd name="T112" fmla="*/ 408781 w 2338"/>
              <a:gd name="T113" fmla="*/ 280988 h 1478"/>
              <a:gd name="T114" fmla="*/ 412750 w 2338"/>
              <a:gd name="T115" fmla="*/ 265113 h 1478"/>
              <a:gd name="T116" fmla="*/ 395288 w 2338"/>
              <a:gd name="T117" fmla="*/ 255588 h 1478"/>
              <a:gd name="T118" fmla="*/ 381794 w 2338"/>
              <a:gd name="T119" fmla="*/ 268288 h 1478"/>
              <a:gd name="T120" fmla="*/ 346869 w 2338"/>
              <a:gd name="T121" fmla="*/ 277813 h 147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38"/>
              <a:gd name="T184" fmla="*/ 0 h 1478"/>
              <a:gd name="T185" fmla="*/ 2338 w 2338"/>
              <a:gd name="T186" fmla="*/ 1478 h 147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38" h="1478">
                <a:moveTo>
                  <a:pt x="1682" y="1415"/>
                </a:moveTo>
                <a:lnTo>
                  <a:pt x="1682" y="1415"/>
                </a:lnTo>
                <a:lnTo>
                  <a:pt x="1697" y="1415"/>
                </a:lnTo>
                <a:lnTo>
                  <a:pt x="1697" y="1430"/>
                </a:lnTo>
                <a:lnTo>
                  <a:pt x="1628" y="1447"/>
                </a:lnTo>
                <a:lnTo>
                  <a:pt x="1611" y="1463"/>
                </a:lnTo>
                <a:lnTo>
                  <a:pt x="1576" y="1478"/>
                </a:lnTo>
                <a:lnTo>
                  <a:pt x="1611" y="1430"/>
                </a:lnTo>
                <a:lnTo>
                  <a:pt x="1594" y="1430"/>
                </a:lnTo>
                <a:lnTo>
                  <a:pt x="1628" y="1415"/>
                </a:lnTo>
                <a:lnTo>
                  <a:pt x="1628" y="1351"/>
                </a:lnTo>
                <a:lnTo>
                  <a:pt x="1663" y="1382"/>
                </a:lnTo>
                <a:lnTo>
                  <a:pt x="1682" y="1367"/>
                </a:lnTo>
                <a:lnTo>
                  <a:pt x="1645" y="1334"/>
                </a:lnTo>
                <a:lnTo>
                  <a:pt x="1559" y="1319"/>
                </a:lnTo>
                <a:lnTo>
                  <a:pt x="1542" y="1303"/>
                </a:lnTo>
                <a:lnTo>
                  <a:pt x="1525" y="1255"/>
                </a:lnTo>
                <a:lnTo>
                  <a:pt x="1507" y="1255"/>
                </a:lnTo>
                <a:lnTo>
                  <a:pt x="1490" y="1223"/>
                </a:lnTo>
                <a:lnTo>
                  <a:pt x="1455" y="1207"/>
                </a:lnTo>
                <a:lnTo>
                  <a:pt x="1404" y="1255"/>
                </a:lnTo>
                <a:lnTo>
                  <a:pt x="1352" y="1255"/>
                </a:lnTo>
                <a:lnTo>
                  <a:pt x="1317" y="1223"/>
                </a:lnTo>
                <a:lnTo>
                  <a:pt x="1281" y="1223"/>
                </a:lnTo>
                <a:lnTo>
                  <a:pt x="1265" y="1190"/>
                </a:lnTo>
                <a:lnTo>
                  <a:pt x="1248" y="1207"/>
                </a:lnTo>
                <a:lnTo>
                  <a:pt x="501" y="1207"/>
                </a:lnTo>
                <a:lnTo>
                  <a:pt x="486" y="1207"/>
                </a:lnTo>
                <a:lnTo>
                  <a:pt x="486" y="1190"/>
                </a:lnTo>
                <a:lnTo>
                  <a:pt x="467" y="1190"/>
                </a:lnTo>
                <a:lnTo>
                  <a:pt x="415" y="1159"/>
                </a:lnTo>
                <a:lnTo>
                  <a:pt x="363" y="1127"/>
                </a:lnTo>
                <a:lnTo>
                  <a:pt x="346" y="1079"/>
                </a:lnTo>
                <a:lnTo>
                  <a:pt x="328" y="1063"/>
                </a:lnTo>
                <a:lnTo>
                  <a:pt x="277" y="1015"/>
                </a:lnTo>
                <a:lnTo>
                  <a:pt x="294" y="998"/>
                </a:lnTo>
                <a:lnTo>
                  <a:pt x="294" y="968"/>
                </a:lnTo>
                <a:lnTo>
                  <a:pt x="294" y="920"/>
                </a:lnTo>
                <a:lnTo>
                  <a:pt x="242" y="887"/>
                </a:lnTo>
                <a:lnTo>
                  <a:pt x="188" y="791"/>
                </a:lnTo>
                <a:lnTo>
                  <a:pt x="173" y="791"/>
                </a:lnTo>
                <a:lnTo>
                  <a:pt x="156" y="743"/>
                </a:lnTo>
                <a:lnTo>
                  <a:pt x="121" y="758"/>
                </a:lnTo>
                <a:lnTo>
                  <a:pt x="104" y="776"/>
                </a:lnTo>
                <a:lnTo>
                  <a:pt x="52" y="728"/>
                </a:lnTo>
                <a:lnTo>
                  <a:pt x="52" y="710"/>
                </a:lnTo>
                <a:lnTo>
                  <a:pt x="0" y="728"/>
                </a:lnTo>
                <a:lnTo>
                  <a:pt x="0" y="710"/>
                </a:lnTo>
                <a:lnTo>
                  <a:pt x="0" y="152"/>
                </a:lnTo>
                <a:lnTo>
                  <a:pt x="33" y="152"/>
                </a:lnTo>
                <a:lnTo>
                  <a:pt x="137" y="215"/>
                </a:lnTo>
                <a:lnTo>
                  <a:pt x="137" y="183"/>
                </a:lnTo>
                <a:lnTo>
                  <a:pt x="156" y="167"/>
                </a:lnTo>
                <a:lnTo>
                  <a:pt x="188" y="152"/>
                </a:lnTo>
                <a:lnTo>
                  <a:pt x="208" y="167"/>
                </a:lnTo>
                <a:lnTo>
                  <a:pt x="311" y="104"/>
                </a:lnTo>
                <a:lnTo>
                  <a:pt x="311" y="135"/>
                </a:lnTo>
                <a:lnTo>
                  <a:pt x="346" y="135"/>
                </a:lnTo>
                <a:lnTo>
                  <a:pt x="363" y="87"/>
                </a:lnTo>
                <a:lnTo>
                  <a:pt x="398" y="119"/>
                </a:lnTo>
                <a:lnTo>
                  <a:pt x="398" y="152"/>
                </a:lnTo>
                <a:lnTo>
                  <a:pt x="434" y="167"/>
                </a:lnTo>
                <a:lnTo>
                  <a:pt x="449" y="135"/>
                </a:lnTo>
                <a:lnTo>
                  <a:pt x="449" y="167"/>
                </a:lnTo>
                <a:lnTo>
                  <a:pt x="486" y="167"/>
                </a:lnTo>
                <a:lnTo>
                  <a:pt x="486" y="135"/>
                </a:lnTo>
                <a:lnTo>
                  <a:pt x="538" y="135"/>
                </a:lnTo>
                <a:lnTo>
                  <a:pt x="570" y="167"/>
                </a:lnTo>
                <a:lnTo>
                  <a:pt x="605" y="183"/>
                </a:lnTo>
                <a:lnTo>
                  <a:pt x="641" y="200"/>
                </a:lnTo>
                <a:lnTo>
                  <a:pt x="676" y="200"/>
                </a:lnTo>
                <a:lnTo>
                  <a:pt x="728" y="215"/>
                </a:lnTo>
                <a:lnTo>
                  <a:pt x="728" y="248"/>
                </a:lnTo>
                <a:lnTo>
                  <a:pt x="709" y="263"/>
                </a:lnTo>
                <a:lnTo>
                  <a:pt x="709" y="279"/>
                </a:lnTo>
                <a:lnTo>
                  <a:pt x="760" y="296"/>
                </a:lnTo>
                <a:lnTo>
                  <a:pt x="849" y="263"/>
                </a:lnTo>
                <a:lnTo>
                  <a:pt x="901" y="296"/>
                </a:lnTo>
                <a:lnTo>
                  <a:pt x="901" y="263"/>
                </a:lnTo>
                <a:lnTo>
                  <a:pt x="883" y="248"/>
                </a:lnTo>
                <a:lnTo>
                  <a:pt x="901" y="231"/>
                </a:lnTo>
                <a:lnTo>
                  <a:pt x="970" y="200"/>
                </a:lnTo>
                <a:lnTo>
                  <a:pt x="987" y="248"/>
                </a:lnTo>
                <a:lnTo>
                  <a:pt x="1073" y="279"/>
                </a:lnTo>
                <a:lnTo>
                  <a:pt x="1125" y="296"/>
                </a:lnTo>
                <a:lnTo>
                  <a:pt x="1162" y="296"/>
                </a:lnTo>
                <a:lnTo>
                  <a:pt x="1162" y="248"/>
                </a:lnTo>
                <a:lnTo>
                  <a:pt x="1177" y="231"/>
                </a:lnTo>
                <a:lnTo>
                  <a:pt x="1125" y="200"/>
                </a:lnTo>
                <a:lnTo>
                  <a:pt x="1162" y="183"/>
                </a:lnTo>
                <a:lnTo>
                  <a:pt x="1177" y="135"/>
                </a:lnTo>
                <a:lnTo>
                  <a:pt x="1214" y="183"/>
                </a:lnTo>
                <a:lnTo>
                  <a:pt x="1248" y="215"/>
                </a:lnTo>
                <a:lnTo>
                  <a:pt x="1214" y="248"/>
                </a:lnTo>
                <a:lnTo>
                  <a:pt x="1214" y="279"/>
                </a:lnTo>
                <a:lnTo>
                  <a:pt x="1229" y="296"/>
                </a:lnTo>
                <a:lnTo>
                  <a:pt x="1248" y="263"/>
                </a:lnTo>
                <a:lnTo>
                  <a:pt x="1281" y="231"/>
                </a:lnTo>
                <a:lnTo>
                  <a:pt x="1265" y="200"/>
                </a:lnTo>
                <a:lnTo>
                  <a:pt x="1281" y="167"/>
                </a:lnTo>
                <a:lnTo>
                  <a:pt x="1248" y="135"/>
                </a:lnTo>
                <a:lnTo>
                  <a:pt x="1214" y="104"/>
                </a:lnTo>
                <a:lnTo>
                  <a:pt x="1229" y="8"/>
                </a:lnTo>
                <a:lnTo>
                  <a:pt x="1283" y="0"/>
                </a:lnTo>
                <a:lnTo>
                  <a:pt x="1352" y="119"/>
                </a:lnTo>
                <a:lnTo>
                  <a:pt x="1333" y="152"/>
                </a:lnTo>
                <a:lnTo>
                  <a:pt x="1352" y="167"/>
                </a:lnTo>
                <a:lnTo>
                  <a:pt x="1404" y="231"/>
                </a:lnTo>
                <a:lnTo>
                  <a:pt x="1421" y="183"/>
                </a:lnTo>
                <a:lnTo>
                  <a:pt x="1455" y="215"/>
                </a:lnTo>
                <a:lnTo>
                  <a:pt x="1436" y="279"/>
                </a:lnTo>
                <a:lnTo>
                  <a:pt x="1473" y="311"/>
                </a:lnTo>
                <a:lnTo>
                  <a:pt x="1490" y="311"/>
                </a:lnTo>
                <a:lnTo>
                  <a:pt x="1490" y="279"/>
                </a:lnTo>
                <a:lnTo>
                  <a:pt x="1525" y="263"/>
                </a:lnTo>
                <a:lnTo>
                  <a:pt x="1525" y="135"/>
                </a:lnTo>
                <a:lnTo>
                  <a:pt x="1559" y="135"/>
                </a:lnTo>
                <a:lnTo>
                  <a:pt x="1594" y="152"/>
                </a:lnTo>
                <a:lnTo>
                  <a:pt x="1594" y="183"/>
                </a:lnTo>
                <a:lnTo>
                  <a:pt x="1628" y="183"/>
                </a:lnTo>
                <a:lnTo>
                  <a:pt x="1628" y="231"/>
                </a:lnTo>
                <a:lnTo>
                  <a:pt x="1594" y="248"/>
                </a:lnTo>
                <a:lnTo>
                  <a:pt x="1594" y="279"/>
                </a:lnTo>
                <a:lnTo>
                  <a:pt x="1628" y="296"/>
                </a:lnTo>
                <a:lnTo>
                  <a:pt x="1628" y="327"/>
                </a:lnTo>
                <a:lnTo>
                  <a:pt x="1559" y="392"/>
                </a:lnTo>
                <a:lnTo>
                  <a:pt x="1525" y="375"/>
                </a:lnTo>
                <a:lnTo>
                  <a:pt x="1525" y="359"/>
                </a:lnTo>
                <a:lnTo>
                  <a:pt x="1490" y="359"/>
                </a:lnTo>
                <a:lnTo>
                  <a:pt x="1507" y="392"/>
                </a:lnTo>
                <a:lnTo>
                  <a:pt x="1473" y="423"/>
                </a:lnTo>
                <a:lnTo>
                  <a:pt x="1473" y="455"/>
                </a:lnTo>
                <a:lnTo>
                  <a:pt x="1436" y="518"/>
                </a:lnTo>
                <a:lnTo>
                  <a:pt x="1404" y="518"/>
                </a:lnTo>
                <a:lnTo>
                  <a:pt x="1369" y="551"/>
                </a:lnTo>
                <a:lnTo>
                  <a:pt x="1384" y="584"/>
                </a:lnTo>
                <a:lnTo>
                  <a:pt x="1333" y="599"/>
                </a:lnTo>
                <a:lnTo>
                  <a:pt x="1333" y="632"/>
                </a:lnTo>
                <a:lnTo>
                  <a:pt x="1317" y="632"/>
                </a:lnTo>
                <a:lnTo>
                  <a:pt x="1300" y="647"/>
                </a:lnTo>
                <a:lnTo>
                  <a:pt x="1265" y="728"/>
                </a:lnTo>
                <a:lnTo>
                  <a:pt x="1265" y="776"/>
                </a:lnTo>
                <a:lnTo>
                  <a:pt x="1281" y="791"/>
                </a:lnTo>
                <a:lnTo>
                  <a:pt x="1317" y="791"/>
                </a:lnTo>
                <a:lnTo>
                  <a:pt x="1333" y="887"/>
                </a:lnTo>
                <a:lnTo>
                  <a:pt x="1369" y="872"/>
                </a:lnTo>
                <a:lnTo>
                  <a:pt x="1421" y="887"/>
                </a:lnTo>
                <a:lnTo>
                  <a:pt x="1455" y="920"/>
                </a:lnTo>
                <a:lnTo>
                  <a:pt x="1525" y="950"/>
                </a:lnTo>
                <a:lnTo>
                  <a:pt x="1594" y="950"/>
                </a:lnTo>
                <a:lnTo>
                  <a:pt x="1611" y="968"/>
                </a:lnTo>
                <a:lnTo>
                  <a:pt x="1611" y="1063"/>
                </a:lnTo>
                <a:lnTo>
                  <a:pt x="1682" y="1127"/>
                </a:lnTo>
                <a:lnTo>
                  <a:pt x="1715" y="1094"/>
                </a:lnTo>
                <a:lnTo>
                  <a:pt x="1682" y="983"/>
                </a:lnTo>
                <a:lnTo>
                  <a:pt x="1715" y="968"/>
                </a:lnTo>
                <a:lnTo>
                  <a:pt x="1749" y="920"/>
                </a:lnTo>
                <a:lnTo>
                  <a:pt x="1734" y="824"/>
                </a:lnTo>
                <a:lnTo>
                  <a:pt x="1697" y="791"/>
                </a:lnTo>
                <a:lnTo>
                  <a:pt x="1715" y="776"/>
                </a:lnTo>
                <a:lnTo>
                  <a:pt x="1734" y="776"/>
                </a:lnTo>
                <a:lnTo>
                  <a:pt x="1734" y="758"/>
                </a:lnTo>
                <a:lnTo>
                  <a:pt x="1734" y="710"/>
                </a:lnTo>
                <a:lnTo>
                  <a:pt x="1715" y="695"/>
                </a:lnTo>
                <a:lnTo>
                  <a:pt x="1734" y="647"/>
                </a:lnTo>
                <a:lnTo>
                  <a:pt x="1715" y="632"/>
                </a:lnTo>
                <a:lnTo>
                  <a:pt x="1715" y="614"/>
                </a:lnTo>
                <a:lnTo>
                  <a:pt x="1734" y="599"/>
                </a:lnTo>
                <a:lnTo>
                  <a:pt x="1786" y="614"/>
                </a:lnTo>
                <a:lnTo>
                  <a:pt x="1837" y="599"/>
                </a:lnTo>
                <a:lnTo>
                  <a:pt x="1905" y="647"/>
                </a:lnTo>
                <a:lnTo>
                  <a:pt x="1889" y="662"/>
                </a:lnTo>
                <a:lnTo>
                  <a:pt x="1905" y="680"/>
                </a:lnTo>
                <a:lnTo>
                  <a:pt x="1956" y="680"/>
                </a:lnTo>
                <a:lnTo>
                  <a:pt x="1956" y="776"/>
                </a:lnTo>
                <a:lnTo>
                  <a:pt x="2008" y="824"/>
                </a:lnTo>
                <a:lnTo>
                  <a:pt x="2027" y="806"/>
                </a:lnTo>
                <a:lnTo>
                  <a:pt x="2060" y="776"/>
                </a:lnTo>
                <a:lnTo>
                  <a:pt x="2079" y="758"/>
                </a:lnTo>
                <a:lnTo>
                  <a:pt x="2060" y="743"/>
                </a:lnTo>
                <a:lnTo>
                  <a:pt x="2079" y="710"/>
                </a:lnTo>
                <a:lnTo>
                  <a:pt x="2183" y="872"/>
                </a:lnTo>
                <a:lnTo>
                  <a:pt x="2166" y="887"/>
                </a:lnTo>
                <a:lnTo>
                  <a:pt x="2166" y="920"/>
                </a:lnTo>
                <a:lnTo>
                  <a:pt x="2200" y="935"/>
                </a:lnTo>
                <a:lnTo>
                  <a:pt x="2200" y="950"/>
                </a:lnTo>
                <a:lnTo>
                  <a:pt x="2235" y="968"/>
                </a:lnTo>
                <a:lnTo>
                  <a:pt x="2252" y="968"/>
                </a:lnTo>
                <a:lnTo>
                  <a:pt x="2287" y="983"/>
                </a:lnTo>
                <a:lnTo>
                  <a:pt x="2252" y="998"/>
                </a:lnTo>
                <a:lnTo>
                  <a:pt x="2287" y="998"/>
                </a:lnTo>
                <a:lnTo>
                  <a:pt x="2287" y="1031"/>
                </a:lnTo>
                <a:lnTo>
                  <a:pt x="2306" y="1031"/>
                </a:lnTo>
                <a:lnTo>
                  <a:pt x="2321" y="1046"/>
                </a:lnTo>
                <a:lnTo>
                  <a:pt x="2321" y="1063"/>
                </a:lnTo>
                <a:lnTo>
                  <a:pt x="2338" y="1094"/>
                </a:lnTo>
                <a:lnTo>
                  <a:pt x="2306" y="1111"/>
                </a:lnTo>
                <a:lnTo>
                  <a:pt x="2252" y="1127"/>
                </a:lnTo>
                <a:lnTo>
                  <a:pt x="2218" y="1175"/>
                </a:lnTo>
                <a:lnTo>
                  <a:pt x="2166" y="1175"/>
                </a:lnTo>
                <a:lnTo>
                  <a:pt x="2114" y="1159"/>
                </a:lnTo>
                <a:lnTo>
                  <a:pt x="2027" y="1175"/>
                </a:lnTo>
                <a:lnTo>
                  <a:pt x="2008" y="1207"/>
                </a:lnTo>
                <a:lnTo>
                  <a:pt x="1993" y="1207"/>
                </a:lnTo>
                <a:lnTo>
                  <a:pt x="1956" y="1223"/>
                </a:lnTo>
                <a:lnTo>
                  <a:pt x="1905" y="1286"/>
                </a:lnTo>
                <a:lnTo>
                  <a:pt x="1924" y="1286"/>
                </a:lnTo>
                <a:lnTo>
                  <a:pt x="1976" y="1238"/>
                </a:lnTo>
                <a:lnTo>
                  <a:pt x="2027" y="1207"/>
                </a:lnTo>
                <a:lnTo>
                  <a:pt x="2079" y="1207"/>
                </a:lnTo>
                <a:lnTo>
                  <a:pt x="2097" y="1207"/>
                </a:lnTo>
                <a:lnTo>
                  <a:pt x="2097" y="1238"/>
                </a:lnTo>
                <a:lnTo>
                  <a:pt x="2060" y="1255"/>
                </a:lnTo>
                <a:lnTo>
                  <a:pt x="2045" y="1255"/>
                </a:lnTo>
                <a:lnTo>
                  <a:pt x="2060" y="1271"/>
                </a:lnTo>
                <a:lnTo>
                  <a:pt x="2079" y="1255"/>
                </a:lnTo>
                <a:lnTo>
                  <a:pt x="2079" y="1303"/>
                </a:lnTo>
                <a:lnTo>
                  <a:pt x="2097" y="1319"/>
                </a:lnTo>
                <a:lnTo>
                  <a:pt x="2131" y="1334"/>
                </a:lnTo>
                <a:lnTo>
                  <a:pt x="2166" y="1334"/>
                </a:lnTo>
                <a:lnTo>
                  <a:pt x="2166" y="1319"/>
                </a:lnTo>
                <a:lnTo>
                  <a:pt x="2200" y="1286"/>
                </a:lnTo>
                <a:lnTo>
                  <a:pt x="2200" y="1319"/>
                </a:lnTo>
                <a:lnTo>
                  <a:pt x="2218" y="1319"/>
                </a:lnTo>
                <a:lnTo>
                  <a:pt x="2183" y="1334"/>
                </a:lnTo>
                <a:lnTo>
                  <a:pt x="2183" y="1351"/>
                </a:lnTo>
                <a:lnTo>
                  <a:pt x="2097" y="1382"/>
                </a:lnTo>
                <a:lnTo>
                  <a:pt x="2060" y="1415"/>
                </a:lnTo>
                <a:lnTo>
                  <a:pt x="2045" y="1382"/>
                </a:lnTo>
                <a:lnTo>
                  <a:pt x="2097" y="1351"/>
                </a:lnTo>
                <a:lnTo>
                  <a:pt x="2079" y="1351"/>
                </a:lnTo>
                <a:lnTo>
                  <a:pt x="2079" y="1334"/>
                </a:lnTo>
                <a:lnTo>
                  <a:pt x="2045" y="1351"/>
                </a:lnTo>
                <a:lnTo>
                  <a:pt x="2027" y="1351"/>
                </a:lnTo>
                <a:lnTo>
                  <a:pt x="2008" y="1334"/>
                </a:lnTo>
                <a:lnTo>
                  <a:pt x="1993" y="1286"/>
                </a:lnTo>
                <a:lnTo>
                  <a:pt x="1993" y="1271"/>
                </a:lnTo>
                <a:lnTo>
                  <a:pt x="1976" y="1286"/>
                </a:lnTo>
                <a:lnTo>
                  <a:pt x="1956" y="1271"/>
                </a:lnTo>
                <a:lnTo>
                  <a:pt x="1924" y="1351"/>
                </a:lnTo>
                <a:lnTo>
                  <a:pt x="1889" y="1367"/>
                </a:lnTo>
                <a:lnTo>
                  <a:pt x="1801" y="1367"/>
                </a:lnTo>
                <a:lnTo>
                  <a:pt x="1766" y="1382"/>
                </a:lnTo>
                <a:lnTo>
                  <a:pt x="1749" y="1399"/>
                </a:lnTo>
                <a:lnTo>
                  <a:pt x="1682" y="1415"/>
                </a:lnTo>
              </a:path>
            </a:pathLst>
          </a:custGeom>
          <a:solidFill>
            <a:schemeClr val="accent1"/>
          </a:solidFill>
          <a:ln w="9525">
            <a:solidFill>
              <a:srgbClr val="B2B2B2"/>
            </a:solidFill>
            <a:prstDash val="solid"/>
            <a:round/>
            <a:headEnd/>
            <a:tailEnd/>
          </a:ln>
        </p:spPr>
        <p:txBody>
          <a:bodyPr/>
          <a:lstStyle/>
          <a:p>
            <a:endParaRPr lang="en-AU" dirty="0"/>
          </a:p>
        </p:txBody>
      </p:sp>
      <p:sp>
        <p:nvSpPr>
          <p:cNvPr id="47" name="Freeform 45"/>
          <p:cNvSpPr>
            <a:spLocks/>
          </p:cNvSpPr>
          <p:nvPr/>
        </p:nvSpPr>
        <p:spPr bwMode="auto">
          <a:xfrm>
            <a:off x="3154363" y="4237038"/>
            <a:ext cx="82550" cy="50800"/>
          </a:xfrm>
          <a:custGeom>
            <a:avLst/>
            <a:gdLst>
              <a:gd name="T0" fmla="*/ 0 w 104"/>
              <a:gd name="T1" fmla="*/ 9676 h 63"/>
              <a:gd name="T2" fmla="*/ 0 w 104"/>
              <a:gd name="T3" fmla="*/ 9676 h 63"/>
              <a:gd name="T4" fmla="*/ 0 w 104"/>
              <a:gd name="T5" fmla="*/ 0 h 63"/>
              <a:gd name="T6" fmla="*/ 10319 w 104"/>
              <a:gd name="T7" fmla="*/ 0 h 63"/>
              <a:gd name="T8" fmla="*/ 10319 w 104"/>
              <a:gd name="T9" fmla="*/ 3225 h 63"/>
              <a:gd name="T10" fmla="*/ 14288 w 104"/>
              <a:gd name="T11" fmla="*/ 3225 h 63"/>
              <a:gd name="T12" fmla="*/ 20638 w 104"/>
              <a:gd name="T13" fmla="*/ 6451 h 63"/>
              <a:gd name="T14" fmla="*/ 17463 w 104"/>
              <a:gd name="T15" fmla="*/ 9676 h 63"/>
              <a:gd name="T16" fmla="*/ 17463 w 104"/>
              <a:gd name="T17" fmla="*/ 6451 h 63"/>
              <a:gd name="T18" fmla="*/ 7144 w 104"/>
              <a:gd name="T19" fmla="*/ 9676 h 63"/>
              <a:gd name="T20" fmla="*/ 7144 w 104"/>
              <a:gd name="T21" fmla="*/ 6451 h 63"/>
              <a:gd name="T22" fmla="*/ 3969 w 104"/>
              <a:gd name="T23" fmla="*/ 9676 h 63"/>
              <a:gd name="T24" fmla="*/ 3969 w 104"/>
              <a:gd name="T25" fmla="*/ 12902 h 63"/>
              <a:gd name="T26" fmla="*/ 0 w 104"/>
              <a:gd name="T27" fmla="*/ 9676 h 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4"/>
              <a:gd name="T43" fmla="*/ 0 h 63"/>
              <a:gd name="T44" fmla="*/ 104 w 104"/>
              <a:gd name="T45" fmla="*/ 63 h 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4" h="63">
                <a:moveTo>
                  <a:pt x="0" y="48"/>
                </a:moveTo>
                <a:lnTo>
                  <a:pt x="0" y="48"/>
                </a:lnTo>
                <a:lnTo>
                  <a:pt x="0" y="0"/>
                </a:lnTo>
                <a:lnTo>
                  <a:pt x="52" y="0"/>
                </a:lnTo>
                <a:lnTo>
                  <a:pt x="52" y="15"/>
                </a:lnTo>
                <a:lnTo>
                  <a:pt x="69" y="15"/>
                </a:lnTo>
                <a:lnTo>
                  <a:pt x="104" y="31"/>
                </a:lnTo>
                <a:lnTo>
                  <a:pt x="87" y="48"/>
                </a:lnTo>
                <a:lnTo>
                  <a:pt x="87" y="31"/>
                </a:lnTo>
                <a:lnTo>
                  <a:pt x="35" y="48"/>
                </a:lnTo>
                <a:lnTo>
                  <a:pt x="35" y="31"/>
                </a:lnTo>
                <a:lnTo>
                  <a:pt x="18" y="48"/>
                </a:lnTo>
                <a:lnTo>
                  <a:pt x="18" y="63"/>
                </a:lnTo>
                <a:lnTo>
                  <a:pt x="0" y="48"/>
                </a:lnTo>
              </a:path>
            </a:pathLst>
          </a:custGeom>
          <a:solidFill>
            <a:schemeClr val="accent1"/>
          </a:solidFill>
          <a:ln w="9525">
            <a:solidFill>
              <a:srgbClr val="B2B2B2"/>
            </a:solidFill>
            <a:prstDash val="solid"/>
            <a:round/>
            <a:headEnd/>
            <a:tailEnd/>
          </a:ln>
        </p:spPr>
        <p:txBody>
          <a:bodyPr/>
          <a:lstStyle/>
          <a:p>
            <a:endParaRPr lang="en-AU" dirty="0"/>
          </a:p>
        </p:txBody>
      </p:sp>
      <p:sp>
        <p:nvSpPr>
          <p:cNvPr id="48" name="Freeform 46"/>
          <p:cNvSpPr>
            <a:spLocks/>
          </p:cNvSpPr>
          <p:nvPr/>
        </p:nvSpPr>
        <p:spPr bwMode="auto">
          <a:xfrm>
            <a:off x="3098800" y="4237038"/>
            <a:ext cx="55563" cy="38100"/>
          </a:xfrm>
          <a:custGeom>
            <a:avLst/>
            <a:gdLst>
              <a:gd name="T0" fmla="*/ 14495 w 69"/>
              <a:gd name="T1" fmla="*/ 9525 h 48"/>
              <a:gd name="T2" fmla="*/ 14495 w 69"/>
              <a:gd name="T3" fmla="*/ 9525 h 48"/>
              <a:gd name="T4" fmla="*/ 14495 w 69"/>
              <a:gd name="T5" fmla="*/ 0 h 48"/>
              <a:gd name="T6" fmla="*/ 7247 w 69"/>
              <a:gd name="T7" fmla="*/ 0 h 48"/>
              <a:gd name="T8" fmla="*/ 10468 w 69"/>
              <a:gd name="T9" fmla="*/ 5556 h 48"/>
              <a:gd name="T10" fmla="*/ 0 w 69"/>
              <a:gd name="T11" fmla="*/ 9525 h 48"/>
              <a:gd name="T12" fmla="*/ 4026 w 69"/>
              <a:gd name="T13" fmla="*/ 9525 h 48"/>
              <a:gd name="T14" fmla="*/ 14495 w 69"/>
              <a:gd name="T15" fmla="*/ 9525 h 48"/>
              <a:gd name="T16" fmla="*/ 0 60000 65536"/>
              <a:gd name="T17" fmla="*/ 0 60000 65536"/>
              <a:gd name="T18" fmla="*/ 0 60000 65536"/>
              <a:gd name="T19" fmla="*/ 0 60000 65536"/>
              <a:gd name="T20" fmla="*/ 0 60000 65536"/>
              <a:gd name="T21" fmla="*/ 0 60000 65536"/>
              <a:gd name="T22" fmla="*/ 0 60000 65536"/>
              <a:gd name="T23" fmla="*/ 0 60000 65536"/>
              <a:gd name="T24" fmla="*/ 0 w 69"/>
              <a:gd name="T25" fmla="*/ 0 h 48"/>
              <a:gd name="T26" fmla="*/ 69 w 69"/>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9" h="48">
                <a:moveTo>
                  <a:pt x="69" y="48"/>
                </a:moveTo>
                <a:lnTo>
                  <a:pt x="69" y="48"/>
                </a:lnTo>
                <a:lnTo>
                  <a:pt x="69" y="0"/>
                </a:lnTo>
                <a:lnTo>
                  <a:pt x="35" y="0"/>
                </a:lnTo>
                <a:lnTo>
                  <a:pt x="52" y="31"/>
                </a:lnTo>
                <a:lnTo>
                  <a:pt x="0" y="48"/>
                </a:lnTo>
                <a:lnTo>
                  <a:pt x="18" y="48"/>
                </a:lnTo>
                <a:lnTo>
                  <a:pt x="69" y="48"/>
                </a:lnTo>
              </a:path>
            </a:pathLst>
          </a:custGeom>
          <a:solidFill>
            <a:schemeClr val="accent1"/>
          </a:solidFill>
          <a:ln w="9525">
            <a:solidFill>
              <a:srgbClr val="B2B2B2"/>
            </a:solidFill>
            <a:prstDash val="solid"/>
            <a:round/>
            <a:headEnd/>
            <a:tailEnd/>
          </a:ln>
        </p:spPr>
        <p:txBody>
          <a:bodyPr/>
          <a:lstStyle/>
          <a:p>
            <a:endParaRPr lang="en-AU" dirty="0"/>
          </a:p>
        </p:txBody>
      </p:sp>
      <p:sp>
        <p:nvSpPr>
          <p:cNvPr id="49" name="Freeform 47"/>
          <p:cNvSpPr>
            <a:spLocks/>
          </p:cNvSpPr>
          <p:nvPr/>
        </p:nvSpPr>
        <p:spPr bwMode="auto">
          <a:xfrm>
            <a:off x="3375025" y="4427538"/>
            <a:ext cx="12700" cy="12700"/>
          </a:xfrm>
          <a:custGeom>
            <a:avLst/>
            <a:gdLst>
              <a:gd name="T0" fmla="*/ 0 w 17"/>
              <a:gd name="T1" fmla="*/ 3387 h 15"/>
              <a:gd name="T2" fmla="*/ 0 w 17"/>
              <a:gd name="T3" fmla="*/ 3387 h 15"/>
              <a:gd name="T4" fmla="*/ 2988 w 17"/>
              <a:gd name="T5" fmla="*/ 3387 h 15"/>
              <a:gd name="T6" fmla="*/ 2988 w 17"/>
              <a:gd name="T7" fmla="*/ 0 h 15"/>
              <a:gd name="T8" fmla="*/ 0 w 17"/>
              <a:gd name="T9" fmla="*/ 0 h 15"/>
              <a:gd name="T10" fmla="*/ 0 w 17"/>
              <a:gd name="T11" fmla="*/ 3387 h 15"/>
              <a:gd name="T12" fmla="*/ 0 60000 65536"/>
              <a:gd name="T13" fmla="*/ 0 60000 65536"/>
              <a:gd name="T14" fmla="*/ 0 60000 65536"/>
              <a:gd name="T15" fmla="*/ 0 60000 65536"/>
              <a:gd name="T16" fmla="*/ 0 60000 65536"/>
              <a:gd name="T17" fmla="*/ 0 60000 65536"/>
              <a:gd name="T18" fmla="*/ 0 w 17"/>
              <a:gd name="T19" fmla="*/ 0 h 15"/>
              <a:gd name="T20" fmla="*/ 17 w 17"/>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17" h="15">
                <a:moveTo>
                  <a:pt x="0" y="15"/>
                </a:moveTo>
                <a:lnTo>
                  <a:pt x="0" y="15"/>
                </a:lnTo>
                <a:lnTo>
                  <a:pt x="17" y="15"/>
                </a:lnTo>
                <a:lnTo>
                  <a:pt x="17" y="0"/>
                </a:lnTo>
                <a:lnTo>
                  <a:pt x="0" y="0"/>
                </a:lnTo>
                <a:lnTo>
                  <a:pt x="0" y="15"/>
                </a:lnTo>
              </a:path>
            </a:pathLst>
          </a:custGeom>
          <a:solidFill>
            <a:schemeClr val="accent1"/>
          </a:solidFill>
          <a:ln w="9525">
            <a:solidFill>
              <a:srgbClr val="B2B2B2"/>
            </a:solidFill>
            <a:prstDash val="solid"/>
            <a:round/>
            <a:headEnd/>
            <a:tailEnd/>
          </a:ln>
        </p:spPr>
        <p:txBody>
          <a:bodyPr/>
          <a:lstStyle/>
          <a:p>
            <a:endParaRPr lang="en-AU" dirty="0"/>
          </a:p>
        </p:txBody>
      </p:sp>
      <p:sp>
        <p:nvSpPr>
          <p:cNvPr id="50" name="Freeform 48"/>
          <p:cNvSpPr>
            <a:spLocks/>
          </p:cNvSpPr>
          <p:nvPr/>
        </p:nvSpPr>
        <p:spPr bwMode="auto">
          <a:xfrm>
            <a:off x="3016250" y="4262438"/>
            <a:ext cx="41275" cy="25400"/>
          </a:xfrm>
          <a:custGeom>
            <a:avLst/>
            <a:gdLst>
              <a:gd name="T0" fmla="*/ 0 w 51"/>
              <a:gd name="T1" fmla="*/ 3175 h 32"/>
              <a:gd name="T2" fmla="*/ 0 w 51"/>
              <a:gd name="T3" fmla="*/ 3175 h 32"/>
              <a:gd name="T4" fmla="*/ 7284 w 51"/>
              <a:gd name="T5" fmla="*/ 6350 h 32"/>
              <a:gd name="T6" fmla="*/ 10521 w 51"/>
              <a:gd name="T7" fmla="*/ 3175 h 32"/>
              <a:gd name="T8" fmla="*/ 4047 w 51"/>
              <a:gd name="T9" fmla="*/ 0 h 32"/>
              <a:gd name="T10" fmla="*/ 0 w 51"/>
              <a:gd name="T11" fmla="*/ 3175 h 32"/>
              <a:gd name="T12" fmla="*/ 0 60000 65536"/>
              <a:gd name="T13" fmla="*/ 0 60000 65536"/>
              <a:gd name="T14" fmla="*/ 0 60000 65536"/>
              <a:gd name="T15" fmla="*/ 0 60000 65536"/>
              <a:gd name="T16" fmla="*/ 0 60000 65536"/>
              <a:gd name="T17" fmla="*/ 0 60000 65536"/>
              <a:gd name="T18" fmla="*/ 0 w 51"/>
              <a:gd name="T19" fmla="*/ 0 h 32"/>
              <a:gd name="T20" fmla="*/ 51 w 51"/>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51" h="32">
                <a:moveTo>
                  <a:pt x="0" y="17"/>
                </a:moveTo>
                <a:lnTo>
                  <a:pt x="0" y="17"/>
                </a:lnTo>
                <a:lnTo>
                  <a:pt x="34" y="32"/>
                </a:lnTo>
                <a:lnTo>
                  <a:pt x="51" y="17"/>
                </a:lnTo>
                <a:lnTo>
                  <a:pt x="17" y="0"/>
                </a:lnTo>
                <a:lnTo>
                  <a:pt x="0" y="17"/>
                </a:lnTo>
              </a:path>
            </a:pathLst>
          </a:custGeom>
          <a:solidFill>
            <a:schemeClr val="accent1"/>
          </a:solidFill>
          <a:ln w="9525">
            <a:solidFill>
              <a:srgbClr val="B2B2B2"/>
            </a:solidFill>
            <a:prstDash val="solid"/>
            <a:round/>
            <a:headEnd/>
            <a:tailEnd/>
          </a:ln>
        </p:spPr>
        <p:txBody>
          <a:bodyPr/>
          <a:lstStyle/>
          <a:p>
            <a:endParaRPr lang="en-AU" dirty="0"/>
          </a:p>
        </p:txBody>
      </p:sp>
      <p:sp>
        <p:nvSpPr>
          <p:cNvPr id="51" name="Freeform 49"/>
          <p:cNvSpPr>
            <a:spLocks/>
          </p:cNvSpPr>
          <p:nvPr/>
        </p:nvSpPr>
        <p:spPr bwMode="auto">
          <a:xfrm>
            <a:off x="2879725" y="4160838"/>
            <a:ext cx="219075" cy="76200"/>
          </a:xfrm>
          <a:custGeom>
            <a:avLst/>
            <a:gdLst>
              <a:gd name="T0" fmla="*/ 0 w 276"/>
              <a:gd name="T1" fmla="*/ 9525 h 96"/>
              <a:gd name="T2" fmla="*/ 0 w 276"/>
              <a:gd name="T3" fmla="*/ 9525 h 96"/>
              <a:gd name="T4" fmla="*/ 3175 w 276"/>
              <a:gd name="T5" fmla="*/ 9525 h 96"/>
              <a:gd name="T6" fmla="*/ 10319 w 276"/>
              <a:gd name="T7" fmla="*/ 2381 h 96"/>
              <a:gd name="T8" fmla="*/ 16669 w 276"/>
              <a:gd name="T9" fmla="*/ 5556 h 96"/>
              <a:gd name="T10" fmla="*/ 13494 w 276"/>
              <a:gd name="T11" fmla="*/ 5556 h 96"/>
              <a:gd name="T12" fmla="*/ 16669 w 276"/>
              <a:gd name="T13" fmla="*/ 5556 h 96"/>
              <a:gd name="T14" fmla="*/ 30162 w 276"/>
              <a:gd name="T15" fmla="*/ 9525 h 96"/>
              <a:gd name="T16" fmla="*/ 34131 w 276"/>
              <a:gd name="T17" fmla="*/ 15875 h 96"/>
              <a:gd name="T18" fmla="*/ 40481 w 276"/>
              <a:gd name="T19" fmla="*/ 15875 h 96"/>
              <a:gd name="T20" fmla="*/ 37306 w 276"/>
              <a:gd name="T21" fmla="*/ 19050 h 96"/>
              <a:gd name="T22" fmla="*/ 54769 w 276"/>
              <a:gd name="T23" fmla="*/ 19050 h 96"/>
              <a:gd name="T24" fmla="*/ 51594 w 276"/>
              <a:gd name="T25" fmla="*/ 15875 h 96"/>
              <a:gd name="T26" fmla="*/ 47625 w 276"/>
              <a:gd name="T27" fmla="*/ 15875 h 96"/>
              <a:gd name="T28" fmla="*/ 47625 w 276"/>
              <a:gd name="T29" fmla="*/ 11906 h 96"/>
              <a:gd name="T30" fmla="*/ 34131 w 276"/>
              <a:gd name="T31" fmla="*/ 5556 h 96"/>
              <a:gd name="T32" fmla="*/ 16669 w 276"/>
              <a:gd name="T33" fmla="*/ 0 h 96"/>
              <a:gd name="T34" fmla="*/ 7144 w 276"/>
              <a:gd name="T35" fmla="*/ 2381 h 96"/>
              <a:gd name="T36" fmla="*/ 0 w 276"/>
              <a:gd name="T37" fmla="*/ 9525 h 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6"/>
              <a:gd name="T58" fmla="*/ 0 h 96"/>
              <a:gd name="T59" fmla="*/ 276 w 276"/>
              <a:gd name="T60" fmla="*/ 96 h 9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6" h="96">
                <a:moveTo>
                  <a:pt x="0" y="48"/>
                </a:moveTo>
                <a:lnTo>
                  <a:pt x="0" y="48"/>
                </a:lnTo>
                <a:lnTo>
                  <a:pt x="17" y="48"/>
                </a:lnTo>
                <a:lnTo>
                  <a:pt x="52" y="15"/>
                </a:lnTo>
                <a:lnTo>
                  <a:pt x="86" y="31"/>
                </a:lnTo>
                <a:lnTo>
                  <a:pt x="69" y="31"/>
                </a:lnTo>
                <a:lnTo>
                  <a:pt x="86" y="31"/>
                </a:lnTo>
                <a:lnTo>
                  <a:pt x="155" y="48"/>
                </a:lnTo>
                <a:lnTo>
                  <a:pt x="173" y="79"/>
                </a:lnTo>
                <a:lnTo>
                  <a:pt x="207" y="79"/>
                </a:lnTo>
                <a:lnTo>
                  <a:pt x="190" y="96"/>
                </a:lnTo>
                <a:lnTo>
                  <a:pt x="276" y="96"/>
                </a:lnTo>
                <a:lnTo>
                  <a:pt x="259" y="79"/>
                </a:lnTo>
                <a:lnTo>
                  <a:pt x="242" y="79"/>
                </a:lnTo>
                <a:lnTo>
                  <a:pt x="242" y="63"/>
                </a:lnTo>
                <a:lnTo>
                  <a:pt x="173" y="31"/>
                </a:lnTo>
                <a:lnTo>
                  <a:pt x="86" y="0"/>
                </a:lnTo>
                <a:lnTo>
                  <a:pt x="34" y="15"/>
                </a:lnTo>
                <a:lnTo>
                  <a:pt x="0" y="48"/>
                </a:lnTo>
              </a:path>
            </a:pathLst>
          </a:custGeom>
          <a:solidFill>
            <a:schemeClr val="accent1"/>
          </a:solidFill>
          <a:ln w="9525">
            <a:solidFill>
              <a:srgbClr val="B2B2B2"/>
            </a:solidFill>
            <a:prstDash val="solid"/>
            <a:round/>
            <a:headEnd/>
            <a:tailEnd/>
          </a:ln>
        </p:spPr>
        <p:txBody>
          <a:bodyPr/>
          <a:lstStyle/>
          <a:p>
            <a:endParaRPr lang="en-AU" dirty="0"/>
          </a:p>
        </p:txBody>
      </p:sp>
      <p:sp>
        <p:nvSpPr>
          <p:cNvPr id="52" name="Freeform 50"/>
          <p:cNvSpPr>
            <a:spLocks/>
          </p:cNvSpPr>
          <p:nvPr/>
        </p:nvSpPr>
        <p:spPr bwMode="auto">
          <a:xfrm>
            <a:off x="3265488" y="4262438"/>
            <a:ext cx="25400" cy="12700"/>
          </a:xfrm>
          <a:custGeom>
            <a:avLst/>
            <a:gdLst>
              <a:gd name="T0" fmla="*/ 0 w 33"/>
              <a:gd name="T1" fmla="*/ 2988 h 17"/>
              <a:gd name="T2" fmla="*/ 0 w 33"/>
              <a:gd name="T3" fmla="*/ 2988 h 17"/>
              <a:gd name="T4" fmla="*/ 6158 w 33"/>
              <a:gd name="T5" fmla="*/ 2988 h 17"/>
              <a:gd name="T6" fmla="*/ 0 w 33"/>
              <a:gd name="T7" fmla="*/ 0 h 17"/>
              <a:gd name="T8" fmla="*/ 0 w 33"/>
              <a:gd name="T9" fmla="*/ 2988 h 17"/>
              <a:gd name="T10" fmla="*/ 0 60000 65536"/>
              <a:gd name="T11" fmla="*/ 0 60000 65536"/>
              <a:gd name="T12" fmla="*/ 0 60000 65536"/>
              <a:gd name="T13" fmla="*/ 0 60000 65536"/>
              <a:gd name="T14" fmla="*/ 0 60000 65536"/>
              <a:gd name="T15" fmla="*/ 0 w 33"/>
              <a:gd name="T16" fmla="*/ 0 h 17"/>
              <a:gd name="T17" fmla="*/ 33 w 33"/>
              <a:gd name="T18" fmla="*/ 17 h 17"/>
            </a:gdLst>
            <a:ahLst/>
            <a:cxnLst>
              <a:cxn ang="T10">
                <a:pos x="T0" y="T1"/>
              </a:cxn>
              <a:cxn ang="T11">
                <a:pos x="T2" y="T3"/>
              </a:cxn>
              <a:cxn ang="T12">
                <a:pos x="T4" y="T5"/>
              </a:cxn>
              <a:cxn ang="T13">
                <a:pos x="T6" y="T7"/>
              </a:cxn>
              <a:cxn ang="T14">
                <a:pos x="T8" y="T9"/>
              </a:cxn>
            </a:cxnLst>
            <a:rect l="T15" t="T16" r="T17" b="T18"/>
            <a:pathLst>
              <a:path w="33" h="17">
                <a:moveTo>
                  <a:pt x="0" y="17"/>
                </a:moveTo>
                <a:lnTo>
                  <a:pt x="0" y="17"/>
                </a:lnTo>
                <a:lnTo>
                  <a:pt x="33" y="17"/>
                </a:lnTo>
                <a:lnTo>
                  <a:pt x="0" y="0"/>
                </a:lnTo>
                <a:lnTo>
                  <a:pt x="0" y="17"/>
                </a:lnTo>
              </a:path>
            </a:pathLst>
          </a:custGeom>
          <a:solidFill>
            <a:schemeClr val="accent1"/>
          </a:solidFill>
          <a:ln w="9525">
            <a:solidFill>
              <a:srgbClr val="B2B2B2"/>
            </a:solidFill>
            <a:prstDash val="solid"/>
            <a:round/>
            <a:headEnd/>
            <a:tailEnd/>
          </a:ln>
        </p:spPr>
        <p:txBody>
          <a:bodyPr/>
          <a:lstStyle/>
          <a:p>
            <a:endParaRPr lang="en-AU" dirty="0"/>
          </a:p>
        </p:txBody>
      </p:sp>
      <p:sp>
        <p:nvSpPr>
          <p:cNvPr id="53" name="Freeform 51"/>
          <p:cNvSpPr>
            <a:spLocks/>
          </p:cNvSpPr>
          <p:nvPr/>
        </p:nvSpPr>
        <p:spPr bwMode="auto">
          <a:xfrm>
            <a:off x="3375025" y="4313238"/>
            <a:ext cx="12700" cy="12700"/>
          </a:xfrm>
          <a:custGeom>
            <a:avLst/>
            <a:gdLst>
              <a:gd name="T0" fmla="*/ 0 w 17"/>
              <a:gd name="T1" fmla="*/ 0 h 15"/>
              <a:gd name="T2" fmla="*/ 0 w 17"/>
              <a:gd name="T3" fmla="*/ 0 h 15"/>
              <a:gd name="T4" fmla="*/ 0 w 17"/>
              <a:gd name="T5" fmla="*/ 3387 h 15"/>
              <a:gd name="T6" fmla="*/ 2988 w 17"/>
              <a:gd name="T7" fmla="*/ 0 h 15"/>
              <a:gd name="T8" fmla="*/ 0 w 17"/>
              <a:gd name="T9" fmla="*/ 0 h 15"/>
              <a:gd name="T10" fmla="*/ 0 60000 65536"/>
              <a:gd name="T11" fmla="*/ 0 60000 65536"/>
              <a:gd name="T12" fmla="*/ 0 60000 65536"/>
              <a:gd name="T13" fmla="*/ 0 60000 65536"/>
              <a:gd name="T14" fmla="*/ 0 60000 65536"/>
              <a:gd name="T15" fmla="*/ 0 w 17"/>
              <a:gd name="T16" fmla="*/ 0 h 15"/>
              <a:gd name="T17" fmla="*/ 17 w 17"/>
              <a:gd name="T18" fmla="*/ 15 h 15"/>
            </a:gdLst>
            <a:ahLst/>
            <a:cxnLst>
              <a:cxn ang="T10">
                <a:pos x="T0" y="T1"/>
              </a:cxn>
              <a:cxn ang="T11">
                <a:pos x="T2" y="T3"/>
              </a:cxn>
              <a:cxn ang="T12">
                <a:pos x="T4" y="T5"/>
              </a:cxn>
              <a:cxn ang="T13">
                <a:pos x="T6" y="T7"/>
              </a:cxn>
              <a:cxn ang="T14">
                <a:pos x="T8" y="T9"/>
              </a:cxn>
            </a:cxnLst>
            <a:rect l="T15" t="T16" r="T17" b="T18"/>
            <a:pathLst>
              <a:path w="17" h="15">
                <a:moveTo>
                  <a:pt x="0" y="0"/>
                </a:moveTo>
                <a:lnTo>
                  <a:pt x="0" y="0"/>
                </a:lnTo>
                <a:lnTo>
                  <a:pt x="0" y="15"/>
                </a:lnTo>
                <a:lnTo>
                  <a:pt x="17" y="0"/>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54" name="Freeform 52"/>
          <p:cNvSpPr>
            <a:spLocks/>
          </p:cNvSpPr>
          <p:nvPr/>
        </p:nvSpPr>
        <p:spPr bwMode="auto">
          <a:xfrm>
            <a:off x="3016250" y="4122738"/>
            <a:ext cx="14288" cy="38100"/>
          </a:xfrm>
          <a:custGeom>
            <a:avLst/>
            <a:gdLst>
              <a:gd name="T0" fmla="*/ 0 w 17"/>
              <a:gd name="T1" fmla="*/ 0 h 48"/>
              <a:gd name="T2" fmla="*/ 0 w 17"/>
              <a:gd name="T3" fmla="*/ 0 h 48"/>
              <a:gd name="T4" fmla="*/ 0 w 17"/>
              <a:gd name="T5" fmla="*/ 2381 h 48"/>
              <a:gd name="T6" fmla="*/ 4202 w 17"/>
              <a:gd name="T7" fmla="*/ 9525 h 48"/>
              <a:gd name="T8" fmla="*/ 4202 w 17"/>
              <a:gd name="T9" fmla="*/ 2381 h 48"/>
              <a:gd name="T10" fmla="*/ 0 w 17"/>
              <a:gd name="T11" fmla="*/ 0 h 48"/>
              <a:gd name="T12" fmla="*/ 0 60000 65536"/>
              <a:gd name="T13" fmla="*/ 0 60000 65536"/>
              <a:gd name="T14" fmla="*/ 0 60000 65536"/>
              <a:gd name="T15" fmla="*/ 0 60000 65536"/>
              <a:gd name="T16" fmla="*/ 0 60000 65536"/>
              <a:gd name="T17" fmla="*/ 0 60000 65536"/>
              <a:gd name="T18" fmla="*/ 0 w 17"/>
              <a:gd name="T19" fmla="*/ 0 h 48"/>
              <a:gd name="T20" fmla="*/ 17 w 17"/>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7" h="48">
                <a:moveTo>
                  <a:pt x="0" y="0"/>
                </a:moveTo>
                <a:lnTo>
                  <a:pt x="0" y="0"/>
                </a:lnTo>
                <a:lnTo>
                  <a:pt x="0" y="15"/>
                </a:lnTo>
                <a:lnTo>
                  <a:pt x="17" y="48"/>
                </a:lnTo>
                <a:lnTo>
                  <a:pt x="17" y="15"/>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55" name="Freeform 53"/>
          <p:cNvSpPr>
            <a:spLocks/>
          </p:cNvSpPr>
          <p:nvPr/>
        </p:nvSpPr>
        <p:spPr bwMode="auto">
          <a:xfrm>
            <a:off x="3113088" y="3743326"/>
            <a:ext cx="41275" cy="11113"/>
          </a:xfrm>
          <a:custGeom>
            <a:avLst/>
            <a:gdLst>
              <a:gd name="T0" fmla="*/ 0 w 51"/>
              <a:gd name="T1" fmla="*/ 2084 h 16"/>
              <a:gd name="T2" fmla="*/ 10521 w 51"/>
              <a:gd name="T3" fmla="*/ 0 h 16"/>
              <a:gd name="T4" fmla="*/ 7284 w 51"/>
              <a:gd name="T5" fmla="*/ 0 h 16"/>
              <a:gd name="T6" fmla="*/ 0 w 51"/>
              <a:gd name="T7" fmla="*/ 2084 h 16"/>
              <a:gd name="T8" fmla="*/ 0 60000 65536"/>
              <a:gd name="T9" fmla="*/ 0 60000 65536"/>
              <a:gd name="T10" fmla="*/ 0 60000 65536"/>
              <a:gd name="T11" fmla="*/ 0 60000 65536"/>
              <a:gd name="T12" fmla="*/ 0 w 51"/>
              <a:gd name="T13" fmla="*/ 0 h 16"/>
              <a:gd name="T14" fmla="*/ 51 w 51"/>
              <a:gd name="T15" fmla="*/ 16 h 16"/>
            </a:gdLst>
            <a:ahLst/>
            <a:cxnLst>
              <a:cxn ang="T8">
                <a:pos x="T0" y="T1"/>
              </a:cxn>
              <a:cxn ang="T9">
                <a:pos x="T2" y="T3"/>
              </a:cxn>
              <a:cxn ang="T10">
                <a:pos x="T4" y="T5"/>
              </a:cxn>
              <a:cxn ang="T11">
                <a:pos x="T6" y="T7"/>
              </a:cxn>
            </a:cxnLst>
            <a:rect l="T12" t="T13" r="T14" b="T15"/>
            <a:pathLst>
              <a:path w="51" h="16">
                <a:moveTo>
                  <a:pt x="0" y="16"/>
                </a:moveTo>
                <a:lnTo>
                  <a:pt x="51" y="0"/>
                </a:lnTo>
                <a:lnTo>
                  <a:pt x="34" y="0"/>
                </a:lnTo>
                <a:lnTo>
                  <a:pt x="0" y="16"/>
                </a:lnTo>
              </a:path>
            </a:pathLst>
          </a:custGeom>
          <a:solidFill>
            <a:schemeClr val="accent1"/>
          </a:solidFill>
          <a:ln w="9525">
            <a:solidFill>
              <a:srgbClr val="B2B2B2"/>
            </a:solidFill>
            <a:prstDash val="solid"/>
            <a:round/>
            <a:headEnd/>
            <a:tailEnd/>
          </a:ln>
        </p:spPr>
        <p:txBody>
          <a:bodyPr/>
          <a:lstStyle/>
          <a:p>
            <a:endParaRPr lang="en-AU" dirty="0"/>
          </a:p>
        </p:txBody>
      </p:sp>
      <p:sp>
        <p:nvSpPr>
          <p:cNvPr id="56" name="Freeform 54"/>
          <p:cNvSpPr>
            <a:spLocks/>
          </p:cNvSpPr>
          <p:nvPr/>
        </p:nvSpPr>
        <p:spPr bwMode="auto">
          <a:xfrm>
            <a:off x="3317875" y="3487738"/>
            <a:ext cx="57150" cy="26988"/>
          </a:xfrm>
          <a:custGeom>
            <a:avLst/>
            <a:gdLst>
              <a:gd name="T0" fmla="*/ 0 w 71"/>
              <a:gd name="T1" fmla="*/ 0 h 32"/>
              <a:gd name="T2" fmla="*/ 0 w 71"/>
              <a:gd name="T3" fmla="*/ 0 h 32"/>
              <a:gd name="T4" fmla="*/ 7244 w 71"/>
              <a:gd name="T5" fmla="*/ 7590 h 32"/>
              <a:gd name="T6" fmla="*/ 14489 w 71"/>
              <a:gd name="T7" fmla="*/ 7590 h 32"/>
              <a:gd name="T8" fmla="*/ 7244 w 71"/>
              <a:gd name="T9" fmla="*/ 3374 h 32"/>
              <a:gd name="T10" fmla="*/ 0 w 71"/>
              <a:gd name="T11" fmla="*/ 0 h 32"/>
              <a:gd name="T12" fmla="*/ 0 60000 65536"/>
              <a:gd name="T13" fmla="*/ 0 60000 65536"/>
              <a:gd name="T14" fmla="*/ 0 60000 65536"/>
              <a:gd name="T15" fmla="*/ 0 60000 65536"/>
              <a:gd name="T16" fmla="*/ 0 60000 65536"/>
              <a:gd name="T17" fmla="*/ 0 60000 65536"/>
              <a:gd name="T18" fmla="*/ 0 w 71"/>
              <a:gd name="T19" fmla="*/ 0 h 32"/>
              <a:gd name="T20" fmla="*/ 71 w 71"/>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71" h="32">
                <a:moveTo>
                  <a:pt x="0" y="0"/>
                </a:moveTo>
                <a:lnTo>
                  <a:pt x="0" y="0"/>
                </a:lnTo>
                <a:lnTo>
                  <a:pt x="34" y="32"/>
                </a:lnTo>
                <a:lnTo>
                  <a:pt x="71" y="32"/>
                </a:lnTo>
                <a:lnTo>
                  <a:pt x="34" y="15"/>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57" name="Freeform 55"/>
          <p:cNvSpPr>
            <a:spLocks/>
          </p:cNvSpPr>
          <p:nvPr/>
        </p:nvSpPr>
        <p:spPr bwMode="auto">
          <a:xfrm>
            <a:off x="3317875" y="3576638"/>
            <a:ext cx="57150" cy="38100"/>
          </a:xfrm>
          <a:custGeom>
            <a:avLst/>
            <a:gdLst>
              <a:gd name="T0" fmla="*/ 0 w 71"/>
              <a:gd name="T1" fmla="*/ 3969 h 48"/>
              <a:gd name="T2" fmla="*/ 0 w 71"/>
              <a:gd name="T3" fmla="*/ 3969 h 48"/>
              <a:gd name="T4" fmla="*/ 10464 w 71"/>
              <a:gd name="T5" fmla="*/ 9525 h 48"/>
              <a:gd name="T6" fmla="*/ 10464 w 71"/>
              <a:gd name="T7" fmla="*/ 7144 h 48"/>
              <a:gd name="T8" fmla="*/ 14489 w 71"/>
              <a:gd name="T9" fmla="*/ 3969 h 48"/>
              <a:gd name="T10" fmla="*/ 7244 w 71"/>
              <a:gd name="T11" fmla="*/ 3969 h 48"/>
              <a:gd name="T12" fmla="*/ 4025 w 71"/>
              <a:gd name="T13" fmla="*/ 3969 h 48"/>
              <a:gd name="T14" fmla="*/ 4025 w 71"/>
              <a:gd name="T15" fmla="*/ 0 h 48"/>
              <a:gd name="T16" fmla="*/ 0 w 71"/>
              <a:gd name="T17" fmla="*/ 3969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
              <a:gd name="T28" fmla="*/ 0 h 48"/>
              <a:gd name="T29" fmla="*/ 71 w 71"/>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 h="48">
                <a:moveTo>
                  <a:pt x="0" y="17"/>
                </a:moveTo>
                <a:lnTo>
                  <a:pt x="0" y="17"/>
                </a:lnTo>
                <a:lnTo>
                  <a:pt x="52" y="48"/>
                </a:lnTo>
                <a:lnTo>
                  <a:pt x="52" y="33"/>
                </a:lnTo>
                <a:lnTo>
                  <a:pt x="71" y="17"/>
                </a:lnTo>
                <a:lnTo>
                  <a:pt x="34" y="17"/>
                </a:lnTo>
                <a:lnTo>
                  <a:pt x="17" y="17"/>
                </a:lnTo>
                <a:lnTo>
                  <a:pt x="17" y="0"/>
                </a:lnTo>
                <a:lnTo>
                  <a:pt x="0" y="17"/>
                </a:lnTo>
              </a:path>
            </a:pathLst>
          </a:custGeom>
          <a:solidFill>
            <a:schemeClr val="accent1"/>
          </a:solidFill>
          <a:ln w="9525">
            <a:solidFill>
              <a:srgbClr val="B2B2B2"/>
            </a:solidFill>
            <a:prstDash val="solid"/>
            <a:round/>
            <a:headEnd/>
            <a:tailEnd/>
          </a:ln>
        </p:spPr>
        <p:txBody>
          <a:bodyPr/>
          <a:lstStyle/>
          <a:p>
            <a:endParaRPr lang="en-AU" dirty="0"/>
          </a:p>
        </p:txBody>
      </p:sp>
      <p:sp>
        <p:nvSpPr>
          <p:cNvPr id="58" name="Freeform 56"/>
          <p:cNvSpPr>
            <a:spLocks/>
          </p:cNvSpPr>
          <p:nvPr/>
        </p:nvSpPr>
        <p:spPr bwMode="auto">
          <a:xfrm>
            <a:off x="3427413" y="3438526"/>
            <a:ext cx="139700" cy="152400"/>
          </a:xfrm>
          <a:custGeom>
            <a:avLst/>
            <a:gdLst>
              <a:gd name="T0" fmla="*/ 0 w 175"/>
              <a:gd name="T1" fmla="*/ 28575 h 192"/>
              <a:gd name="T2" fmla="*/ 0 w 175"/>
              <a:gd name="T3" fmla="*/ 28575 h 192"/>
              <a:gd name="T4" fmla="*/ 0 w 175"/>
              <a:gd name="T5" fmla="*/ 31750 h 192"/>
              <a:gd name="T6" fmla="*/ 3991 w 175"/>
              <a:gd name="T7" fmla="*/ 31750 h 192"/>
              <a:gd name="T8" fmla="*/ 20755 w 175"/>
              <a:gd name="T9" fmla="*/ 31750 h 192"/>
              <a:gd name="T10" fmla="*/ 20755 w 175"/>
              <a:gd name="T11" fmla="*/ 34925 h 192"/>
              <a:gd name="T12" fmla="*/ 17562 w 175"/>
              <a:gd name="T13" fmla="*/ 34925 h 192"/>
              <a:gd name="T14" fmla="*/ 20755 w 175"/>
              <a:gd name="T15" fmla="*/ 34925 h 192"/>
              <a:gd name="T16" fmla="*/ 24747 w 175"/>
              <a:gd name="T17" fmla="*/ 31750 h 192"/>
              <a:gd name="T18" fmla="*/ 27940 w 175"/>
              <a:gd name="T19" fmla="*/ 31750 h 192"/>
              <a:gd name="T20" fmla="*/ 27940 w 175"/>
              <a:gd name="T21" fmla="*/ 34925 h 192"/>
              <a:gd name="T22" fmla="*/ 31931 w 175"/>
              <a:gd name="T23" fmla="*/ 34925 h 192"/>
              <a:gd name="T24" fmla="*/ 31931 w 175"/>
              <a:gd name="T25" fmla="*/ 38100 h 192"/>
              <a:gd name="T26" fmla="*/ 35125 w 175"/>
              <a:gd name="T27" fmla="*/ 38100 h 192"/>
              <a:gd name="T28" fmla="*/ 35125 w 175"/>
              <a:gd name="T29" fmla="*/ 31750 h 192"/>
              <a:gd name="T30" fmla="*/ 31931 w 175"/>
              <a:gd name="T31" fmla="*/ 31750 h 192"/>
              <a:gd name="T32" fmla="*/ 35125 w 175"/>
              <a:gd name="T33" fmla="*/ 28575 h 192"/>
              <a:gd name="T34" fmla="*/ 31931 w 175"/>
              <a:gd name="T35" fmla="*/ 31750 h 192"/>
              <a:gd name="T36" fmla="*/ 27940 w 175"/>
              <a:gd name="T37" fmla="*/ 28575 h 192"/>
              <a:gd name="T38" fmla="*/ 35125 w 175"/>
              <a:gd name="T39" fmla="*/ 22225 h 192"/>
              <a:gd name="T40" fmla="*/ 31931 w 175"/>
              <a:gd name="T41" fmla="*/ 24606 h 192"/>
              <a:gd name="T42" fmla="*/ 27940 w 175"/>
              <a:gd name="T43" fmla="*/ 22225 h 192"/>
              <a:gd name="T44" fmla="*/ 31931 w 175"/>
              <a:gd name="T45" fmla="*/ 19050 h 192"/>
              <a:gd name="T46" fmla="*/ 20755 w 175"/>
              <a:gd name="T47" fmla="*/ 19050 h 192"/>
              <a:gd name="T48" fmla="*/ 17562 w 175"/>
              <a:gd name="T49" fmla="*/ 15875 h 192"/>
              <a:gd name="T50" fmla="*/ 20755 w 175"/>
              <a:gd name="T51" fmla="*/ 12700 h 192"/>
              <a:gd name="T52" fmla="*/ 17562 w 175"/>
              <a:gd name="T53" fmla="*/ 12700 h 192"/>
              <a:gd name="T54" fmla="*/ 14369 w 175"/>
              <a:gd name="T55" fmla="*/ 15875 h 192"/>
              <a:gd name="T56" fmla="*/ 20755 w 175"/>
              <a:gd name="T57" fmla="*/ 0 h 192"/>
              <a:gd name="T58" fmla="*/ 14369 w 175"/>
              <a:gd name="T59" fmla="*/ 3175 h 192"/>
              <a:gd name="T60" fmla="*/ 3991 w 175"/>
              <a:gd name="T61" fmla="*/ 22225 h 192"/>
              <a:gd name="T62" fmla="*/ 3991 w 175"/>
              <a:gd name="T63" fmla="*/ 24606 h 192"/>
              <a:gd name="T64" fmla="*/ 0 w 175"/>
              <a:gd name="T65" fmla="*/ 28575 h 1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5"/>
              <a:gd name="T100" fmla="*/ 0 h 192"/>
              <a:gd name="T101" fmla="*/ 175 w 175"/>
              <a:gd name="T102" fmla="*/ 192 h 1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5" h="192">
                <a:moveTo>
                  <a:pt x="0" y="144"/>
                </a:moveTo>
                <a:lnTo>
                  <a:pt x="0" y="144"/>
                </a:lnTo>
                <a:lnTo>
                  <a:pt x="0" y="160"/>
                </a:lnTo>
                <a:lnTo>
                  <a:pt x="17" y="160"/>
                </a:lnTo>
                <a:lnTo>
                  <a:pt x="104" y="160"/>
                </a:lnTo>
                <a:lnTo>
                  <a:pt x="104" y="175"/>
                </a:lnTo>
                <a:lnTo>
                  <a:pt x="86" y="175"/>
                </a:lnTo>
                <a:lnTo>
                  <a:pt x="104" y="175"/>
                </a:lnTo>
                <a:lnTo>
                  <a:pt x="121" y="160"/>
                </a:lnTo>
                <a:lnTo>
                  <a:pt x="140" y="160"/>
                </a:lnTo>
                <a:lnTo>
                  <a:pt x="140" y="175"/>
                </a:lnTo>
                <a:lnTo>
                  <a:pt x="157" y="175"/>
                </a:lnTo>
                <a:lnTo>
                  <a:pt x="157" y="192"/>
                </a:lnTo>
                <a:lnTo>
                  <a:pt x="175" y="192"/>
                </a:lnTo>
                <a:lnTo>
                  <a:pt x="175" y="160"/>
                </a:lnTo>
                <a:lnTo>
                  <a:pt x="157" y="160"/>
                </a:lnTo>
                <a:lnTo>
                  <a:pt x="175" y="144"/>
                </a:lnTo>
                <a:lnTo>
                  <a:pt x="157" y="160"/>
                </a:lnTo>
                <a:lnTo>
                  <a:pt x="140" y="144"/>
                </a:lnTo>
                <a:lnTo>
                  <a:pt x="175" y="112"/>
                </a:lnTo>
                <a:lnTo>
                  <a:pt x="157" y="127"/>
                </a:lnTo>
                <a:lnTo>
                  <a:pt x="140" y="112"/>
                </a:lnTo>
                <a:lnTo>
                  <a:pt x="157" y="96"/>
                </a:lnTo>
                <a:lnTo>
                  <a:pt x="104" y="96"/>
                </a:lnTo>
                <a:lnTo>
                  <a:pt x="86" y="79"/>
                </a:lnTo>
                <a:lnTo>
                  <a:pt x="104" y="64"/>
                </a:lnTo>
                <a:lnTo>
                  <a:pt x="86" y="64"/>
                </a:lnTo>
                <a:lnTo>
                  <a:pt x="69" y="79"/>
                </a:lnTo>
                <a:lnTo>
                  <a:pt x="104" y="0"/>
                </a:lnTo>
                <a:lnTo>
                  <a:pt x="69" y="16"/>
                </a:lnTo>
                <a:lnTo>
                  <a:pt x="17" y="112"/>
                </a:lnTo>
                <a:lnTo>
                  <a:pt x="17" y="127"/>
                </a:lnTo>
                <a:lnTo>
                  <a:pt x="0" y="144"/>
                </a:lnTo>
              </a:path>
            </a:pathLst>
          </a:custGeom>
          <a:solidFill>
            <a:schemeClr val="accent1"/>
          </a:solidFill>
          <a:ln w="9525">
            <a:solidFill>
              <a:srgbClr val="B2B2B2"/>
            </a:solidFill>
            <a:prstDash val="solid"/>
            <a:round/>
            <a:headEnd/>
            <a:tailEnd/>
          </a:ln>
        </p:spPr>
        <p:txBody>
          <a:bodyPr/>
          <a:lstStyle/>
          <a:p>
            <a:endParaRPr lang="en-AU" dirty="0"/>
          </a:p>
        </p:txBody>
      </p:sp>
      <p:sp>
        <p:nvSpPr>
          <p:cNvPr id="59" name="Line 57"/>
          <p:cNvSpPr>
            <a:spLocks noChangeShapeType="1"/>
          </p:cNvSpPr>
          <p:nvPr/>
        </p:nvSpPr>
        <p:spPr bwMode="auto">
          <a:xfrm>
            <a:off x="3394075" y="4357688"/>
            <a:ext cx="14288" cy="12700"/>
          </a:xfrm>
          <a:prstGeom prst="line">
            <a:avLst/>
          </a:prstGeom>
          <a:solidFill>
            <a:schemeClr val="accent1"/>
          </a:solidFill>
          <a:ln w="9525">
            <a:solidFill>
              <a:srgbClr val="B2B2B2"/>
            </a:solidFill>
            <a:round/>
            <a:headEnd/>
            <a:tailEnd/>
          </a:ln>
        </p:spPr>
        <p:txBody>
          <a:bodyPr/>
          <a:lstStyle/>
          <a:p>
            <a:endParaRPr lang="en-AU" dirty="0"/>
          </a:p>
        </p:txBody>
      </p:sp>
      <p:sp>
        <p:nvSpPr>
          <p:cNvPr id="60" name="Line 58"/>
          <p:cNvSpPr>
            <a:spLocks noChangeShapeType="1"/>
          </p:cNvSpPr>
          <p:nvPr/>
        </p:nvSpPr>
        <p:spPr bwMode="auto">
          <a:xfrm>
            <a:off x="3008313" y="4103688"/>
            <a:ext cx="30163" cy="12700"/>
          </a:xfrm>
          <a:prstGeom prst="line">
            <a:avLst/>
          </a:prstGeom>
          <a:solidFill>
            <a:schemeClr val="accent1"/>
          </a:solidFill>
          <a:ln w="9525">
            <a:solidFill>
              <a:srgbClr val="B2B2B2"/>
            </a:solidFill>
            <a:round/>
            <a:headEnd/>
            <a:tailEnd/>
          </a:ln>
        </p:spPr>
        <p:txBody>
          <a:bodyPr/>
          <a:lstStyle/>
          <a:p>
            <a:endParaRPr lang="en-AU" dirty="0"/>
          </a:p>
        </p:txBody>
      </p:sp>
      <p:sp>
        <p:nvSpPr>
          <p:cNvPr id="61" name="Freeform 59"/>
          <p:cNvSpPr>
            <a:spLocks/>
          </p:cNvSpPr>
          <p:nvPr/>
        </p:nvSpPr>
        <p:spPr bwMode="auto">
          <a:xfrm>
            <a:off x="3030538" y="4084638"/>
            <a:ext cx="14288" cy="25400"/>
          </a:xfrm>
          <a:custGeom>
            <a:avLst/>
            <a:gdLst>
              <a:gd name="T0" fmla="*/ 0 w 17"/>
              <a:gd name="T1" fmla="*/ 0 h 31"/>
              <a:gd name="T2" fmla="*/ 0 w 17"/>
              <a:gd name="T3" fmla="*/ 0 h 31"/>
              <a:gd name="T4" fmla="*/ 4202 w 17"/>
              <a:gd name="T5" fmla="*/ 3277 h 31"/>
              <a:gd name="T6" fmla="*/ 4202 w 17"/>
              <a:gd name="T7" fmla="*/ 6555 h 31"/>
              <a:gd name="T8" fmla="*/ 0 60000 65536"/>
              <a:gd name="T9" fmla="*/ 0 60000 65536"/>
              <a:gd name="T10" fmla="*/ 0 60000 65536"/>
              <a:gd name="T11" fmla="*/ 0 60000 65536"/>
              <a:gd name="T12" fmla="*/ 0 w 17"/>
              <a:gd name="T13" fmla="*/ 0 h 31"/>
              <a:gd name="T14" fmla="*/ 17 w 17"/>
              <a:gd name="T15" fmla="*/ 31 h 31"/>
            </a:gdLst>
            <a:ahLst/>
            <a:cxnLst>
              <a:cxn ang="T8">
                <a:pos x="T0" y="T1"/>
              </a:cxn>
              <a:cxn ang="T9">
                <a:pos x="T2" y="T3"/>
              </a:cxn>
              <a:cxn ang="T10">
                <a:pos x="T4" y="T5"/>
              </a:cxn>
              <a:cxn ang="T11">
                <a:pos x="T6" y="T7"/>
              </a:cxn>
            </a:cxnLst>
            <a:rect l="T12" t="T13" r="T14" b="T15"/>
            <a:pathLst>
              <a:path w="17" h="31">
                <a:moveTo>
                  <a:pt x="0" y="0"/>
                </a:moveTo>
                <a:lnTo>
                  <a:pt x="0" y="0"/>
                </a:lnTo>
                <a:lnTo>
                  <a:pt x="17" y="15"/>
                </a:lnTo>
                <a:lnTo>
                  <a:pt x="17" y="31"/>
                </a:lnTo>
              </a:path>
            </a:pathLst>
          </a:custGeom>
          <a:solidFill>
            <a:schemeClr val="accent1"/>
          </a:solidFill>
          <a:ln w="9525">
            <a:solidFill>
              <a:srgbClr val="B2B2B2"/>
            </a:solidFill>
            <a:prstDash val="solid"/>
            <a:round/>
            <a:headEnd/>
            <a:tailEnd/>
          </a:ln>
        </p:spPr>
        <p:txBody>
          <a:bodyPr/>
          <a:lstStyle/>
          <a:p>
            <a:endParaRPr lang="en-AU" dirty="0"/>
          </a:p>
        </p:txBody>
      </p:sp>
      <p:sp>
        <p:nvSpPr>
          <p:cNvPr id="62" name="Freeform 60"/>
          <p:cNvSpPr>
            <a:spLocks/>
          </p:cNvSpPr>
          <p:nvPr/>
        </p:nvSpPr>
        <p:spPr bwMode="auto">
          <a:xfrm>
            <a:off x="3044825" y="4110038"/>
            <a:ext cx="12700" cy="25400"/>
          </a:xfrm>
          <a:custGeom>
            <a:avLst/>
            <a:gdLst>
              <a:gd name="T0" fmla="*/ 0 w 17"/>
              <a:gd name="T1" fmla="*/ 0 h 32"/>
              <a:gd name="T2" fmla="*/ 0 w 17"/>
              <a:gd name="T3" fmla="*/ 0 h 32"/>
              <a:gd name="T4" fmla="*/ 2988 w 17"/>
              <a:gd name="T5" fmla="*/ 3175 h 32"/>
              <a:gd name="T6" fmla="*/ 2988 w 17"/>
              <a:gd name="T7" fmla="*/ 6350 h 32"/>
              <a:gd name="T8" fmla="*/ 0 60000 65536"/>
              <a:gd name="T9" fmla="*/ 0 60000 65536"/>
              <a:gd name="T10" fmla="*/ 0 60000 65536"/>
              <a:gd name="T11" fmla="*/ 0 60000 65536"/>
              <a:gd name="T12" fmla="*/ 0 w 17"/>
              <a:gd name="T13" fmla="*/ 0 h 32"/>
              <a:gd name="T14" fmla="*/ 17 w 17"/>
              <a:gd name="T15" fmla="*/ 32 h 32"/>
            </a:gdLst>
            <a:ahLst/>
            <a:cxnLst>
              <a:cxn ang="T8">
                <a:pos x="T0" y="T1"/>
              </a:cxn>
              <a:cxn ang="T9">
                <a:pos x="T2" y="T3"/>
              </a:cxn>
              <a:cxn ang="T10">
                <a:pos x="T4" y="T5"/>
              </a:cxn>
              <a:cxn ang="T11">
                <a:pos x="T6" y="T7"/>
              </a:cxn>
            </a:cxnLst>
            <a:rect l="T12" t="T13" r="T14" b="T15"/>
            <a:pathLst>
              <a:path w="17" h="32">
                <a:moveTo>
                  <a:pt x="0" y="0"/>
                </a:moveTo>
                <a:lnTo>
                  <a:pt x="0" y="0"/>
                </a:lnTo>
                <a:lnTo>
                  <a:pt x="17" y="17"/>
                </a:lnTo>
                <a:lnTo>
                  <a:pt x="17" y="32"/>
                </a:lnTo>
              </a:path>
            </a:pathLst>
          </a:custGeom>
          <a:solidFill>
            <a:schemeClr val="accent1"/>
          </a:solidFill>
          <a:ln w="9525">
            <a:solidFill>
              <a:srgbClr val="B2B2B2"/>
            </a:solidFill>
            <a:prstDash val="solid"/>
            <a:round/>
            <a:headEnd/>
            <a:tailEnd/>
          </a:ln>
        </p:spPr>
        <p:txBody>
          <a:bodyPr/>
          <a:lstStyle/>
          <a:p>
            <a:endParaRPr lang="en-AU" dirty="0"/>
          </a:p>
        </p:txBody>
      </p:sp>
      <p:sp>
        <p:nvSpPr>
          <p:cNvPr id="63" name="Freeform 61"/>
          <p:cNvSpPr>
            <a:spLocks/>
          </p:cNvSpPr>
          <p:nvPr/>
        </p:nvSpPr>
        <p:spPr bwMode="auto">
          <a:xfrm>
            <a:off x="3098800" y="4173538"/>
            <a:ext cx="14288" cy="12700"/>
          </a:xfrm>
          <a:custGeom>
            <a:avLst/>
            <a:gdLst>
              <a:gd name="T0" fmla="*/ 0 w 18"/>
              <a:gd name="T1" fmla="*/ 0 h 16"/>
              <a:gd name="T2" fmla="*/ 0 w 18"/>
              <a:gd name="T3" fmla="*/ 0 h 16"/>
              <a:gd name="T4" fmla="*/ 3969 w 18"/>
              <a:gd name="T5" fmla="*/ 3175 h 16"/>
              <a:gd name="T6" fmla="*/ 0 w 18"/>
              <a:gd name="T7" fmla="*/ 3175 h 16"/>
              <a:gd name="T8" fmla="*/ 0 60000 65536"/>
              <a:gd name="T9" fmla="*/ 0 60000 65536"/>
              <a:gd name="T10" fmla="*/ 0 60000 65536"/>
              <a:gd name="T11" fmla="*/ 0 60000 65536"/>
              <a:gd name="T12" fmla="*/ 0 w 18"/>
              <a:gd name="T13" fmla="*/ 0 h 16"/>
              <a:gd name="T14" fmla="*/ 18 w 18"/>
              <a:gd name="T15" fmla="*/ 16 h 16"/>
            </a:gdLst>
            <a:ahLst/>
            <a:cxnLst>
              <a:cxn ang="T8">
                <a:pos x="T0" y="T1"/>
              </a:cxn>
              <a:cxn ang="T9">
                <a:pos x="T2" y="T3"/>
              </a:cxn>
              <a:cxn ang="T10">
                <a:pos x="T4" y="T5"/>
              </a:cxn>
              <a:cxn ang="T11">
                <a:pos x="T6" y="T7"/>
              </a:cxn>
            </a:cxnLst>
            <a:rect l="T12" t="T13" r="T14" b="T15"/>
            <a:pathLst>
              <a:path w="18" h="16">
                <a:moveTo>
                  <a:pt x="0" y="0"/>
                </a:moveTo>
                <a:lnTo>
                  <a:pt x="0" y="0"/>
                </a:lnTo>
                <a:lnTo>
                  <a:pt x="18" y="16"/>
                </a:lnTo>
                <a:lnTo>
                  <a:pt x="0" y="16"/>
                </a:lnTo>
              </a:path>
            </a:pathLst>
          </a:custGeom>
          <a:solidFill>
            <a:schemeClr val="accent1"/>
          </a:solidFill>
          <a:ln w="9525">
            <a:solidFill>
              <a:srgbClr val="B2B2B2"/>
            </a:solidFill>
            <a:prstDash val="solid"/>
            <a:round/>
            <a:headEnd/>
            <a:tailEnd/>
          </a:ln>
        </p:spPr>
        <p:txBody>
          <a:bodyPr/>
          <a:lstStyle/>
          <a:p>
            <a:endParaRPr lang="en-AU" dirty="0"/>
          </a:p>
        </p:txBody>
      </p:sp>
      <p:sp>
        <p:nvSpPr>
          <p:cNvPr id="64" name="Freeform 62"/>
          <p:cNvSpPr>
            <a:spLocks/>
          </p:cNvSpPr>
          <p:nvPr/>
        </p:nvSpPr>
        <p:spPr bwMode="auto">
          <a:xfrm>
            <a:off x="3141663" y="4198938"/>
            <a:ext cx="25400" cy="0"/>
          </a:xfrm>
          <a:custGeom>
            <a:avLst/>
            <a:gdLst>
              <a:gd name="T0" fmla="*/ 0 w 33"/>
              <a:gd name="T1" fmla="*/ 0 w 33"/>
              <a:gd name="T2" fmla="*/ 2309 w 33"/>
              <a:gd name="T3" fmla="*/ 6158 w 33"/>
              <a:gd name="T4" fmla="*/ 0 60000 65536"/>
              <a:gd name="T5" fmla="*/ 0 60000 65536"/>
              <a:gd name="T6" fmla="*/ 0 60000 65536"/>
              <a:gd name="T7" fmla="*/ 0 60000 65536"/>
              <a:gd name="T8" fmla="*/ 0 w 33"/>
              <a:gd name="T9" fmla="*/ 33 w 33"/>
            </a:gdLst>
            <a:ahLst/>
            <a:cxnLst>
              <a:cxn ang="T4">
                <a:pos x="T0" y="0"/>
              </a:cxn>
              <a:cxn ang="T5">
                <a:pos x="T1" y="0"/>
              </a:cxn>
              <a:cxn ang="T6">
                <a:pos x="T2" y="0"/>
              </a:cxn>
              <a:cxn ang="T7">
                <a:pos x="T3" y="0"/>
              </a:cxn>
            </a:cxnLst>
            <a:rect l="T8" t="0" r="T9" b="0"/>
            <a:pathLst>
              <a:path w="33">
                <a:moveTo>
                  <a:pt x="0" y="0"/>
                </a:moveTo>
                <a:lnTo>
                  <a:pt x="0" y="0"/>
                </a:lnTo>
                <a:lnTo>
                  <a:pt x="15" y="0"/>
                </a:lnTo>
                <a:lnTo>
                  <a:pt x="33" y="0"/>
                </a:lnTo>
              </a:path>
            </a:pathLst>
          </a:custGeom>
          <a:solidFill>
            <a:schemeClr val="accent1"/>
          </a:solidFill>
          <a:ln w="9525">
            <a:solidFill>
              <a:srgbClr val="B2B2B2"/>
            </a:solidFill>
            <a:prstDash val="solid"/>
            <a:round/>
            <a:headEnd/>
            <a:tailEnd/>
          </a:ln>
        </p:spPr>
        <p:txBody>
          <a:bodyPr/>
          <a:lstStyle/>
          <a:p>
            <a:endParaRPr lang="en-AU" dirty="0"/>
          </a:p>
        </p:txBody>
      </p:sp>
      <p:sp>
        <p:nvSpPr>
          <p:cNvPr id="65" name="Line 63"/>
          <p:cNvSpPr>
            <a:spLocks noChangeShapeType="1"/>
          </p:cNvSpPr>
          <p:nvPr/>
        </p:nvSpPr>
        <p:spPr bwMode="auto">
          <a:xfrm>
            <a:off x="3079750" y="4154488"/>
            <a:ext cx="11113" cy="12700"/>
          </a:xfrm>
          <a:prstGeom prst="line">
            <a:avLst/>
          </a:prstGeom>
          <a:solidFill>
            <a:schemeClr val="accent1"/>
          </a:solidFill>
          <a:ln w="9525">
            <a:solidFill>
              <a:srgbClr val="B2B2B2"/>
            </a:solidFill>
            <a:round/>
            <a:headEnd/>
            <a:tailEnd/>
          </a:ln>
        </p:spPr>
        <p:txBody>
          <a:bodyPr/>
          <a:lstStyle/>
          <a:p>
            <a:endParaRPr lang="en-AU" dirty="0"/>
          </a:p>
        </p:txBody>
      </p:sp>
      <p:sp>
        <p:nvSpPr>
          <p:cNvPr id="66" name="Line 64"/>
          <p:cNvSpPr>
            <a:spLocks noChangeShapeType="1"/>
          </p:cNvSpPr>
          <p:nvPr/>
        </p:nvSpPr>
        <p:spPr bwMode="auto">
          <a:xfrm flipV="1">
            <a:off x="3079750" y="3887788"/>
            <a:ext cx="11113" cy="38100"/>
          </a:xfrm>
          <a:prstGeom prst="line">
            <a:avLst/>
          </a:prstGeom>
          <a:solidFill>
            <a:schemeClr val="accent1"/>
          </a:solidFill>
          <a:ln w="9525">
            <a:solidFill>
              <a:srgbClr val="B2B2B2"/>
            </a:solidFill>
            <a:round/>
            <a:headEnd/>
            <a:tailEnd/>
          </a:ln>
        </p:spPr>
        <p:txBody>
          <a:bodyPr/>
          <a:lstStyle/>
          <a:p>
            <a:endParaRPr lang="en-AU" dirty="0"/>
          </a:p>
        </p:txBody>
      </p:sp>
      <p:sp>
        <p:nvSpPr>
          <p:cNvPr id="67" name="Freeform 65"/>
          <p:cNvSpPr>
            <a:spLocks/>
          </p:cNvSpPr>
          <p:nvPr/>
        </p:nvSpPr>
        <p:spPr bwMode="auto">
          <a:xfrm>
            <a:off x="2012950" y="3500438"/>
            <a:ext cx="1252538" cy="622300"/>
          </a:xfrm>
          <a:custGeom>
            <a:avLst/>
            <a:gdLst>
              <a:gd name="T0" fmla="*/ 157956 w 1578"/>
              <a:gd name="T1" fmla="*/ 3171 h 785"/>
              <a:gd name="T2" fmla="*/ 171450 w 1578"/>
              <a:gd name="T3" fmla="*/ 6342 h 785"/>
              <a:gd name="T4" fmla="*/ 175419 w 1578"/>
              <a:gd name="T5" fmla="*/ 22197 h 785"/>
              <a:gd name="T6" fmla="*/ 196056 w 1578"/>
              <a:gd name="T7" fmla="*/ 19026 h 785"/>
              <a:gd name="T8" fmla="*/ 203200 w 1578"/>
              <a:gd name="T9" fmla="*/ 22197 h 785"/>
              <a:gd name="T10" fmla="*/ 220663 w 1578"/>
              <a:gd name="T11" fmla="*/ 25368 h 785"/>
              <a:gd name="T12" fmla="*/ 199231 w 1578"/>
              <a:gd name="T13" fmla="*/ 38051 h 785"/>
              <a:gd name="T14" fmla="*/ 199231 w 1578"/>
              <a:gd name="T15" fmla="*/ 53906 h 785"/>
              <a:gd name="T16" fmla="*/ 207169 w 1578"/>
              <a:gd name="T17" fmla="*/ 53906 h 785"/>
              <a:gd name="T18" fmla="*/ 213519 w 1578"/>
              <a:gd name="T19" fmla="*/ 31710 h 785"/>
              <a:gd name="T20" fmla="*/ 223838 w 1578"/>
              <a:gd name="T21" fmla="*/ 38051 h 785"/>
              <a:gd name="T22" fmla="*/ 227806 w 1578"/>
              <a:gd name="T23" fmla="*/ 47564 h 785"/>
              <a:gd name="T24" fmla="*/ 227806 w 1578"/>
              <a:gd name="T25" fmla="*/ 57077 h 785"/>
              <a:gd name="T26" fmla="*/ 247650 w 1578"/>
              <a:gd name="T27" fmla="*/ 44393 h 785"/>
              <a:gd name="T28" fmla="*/ 268288 w 1578"/>
              <a:gd name="T29" fmla="*/ 34881 h 785"/>
              <a:gd name="T30" fmla="*/ 300038 w 1578"/>
              <a:gd name="T31" fmla="*/ 15855 h 785"/>
              <a:gd name="T32" fmla="*/ 306388 w 1578"/>
              <a:gd name="T33" fmla="*/ 19026 h 785"/>
              <a:gd name="T34" fmla="*/ 313531 w 1578"/>
              <a:gd name="T35" fmla="*/ 34881 h 785"/>
              <a:gd name="T36" fmla="*/ 300038 w 1578"/>
              <a:gd name="T37" fmla="*/ 41222 h 785"/>
              <a:gd name="T38" fmla="*/ 292894 w 1578"/>
              <a:gd name="T39" fmla="*/ 57077 h 785"/>
              <a:gd name="T40" fmla="*/ 296069 w 1578"/>
              <a:gd name="T41" fmla="*/ 57077 h 785"/>
              <a:gd name="T42" fmla="*/ 275431 w 1578"/>
              <a:gd name="T43" fmla="*/ 63419 h 785"/>
              <a:gd name="T44" fmla="*/ 265113 w 1578"/>
              <a:gd name="T45" fmla="*/ 69761 h 785"/>
              <a:gd name="T46" fmla="*/ 265113 w 1578"/>
              <a:gd name="T47" fmla="*/ 79274 h 785"/>
              <a:gd name="T48" fmla="*/ 261938 w 1578"/>
              <a:gd name="T49" fmla="*/ 72932 h 785"/>
              <a:gd name="T50" fmla="*/ 261938 w 1578"/>
              <a:gd name="T51" fmla="*/ 79274 h 785"/>
              <a:gd name="T52" fmla="*/ 261938 w 1578"/>
              <a:gd name="T53" fmla="*/ 101471 h 785"/>
              <a:gd name="T54" fmla="*/ 234156 w 1578"/>
              <a:gd name="T55" fmla="*/ 123667 h 785"/>
              <a:gd name="T56" fmla="*/ 237331 w 1578"/>
              <a:gd name="T57" fmla="*/ 155377 h 785"/>
              <a:gd name="T58" fmla="*/ 227806 w 1578"/>
              <a:gd name="T59" fmla="*/ 133180 h 785"/>
              <a:gd name="T60" fmla="*/ 213519 w 1578"/>
              <a:gd name="T61" fmla="*/ 126838 h 785"/>
              <a:gd name="T62" fmla="*/ 199231 w 1578"/>
              <a:gd name="T63" fmla="*/ 123667 h 785"/>
              <a:gd name="T64" fmla="*/ 192881 w 1578"/>
              <a:gd name="T65" fmla="*/ 126838 h 785"/>
              <a:gd name="T66" fmla="*/ 188913 w 1578"/>
              <a:gd name="T67" fmla="*/ 133180 h 785"/>
              <a:gd name="T68" fmla="*/ 175419 w 1578"/>
              <a:gd name="T69" fmla="*/ 130009 h 785"/>
              <a:gd name="T70" fmla="*/ 161131 w 1578"/>
              <a:gd name="T71" fmla="*/ 130009 h 785"/>
              <a:gd name="T72" fmla="*/ 148431 w 1578"/>
              <a:gd name="T73" fmla="*/ 142693 h 785"/>
              <a:gd name="T74" fmla="*/ 123825 w 1578"/>
              <a:gd name="T75" fmla="*/ 130009 h 785"/>
              <a:gd name="T76" fmla="*/ 114300 w 1578"/>
              <a:gd name="T77" fmla="*/ 133180 h 785"/>
              <a:gd name="T78" fmla="*/ 99219 w 1578"/>
              <a:gd name="T79" fmla="*/ 117325 h 785"/>
              <a:gd name="T80" fmla="*/ 41275 w 1578"/>
              <a:gd name="T81" fmla="*/ 114154 h 785"/>
              <a:gd name="T82" fmla="*/ 34925 w 1578"/>
              <a:gd name="T83" fmla="*/ 104642 h 785"/>
              <a:gd name="T84" fmla="*/ 14288 w 1578"/>
              <a:gd name="T85" fmla="*/ 91958 h 785"/>
              <a:gd name="T86" fmla="*/ 10319 w 1578"/>
              <a:gd name="T87" fmla="*/ 82445 h 785"/>
              <a:gd name="T88" fmla="*/ 7144 w 1578"/>
              <a:gd name="T89" fmla="*/ 79274 h 785"/>
              <a:gd name="T90" fmla="*/ 3969 w 1578"/>
              <a:gd name="T91" fmla="*/ 69761 h 785"/>
              <a:gd name="T92" fmla="*/ 0 w 1578"/>
              <a:gd name="T93" fmla="*/ 47564 h 785"/>
              <a:gd name="T94" fmla="*/ 3969 w 1578"/>
              <a:gd name="T95" fmla="*/ 25368 h 785"/>
              <a:gd name="T96" fmla="*/ 10319 w 1578"/>
              <a:gd name="T97" fmla="*/ 12684 h 785"/>
              <a:gd name="T98" fmla="*/ 10319 w 1578"/>
              <a:gd name="T99" fmla="*/ 6342 h 78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78"/>
              <a:gd name="T151" fmla="*/ 0 h 785"/>
              <a:gd name="T152" fmla="*/ 1578 w 1578"/>
              <a:gd name="T153" fmla="*/ 785 h 78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78" h="785">
                <a:moveTo>
                  <a:pt x="52" y="17"/>
                </a:moveTo>
                <a:lnTo>
                  <a:pt x="52" y="17"/>
                </a:lnTo>
                <a:lnTo>
                  <a:pt x="797" y="17"/>
                </a:lnTo>
                <a:lnTo>
                  <a:pt x="814" y="0"/>
                </a:lnTo>
                <a:lnTo>
                  <a:pt x="832" y="33"/>
                </a:lnTo>
                <a:lnTo>
                  <a:pt x="866" y="33"/>
                </a:lnTo>
                <a:lnTo>
                  <a:pt x="903" y="65"/>
                </a:lnTo>
                <a:lnTo>
                  <a:pt x="955" y="65"/>
                </a:lnTo>
                <a:lnTo>
                  <a:pt x="884" y="113"/>
                </a:lnTo>
                <a:lnTo>
                  <a:pt x="920" y="96"/>
                </a:lnTo>
                <a:lnTo>
                  <a:pt x="937" y="113"/>
                </a:lnTo>
                <a:lnTo>
                  <a:pt x="989" y="96"/>
                </a:lnTo>
                <a:lnTo>
                  <a:pt x="989" y="113"/>
                </a:lnTo>
                <a:lnTo>
                  <a:pt x="1006" y="96"/>
                </a:lnTo>
                <a:lnTo>
                  <a:pt x="1024" y="113"/>
                </a:lnTo>
                <a:lnTo>
                  <a:pt x="1076" y="113"/>
                </a:lnTo>
                <a:lnTo>
                  <a:pt x="1093" y="113"/>
                </a:lnTo>
                <a:lnTo>
                  <a:pt x="1110" y="129"/>
                </a:lnTo>
                <a:lnTo>
                  <a:pt x="1110" y="144"/>
                </a:lnTo>
                <a:lnTo>
                  <a:pt x="1024" y="144"/>
                </a:lnTo>
                <a:lnTo>
                  <a:pt x="1006" y="192"/>
                </a:lnTo>
                <a:lnTo>
                  <a:pt x="1024" y="177"/>
                </a:lnTo>
                <a:lnTo>
                  <a:pt x="1006" y="240"/>
                </a:lnTo>
                <a:lnTo>
                  <a:pt x="1006" y="273"/>
                </a:lnTo>
                <a:lnTo>
                  <a:pt x="1006" y="288"/>
                </a:lnTo>
                <a:lnTo>
                  <a:pt x="1024" y="288"/>
                </a:lnTo>
                <a:lnTo>
                  <a:pt x="1041" y="273"/>
                </a:lnTo>
                <a:lnTo>
                  <a:pt x="1041" y="209"/>
                </a:lnTo>
                <a:lnTo>
                  <a:pt x="1058" y="177"/>
                </a:lnTo>
                <a:lnTo>
                  <a:pt x="1076" y="161"/>
                </a:lnTo>
                <a:lnTo>
                  <a:pt x="1076" y="144"/>
                </a:lnTo>
                <a:lnTo>
                  <a:pt x="1127" y="161"/>
                </a:lnTo>
                <a:lnTo>
                  <a:pt x="1127" y="192"/>
                </a:lnTo>
                <a:lnTo>
                  <a:pt x="1110" y="225"/>
                </a:lnTo>
                <a:lnTo>
                  <a:pt x="1145" y="209"/>
                </a:lnTo>
                <a:lnTo>
                  <a:pt x="1145" y="240"/>
                </a:lnTo>
                <a:lnTo>
                  <a:pt x="1162" y="240"/>
                </a:lnTo>
                <a:lnTo>
                  <a:pt x="1127" y="288"/>
                </a:lnTo>
                <a:lnTo>
                  <a:pt x="1145" y="288"/>
                </a:lnTo>
                <a:lnTo>
                  <a:pt x="1179" y="288"/>
                </a:lnTo>
                <a:lnTo>
                  <a:pt x="1248" y="240"/>
                </a:lnTo>
                <a:lnTo>
                  <a:pt x="1248" y="225"/>
                </a:lnTo>
                <a:lnTo>
                  <a:pt x="1317" y="225"/>
                </a:lnTo>
                <a:lnTo>
                  <a:pt x="1317" y="192"/>
                </a:lnTo>
                <a:lnTo>
                  <a:pt x="1352" y="177"/>
                </a:lnTo>
                <a:lnTo>
                  <a:pt x="1438" y="177"/>
                </a:lnTo>
                <a:lnTo>
                  <a:pt x="1475" y="161"/>
                </a:lnTo>
                <a:lnTo>
                  <a:pt x="1509" y="81"/>
                </a:lnTo>
                <a:lnTo>
                  <a:pt x="1527" y="96"/>
                </a:lnTo>
                <a:lnTo>
                  <a:pt x="1544" y="81"/>
                </a:lnTo>
                <a:lnTo>
                  <a:pt x="1544" y="96"/>
                </a:lnTo>
                <a:lnTo>
                  <a:pt x="1561" y="144"/>
                </a:lnTo>
                <a:lnTo>
                  <a:pt x="1578" y="161"/>
                </a:lnTo>
                <a:lnTo>
                  <a:pt x="1578" y="177"/>
                </a:lnTo>
                <a:lnTo>
                  <a:pt x="1561" y="192"/>
                </a:lnTo>
                <a:lnTo>
                  <a:pt x="1527" y="192"/>
                </a:lnTo>
                <a:lnTo>
                  <a:pt x="1509" y="209"/>
                </a:lnTo>
                <a:lnTo>
                  <a:pt x="1492" y="225"/>
                </a:lnTo>
                <a:lnTo>
                  <a:pt x="1456" y="257"/>
                </a:lnTo>
                <a:lnTo>
                  <a:pt x="1475" y="288"/>
                </a:lnTo>
                <a:lnTo>
                  <a:pt x="1492" y="288"/>
                </a:lnTo>
                <a:lnTo>
                  <a:pt x="1492" y="273"/>
                </a:lnTo>
                <a:lnTo>
                  <a:pt x="1492" y="288"/>
                </a:lnTo>
                <a:lnTo>
                  <a:pt x="1456" y="288"/>
                </a:lnTo>
                <a:lnTo>
                  <a:pt x="1404" y="305"/>
                </a:lnTo>
                <a:lnTo>
                  <a:pt x="1387" y="321"/>
                </a:lnTo>
                <a:lnTo>
                  <a:pt x="1369" y="369"/>
                </a:lnTo>
                <a:lnTo>
                  <a:pt x="1352" y="369"/>
                </a:lnTo>
                <a:lnTo>
                  <a:pt x="1335" y="353"/>
                </a:lnTo>
                <a:lnTo>
                  <a:pt x="1352" y="384"/>
                </a:lnTo>
                <a:lnTo>
                  <a:pt x="1335" y="432"/>
                </a:lnTo>
                <a:lnTo>
                  <a:pt x="1335" y="401"/>
                </a:lnTo>
                <a:lnTo>
                  <a:pt x="1317" y="384"/>
                </a:lnTo>
                <a:lnTo>
                  <a:pt x="1335" y="353"/>
                </a:lnTo>
                <a:lnTo>
                  <a:pt x="1317" y="369"/>
                </a:lnTo>
                <a:lnTo>
                  <a:pt x="1317" y="401"/>
                </a:lnTo>
                <a:lnTo>
                  <a:pt x="1300" y="401"/>
                </a:lnTo>
                <a:lnTo>
                  <a:pt x="1317" y="401"/>
                </a:lnTo>
                <a:lnTo>
                  <a:pt x="1317" y="432"/>
                </a:lnTo>
                <a:lnTo>
                  <a:pt x="1335" y="480"/>
                </a:lnTo>
                <a:lnTo>
                  <a:pt x="1317" y="512"/>
                </a:lnTo>
                <a:lnTo>
                  <a:pt x="1248" y="545"/>
                </a:lnTo>
                <a:lnTo>
                  <a:pt x="1196" y="593"/>
                </a:lnTo>
                <a:lnTo>
                  <a:pt x="1179" y="624"/>
                </a:lnTo>
                <a:lnTo>
                  <a:pt x="1214" y="737"/>
                </a:lnTo>
                <a:lnTo>
                  <a:pt x="1214" y="785"/>
                </a:lnTo>
                <a:lnTo>
                  <a:pt x="1196" y="785"/>
                </a:lnTo>
                <a:lnTo>
                  <a:pt x="1179" y="768"/>
                </a:lnTo>
                <a:lnTo>
                  <a:pt x="1145" y="737"/>
                </a:lnTo>
                <a:lnTo>
                  <a:pt x="1145" y="672"/>
                </a:lnTo>
                <a:lnTo>
                  <a:pt x="1110" y="641"/>
                </a:lnTo>
                <a:lnTo>
                  <a:pt x="1076" y="656"/>
                </a:lnTo>
                <a:lnTo>
                  <a:pt x="1076" y="641"/>
                </a:lnTo>
                <a:lnTo>
                  <a:pt x="1041" y="641"/>
                </a:lnTo>
                <a:lnTo>
                  <a:pt x="1006" y="641"/>
                </a:lnTo>
                <a:lnTo>
                  <a:pt x="1006" y="624"/>
                </a:lnTo>
                <a:lnTo>
                  <a:pt x="955" y="641"/>
                </a:lnTo>
                <a:lnTo>
                  <a:pt x="937" y="641"/>
                </a:lnTo>
                <a:lnTo>
                  <a:pt x="972" y="641"/>
                </a:lnTo>
                <a:lnTo>
                  <a:pt x="955" y="656"/>
                </a:lnTo>
                <a:lnTo>
                  <a:pt x="972" y="672"/>
                </a:lnTo>
                <a:lnTo>
                  <a:pt x="955" y="672"/>
                </a:lnTo>
                <a:lnTo>
                  <a:pt x="920" y="672"/>
                </a:lnTo>
                <a:lnTo>
                  <a:pt x="903" y="656"/>
                </a:lnTo>
                <a:lnTo>
                  <a:pt x="884" y="656"/>
                </a:lnTo>
                <a:lnTo>
                  <a:pt x="849" y="656"/>
                </a:lnTo>
                <a:lnTo>
                  <a:pt x="814" y="672"/>
                </a:lnTo>
                <a:lnTo>
                  <a:pt x="814" y="656"/>
                </a:lnTo>
                <a:lnTo>
                  <a:pt x="797" y="656"/>
                </a:lnTo>
                <a:lnTo>
                  <a:pt x="814" y="672"/>
                </a:lnTo>
                <a:lnTo>
                  <a:pt x="745" y="720"/>
                </a:lnTo>
                <a:lnTo>
                  <a:pt x="745" y="768"/>
                </a:lnTo>
                <a:lnTo>
                  <a:pt x="693" y="752"/>
                </a:lnTo>
                <a:lnTo>
                  <a:pt x="624" y="656"/>
                </a:lnTo>
                <a:lnTo>
                  <a:pt x="607" y="656"/>
                </a:lnTo>
                <a:lnTo>
                  <a:pt x="590" y="672"/>
                </a:lnTo>
                <a:lnTo>
                  <a:pt x="573" y="672"/>
                </a:lnTo>
                <a:lnTo>
                  <a:pt x="538" y="656"/>
                </a:lnTo>
                <a:lnTo>
                  <a:pt x="538" y="624"/>
                </a:lnTo>
                <a:lnTo>
                  <a:pt x="503" y="593"/>
                </a:lnTo>
                <a:lnTo>
                  <a:pt x="365" y="608"/>
                </a:lnTo>
                <a:lnTo>
                  <a:pt x="260" y="576"/>
                </a:lnTo>
                <a:lnTo>
                  <a:pt x="208" y="576"/>
                </a:lnTo>
                <a:lnTo>
                  <a:pt x="190" y="545"/>
                </a:lnTo>
                <a:lnTo>
                  <a:pt x="173" y="545"/>
                </a:lnTo>
                <a:lnTo>
                  <a:pt x="173" y="528"/>
                </a:lnTo>
                <a:lnTo>
                  <a:pt x="104" y="512"/>
                </a:lnTo>
                <a:lnTo>
                  <a:pt x="104" y="497"/>
                </a:lnTo>
                <a:lnTo>
                  <a:pt x="70" y="464"/>
                </a:lnTo>
                <a:lnTo>
                  <a:pt x="70" y="432"/>
                </a:lnTo>
                <a:lnTo>
                  <a:pt x="52" y="432"/>
                </a:lnTo>
                <a:lnTo>
                  <a:pt x="52" y="416"/>
                </a:lnTo>
                <a:lnTo>
                  <a:pt x="70" y="416"/>
                </a:lnTo>
                <a:lnTo>
                  <a:pt x="70" y="401"/>
                </a:lnTo>
                <a:lnTo>
                  <a:pt x="35" y="401"/>
                </a:lnTo>
                <a:lnTo>
                  <a:pt x="52" y="401"/>
                </a:lnTo>
                <a:lnTo>
                  <a:pt x="18" y="369"/>
                </a:lnTo>
                <a:lnTo>
                  <a:pt x="18" y="353"/>
                </a:lnTo>
                <a:lnTo>
                  <a:pt x="0" y="336"/>
                </a:lnTo>
                <a:lnTo>
                  <a:pt x="18" y="288"/>
                </a:lnTo>
                <a:lnTo>
                  <a:pt x="0" y="240"/>
                </a:lnTo>
                <a:lnTo>
                  <a:pt x="18" y="129"/>
                </a:lnTo>
                <a:lnTo>
                  <a:pt x="35" y="129"/>
                </a:lnTo>
                <a:lnTo>
                  <a:pt x="18" y="129"/>
                </a:lnTo>
                <a:lnTo>
                  <a:pt x="0" y="48"/>
                </a:lnTo>
                <a:lnTo>
                  <a:pt x="35" y="48"/>
                </a:lnTo>
                <a:lnTo>
                  <a:pt x="52" y="65"/>
                </a:lnTo>
                <a:lnTo>
                  <a:pt x="35" y="81"/>
                </a:lnTo>
                <a:lnTo>
                  <a:pt x="52" y="81"/>
                </a:lnTo>
                <a:lnTo>
                  <a:pt x="52" y="33"/>
                </a:lnTo>
                <a:lnTo>
                  <a:pt x="52" y="17"/>
                </a:lnTo>
                <a:close/>
              </a:path>
            </a:pathLst>
          </a:custGeom>
          <a:solidFill>
            <a:schemeClr val="accent1"/>
          </a:solidFill>
          <a:ln w="9525">
            <a:solidFill>
              <a:srgbClr val="B2B2B2"/>
            </a:solidFill>
            <a:round/>
            <a:headEnd/>
            <a:tailEnd/>
          </a:ln>
        </p:spPr>
        <p:txBody>
          <a:bodyPr/>
          <a:lstStyle/>
          <a:p>
            <a:endParaRPr lang="en-AU" dirty="0"/>
          </a:p>
        </p:txBody>
      </p:sp>
      <p:sp>
        <p:nvSpPr>
          <p:cNvPr id="68" name="Freeform 66"/>
          <p:cNvSpPr>
            <a:spLocks/>
          </p:cNvSpPr>
          <p:nvPr/>
        </p:nvSpPr>
        <p:spPr bwMode="auto">
          <a:xfrm>
            <a:off x="3201224" y="5875338"/>
            <a:ext cx="111125" cy="100013"/>
          </a:xfrm>
          <a:custGeom>
            <a:avLst/>
            <a:gdLst>
              <a:gd name="T0" fmla="*/ 27781 w 140"/>
              <a:gd name="T1" fmla="*/ 19050 h 126"/>
              <a:gd name="T2" fmla="*/ 27781 w 140"/>
              <a:gd name="T3" fmla="*/ 19050 h 126"/>
              <a:gd name="T4" fmla="*/ 27781 w 140"/>
              <a:gd name="T5" fmla="*/ 0 h 126"/>
              <a:gd name="T6" fmla="*/ 19844 w 140"/>
              <a:gd name="T7" fmla="*/ 3175 h 126"/>
              <a:gd name="T8" fmla="*/ 16669 w 140"/>
              <a:gd name="T9" fmla="*/ 6350 h 126"/>
              <a:gd name="T10" fmla="*/ 19844 w 140"/>
              <a:gd name="T11" fmla="*/ 9525 h 126"/>
              <a:gd name="T12" fmla="*/ 23812 w 140"/>
              <a:gd name="T13" fmla="*/ 6350 h 126"/>
              <a:gd name="T14" fmla="*/ 23812 w 140"/>
              <a:gd name="T15" fmla="*/ 9525 h 126"/>
              <a:gd name="T16" fmla="*/ 19844 w 140"/>
              <a:gd name="T17" fmla="*/ 9525 h 126"/>
              <a:gd name="T18" fmla="*/ 19844 w 140"/>
              <a:gd name="T19" fmla="*/ 15875 h 126"/>
              <a:gd name="T20" fmla="*/ 19844 w 140"/>
              <a:gd name="T21" fmla="*/ 12700 h 126"/>
              <a:gd name="T22" fmla="*/ 16669 w 140"/>
              <a:gd name="T23" fmla="*/ 12700 h 126"/>
              <a:gd name="T24" fmla="*/ 14287 w 140"/>
              <a:gd name="T25" fmla="*/ 12700 h 126"/>
              <a:gd name="T26" fmla="*/ 3175 w 140"/>
              <a:gd name="T27" fmla="*/ 6350 h 126"/>
              <a:gd name="T28" fmla="*/ 0 w 140"/>
              <a:gd name="T29" fmla="*/ 9525 h 126"/>
              <a:gd name="T30" fmla="*/ 3175 w 140"/>
              <a:gd name="T31" fmla="*/ 12700 h 126"/>
              <a:gd name="T32" fmla="*/ 7144 w 140"/>
              <a:gd name="T33" fmla="*/ 12700 h 126"/>
              <a:gd name="T34" fmla="*/ 7144 w 140"/>
              <a:gd name="T35" fmla="*/ 15875 h 126"/>
              <a:gd name="T36" fmla="*/ 9525 w 140"/>
              <a:gd name="T37" fmla="*/ 15875 h 126"/>
              <a:gd name="T38" fmla="*/ 9525 w 140"/>
              <a:gd name="T39" fmla="*/ 19050 h 126"/>
              <a:gd name="T40" fmla="*/ 16669 w 140"/>
              <a:gd name="T41" fmla="*/ 22225 h 126"/>
              <a:gd name="T42" fmla="*/ 19844 w 140"/>
              <a:gd name="T43" fmla="*/ 22225 h 126"/>
              <a:gd name="T44" fmla="*/ 23812 w 140"/>
              <a:gd name="T45" fmla="*/ 25400 h 126"/>
              <a:gd name="T46" fmla="*/ 27781 w 140"/>
              <a:gd name="T47" fmla="*/ 19050 h 12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0"/>
              <a:gd name="T73" fmla="*/ 0 h 126"/>
              <a:gd name="T74" fmla="*/ 140 w 140"/>
              <a:gd name="T75" fmla="*/ 126 h 12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0" h="126">
                <a:moveTo>
                  <a:pt x="140" y="96"/>
                </a:moveTo>
                <a:lnTo>
                  <a:pt x="140" y="96"/>
                </a:lnTo>
                <a:lnTo>
                  <a:pt x="140" y="0"/>
                </a:lnTo>
                <a:lnTo>
                  <a:pt x="103" y="15"/>
                </a:lnTo>
                <a:lnTo>
                  <a:pt x="86" y="30"/>
                </a:lnTo>
                <a:lnTo>
                  <a:pt x="103" y="48"/>
                </a:lnTo>
                <a:lnTo>
                  <a:pt x="122" y="30"/>
                </a:lnTo>
                <a:lnTo>
                  <a:pt x="122" y="48"/>
                </a:lnTo>
                <a:lnTo>
                  <a:pt x="103" y="48"/>
                </a:lnTo>
                <a:lnTo>
                  <a:pt x="103" y="78"/>
                </a:lnTo>
                <a:lnTo>
                  <a:pt x="103" y="63"/>
                </a:lnTo>
                <a:lnTo>
                  <a:pt x="86" y="63"/>
                </a:lnTo>
                <a:lnTo>
                  <a:pt x="69" y="63"/>
                </a:lnTo>
                <a:lnTo>
                  <a:pt x="17" y="30"/>
                </a:lnTo>
                <a:lnTo>
                  <a:pt x="0" y="48"/>
                </a:lnTo>
                <a:lnTo>
                  <a:pt x="17" y="63"/>
                </a:lnTo>
                <a:lnTo>
                  <a:pt x="34" y="63"/>
                </a:lnTo>
                <a:lnTo>
                  <a:pt x="34" y="78"/>
                </a:lnTo>
                <a:lnTo>
                  <a:pt x="51" y="78"/>
                </a:lnTo>
                <a:lnTo>
                  <a:pt x="51" y="96"/>
                </a:lnTo>
                <a:lnTo>
                  <a:pt x="86" y="111"/>
                </a:lnTo>
                <a:lnTo>
                  <a:pt x="103" y="111"/>
                </a:lnTo>
                <a:lnTo>
                  <a:pt x="122" y="126"/>
                </a:lnTo>
                <a:lnTo>
                  <a:pt x="140" y="96"/>
                </a:lnTo>
              </a:path>
            </a:pathLst>
          </a:custGeom>
          <a:solidFill>
            <a:schemeClr val="accent1"/>
          </a:solidFill>
          <a:ln w="9525">
            <a:solidFill>
              <a:srgbClr val="B2B2B2"/>
            </a:solidFill>
            <a:prstDash val="solid"/>
            <a:round/>
            <a:headEnd/>
            <a:tailEnd/>
          </a:ln>
        </p:spPr>
        <p:txBody>
          <a:bodyPr/>
          <a:lstStyle/>
          <a:p>
            <a:endParaRPr lang="en-AU" dirty="0"/>
          </a:p>
        </p:txBody>
      </p:sp>
      <p:sp>
        <p:nvSpPr>
          <p:cNvPr id="69" name="Freeform 67"/>
          <p:cNvSpPr>
            <a:spLocks/>
          </p:cNvSpPr>
          <p:nvPr/>
        </p:nvSpPr>
        <p:spPr bwMode="auto">
          <a:xfrm>
            <a:off x="3312349" y="5875338"/>
            <a:ext cx="82550" cy="114300"/>
          </a:xfrm>
          <a:custGeom>
            <a:avLst/>
            <a:gdLst>
              <a:gd name="T0" fmla="*/ 0 w 103"/>
              <a:gd name="T1" fmla="*/ 19050 h 144"/>
              <a:gd name="T2" fmla="*/ 0 w 103"/>
              <a:gd name="T3" fmla="*/ 19050 h 144"/>
              <a:gd name="T4" fmla="*/ 0 w 103"/>
              <a:gd name="T5" fmla="*/ 0 h 144"/>
              <a:gd name="T6" fmla="*/ 4007 w 103"/>
              <a:gd name="T7" fmla="*/ 9525 h 144"/>
              <a:gd name="T8" fmla="*/ 14426 w 103"/>
              <a:gd name="T9" fmla="*/ 15081 h 144"/>
              <a:gd name="T10" fmla="*/ 20838 w 103"/>
              <a:gd name="T11" fmla="*/ 19050 h 144"/>
              <a:gd name="T12" fmla="*/ 17632 w 103"/>
              <a:gd name="T13" fmla="*/ 21431 h 144"/>
              <a:gd name="T14" fmla="*/ 7213 w 103"/>
              <a:gd name="T15" fmla="*/ 24606 h 144"/>
              <a:gd name="T16" fmla="*/ 4007 w 103"/>
              <a:gd name="T17" fmla="*/ 28575 h 144"/>
              <a:gd name="T18" fmla="*/ 0 w 103"/>
              <a:gd name="T19" fmla="*/ 1905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3"/>
              <a:gd name="T31" fmla="*/ 0 h 144"/>
              <a:gd name="T32" fmla="*/ 103 w 103"/>
              <a:gd name="T33" fmla="*/ 144 h 1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3" h="144">
                <a:moveTo>
                  <a:pt x="0" y="96"/>
                </a:moveTo>
                <a:lnTo>
                  <a:pt x="0" y="96"/>
                </a:lnTo>
                <a:lnTo>
                  <a:pt x="0" y="0"/>
                </a:lnTo>
                <a:lnTo>
                  <a:pt x="17" y="48"/>
                </a:lnTo>
                <a:lnTo>
                  <a:pt x="69" y="78"/>
                </a:lnTo>
                <a:lnTo>
                  <a:pt x="103" y="96"/>
                </a:lnTo>
                <a:lnTo>
                  <a:pt x="86" y="111"/>
                </a:lnTo>
                <a:lnTo>
                  <a:pt x="34" y="126"/>
                </a:lnTo>
                <a:lnTo>
                  <a:pt x="17" y="144"/>
                </a:lnTo>
                <a:lnTo>
                  <a:pt x="0" y="96"/>
                </a:lnTo>
                <a:close/>
              </a:path>
            </a:pathLst>
          </a:custGeom>
          <a:solidFill>
            <a:schemeClr val="accent1"/>
          </a:solidFill>
          <a:ln w="9525">
            <a:solidFill>
              <a:srgbClr val="B2B2B2"/>
            </a:solidFill>
            <a:round/>
            <a:headEnd/>
            <a:tailEnd/>
          </a:ln>
        </p:spPr>
        <p:txBody>
          <a:bodyPr/>
          <a:lstStyle/>
          <a:p>
            <a:endParaRPr lang="en-AU" dirty="0"/>
          </a:p>
        </p:txBody>
      </p:sp>
      <p:sp>
        <p:nvSpPr>
          <p:cNvPr id="70" name="Freeform 68"/>
          <p:cNvSpPr>
            <a:spLocks/>
          </p:cNvSpPr>
          <p:nvPr/>
        </p:nvSpPr>
        <p:spPr bwMode="auto">
          <a:xfrm>
            <a:off x="2728913" y="4643438"/>
            <a:ext cx="12700" cy="25400"/>
          </a:xfrm>
          <a:custGeom>
            <a:avLst/>
            <a:gdLst>
              <a:gd name="T0" fmla="*/ 0 w 15"/>
              <a:gd name="T1" fmla="*/ 0 h 33"/>
              <a:gd name="T2" fmla="*/ 0 w 15"/>
              <a:gd name="T3" fmla="*/ 0 h 33"/>
              <a:gd name="T4" fmla="*/ 3387 w 15"/>
              <a:gd name="T5" fmla="*/ 3079 h 33"/>
              <a:gd name="T6" fmla="*/ 0 w 15"/>
              <a:gd name="T7" fmla="*/ 3079 h 33"/>
              <a:gd name="T8" fmla="*/ 3387 w 15"/>
              <a:gd name="T9" fmla="*/ 6158 h 33"/>
              <a:gd name="T10" fmla="*/ 3387 w 15"/>
              <a:gd name="T11" fmla="*/ 3079 h 33"/>
              <a:gd name="T12" fmla="*/ 0 w 15"/>
              <a:gd name="T13" fmla="*/ 0 h 33"/>
              <a:gd name="T14" fmla="*/ 0 60000 65536"/>
              <a:gd name="T15" fmla="*/ 0 60000 65536"/>
              <a:gd name="T16" fmla="*/ 0 60000 65536"/>
              <a:gd name="T17" fmla="*/ 0 60000 65536"/>
              <a:gd name="T18" fmla="*/ 0 60000 65536"/>
              <a:gd name="T19" fmla="*/ 0 60000 65536"/>
              <a:gd name="T20" fmla="*/ 0 60000 65536"/>
              <a:gd name="T21" fmla="*/ 0 w 15"/>
              <a:gd name="T22" fmla="*/ 0 h 33"/>
              <a:gd name="T23" fmla="*/ 15 w 15"/>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33">
                <a:moveTo>
                  <a:pt x="0" y="0"/>
                </a:moveTo>
                <a:lnTo>
                  <a:pt x="0" y="0"/>
                </a:lnTo>
                <a:lnTo>
                  <a:pt x="15" y="18"/>
                </a:lnTo>
                <a:lnTo>
                  <a:pt x="0" y="18"/>
                </a:lnTo>
                <a:lnTo>
                  <a:pt x="15" y="33"/>
                </a:lnTo>
                <a:lnTo>
                  <a:pt x="15" y="18"/>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71" name="Freeform 69"/>
          <p:cNvSpPr>
            <a:spLocks/>
          </p:cNvSpPr>
          <p:nvPr/>
        </p:nvSpPr>
        <p:spPr bwMode="auto">
          <a:xfrm>
            <a:off x="3098800" y="5556251"/>
            <a:ext cx="26988" cy="52388"/>
          </a:xfrm>
          <a:custGeom>
            <a:avLst/>
            <a:gdLst>
              <a:gd name="T0" fmla="*/ 3084 w 35"/>
              <a:gd name="T1" fmla="*/ 0 h 65"/>
              <a:gd name="T2" fmla="*/ 3084 w 35"/>
              <a:gd name="T3" fmla="*/ 0 h 65"/>
              <a:gd name="T4" fmla="*/ 0 w 35"/>
              <a:gd name="T5" fmla="*/ 9672 h 65"/>
              <a:gd name="T6" fmla="*/ 3084 w 35"/>
              <a:gd name="T7" fmla="*/ 13701 h 65"/>
              <a:gd name="T8" fmla="*/ 6169 w 35"/>
              <a:gd name="T9" fmla="*/ 4030 h 65"/>
              <a:gd name="T10" fmla="*/ 3084 w 35"/>
              <a:gd name="T11" fmla="*/ 0 h 65"/>
              <a:gd name="T12" fmla="*/ 0 60000 65536"/>
              <a:gd name="T13" fmla="*/ 0 60000 65536"/>
              <a:gd name="T14" fmla="*/ 0 60000 65536"/>
              <a:gd name="T15" fmla="*/ 0 60000 65536"/>
              <a:gd name="T16" fmla="*/ 0 60000 65536"/>
              <a:gd name="T17" fmla="*/ 0 60000 65536"/>
              <a:gd name="T18" fmla="*/ 0 w 35"/>
              <a:gd name="T19" fmla="*/ 0 h 65"/>
              <a:gd name="T20" fmla="*/ 35 w 35"/>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35" h="65">
                <a:moveTo>
                  <a:pt x="18" y="0"/>
                </a:moveTo>
                <a:lnTo>
                  <a:pt x="18" y="0"/>
                </a:lnTo>
                <a:lnTo>
                  <a:pt x="0" y="48"/>
                </a:lnTo>
                <a:lnTo>
                  <a:pt x="18" y="65"/>
                </a:lnTo>
                <a:lnTo>
                  <a:pt x="35" y="17"/>
                </a:lnTo>
                <a:lnTo>
                  <a:pt x="18" y="0"/>
                </a:lnTo>
              </a:path>
            </a:pathLst>
          </a:custGeom>
          <a:solidFill>
            <a:schemeClr val="accent1"/>
          </a:solidFill>
          <a:ln w="9525">
            <a:solidFill>
              <a:srgbClr val="B2B2B2"/>
            </a:solidFill>
            <a:prstDash val="solid"/>
            <a:round/>
            <a:headEnd/>
            <a:tailEnd/>
          </a:ln>
        </p:spPr>
        <p:txBody>
          <a:bodyPr/>
          <a:lstStyle/>
          <a:p>
            <a:endParaRPr lang="en-AU" dirty="0"/>
          </a:p>
        </p:txBody>
      </p:sp>
      <p:sp>
        <p:nvSpPr>
          <p:cNvPr id="72" name="Freeform 70"/>
          <p:cNvSpPr>
            <a:spLocks/>
          </p:cNvSpPr>
          <p:nvPr/>
        </p:nvSpPr>
        <p:spPr bwMode="auto">
          <a:xfrm>
            <a:off x="3475861" y="5837238"/>
            <a:ext cx="69850" cy="38100"/>
          </a:xfrm>
          <a:custGeom>
            <a:avLst/>
            <a:gdLst>
              <a:gd name="T0" fmla="*/ 0 w 88"/>
              <a:gd name="T1" fmla="*/ 2381 h 48"/>
              <a:gd name="T2" fmla="*/ 0 w 88"/>
              <a:gd name="T3" fmla="*/ 2381 h 48"/>
              <a:gd name="T4" fmla="*/ 3969 w 88"/>
              <a:gd name="T5" fmla="*/ 5556 h 48"/>
              <a:gd name="T6" fmla="*/ 7144 w 88"/>
              <a:gd name="T7" fmla="*/ 5556 h 48"/>
              <a:gd name="T8" fmla="*/ 10319 w 88"/>
              <a:gd name="T9" fmla="*/ 9525 h 48"/>
              <a:gd name="T10" fmla="*/ 17463 w 88"/>
              <a:gd name="T11" fmla="*/ 2381 h 48"/>
              <a:gd name="T12" fmla="*/ 17463 w 88"/>
              <a:gd name="T13" fmla="*/ 0 h 48"/>
              <a:gd name="T14" fmla="*/ 7144 w 88"/>
              <a:gd name="T15" fmla="*/ 0 h 48"/>
              <a:gd name="T16" fmla="*/ 3969 w 88"/>
              <a:gd name="T17" fmla="*/ 0 h 48"/>
              <a:gd name="T18" fmla="*/ 7144 w 88"/>
              <a:gd name="T19" fmla="*/ 2381 h 48"/>
              <a:gd name="T20" fmla="*/ 3969 w 88"/>
              <a:gd name="T21" fmla="*/ 5556 h 48"/>
              <a:gd name="T22" fmla="*/ 0 w 88"/>
              <a:gd name="T23" fmla="*/ 2381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8"/>
              <a:gd name="T37" fmla="*/ 0 h 48"/>
              <a:gd name="T38" fmla="*/ 88 w 88"/>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8" h="48">
                <a:moveTo>
                  <a:pt x="0" y="15"/>
                </a:moveTo>
                <a:lnTo>
                  <a:pt x="0" y="15"/>
                </a:lnTo>
                <a:lnTo>
                  <a:pt x="17" y="30"/>
                </a:lnTo>
                <a:lnTo>
                  <a:pt x="35" y="30"/>
                </a:lnTo>
                <a:lnTo>
                  <a:pt x="52" y="48"/>
                </a:lnTo>
                <a:lnTo>
                  <a:pt x="88" y="15"/>
                </a:lnTo>
                <a:lnTo>
                  <a:pt x="88" y="0"/>
                </a:lnTo>
                <a:lnTo>
                  <a:pt x="35" y="0"/>
                </a:lnTo>
                <a:lnTo>
                  <a:pt x="17" y="0"/>
                </a:lnTo>
                <a:lnTo>
                  <a:pt x="35" y="15"/>
                </a:lnTo>
                <a:lnTo>
                  <a:pt x="17" y="30"/>
                </a:lnTo>
                <a:lnTo>
                  <a:pt x="0" y="15"/>
                </a:lnTo>
              </a:path>
            </a:pathLst>
          </a:custGeom>
          <a:solidFill>
            <a:schemeClr val="accent1"/>
          </a:solidFill>
          <a:ln w="9525">
            <a:solidFill>
              <a:srgbClr val="B2B2B2"/>
            </a:solidFill>
            <a:prstDash val="solid"/>
            <a:round/>
            <a:headEnd/>
            <a:tailEnd/>
          </a:ln>
        </p:spPr>
        <p:txBody>
          <a:bodyPr/>
          <a:lstStyle/>
          <a:p>
            <a:endParaRPr lang="en-AU" dirty="0"/>
          </a:p>
        </p:txBody>
      </p:sp>
      <p:sp>
        <p:nvSpPr>
          <p:cNvPr id="73" name="Freeform 71"/>
          <p:cNvSpPr>
            <a:spLocks/>
          </p:cNvSpPr>
          <p:nvPr/>
        </p:nvSpPr>
        <p:spPr bwMode="auto">
          <a:xfrm>
            <a:off x="3071813" y="5003801"/>
            <a:ext cx="177800" cy="925513"/>
          </a:xfrm>
          <a:custGeom>
            <a:avLst/>
            <a:gdLst>
              <a:gd name="T0" fmla="*/ 27781 w 224"/>
              <a:gd name="T1" fmla="*/ 3172 h 1167"/>
              <a:gd name="T2" fmla="*/ 38100 w 224"/>
              <a:gd name="T3" fmla="*/ 9517 h 1167"/>
              <a:gd name="T4" fmla="*/ 41275 w 224"/>
              <a:gd name="T5" fmla="*/ 28551 h 1167"/>
              <a:gd name="T6" fmla="*/ 44450 w 224"/>
              <a:gd name="T7" fmla="*/ 34102 h 1167"/>
              <a:gd name="T8" fmla="*/ 41275 w 224"/>
              <a:gd name="T9" fmla="*/ 47584 h 1167"/>
              <a:gd name="T10" fmla="*/ 27781 w 224"/>
              <a:gd name="T11" fmla="*/ 76135 h 1167"/>
              <a:gd name="T12" fmla="*/ 27781 w 224"/>
              <a:gd name="T13" fmla="*/ 97548 h 1167"/>
              <a:gd name="T14" fmla="*/ 23812 w 224"/>
              <a:gd name="T15" fmla="*/ 107064 h 1167"/>
              <a:gd name="T16" fmla="*/ 20638 w 224"/>
              <a:gd name="T17" fmla="*/ 126098 h 1167"/>
              <a:gd name="T18" fmla="*/ 20638 w 224"/>
              <a:gd name="T19" fmla="*/ 145132 h 1167"/>
              <a:gd name="T20" fmla="*/ 23812 w 224"/>
              <a:gd name="T21" fmla="*/ 157821 h 1167"/>
              <a:gd name="T22" fmla="*/ 20638 w 224"/>
              <a:gd name="T23" fmla="*/ 161786 h 1167"/>
              <a:gd name="T24" fmla="*/ 20638 w 224"/>
              <a:gd name="T25" fmla="*/ 173682 h 1167"/>
              <a:gd name="T26" fmla="*/ 17463 w 224"/>
              <a:gd name="T27" fmla="*/ 186371 h 1167"/>
              <a:gd name="T28" fmla="*/ 14288 w 224"/>
              <a:gd name="T29" fmla="*/ 202233 h 1167"/>
              <a:gd name="T30" fmla="*/ 17463 w 224"/>
              <a:gd name="T31" fmla="*/ 202233 h 1167"/>
              <a:gd name="T32" fmla="*/ 20638 w 224"/>
              <a:gd name="T33" fmla="*/ 214922 h 1167"/>
              <a:gd name="T34" fmla="*/ 38100 w 224"/>
              <a:gd name="T35" fmla="*/ 214922 h 1167"/>
              <a:gd name="T36" fmla="*/ 34131 w 224"/>
              <a:gd name="T37" fmla="*/ 214922 h 1167"/>
              <a:gd name="T38" fmla="*/ 27781 w 224"/>
              <a:gd name="T39" fmla="*/ 221267 h 1167"/>
              <a:gd name="T40" fmla="*/ 23812 w 224"/>
              <a:gd name="T41" fmla="*/ 230783 h 1167"/>
              <a:gd name="T42" fmla="*/ 23812 w 224"/>
              <a:gd name="T43" fmla="*/ 224439 h 1167"/>
              <a:gd name="T44" fmla="*/ 17463 w 224"/>
              <a:gd name="T45" fmla="*/ 224439 h 1167"/>
              <a:gd name="T46" fmla="*/ 14288 w 224"/>
              <a:gd name="T47" fmla="*/ 218887 h 1167"/>
              <a:gd name="T48" fmla="*/ 7144 w 224"/>
              <a:gd name="T49" fmla="*/ 214922 h 1167"/>
              <a:gd name="T50" fmla="*/ 3969 w 224"/>
              <a:gd name="T51" fmla="*/ 214922 h 1167"/>
              <a:gd name="T52" fmla="*/ 7144 w 224"/>
              <a:gd name="T53" fmla="*/ 211750 h 1167"/>
              <a:gd name="T54" fmla="*/ 7144 w 224"/>
              <a:gd name="T55" fmla="*/ 205405 h 1167"/>
              <a:gd name="T56" fmla="*/ 3969 w 224"/>
              <a:gd name="T57" fmla="*/ 211750 h 1167"/>
              <a:gd name="T58" fmla="*/ 7144 w 224"/>
              <a:gd name="T59" fmla="*/ 205405 h 1167"/>
              <a:gd name="T60" fmla="*/ 3969 w 224"/>
              <a:gd name="T61" fmla="*/ 205405 h 1167"/>
              <a:gd name="T62" fmla="*/ 0 w 224"/>
              <a:gd name="T63" fmla="*/ 195888 h 1167"/>
              <a:gd name="T64" fmla="*/ 3969 w 224"/>
              <a:gd name="T65" fmla="*/ 183199 h 1167"/>
              <a:gd name="T66" fmla="*/ 7144 w 224"/>
              <a:gd name="T67" fmla="*/ 186371 h 1167"/>
              <a:gd name="T68" fmla="*/ 3969 w 224"/>
              <a:gd name="T69" fmla="*/ 173682 h 1167"/>
              <a:gd name="T70" fmla="*/ 7144 w 224"/>
              <a:gd name="T71" fmla="*/ 171303 h 1167"/>
              <a:gd name="T72" fmla="*/ 7144 w 224"/>
              <a:gd name="T73" fmla="*/ 167338 h 1167"/>
              <a:gd name="T74" fmla="*/ 10319 w 224"/>
              <a:gd name="T75" fmla="*/ 154649 h 1167"/>
              <a:gd name="T76" fmla="*/ 10319 w 224"/>
              <a:gd name="T77" fmla="*/ 161786 h 1167"/>
              <a:gd name="T78" fmla="*/ 17463 w 224"/>
              <a:gd name="T79" fmla="*/ 142753 h 1167"/>
              <a:gd name="T80" fmla="*/ 14288 w 224"/>
              <a:gd name="T81" fmla="*/ 138787 h 1167"/>
              <a:gd name="T82" fmla="*/ 10319 w 224"/>
              <a:gd name="T83" fmla="*/ 126098 h 1167"/>
              <a:gd name="T84" fmla="*/ 10319 w 224"/>
              <a:gd name="T85" fmla="*/ 114202 h 1167"/>
              <a:gd name="T86" fmla="*/ 23812 w 224"/>
              <a:gd name="T87" fmla="*/ 81686 h 1167"/>
              <a:gd name="T88" fmla="*/ 23812 w 224"/>
              <a:gd name="T89" fmla="*/ 66618 h 1167"/>
              <a:gd name="T90" fmla="*/ 27781 w 224"/>
              <a:gd name="T91" fmla="*/ 47584 h 1167"/>
              <a:gd name="T92" fmla="*/ 30956 w 224"/>
              <a:gd name="T93" fmla="*/ 19034 h 116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24"/>
              <a:gd name="T142" fmla="*/ 0 h 1167"/>
              <a:gd name="T143" fmla="*/ 224 w 224"/>
              <a:gd name="T144" fmla="*/ 1167 h 116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24" h="1167">
                <a:moveTo>
                  <a:pt x="138" y="16"/>
                </a:moveTo>
                <a:lnTo>
                  <a:pt x="138" y="16"/>
                </a:lnTo>
                <a:lnTo>
                  <a:pt x="172" y="0"/>
                </a:lnTo>
                <a:lnTo>
                  <a:pt x="190" y="48"/>
                </a:lnTo>
                <a:lnTo>
                  <a:pt x="190" y="64"/>
                </a:lnTo>
                <a:lnTo>
                  <a:pt x="207" y="144"/>
                </a:lnTo>
                <a:lnTo>
                  <a:pt x="224" y="144"/>
                </a:lnTo>
                <a:lnTo>
                  <a:pt x="224" y="175"/>
                </a:lnTo>
                <a:lnTo>
                  <a:pt x="190" y="192"/>
                </a:lnTo>
                <a:lnTo>
                  <a:pt x="207" y="240"/>
                </a:lnTo>
                <a:lnTo>
                  <a:pt x="172" y="288"/>
                </a:lnTo>
                <a:lnTo>
                  <a:pt x="138" y="384"/>
                </a:lnTo>
                <a:lnTo>
                  <a:pt x="155" y="447"/>
                </a:lnTo>
                <a:lnTo>
                  <a:pt x="138" y="495"/>
                </a:lnTo>
                <a:lnTo>
                  <a:pt x="138" y="528"/>
                </a:lnTo>
                <a:lnTo>
                  <a:pt x="121" y="543"/>
                </a:lnTo>
                <a:lnTo>
                  <a:pt x="121" y="607"/>
                </a:lnTo>
                <a:lnTo>
                  <a:pt x="103" y="639"/>
                </a:lnTo>
                <a:lnTo>
                  <a:pt x="103" y="703"/>
                </a:lnTo>
                <a:lnTo>
                  <a:pt x="103" y="735"/>
                </a:lnTo>
                <a:lnTo>
                  <a:pt x="103" y="799"/>
                </a:lnTo>
                <a:lnTo>
                  <a:pt x="121" y="799"/>
                </a:lnTo>
                <a:lnTo>
                  <a:pt x="121" y="816"/>
                </a:lnTo>
                <a:lnTo>
                  <a:pt x="103" y="816"/>
                </a:lnTo>
                <a:lnTo>
                  <a:pt x="121" y="816"/>
                </a:lnTo>
                <a:lnTo>
                  <a:pt x="103" y="879"/>
                </a:lnTo>
                <a:lnTo>
                  <a:pt x="86" y="912"/>
                </a:lnTo>
                <a:lnTo>
                  <a:pt x="86" y="942"/>
                </a:lnTo>
                <a:lnTo>
                  <a:pt x="69" y="990"/>
                </a:lnTo>
                <a:lnTo>
                  <a:pt x="69" y="1023"/>
                </a:lnTo>
                <a:lnTo>
                  <a:pt x="69" y="1038"/>
                </a:lnTo>
                <a:lnTo>
                  <a:pt x="86" y="1023"/>
                </a:lnTo>
                <a:lnTo>
                  <a:pt x="86" y="1071"/>
                </a:lnTo>
                <a:lnTo>
                  <a:pt x="103" y="1086"/>
                </a:lnTo>
                <a:lnTo>
                  <a:pt x="155" y="1086"/>
                </a:lnTo>
                <a:lnTo>
                  <a:pt x="190" y="1086"/>
                </a:lnTo>
                <a:lnTo>
                  <a:pt x="190" y="1104"/>
                </a:lnTo>
                <a:lnTo>
                  <a:pt x="172" y="1086"/>
                </a:lnTo>
                <a:lnTo>
                  <a:pt x="172" y="1104"/>
                </a:lnTo>
                <a:lnTo>
                  <a:pt x="138" y="1119"/>
                </a:lnTo>
                <a:lnTo>
                  <a:pt x="138" y="1152"/>
                </a:lnTo>
                <a:lnTo>
                  <a:pt x="121" y="1167"/>
                </a:lnTo>
                <a:lnTo>
                  <a:pt x="103" y="1134"/>
                </a:lnTo>
                <a:lnTo>
                  <a:pt x="121" y="1134"/>
                </a:lnTo>
                <a:lnTo>
                  <a:pt x="121" y="1119"/>
                </a:lnTo>
                <a:lnTo>
                  <a:pt x="86" y="1134"/>
                </a:lnTo>
                <a:lnTo>
                  <a:pt x="69" y="1119"/>
                </a:lnTo>
                <a:lnTo>
                  <a:pt x="69" y="1104"/>
                </a:lnTo>
                <a:lnTo>
                  <a:pt x="52" y="1104"/>
                </a:lnTo>
                <a:lnTo>
                  <a:pt x="34" y="1086"/>
                </a:lnTo>
                <a:lnTo>
                  <a:pt x="34" y="1104"/>
                </a:lnTo>
                <a:lnTo>
                  <a:pt x="17" y="1086"/>
                </a:lnTo>
                <a:lnTo>
                  <a:pt x="17" y="1071"/>
                </a:lnTo>
                <a:lnTo>
                  <a:pt x="34" y="1071"/>
                </a:lnTo>
                <a:lnTo>
                  <a:pt x="34" y="1056"/>
                </a:lnTo>
                <a:lnTo>
                  <a:pt x="34" y="1038"/>
                </a:lnTo>
                <a:lnTo>
                  <a:pt x="34" y="1056"/>
                </a:lnTo>
                <a:lnTo>
                  <a:pt x="17" y="1071"/>
                </a:lnTo>
                <a:lnTo>
                  <a:pt x="17" y="1023"/>
                </a:lnTo>
                <a:lnTo>
                  <a:pt x="34" y="1038"/>
                </a:lnTo>
                <a:lnTo>
                  <a:pt x="34" y="1008"/>
                </a:lnTo>
                <a:lnTo>
                  <a:pt x="17" y="1038"/>
                </a:lnTo>
                <a:lnTo>
                  <a:pt x="17" y="1008"/>
                </a:lnTo>
                <a:lnTo>
                  <a:pt x="0" y="990"/>
                </a:lnTo>
                <a:lnTo>
                  <a:pt x="0" y="975"/>
                </a:lnTo>
                <a:lnTo>
                  <a:pt x="17" y="927"/>
                </a:lnTo>
                <a:lnTo>
                  <a:pt x="17" y="912"/>
                </a:lnTo>
                <a:lnTo>
                  <a:pt x="34" y="942"/>
                </a:lnTo>
                <a:lnTo>
                  <a:pt x="52" y="879"/>
                </a:lnTo>
                <a:lnTo>
                  <a:pt x="17" y="879"/>
                </a:lnTo>
                <a:lnTo>
                  <a:pt x="0" y="879"/>
                </a:lnTo>
                <a:lnTo>
                  <a:pt x="34" y="864"/>
                </a:lnTo>
                <a:lnTo>
                  <a:pt x="17" y="846"/>
                </a:lnTo>
                <a:lnTo>
                  <a:pt x="34" y="846"/>
                </a:lnTo>
                <a:lnTo>
                  <a:pt x="34" y="799"/>
                </a:lnTo>
                <a:lnTo>
                  <a:pt x="52" y="783"/>
                </a:lnTo>
                <a:lnTo>
                  <a:pt x="69" y="783"/>
                </a:lnTo>
                <a:lnTo>
                  <a:pt x="52" y="816"/>
                </a:lnTo>
                <a:lnTo>
                  <a:pt x="52" y="831"/>
                </a:lnTo>
                <a:lnTo>
                  <a:pt x="86" y="720"/>
                </a:lnTo>
                <a:lnTo>
                  <a:pt x="86" y="703"/>
                </a:lnTo>
                <a:lnTo>
                  <a:pt x="69" y="703"/>
                </a:lnTo>
                <a:lnTo>
                  <a:pt x="52" y="687"/>
                </a:lnTo>
                <a:lnTo>
                  <a:pt x="52" y="639"/>
                </a:lnTo>
                <a:lnTo>
                  <a:pt x="69" y="624"/>
                </a:lnTo>
                <a:lnTo>
                  <a:pt x="52" y="576"/>
                </a:lnTo>
                <a:lnTo>
                  <a:pt x="69" y="559"/>
                </a:lnTo>
                <a:lnTo>
                  <a:pt x="121" y="415"/>
                </a:lnTo>
                <a:lnTo>
                  <a:pt x="103" y="367"/>
                </a:lnTo>
                <a:lnTo>
                  <a:pt x="121" y="336"/>
                </a:lnTo>
                <a:lnTo>
                  <a:pt x="121" y="303"/>
                </a:lnTo>
                <a:lnTo>
                  <a:pt x="138" y="240"/>
                </a:lnTo>
                <a:lnTo>
                  <a:pt x="138" y="144"/>
                </a:lnTo>
                <a:lnTo>
                  <a:pt x="155" y="96"/>
                </a:lnTo>
                <a:lnTo>
                  <a:pt x="138" y="16"/>
                </a:lnTo>
              </a:path>
            </a:pathLst>
          </a:custGeom>
          <a:solidFill>
            <a:schemeClr val="accent1"/>
          </a:solidFill>
          <a:ln w="9525">
            <a:solidFill>
              <a:srgbClr val="B2B2B2"/>
            </a:solidFill>
            <a:prstDash val="solid"/>
            <a:round/>
            <a:headEnd/>
            <a:tailEnd/>
          </a:ln>
        </p:spPr>
        <p:txBody>
          <a:bodyPr/>
          <a:lstStyle/>
          <a:p>
            <a:endParaRPr lang="en-AU" dirty="0"/>
          </a:p>
        </p:txBody>
      </p:sp>
      <p:sp>
        <p:nvSpPr>
          <p:cNvPr id="74" name="Freeform 72"/>
          <p:cNvSpPr>
            <a:spLocks/>
          </p:cNvSpPr>
          <p:nvPr/>
        </p:nvSpPr>
        <p:spPr bwMode="auto">
          <a:xfrm>
            <a:off x="3003550" y="4394201"/>
            <a:ext cx="246063" cy="330200"/>
          </a:xfrm>
          <a:custGeom>
            <a:avLst/>
            <a:gdLst>
              <a:gd name="T0" fmla="*/ 47472 w 311"/>
              <a:gd name="T1" fmla="*/ 83746 h 414"/>
              <a:gd name="T2" fmla="*/ 47472 w 311"/>
              <a:gd name="T3" fmla="*/ 83746 h 414"/>
              <a:gd name="T4" fmla="*/ 50637 w 311"/>
              <a:gd name="T5" fmla="*/ 70187 h 414"/>
              <a:gd name="T6" fmla="*/ 47472 w 311"/>
              <a:gd name="T7" fmla="*/ 60616 h 414"/>
              <a:gd name="T8" fmla="*/ 50637 w 311"/>
              <a:gd name="T9" fmla="*/ 60616 h 414"/>
              <a:gd name="T10" fmla="*/ 47472 w 311"/>
              <a:gd name="T11" fmla="*/ 58224 h 414"/>
              <a:gd name="T12" fmla="*/ 47472 w 311"/>
              <a:gd name="T13" fmla="*/ 54236 h 414"/>
              <a:gd name="T14" fmla="*/ 60922 w 311"/>
              <a:gd name="T15" fmla="*/ 54236 h 414"/>
              <a:gd name="T16" fmla="*/ 60922 w 311"/>
              <a:gd name="T17" fmla="*/ 48653 h 414"/>
              <a:gd name="T18" fmla="*/ 57758 w 311"/>
              <a:gd name="T19" fmla="*/ 41474 h 414"/>
              <a:gd name="T20" fmla="*/ 60922 w 311"/>
              <a:gd name="T21" fmla="*/ 31903 h 414"/>
              <a:gd name="T22" fmla="*/ 50637 w 311"/>
              <a:gd name="T23" fmla="*/ 31903 h 414"/>
              <a:gd name="T24" fmla="*/ 47472 w 311"/>
              <a:gd name="T25" fmla="*/ 28713 h 414"/>
              <a:gd name="T26" fmla="*/ 37186 w 311"/>
              <a:gd name="T27" fmla="*/ 28713 h 414"/>
              <a:gd name="T28" fmla="*/ 34022 w 311"/>
              <a:gd name="T29" fmla="*/ 25523 h 414"/>
              <a:gd name="T30" fmla="*/ 34022 w 311"/>
              <a:gd name="T31" fmla="*/ 22332 h 414"/>
              <a:gd name="T32" fmla="*/ 30857 w 311"/>
              <a:gd name="T33" fmla="*/ 15952 h 414"/>
              <a:gd name="T34" fmla="*/ 34022 w 311"/>
              <a:gd name="T35" fmla="*/ 9571 h 414"/>
              <a:gd name="T36" fmla="*/ 37186 w 311"/>
              <a:gd name="T37" fmla="*/ 6381 h 414"/>
              <a:gd name="T38" fmla="*/ 41142 w 311"/>
              <a:gd name="T39" fmla="*/ 3190 h 414"/>
              <a:gd name="T40" fmla="*/ 37186 w 311"/>
              <a:gd name="T41" fmla="*/ 0 h 414"/>
              <a:gd name="T42" fmla="*/ 30857 w 311"/>
              <a:gd name="T43" fmla="*/ 6381 h 414"/>
              <a:gd name="T44" fmla="*/ 20571 w 311"/>
              <a:gd name="T45" fmla="*/ 9571 h 414"/>
              <a:gd name="T46" fmla="*/ 16615 w 311"/>
              <a:gd name="T47" fmla="*/ 15952 h 414"/>
              <a:gd name="T48" fmla="*/ 10286 w 311"/>
              <a:gd name="T49" fmla="*/ 19142 h 414"/>
              <a:gd name="T50" fmla="*/ 10286 w 311"/>
              <a:gd name="T51" fmla="*/ 25523 h 414"/>
              <a:gd name="T52" fmla="*/ 6330 w 311"/>
              <a:gd name="T53" fmla="*/ 19142 h 414"/>
              <a:gd name="T54" fmla="*/ 10286 w 311"/>
              <a:gd name="T55" fmla="*/ 22332 h 414"/>
              <a:gd name="T56" fmla="*/ 6330 w 311"/>
              <a:gd name="T57" fmla="*/ 25523 h 414"/>
              <a:gd name="T58" fmla="*/ 6330 w 311"/>
              <a:gd name="T59" fmla="*/ 28713 h 414"/>
              <a:gd name="T60" fmla="*/ 6330 w 311"/>
              <a:gd name="T61" fmla="*/ 31903 h 414"/>
              <a:gd name="T62" fmla="*/ 6330 w 311"/>
              <a:gd name="T63" fmla="*/ 44665 h 414"/>
              <a:gd name="T64" fmla="*/ 10286 w 311"/>
              <a:gd name="T65" fmla="*/ 44665 h 414"/>
              <a:gd name="T66" fmla="*/ 6330 w 311"/>
              <a:gd name="T67" fmla="*/ 51045 h 414"/>
              <a:gd name="T68" fmla="*/ 3165 w 311"/>
              <a:gd name="T69" fmla="*/ 51045 h 414"/>
              <a:gd name="T70" fmla="*/ 3165 w 311"/>
              <a:gd name="T71" fmla="*/ 54236 h 414"/>
              <a:gd name="T72" fmla="*/ 0 w 311"/>
              <a:gd name="T73" fmla="*/ 54236 h 414"/>
              <a:gd name="T74" fmla="*/ 0 w 311"/>
              <a:gd name="T75" fmla="*/ 58224 h 414"/>
              <a:gd name="T76" fmla="*/ 10286 w 311"/>
              <a:gd name="T77" fmla="*/ 63807 h 414"/>
              <a:gd name="T78" fmla="*/ 16615 w 311"/>
              <a:gd name="T79" fmla="*/ 60616 h 414"/>
              <a:gd name="T80" fmla="*/ 20571 w 311"/>
              <a:gd name="T81" fmla="*/ 63807 h 414"/>
              <a:gd name="T82" fmla="*/ 26901 w 311"/>
              <a:gd name="T83" fmla="*/ 70187 h 414"/>
              <a:gd name="T84" fmla="*/ 30857 w 311"/>
              <a:gd name="T85" fmla="*/ 76568 h 414"/>
              <a:gd name="T86" fmla="*/ 44307 w 311"/>
              <a:gd name="T87" fmla="*/ 73378 h 414"/>
              <a:gd name="T88" fmla="*/ 47472 w 311"/>
              <a:gd name="T89" fmla="*/ 76568 h 414"/>
              <a:gd name="T90" fmla="*/ 47472 w 311"/>
              <a:gd name="T91" fmla="*/ 79758 h 414"/>
              <a:gd name="T92" fmla="*/ 44307 w 311"/>
              <a:gd name="T93" fmla="*/ 79758 h 414"/>
              <a:gd name="T94" fmla="*/ 47472 w 311"/>
              <a:gd name="T95" fmla="*/ 83746 h 41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11"/>
              <a:gd name="T145" fmla="*/ 0 h 414"/>
              <a:gd name="T146" fmla="*/ 311 w 311"/>
              <a:gd name="T147" fmla="*/ 414 h 41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11" h="414">
                <a:moveTo>
                  <a:pt x="242" y="414"/>
                </a:moveTo>
                <a:lnTo>
                  <a:pt x="242" y="414"/>
                </a:lnTo>
                <a:lnTo>
                  <a:pt x="259" y="351"/>
                </a:lnTo>
                <a:lnTo>
                  <a:pt x="242" y="303"/>
                </a:lnTo>
                <a:lnTo>
                  <a:pt x="259" y="303"/>
                </a:lnTo>
                <a:lnTo>
                  <a:pt x="242" y="288"/>
                </a:lnTo>
                <a:lnTo>
                  <a:pt x="242" y="270"/>
                </a:lnTo>
                <a:lnTo>
                  <a:pt x="311" y="270"/>
                </a:lnTo>
                <a:lnTo>
                  <a:pt x="311" y="240"/>
                </a:lnTo>
                <a:lnTo>
                  <a:pt x="294" y="207"/>
                </a:lnTo>
                <a:lnTo>
                  <a:pt x="311" y="159"/>
                </a:lnTo>
                <a:lnTo>
                  <a:pt x="259" y="159"/>
                </a:lnTo>
                <a:lnTo>
                  <a:pt x="242" y="144"/>
                </a:lnTo>
                <a:lnTo>
                  <a:pt x="190" y="144"/>
                </a:lnTo>
                <a:lnTo>
                  <a:pt x="173" y="126"/>
                </a:lnTo>
                <a:lnTo>
                  <a:pt x="173" y="111"/>
                </a:lnTo>
                <a:lnTo>
                  <a:pt x="156" y="78"/>
                </a:lnTo>
                <a:lnTo>
                  <a:pt x="173" y="48"/>
                </a:lnTo>
                <a:lnTo>
                  <a:pt x="190" y="30"/>
                </a:lnTo>
                <a:lnTo>
                  <a:pt x="208" y="15"/>
                </a:lnTo>
                <a:lnTo>
                  <a:pt x="190" y="0"/>
                </a:lnTo>
                <a:lnTo>
                  <a:pt x="156" y="30"/>
                </a:lnTo>
                <a:lnTo>
                  <a:pt x="104" y="48"/>
                </a:lnTo>
                <a:lnTo>
                  <a:pt x="87" y="78"/>
                </a:lnTo>
                <a:lnTo>
                  <a:pt x="52" y="96"/>
                </a:lnTo>
                <a:lnTo>
                  <a:pt x="52" y="126"/>
                </a:lnTo>
                <a:lnTo>
                  <a:pt x="35" y="96"/>
                </a:lnTo>
                <a:lnTo>
                  <a:pt x="52" y="111"/>
                </a:lnTo>
                <a:lnTo>
                  <a:pt x="35" y="126"/>
                </a:lnTo>
                <a:lnTo>
                  <a:pt x="35" y="144"/>
                </a:lnTo>
                <a:lnTo>
                  <a:pt x="35" y="159"/>
                </a:lnTo>
                <a:lnTo>
                  <a:pt x="35" y="222"/>
                </a:lnTo>
                <a:lnTo>
                  <a:pt x="52" y="222"/>
                </a:lnTo>
                <a:lnTo>
                  <a:pt x="35" y="255"/>
                </a:lnTo>
                <a:lnTo>
                  <a:pt x="18" y="255"/>
                </a:lnTo>
                <a:lnTo>
                  <a:pt x="18" y="270"/>
                </a:lnTo>
                <a:lnTo>
                  <a:pt x="0" y="270"/>
                </a:lnTo>
                <a:lnTo>
                  <a:pt x="0" y="288"/>
                </a:lnTo>
                <a:lnTo>
                  <a:pt x="52" y="318"/>
                </a:lnTo>
                <a:lnTo>
                  <a:pt x="87" y="303"/>
                </a:lnTo>
                <a:lnTo>
                  <a:pt x="104" y="318"/>
                </a:lnTo>
                <a:lnTo>
                  <a:pt x="139" y="351"/>
                </a:lnTo>
                <a:lnTo>
                  <a:pt x="156" y="383"/>
                </a:lnTo>
                <a:lnTo>
                  <a:pt x="225" y="366"/>
                </a:lnTo>
                <a:lnTo>
                  <a:pt x="242" y="383"/>
                </a:lnTo>
                <a:lnTo>
                  <a:pt x="242" y="399"/>
                </a:lnTo>
                <a:lnTo>
                  <a:pt x="225" y="399"/>
                </a:lnTo>
                <a:lnTo>
                  <a:pt x="242" y="414"/>
                </a:lnTo>
                <a:close/>
              </a:path>
            </a:pathLst>
          </a:custGeom>
          <a:solidFill>
            <a:schemeClr val="accent1"/>
          </a:solidFill>
          <a:ln w="9525">
            <a:solidFill>
              <a:srgbClr val="B2B2B2"/>
            </a:solidFill>
            <a:round/>
            <a:headEnd/>
            <a:tailEnd/>
          </a:ln>
        </p:spPr>
        <p:txBody>
          <a:bodyPr/>
          <a:lstStyle/>
          <a:p>
            <a:endParaRPr lang="en-AU" dirty="0"/>
          </a:p>
        </p:txBody>
      </p:sp>
      <p:sp>
        <p:nvSpPr>
          <p:cNvPr id="75" name="Freeform 73"/>
          <p:cNvSpPr>
            <a:spLocks/>
          </p:cNvSpPr>
          <p:nvPr/>
        </p:nvSpPr>
        <p:spPr bwMode="auto">
          <a:xfrm>
            <a:off x="2962275" y="4622801"/>
            <a:ext cx="122238" cy="127000"/>
          </a:xfrm>
          <a:custGeom>
            <a:avLst/>
            <a:gdLst>
              <a:gd name="T0" fmla="*/ 29776 w 156"/>
              <a:gd name="T1" fmla="*/ 6390 h 159"/>
              <a:gd name="T2" fmla="*/ 29776 w 156"/>
              <a:gd name="T3" fmla="*/ 6390 h 159"/>
              <a:gd name="T4" fmla="*/ 26642 w 156"/>
              <a:gd name="T5" fmla="*/ 3195 h 159"/>
              <a:gd name="T6" fmla="*/ 19589 w 156"/>
              <a:gd name="T7" fmla="*/ 6390 h 159"/>
              <a:gd name="T8" fmla="*/ 10186 w 156"/>
              <a:gd name="T9" fmla="*/ 0 h 159"/>
              <a:gd name="T10" fmla="*/ 3134 w 156"/>
              <a:gd name="T11" fmla="*/ 3195 h 159"/>
              <a:gd name="T12" fmla="*/ 3134 w 156"/>
              <a:gd name="T13" fmla="*/ 6390 h 159"/>
              <a:gd name="T14" fmla="*/ 0 w 156"/>
              <a:gd name="T15" fmla="*/ 9585 h 159"/>
              <a:gd name="T16" fmla="*/ 0 w 156"/>
              <a:gd name="T17" fmla="*/ 15975 h 159"/>
              <a:gd name="T18" fmla="*/ 3134 w 156"/>
              <a:gd name="T19" fmla="*/ 22365 h 159"/>
              <a:gd name="T20" fmla="*/ 3134 w 156"/>
              <a:gd name="T21" fmla="*/ 19170 h 159"/>
              <a:gd name="T22" fmla="*/ 6269 w 156"/>
              <a:gd name="T23" fmla="*/ 19170 h 159"/>
              <a:gd name="T24" fmla="*/ 3134 w 156"/>
              <a:gd name="T25" fmla="*/ 22365 h 159"/>
              <a:gd name="T26" fmla="*/ 0 w 156"/>
              <a:gd name="T27" fmla="*/ 28755 h 159"/>
              <a:gd name="T28" fmla="*/ 6269 w 156"/>
              <a:gd name="T29" fmla="*/ 31950 h 159"/>
              <a:gd name="T30" fmla="*/ 16455 w 156"/>
              <a:gd name="T31" fmla="*/ 22365 h 159"/>
              <a:gd name="T32" fmla="*/ 23507 w 156"/>
              <a:gd name="T33" fmla="*/ 19170 h 159"/>
              <a:gd name="T34" fmla="*/ 26642 w 156"/>
              <a:gd name="T35" fmla="*/ 15975 h 159"/>
              <a:gd name="T36" fmla="*/ 29776 w 156"/>
              <a:gd name="T37" fmla="*/ 9585 h 159"/>
              <a:gd name="T38" fmla="*/ 26642 w 156"/>
              <a:gd name="T39" fmla="*/ 6390 h 159"/>
              <a:gd name="T40" fmla="*/ 29776 w 156"/>
              <a:gd name="T41" fmla="*/ 6390 h 1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6"/>
              <a:gd name="T64" fmla="*/ 0 h 159"/>
              <a:gd name="T65" fmla="*/ 156 w 156"/>
              <a:gd name="T66" fmla="*/ 159 h 1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6" h="159">
                <a:moveTo>
                  <a:pt x="156" y="30"/>
                </a:moveTo>
                <a:lnTo>
                  <a:pt x="156" y="30"/>
                </a:lnTo>
                <a:lnTo>
                  <a:pt x="139" y="15"/>
                </a:lnTo>
                <a:lnTo>
                  <a:pt x="104" y="30"/>
                </a:lnTo>
                <a:lnTo>
                  <a:pt x="52" y="0"/>
                </a:lnTo>
                <a:lnTo>
                  <a:pt x="18" y="15"/>
                </a:lnTo>
                <a:lnTo>
                  <a:pt x="18" y="30"/>
                </a:lnTo>
                <a:lnTo>
                  <a:pt x="0" y="48"/>
                </a:lnTo>
                <a:lnTo>
                  <a:pt x="0" y="78"/>
                </a:lnTo>
                <a:lnTo>
                  <a:pt x="18" y="111"/>
                </a:lnTo>
                <a:lnTo>
                  <a:pt x="18" y="95"/>
                </a:lnTo>
                <a:lnTo>
                  <a:pt x="35" y="95"/>
                </a:lnTo>
                <a:lnTo>
                  <a:pt x="18" y="111"/>
                </a:lnTo>
                <a:lnTo>
                  <a:pt x="0" y="143"/>
                </a:lnTo>
                <a:lnTo>
                  <a:pt x="35" y="159"/>
                </a:lnTo>
                <a:lnTo>
                  <a:pt x="87" y="111"/>
                </a:lnTo>
                <a:lnTo>
                  <a:pt x="121" y="95"/>
                </a:lnTo>
                <a:lnTo>
                  <a:pt x="139" y="78"/>
                </a:lnTo>
                <a:lnTo>
                  <a:pt x="156" y="48"/>
                </a:lnTo>
                <a:lnTo>
                  <a:pt x="139" y="30"/>
                </a:lnTo>
                <a:lnTo>
                  <a:pt x="156" y="30"/>
                </a:lnTo>
                <a:close/>
              </a:path>
            </a:pathLst>
          </a:custGeom>
          <a:solidFill>
            <a:schemeClr val="accent1"/>
          </a:solidFill>
          <a:ln w="9525">
            <a:solidFill>
              <a:srgbClr val="B2B2B2"/>
            </a:solidFill>
            <a:round/>
            <a:headEnd/>
            <a:tailEnd/>
          </a:ln>
        </p:spPr>
        <p:txBody>
          <a:bodyPr/>
          <a:lstStyle/>
          <a:p>
            <a:endParaRPr lang="en-AU" dirty="0"/>
          </a:p>
        </p:txBody>
      </p:sp>
      <p:sp>
        <p:nvSpPr>
          <p:cNvPr id="76" name="Freeform 74"/>
          <p:cNvSpPr>
            <a:spLocks/>
          </p:cNvSpPr>
          <p:nvPr/>
        </p:nvSpPr>
        <p:spPr bwMode="auto">
          <a:xfrm>
            <a:off x="2946400" y="4648201"/>
            <a:ext cx="277813" cy="368300"/>
          </a:xfrm>
          <a:custGeom>
            <a:avLst/>
            <a:gdLst>
              <a:gd name="T0" fmla="*/ 65881 w 350"/>
              <a:gd name="T1" fmla="*/ 53859 h 465"/>
              <a:gd name="T2" fmla="*/ 65881 w 350"/>
              <a:gd name="T3" fmla="*/ 53859 h 465"/>
              <a:gd name="T4" fmla="*/ 58738 w 350"/>
              <a:gd name="T5" fmla="*/ 53859 h 465"/>
              <a:gd name="T6" fmla="*/ 58738 w 350"/>
              <a:gd name="T7" fmla="*/ 47523 h 465"/>
              <a:gd name="T8" fmla="*/ 52388 w 350"/>
              <a:gd name="T9" fmla="*/ 50691 h 465"/>
              <a:gd name="T10" fmla="*/ 44450 w 350"/>
              <a:gd name="T11" fmla="*/ 47523 h 465"/>
              <a:gd name="T12" fmla="*/ 41275 w 350"/>
              <a:gd name="T13" fmla="*/ 38018 h 465"/>
              <a:gd name="T14" fmla="*/ 48419 w 350"/>
              <a:gd name="T15" fmla="*/ 25345 h 465"/>
              <a:gd name="T16" fmla="*/ 62706 w 350"/>
              <a:gd name="T17" fmla="*/ 19009 h 465"/>
              <a:gd name="T18" fmla="*/ 58738 w 350"/>
              <a:gd name="T19" fmla="*/ 15841 h 465"/>
              <a:gd name="T20" fmla="*/ 62706 w 350"/>
              <a:gd name="T21" fmla="*/ 15841 h 465"/>
              <a:gd name="T22" fmla="*/ 62706 w 350"/>
              <a:gd name="T23" fmla="*/ 12673 h 465"/>
              <a:gd name="T24" fmla="*/ 58738 w 350"/>
              <a:gd name="T25" fmla="*/ 9505 h 465"/>
              <a:gd name="T26" fmla="*/ 44450 w 350"/>
              <a:gd name="T27" fmla="*/ 12673 h 465"/>
              <a:gd name="T28" fmla="*/ 41275 w 350"/>
              <a:gd name="T29" fmla="*/ 6336 h 465"/>
              <a:gd name="T30" fmla="*/ 34925 w 350"/>
              <a:gd name="T31" fmla="*/ 0 h 465"/>
              <a:gd name="T32" fmla="*/ 31750 w 350"/>
              <a:gd name="T33" fmla="*/ 0 h 465"/>
              <a:gd name="T34" fmla="*/ 34925 w 350"/>
              <a:gd name="T35" fmla="*/ 3168 h 465"/>
              <a:gd name="T36" fmla="*/ 31750 w 350"/>
              <a:gd name="T37" fmla="*/ 9505 h 465"/>
              <a:gd name="T38" fmla="*/ 27781 w 350"/>
              <a:gd name="T39" fmla="*/ 12673 h 465"/>
              <a:gd name="T40" fmla="*/ 20638 w 350"/>
              <a:gd name="T41" fmla="*/ 15841 h 465"/>
              <a:gd name="T42" fmla="*/ 10319 w 350"/>
              <a:gd name="T43" fmla="*/ 25345 h 465"/>
              <a:gd name="T44" fmla="*/ 3969 w 350"/>
              <a:gd name="T45" fmla="*/ 22177 h 465"/>
              <a:gd name="T46" fmla="*/ 7938 w 350"/>
              <a:gd name="T47" fmla="*/ 15841 h 465"/>
              <a:gd name="T48" fmla="*/ 0 w 350"/>
              <a:gd name="T49" fmla="*/ 22177 h 465"/>
              <a:gd name="T50" fmla="*/ 3969 w 350"/>
              <a:gd name="T51" fmla="*/ 28514 h 465"/>
              <a:gd name="T52" fmla="*/ 0 w 350"/>
              <a:gd name="T53" fmla="*/ 28514 h 465"/>
              <a:gd name="T54" fmla="*/ 7938 w 350"/>
              <a:gd name="T55" fmla="*/ 34850 h 465"/>
              <a:gd name="T56" fmla="*/ 14288 w 350"/>
              <a:gd name="T57" fmla="*/ 41186 h 465"/>
              <a:gd name="T58" fmla="*/ 31750 w 350"/>
              <a:gd name="T59" fmla="*/ 72868 h 465"/>
              <a:gd name="T60" fmla="*/ 58738 w 350"/>
              <a:gd name="T61" fmla="*/ 91877 h 465"/>
              <a:gd name="T62" fmla="*/ 65881 w 350"/>
              <a:gd name="T63" fmla="*/ 88709 h 465"/>
              <a:gd name="T64" fmla="*/ 69850 w 350"/>
              <a:gd name="T65" fmla="*/ 82372 h 465"/>
              <a:gd name="T66" fmla="*/ 65881 w 350"/>
              <a:gd name="T67" fmla="*/ 79204 h 465"/>
              <a:gd name="T68" fmla="*/ 69850 w 350"/>
              <a:gd name="T69" fmla="*/ 60195 h 465"/>
              <a:gd name="T70" fmla="*/ 65881 w 350"/>
              <a:gd name="T71" fmla="*/ 53859 h 46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0"/>
              <a:gd name="T109" fmla="*/ 0 h 465"/>
              <a:gd name="T110" fmla="*/ 350 w 350"/>
              <a:gd name="T111" fmla="*/ 465 h 46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0" h="465">
                <a:moveTo>
                  <a:pt x="332" y="273"/>
                </a:moveTo>
                <a:lnTo>
                  <a:pt x="332" y="273"/>
                </a:lnTo>
                <a:lnTo>
                  <a:pt x="296" y="273"/>
                </a:lnTo>
                <a:lnTo>
                  <a:pt x="296" y="240"/>
                </a:lnTo>
                <a:lnTo>
                  <a:pt x="261" y="257"/>
                </a:lnTo>
                <a:lnTo>
                  <a:pt x="227" y="240"/>
                </a:lnTo>
                <a:lnTo>
                  <a:pt x="210" y="192"/>
                </a:lnTo>
                <a:lnTo>
                  <a:pt x="244" y="129"/>
                </a:lnTo>
                <a:lnTo>
                  <a:pt x="313" y="96"/>
                </a:lnTo>
                <a:lnTo>
                  <a:pt x="296" y="81"/>
                </a:lnTo>
                <a:lnTo>
                  <a:pt x="313" y="81"/>
                </a:lnTo>
                <a:lnTo>
                  <a:pt x="313" y="65"/>
                </a:lnTo>
                <a:lnTo>
                  <a:pt x="296" y="48"/>
                </a:lnTo>
                <a:lnTo>
                  <a:pt x="227" y="65"/>
                </a:lnTo>
                <a:lnTo>
                  <a:pt x="210" y="33"/>
                </a:lnTo>
                <a:lnTo>
                  <a:pt x="175" y="0"/>
                </a:lnTo>
                <a:lnTo>
                  <a:pt x="158" y="0"/>
                </a:lnTo>
                <a:lnTo>
                  <a:pt x="175" y="18"/>
                </a:lnTo>
                <a:lnTo>
                  <a:pt x="158" y="48"/>
                </a:lnTo>
                <a:lnTo>
                  <a:pt x="140" y="65"/>
                </a:lnTo>
                <a:lnTo>
                  <a:pt x="106" y="81"/>
                </a:lnTo>
                <a:lnTo>
                  <a:pt x="54" y="129"/>
                </a:lnTo>
                <a:lnTo>
                  <a:pt x="19" y="113"/>
                </a:lnTo>
                <a:lnTo>
                  <a:pt x="37" y="81"/>
                </a:lnTo>
                <a:lnTo>
                  <a:pt x="0" y="113"/>
                </a:lnTo>
                <a:lnTo>
                  <a:pt x="19" y="144"/>
                </a:lnTo>
                <a:lnTo>
                  <a:pt x="0" y="144"/>
                </a:lnTo>
                <a:lnTo>
                  <a:pt x="37" y="177"/>
                </a:lnTo>
                <a:lnTo>
                  <a:pt x="71" y="209"/>
                </a:lnTo>
                <a:lnTo>
                  <a:pt x="158" y="369"/>
                </a:lnTo>
                <a:lnTo>
                  <a:pt x="296" y="465"/>
                </a:lnTo>
                <a:lnTo>
                  <a:pt x="332" y="449"/>
                </a:lnTo>
                <a:lnTo>
                  <a:pt x="350" y="417"/>
                </a:lnTo>
                <a:lnTo>
                  <a:pt x="332" y="401"/>
                </a:lnTo>
                <a:lnTo>
                  <a:pt x="350" y="305"/>
                </a:lnTo>
                <a:lnTo>
                  <a:pt x="332" y="273"/>
                </a:lnTo>
                <a:close/>
              </a:path>
            </a:pathLst>
          </a:custGeom>
          <a:solidFill>
            <a:schemeClr val="accent1"/>
          </a:solidFill>
          <a:ln w="9525">
            <a:solidFill>
              <a:srgbClr val="B2B2B2"/>
            </a:solidFill>
            <a:round/>
            <a:headEnd/>
            <a:tailEnd/>
          </a:ln>
        </p:spPr>
        <p:txBody>
          <a:bodyPr/>
          <a:lstStyle/>
          <a:p>
            <a:endParaRPr lang="en-AU" dirty="0"/>
          </a:p>
        </p:txBody>
      </p:sp>
      <p:sp>
        <p:nvSpPr>
          <p:cNvPr id="77" name="Freeform 75"/>
          <p:cNvSpPr>
            <a:spLocks/>
          </p:cNvSpPr>
          <p:nvPr/>
        </p:nvSpPr>
        <p:spPr bwMode="auto">
          <a:xfrm>
            <a:off x="3208338" y="4838701"/>
            <a:ext cx="249238" cy="279400"/>
          </a:xfrm>
          <a:custGeom>
            <a:avLst/>
            <a:gdLst>
              <a:gd name="T0" fmla="*/ 62907 w 313"/>
              <a:gd name="T1" fmla="*/ 53822 h 353"/>
              <a:gd name="T2" fmla="*/ 62907 w 313"/>
              <a:gd name="T3" fmla="*/ 53822 h 353"/>
              <a:gd name="T4" fmla="*/ 62907 w 313"/>
              <a:gd name="T5" fmla="*/ 44324 h 353"/>
              <a:gd name="T6" fmla="*/ 58925 w 313"/>
              <a:gd name="T7" fmla="*/ 37992 h 353"/>
              <a:gd name="T8" fmla="*/ 58925 w 313"/>
              <a:gd name="T9" fmla="*/ 34826 h 353"/>
              <a:gd name="T10" fmla="*/ 52555 w 313"/>
              <a:gd name="T11" fmla="*/ 34826 h 353"/>
              <a:gd name="T12" fmla="*/ 48574 w 313"/>
              <a:gd name="T13" fmla="*/ 28494 h 353"/>
              <a:gd name="T14" fmla="*/ 48574 w 313"/>
              <a:gd name="T15" fmla="*/ 25328 h 353"/>
              <a:gd name="T16" fmla="*/ 45388 w 313"/>
              <a:gd name="T17" fmla="*/ 18996 h 353"/>
              <a:gd name="T18" fmla="*/ 24685 w 313"/>
              <a:gd name="T19" fmla="*/ 12664 h 353"/>
              <a:gd name="T20" fmla="*/ 20703 w 313"/>
              <a:gd name="T21" fmla="*/ 9498 h 353"/>
              <a:gd name="T22" fmla="*/ 20703 w 313"/>
              <a:gd name="T23" fmla="*/ 0 h 353"/>
              <a:gd name="T24" fmla="*/ 14333 w 313"/>
              <a:gd name="T25" fmla="*/ 0 h 353"/>
              <a:gd name="T26" fmla="*/ 7167 w 313"/>
              <a:gd name="T27" fmla="*/ 6332 h 353"/>
              <a:gd name="T28" fmla="*/ 0 w 313"/>
              <a:gd name="T29" fmla="*/ 6332 h 353"/>
              <a:gd name="T30" fmla="*/ 3981 w 313"/>
              <a:gd name="T31" fmla="*/ 12664 h 353"/>
              <a:gd name="T32" fmla="*/ 0 w 313"/>
              <a:gd name="T33" fmla="*/ 31660 h 353"/>
              <a:gd name="T34" fmla="*/ 3981 w 313"/>
              <a:gd name="T35" fmla="*/ 34826 h 353"/>
              <a:gd name="T36" fmla="*/ 0 w 313"/>
              <a:gd name="T37" fmla="*/ 41158 h 353"/>
              <a:gd name="T38" fmla="*/ 3981 w 313"/>
              <a:gd name="T39" fmla="*/ 50656 h 353"/>
              <a:gd name="T40" fmla="*/ 3981 w 313"/>
              <a:gd name="T41" fmla="*/ 53822 h 353"/>
              <a:gd name="T42" fmla="*/ 7167 w 313"/>
              <a:gd name="T43" fmla="*/ 69652 h 353"/>
              <a:gd name="T44" fmla="*/ 10352 w 313"/>
              <a:gd name="T45" fmla="*/ 69652 h 353"/>
              <a:gd name="T46" fmla="*/ 17518 w 313"/>
              <a:gd name="T47" fmla="*/ 63320 h 353"/>
              <a:gd name="T48" fmla="*/ 28666 w 313"/>
              <a:gd name="T49" fmla="*/ 66486 h 353"/>
              <a:gd name="T50" fmla="*/ 31852 w 313"/>
              <a:gd name="T51" fmla="*/ 63320 h 353"/>
              <a:gd name="T52" fmla="*/ 38222 w 313"/>
              <a:gd name="T53" fmla="*/ 66486 h 353"/>
              <a:gd name="T54" fmla="*/ 42203 w 313"/>
              <a:gd name="T55" fmla="*/ 50656 h 353"/>
              <a:gd name="T56" fmla="*/ 55740 w 313"/>
              <a:gd name="T57" fmla="*/ 50656 h 353"/>
              <a:gd name="T58" fmla="*/ 62907 w 313"/>
              <a:gd name="T59" fmla="*/ 53822 h 3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13"/>
              <a:gd name="T91" fmla="*/ 0 h 353"/>
              <a:gd name="T92" fmla="*/ 313 w 313"/>
              <a:gd name="T93" fmla="*/ 353 h 3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13" h="353">
                <a:moveTo>
                  <a:pt x="313" y="273"/>
                </a:moveTo>
                <a:lnTo>
                  <a:pt x="313" y="273"/>
                </a:lnTo>
                <a:lnTo>
                  <a:pt x="313" y="225"/>
                </a:lnTo>
                <a:lnTo>
                  <a:pt x="296" y="192"/>
                </a:lnTo>
                <a:lnTo>
                  <a:pt x="296" y="177"/>
                </a:lnTo>
                <a:lnTo>
                  <a:pt x="262" y="177"/>
                </a:lnTo>
                <a:lnTo>
                  <a:pt x="244" y="144"/>
                </a:lnTo>
                <a:lnTo>
                  <a:pt x="244" y="129"/>
                </a:lnTo>
                <a:lnTo>
                  <a:pt x="227" y="96"/>
                </a:lnTo>
                <a:lnTo>
                  <a:pt x="121" y="65"/>
                </a:lnTo>
                <a:lnTo>
                  <a:pt x="104" y="48"/>
                </a:lnTo>
                <a:lnTo>
                  <a:pt x="104" y="0"/>
                </a:lnTo>
                <a:lnTo>
                  <a:pt x="70" y="0"/>
                </a:lnTo>
                <a:lnTo>
                  <a:pt x="35" y="33"/>
                </a:lnTo>
                <a:lnTo>
                  <a:pt x="0" y="33"/>
                </a:lnTo>
                <a:lnTo>
                  <a:pt x="18" y="65"/>
                </a:lnTo>
                <a:lnTo>
                  <a:pt x="0" y="161"/>
                </a:lnTo>
                <a:lnTo>
                  <a:pt x="18" y="177"/>
                </a:lnTo>
                <a:lnTo>
                  <a:pt x="0" y="209"/>
                </a:lnTo>
                <a:lnTo>
                  <a:pt x="18" y="257"/>
                </a:lnTo>
                <a:lnTo>
                  <a:pt x="18" y="273"/>
                </a:lnTo>
                <a:lnTo>
                  <a:pt x="35" y="353"/>
                </a:lnTo>
                <a:lnTo>
                  <a:pt x="52" y="353"/>
                </a:lnTo>
                <a:lnTo>
                  <a:pt x="87" y="321"/>
                </a:lnTo>
                <a:lnTo>
                  <a:pt x="141" y="336"/>
                </a:lnTo>
                <a:lnTo>
                  <a:pt x="158" y="321"/>
                </a:lnTo>
                <a:lnTo>
                  <a:pt x="192" y="336"/>
                </a:lnTo>
                <a:lnTo>
                  <a:pt x="210" y="257"/>
                </a:lnTo>
                <a:lnTo>
                  <a:pt x="279" y="257"/>
                </a:lnTo>
                <a:lnTo>
                  <a:pt x="313" y="273"/>
                </a:lnTo>
                <a:close/>
              </a:path>
            </a:pathLst>
          </a:custGeom>
          <a:solidFill>
            <a:schemeClr val="accent1"/>
          </a:solidFill>
          <a:ln w="9525">
            <a:solidFill>
              <a:srgbClr val="B2B2B2"/>
            </a:solidFill>
            <a:round/>
            <a:headEnd/>
            <a:tailEnd/>
          </a:ln>
        </p:spPr>
        <p:txBody>
          <a:bodyPr/>
          <a:lstStyle/>
          <a:p>
            <a:endParaRPr lang="en-AU" dirty="0"/>
          </a:p>
        </p:txBody>
      </p:sp>
      <p:sp>
        <p:nvSpPr>
          <p:cNvPr id="78" name="Freeform 76"/>
          <p:cNvSpPr>
            <a:spLocks/>
          </p:cNvSpPr>
          <p:nvPr/>
        </p:nvSpPr>
        <p:spPr bwMode="auto">
          <a:xfrm>
            <a:off x="3359150" y="5041901"/>
            <a:ext cx="180975" cy="176213"/>
          </a:xfrm>
          <a:custGeom>
            <a:avLst/>
            <a:gdLst>
              <a:gd name="T0" fmla="*/ 42441 w 226"/>
              <a:gd name="T1" fmla="*/ 31608 h 223"/>
              <a:gd name="T2" fmla="*/ 42441 w 226"/>
              <a:gd name="T3" fmla="*/ 31608 h 223"/>
              <a:gd name="T4" fmla="*/ 46445 w 226"/>
              <a:gd name="T5" fmla="*/ 24496 h 223"/>
              <a:gd name="T6" fmla="*/ 38437 w 226"/>
              <a:gd name="T7" fmla="*/ 22125 h 223"/>
              <a:gd name="T8" fmla="*/ 38437 w 226"/>
              <a:gd name="T9" fmla="*/ 15014 h 223"/>
              <a:gd name="T10" fmla="*/ 35234 w 226"/>
              <a:gd name="T11" fmla="*/ 15014 h 223"/>
              <a:gd name="T12" fmla="*/ 24824 w 226"/>
              <a:gd name="T13" fmla="*/ 12643 h 223"/>
              <a:gd name="T14" fmla="*/ 24824 w 226"/>
              <a:gd name="T15" fmla="*/ 3161 h 223"/>
              <a:gd name="T16" fmla="*/ 17617 w 226"/>
              <a:gd name="T17" fmla="*/ 0 h 223"/>
              <a:gd name="T18" fmla="*/ 4004 w 226"/>
              <a:gd name="T19" fmla="*/ 0 h 223"/>
              <a:gd name="T20" fmla="*/ 0 w 226"/>
              <a:gd name="T21" fmla="*/ 15014 h 223"/>
              <a:gd name="T22" fmla="*/ 7207 w 226"/>
              <a:gd name="T23" fmla="*/ 24496 h 223"/>
              <a:gd name="T24" fmla="*/ 17617 w 226"/>
              <a:gd name="T25" fmla="*/ 24496 h 223"/>
              <a:gd name="T26" fmla="*/ 24824 w 226"/>
              <a:gd name="T27" fmla="*/ 31608 h 223"/>
              <a:gd name="T28" fmla="*/ 24824 w 226"/>
              <a:gd name="T29" fmla="*/ 33978 h 223"/>
              <a:gd name="T30" fmla="*/ 21621 w 226"/>
              <a:gd name="T31" fmla="*/ 40300 h 223"/>
              <a:gd name="T32" fmla="*/ 32031 w 226"/>
              <a:gd name="T33" fmla="*/ 43461 h 223"/>
              <a:gd name="T34" fmla="*/ 35234 w 226"/>
              <a:gd name="T35" fmla="*/ 40300 h 223"/>
              <a:gd name="T36" fmla="*/ 42441 w 226"/>
              <a:gd name="T37" fmla="*/ 37929 h 223"/>
              <a:gd name="T38" fmla="*/ 42441 w 226"/>
              <a:gd name="T39" fmla="*/ 31608 h 22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26"/>
              <a:gd name="T61" fmla="*/ 0 h 223"/>
              <a:gd name="T62" fmla="*/ 226 w 226"/>
              <a:gd name="T63" fmla="*/ 223 h 22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26" h="223">
                <a:moveTo>
                  <a:pt x="209" y="160"/>
                </a:moveTo>
                <a:lnTo>
                  <a:pt x="209" y="160"/>
                </a:lnTo>
                <a:lnTo>
                  <a:pt x="226" y="127"/>
                </a:lnTo>
                <a:lnTo>
                  <a:pt x="191" y="112"/>
                </a:lnTo>
                <a:lnTo>
                  <a:pt x="191" y="79"/>
                </a:lnTo>
                <a:lnTo>
                  <a:pt x="174" y="79"/>
                </a:lnTo>
                <a:lnTo>
                  <a:pt x="122" y="64"/>
                </a:lnTo>
                <a:lnTo>
                  <a:pt x="122" y="16"/>
                </a:lnTo>
                <a:lnTo>
                  <a:pt x="88" y="0"/>
                </a:lnTo>
                <a:lnTo>
                  <a:pt x="17" y="0"/>
                </a:lnTo>
                <a:lnTo>
                  <a:pt x="0" y="79"/>
                </a:lnTo>
                <a:lnTo>
                  <a:pt x="34" y="127"/>
                </a:lnTo>
                <a:lnTo>
                  <a:pt x="88" y="127"/>
                </a:lnTo>
                <a:lnTo>
                  <a:pt x="122" y="160"/>
                </a:lnTo>
                <a:lnTo>
                  <a:pt x="122" y="175"/>
                </a:lnTo>
                <a:lnTo>
                  <a:pt x="105" y="207"/>
                </a:lnTo>
                <a:lnTo>
                  <a:pt x="157" y="223"/>
                </a:lnTo>
                <a:lnTo>
                  <a:pt x="174" y="207"/>
                </a:lnTo>
                <a:lnTo>
                  <a:pt x="209" y="192"/>
                </a:lnTo>
                <a:lnTo>
                  <a:pt x="209" y="160"/>
                </a:lnTo>
              </a:path>
            </a:pathLst>
          </a:custGeom>
          <a:solidFill>
            <a:schemeClr val="accent1"/>
          </a:solidFill>
          <a:ln w="9525">
            <a:solidFill>
              <a:srgbClr val="B2B2B2"/>
            </a:solidFill>
            <a:prstDash val="solid"/>
            <a:round/>
            <a:headEnd/>
            <a:tailEnd/>
          </a:ln>
        </p:spPr>
        <p:txBody>
          <a:bodyPr/>
          <a:lstStyle/>
          <a:p>
            <a:endParaRPr lang="en-AU" dirty="0"/>
          </a:p>
        </p:txBody>
      </p:sp>
      <p:sp>
        <p:nvSpPr>
          <p:cNvPr id="79" name="Freeform 77"/>
          <p:cNvSpPr>
            <a:spLocks/>
          </p:cNvSpPr>
          <p:nvPr/>
        </p:nvSpPr>
        <p:spPr bwMode="auto">
          <a:xfrm>
            <a:off x="3125788" y="5092701"/>
            <a:ext cx="427038" cy="787400"/>
          </a:xfrm>
          <a:custGeom>
            <a:avLst/>
            <a:gdLst>
              <a:gd name="T0" fmla="*/ 79523 w 537"/>
              <a:gd name="T1" fmla="*/ 69850 h 992"/>
              <a:gd name="T2" fmla="*/ 100199 w 537"/>
              <a:gd name="T3" fmla="*/ 31750 h 992"/>
              <a:gd name="T4" fmla="*/ 103380 w 537"/>
              <a:gd name="T5" fmla="*/ 19050 h 992"/>
              <a:gd name="T6" fmla="*/ 100199 w 537"/>
              <a:gd name="T7" fmla="*/ 25400 h 992"/>
              <a:gd name="T8" fmla="*/ 89861 w 537"/>
              <a:gd name="T9" fmla="*/ 31750 h 992"/>
              <a:gd name="T10" fmla="*/ 82704 w 537"/>
              <a:gd name="T11" fmla="*/ 22225 h 992"/>
              <a:gd name="T12" fmla="*/ 76342 w 537"/>
              <a:gd name="T13" fmla="*/ 12700 h 992"/>
              <a:gd name="T14" fmla="*/ 58847 w 537"/>
              <a:gd name="T15" fmla="*/ 3175 h 992"/>
              <a:gd name="T16" fmla="*/ 48509 w 537"/>
              <a:gd name="T17" fmla="*/ 3175 h 992"/>
              <a:gd name="T18" fmla="*/ 31014 w 537"/>
              <a:gd name="T19" fmla="*/ 6350 h 992"/>
              <a:gd name="T20" fmla="*/ 24652 w 537"/>
              <a:gd name="T21" fmla="*/ 15875 h 992"/>
              <a:gd name="T22" fmla="*/ 20676 w 537"/>
              <a:gd name="T23" fmla="*/ 34925 h 992"/>
              <a:gd name="T24" fmla="*/ 17495 w 537"/>
              <a:gd name="T25" fmla="*/ 66675 h 992"/>
              <a:gd name="T26" fmla="*/ 14314 w 537"/>
              <a:gd name="T27" fmla="*/ 82550 h 992"/>
              <a:gd name="T28" fmla="*/ 10338 w 537"/>
              <a:gd name="T29" fmla="*/ 98425 h 992"/>
              <a:gd name="T30" fmla="*/ 7157 w 537"/>
              <a:gd name="T31" fmla="*/ 117475 h 992"/>
              <a:gd name="T32" fmla="*/ 7157 w 537"/>
              <a:gd name="T33" fmla="*/ 136525 h 992"/>
              <a:gd name="T34" fmla="*/ 10338 w 537"/>
              <a:gd name="T35" fmla="*/ 139700 h 992"/>
              <a:gd name="T36" fmla="*/ 10338 w 537"/>
              <a:gd name="T37" fmla="*/ 139700 h 992"/>
              <a:gd name="T38" fmla="*/ 3976 w 537"/>
              <a:gd name="T39" fmla="*/ 158750 h 992"/>
              <a:gd name="T40" fmla="*/ 0 w 537"/>
              <a:gd name="T41" fmla="*/ 174625 h 992"/>
              <a:gd name="T42" fmla="*/ 0 w 537"/>
              <a:gd name="T43" fmla="*/ 184150 h 992"/>
              <a:gd name="T44" fmla="*/ 3976 w 537"/>
              <a:gd name="T45" fmla="*/ 190500 h 992"/>
              <a:gd name="T46" fmla="*/ 17495 w 537"/>
              <a:gd name="T47" fmla="*/ 193675 h 992"/>
              <a:gd name="T48" fmla="*/ 24652 w 537"/>
              <a:gd name="T49" fmla="*/ 196850 h 992"/>
              <a:gd name="T50" fmla="*/ 24652 w 537"/>
              <a:gd name="T51" fmla="*/ 180975 h 992"/>
              <a:gd name="T52" fmla="*/ 31014 w 537"/>
              <a:gd name="T53" fmla="*/ 168275 h 992"/>
              <a:gd name="T54" fmla="*/ 42147 w 537"/>
              <a:gd name="T55" fmla="*/ 155575 h 992"/>
              <a:gd name="T56" fmla="*/ 31014 w 537"/>
              <a:gd name="T57" fmla="*/ 149225 h 992"/>
              <a:gd name="T58" fmla="*/ 34990 w 537"/>
              <a:gd name="T59" fmla="*/ 142875 h 992"/>
              <a:gd name="T60" fmla="*/ 42147 w 537"/>
              <a:gd name="T61" fmla="*/ 136525 h 992"/>
              <a:gd name="T62" fmla="*/ 45328 w 537"/>
              <a:gd name="T63" fmla="*/ 130175 h 992"/>
              <a:gd name="T64" fmla="*/ 45328 w 537"/>
              <a:gd name="T65" fmla="*/ 123825 h 992"/>
              <a:gd name="T66" fmla="*/ 52485 w 537"/>
              <a:gd name="T67" fmla="*/ 123825 h 992"/>
              <a:gd name="T68" fmla="*/ 48509 w 537"/>
              <a:gd name="T69" fmla="*/ 120650 h 992"/>
              <a:gd name="T70" fmla="*/ 45328 w 537"/>
              <a:gd name="T71" fmla="*/ 111125 h 992"/>
              <a:gd name="T72" fmla="*/ 58847 w 537"/>
              <a:gd name="T73" fmla="*/ 111125 h 992"/>
              <a:gd name="T74" fmla="*/ 58847 w 537"/>
              <a:gd name="T75" fmla="*/ 98425 h 992"/>
              <a:gd name="T76" fmla="*/ 69185 w 537"/>
              <a:gd name="T77" fmla="*/ 98425 h 992"/>
              <a:gd name="T78" fmla="*/ 89861 w 537"/>
              <a:gd name="T79" fmla="*/ 85725 h 992"/>
              <a:gd name="T80" fmla="*/ 86680 w 537"/>
              <a:gd name="T81" fmla="*/ 79375 h 992"/>
              <a:gd name="T82" fmla="*/ 79523 w 537"/>
              <a:gd name="T83" fmla="*/ 73025 h 99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37"/>
              <a:gd name="T127" fmla="*/ 0 h 992"/>
              <a:gd name="T128" fmla="*/ 537 w 537"/>
              <a:gd name="T129" fmla="*/ 992 h 99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37" h="992">
                <a:moveTo>
                  <a:pt x="399" y="351"/>
                </a:moveTo>
                <a:lnTo>
                  <a:pt x="399" y="351"/>
                </a:lnTo>
                <a:lnTo>
                  <a:pt x="434" y="239"/>
                </a:lnTo>
                <a:lnTo>
                  <a:pt x="503" y="159"/>
                </a:lnTo>
                <a:lnTo>
                  <a:pt x="537" y="143"/>
                </a:lnTo>
                <a:lnTo>
                  <a:pt x="520" y="96"/>
                </a:lnTo>
                <a:lnTo>
                  <a:pt x="503" y="96"/>
                </a:lnTo>
                <a:lnTo>
                  <a:pt x="503" y="128"/>
                </a:lnTo>
                <a:lnTo>
                  <a:pt x="468" y="143"/>
                </a:lnTo>
                <a:lnTo>
                  <a:pt x="451" y="159"/>
                </a:lnTo>
                <a:lnTo>
                  <a:pt x="399" y="143"/>
                </a:lnTo>
                <a:lnTo>
                  <a:pt x="416" y="111"/>
                </a:lnTo>
                <a:lnTo>
                  <a:pt x="416" y="96"/>
                </a:lnTo>
                <a:lnTo>
                  <a:pt x="382" y="63"/>
                </a:lnTo>
                <a:lnTo>
                  <a:pt x="330" y="63"/>
                </a:lnTo>
                <a:lnTo>
                  <a:pt x="295" y="15"/>
                </a:lnTo>
                <a:lnTo>
                  <a:pt x="261" y="0"/>
                </a:lnTo>
                <a:lnTo>
                  <a:pt x="244" y="15"/>
                </a:lnTo>
                <a:lnTo>
                  <a:pt x="192" y="0"/>
                </a:lnTo>
                <a:lnTo>
                  <a:pt x="155" y="32"/>
                </a:lnTo>
                <a:lnTo>
                  <a:pt x="155" y="63"/>
                </a:lnTo>
                <a:lnTo>
                  <a:pt x="121" y="80"/>
                </a:lnTo>
                <a:lnTo>
                  <a:pt x="138" y="128"/>
                </a:lnTo>
                <a:lnTo>
                  <a:pt x="103" y="176"/>
                </a:lnTo>
                <a:lnTo>
                  <a:pt x="69" y="272"/>
                </a:lnTo>
                <a:lnTo>
                  <a:pt x="86" y="335"/>
                </a:lnTo>
                <a:lnTo>
                  <a:pt x="69" y="383"/>
                </a:lnTo>
                <a:lnTo>
                  <a:pt x="69" y="416"/>
                </a:lnTo>
                <a:lnTo>
                  <a:pt x="52" y="431"/>
                </a:lnTo>
                <a:lnTo>
                  <a:pt x="52" y="495"/>
                </a:lnTo>
                <a:lnTo>
                  <a:pt x="34" y="527"/>
                </a:lnTo>
                <a:lnTo>
                  <a:pt x="34" y="591"/>
                </a:lnTo>
                <a:lnTo>
                  <a:pt x="34" y="623"/>
                </a:lnTo>
                <a:lnTo>
                  <a:pt x="34" y="687"/>
                </a:lnTo>
                <a:lnTo>
                  <a:pt x="52" y="687"/>
                </a:lnTo>
                <a:lnTo>
                  <a:pt x="52" y="704"/>
                </a:lnTo>
                <a:lnTo>
                  <a:pt x="34" y="704"/>
                </a:lnTo>
                <a:lnTo>
                  <a:pt x="52" y="704"/>
                </a:lnTo>
                <a:lnTo>
                  <a:pt x="34" y="767"/>
                </a:lnTo>
                <a:lnTo>
                  <a:pt x="17" y="800"/>
                </a:lnTo>
                <a:lnTo>
                  <a:pt x="17" y="830"/>
                </a:lnTo>
                <a:lnTo>
                  <a:pt x="0" y="878"/>
                </a:lnTo>
                <a:lnTo>
                  <a:pt x="0" y="911"/>
                </a:lnTo>
                <a:lnTo>
                  <a:pt x="0" y="926"/>
                </a:lnTo>
                <a:lnTo>
                  <a:pt x="17" y="911"/>
                </a:lnTo>
                <a:lnTo>
                  <a:pt x="17" y="959"/>
                </a:lnTo>
                <a:lnTo>
                  <a:pt x="34" y="974"/>
                </a:lnTo>
                <a:lnTo>
                  <a:pt x="86" y="974"/>
                </a:lnTo>
                <a:lnTo>
                  <a:pt x="121" y="974"/>
                </a:lnTo>
                <a:lnTo>
                  <a:pt x="121" y="992"/>
                </a:lnTo>
                <a:lnTo>
                  <a:pt x="103" y="926"/>
                </a:lnTo>
                <a:lnTo>
                  <a:pt x="121" y="911"/>
                </a:lnTo>
                <a:lnTo>
                  <a:pt x="138" y="896"/>
                </a:lnTo>
                <a:lnTo>
                  <a:pt x="155" y="848"/>
                </a:lnTo>
                <a:lnTo>
                  <a:pt x="209" y="815"/>
                </a:lnTo>
                <a:lnTo>
                  <a:pt x="209" y="782"/>
                </a:lnTo>
                <a:lnTo>
                  <a:pt x="192" y="782"/>
                </a:lnTo>
                <a:lnTo>
                  <a:pt x="155" y="752"/>
                </a:lnTo>
                <a:lnTo>
                  <a:pt x="155" y="734"/>
                </a:lnTo>
                <a:lnTo>
                  <a:pt x="174" y="719"/>
                </a:lnTo>
                <a:lnTo>
                  <a:pt x="209" y="704"/>
                </a:lnTo>
                <a:lnTo>
                  <a:pt x="209" y="687"/>
                </a:lnTo>
                <a:lnTo>
                  <a:pt x="226" y="687"/>
                </a:lnTo>
                <a:lnTo>
                  <a:pt x="226" y="656"/>
                </a:lnTo>
                <a:lnTo>
                  <a:pt x="244" y="639"/>
                </a:lnTo>
                <a:lnTo>
                  <a:pt x="226" y="623"/>
                </a:lnTo>
                <a:lnTo>
                  <a:pt x="244" y="623"/>
                </a:lnTo>
                <a:lnTo>
                  <a:pt x="261" y="623"/>
                </a:lnTo>
                <a:lnTo>
                  <a:pt x="261" y="608"/>
                </a:lnTo>
                <a:lnTo>
                  <a:pt x="244" y="608"/>
                </a:lnTo>
                <a:lnTo>
                  <a:pt x="226" y="608"/>
                </a:lnTo>
                <a:lnTo>
                  <a:pt x="226" y="560"/>
                </a:lnTo>
                <a:lnTo>
                  <a:pt x="261" y="575"/>
                </a:lnTo>
                <a:lnTo>
                  <a:pt x="295" y="560"/>
                </a:lnTo>
                <a:lnTo>
                  <a:pt x="313" y="512"/>
                </a:lnTo>
                <a:lnTo>
                  <a:pt x="295" y="495"/>
                </a:lnTo>
                <a:lnTo>
                  <a:pt x="313" y="495"/>
                </a:lnTo>
                <a:lnTo>
                  <a:pt x="347" y="495"/>
                </a:lnTo>
                <a:lnTo>
                  <a:pt x="434" y="479"/>
                </a:lnTo>
                <a:lnTo>
                  <a:pt x="451" y="431"/>
                </a:lnTo>
                <a:lnTo>
                  <a:pt x="451" y="416"/>
                </a:lnTo>
                <a:lnTo>
                  <a:pt x="434" y="399"/>
                </a:lnTo>
                <a:lnTo>
                  <a:pt x="434" y="383"/>
                </a:lnTo>
                <a:lnTo>
                  <a:pt x="399" y="368"/>
                </a:lnTo>
                <a:lnTo>
                  <a:pt x="399" y="351"/>
                </a:lnTo>
                <a:close/>
              </a:path>
            </a:pathLst>
          </a:custGeom>
          <a:solidFill>
            <a:schemeClr val="accent1"/>
          </a:solidFill>
          <a:ln w="9525">
            <a:solidFill>
              <a:srgbClr val="B2B2B2"/>
            </a:solidFill>
            <a:round/>
            <a:headEnd/>
            <a:tailEnd/>
          </a:ln>
        </p:spPr>
        <p:txBody>
          <a:bodyPr/>
          <a:lstStyle/>
          <a:p>
            <a:endParaRPr lang="en-AU" dirty="0"/>
          </a:p>
        </p:txBody>
      </p:sp>
      <p:sp>
        <p:nvSpPr>
          <p:cNvPr id="80" name="Freeform 78"/>
          <p:cNvSpPr>
            <a:spLocks/>
          </p:cNvSpPr>
          <p:nvPr/>
        </p:nvSpPr>
        <p:spPr bwMode="auto">
          <a:xfrm>
            <a:off x="3441700" y="5283201"/>
            <a:ext cx="125413" cy="101600"/>
          </a:xfrm>
          <a:custGeom>
            <a:avLst/>
            <a:gdLst>
              <a:gd name="T0" fmla="*/ 27781 w 158"/>
              <a:gd name="T1" fmla="*/ 18902 h 129"/>
              <a:gd name="T2" fmla="*/ 27781 w 158"/>
              <a:gd name="T3" fmla="*/ 18902 h 129"/>
              <a:gd name="T4" fmla="*/ 31750 w 158"/>
              <a:gd name="T5" fmla="*/ 12602 h 129"/>
              <a:gd name="T6" fmla="*/ 27781 w 158"/>
              <a:gd name="T7" fmla="*/ 9451 h 129"/>
              <a:gd name="T8" fmla="*/ 17463 w 158"/>
              <a:gd name="T9" fmla="*/ 3150 h 129"/>
              <a:gd name="T10" fmla="*/ 14288 w 158"/>
              <a:gd name="T11" fmla="*/ 3150 h 129"/>
              <a:gd name="T12" fmla="*/ 10319 w 158"/>
              <a:gd name="T13" fmla="*/ 0 h 129"/>
              <a:gd name="T14" fmla="*/ 7144 w 158"/>
              <a:gd name="T15" fmla="*/ 0 h 129"/>
              <a:gd name="T16" fmla="*/ 0 w 158"/>
              <a:gd name="T17" fmla="*/ 22053 h 129"/>
              <a:gd name="T18" fmla="*/ 3969 w 158"/>
              <a:gd name="T19" fmla="*/ 22053 h 129"/>
              <a:gd name="T20" fmla="*/ 14288 w 158"/>
              <a:gd name="T21" fmla="*/ 25203 h 129"/>
              <a:gd name="T22" fmla="*/ 23813 w 158"/>
              <a:gd name="T23" fmla="*/ 25203 h 129"/>
              <a:gd name="T24" fmla="*/ 27781 w 158"/>
              <a:gd name="T25" fmla="*/ 18902 h 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8"/>
              <a:gd name="T40" fmla="*/ 0 h 129"/>
              <a:gd name="T41" fmla="*/ 158 w 158"/>
              <a:gd name="T42" fmla="*/ 129 h 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8" h="129">
                <a:moveTo>
                  <a:pt x="140" y="96"/>
                </a:moveTo>
                <a:lnTo>
                  <a:pt x="140" y="96"/>
                </a:lnTo>
                <a:lnTo>
                  <a:pt x="158" y="64"/>
                </a:lnTo>
                <a:lnTo>
                  <a:pt x="140" y="48"/>
                </a:lnTo>
                <a:lnTo>
                  <a:pt x="88" y="16"/>
                </a:lnTo>
                <a:lnTo>
                  <a:pt x="71" y="16"/>
                </a:lnTo>
                <a:lnTo>
                  <a:pt x="54" y="0"/>
                </a:lnTo>
                <a:lnTo>
                  <a:pt x="35" y="0"/>
                </a:lnTo>
                <a:lnTo>
                  <a:pt x="0" y="112"/>
                </a:lnTo>
                <a:lnTo>
                  <a:pt x="17" y="112"/>
                </a:lnTo>
                <a:lnTo>
                  <a:pt x="71" y="129"/>
                </a:lnTo>
                <a:lnTo>
                  <a:pt x="123" y="129"/>
                </a:lnTo>
                <a:lnTo>
                  <a:pt x="140" y="96"/>
                </a:lnTo>
                <a:close/>
              </a:path>
            </a:pathLst>
          </a:custGeom>
          <a:solidFill>
            <a:schemeClr val="accent1"/>
          </a:solidFill>
          <a:ln w="9525">
            <a:solidFill>
              <a:srgbClr val="B2B2B2"/>
            </a:solidFill>
            <a:round/>
            <a:headEnd/>
            <a:tailEnd/>
          </a:ln>
        </p:spPr>
        <p:txBody>
          <a:bodyPr/>
          <a:lstStyle/>
          <a:p>
            <a:endParaRPr lang="en-AU" dirty="0"/>
          </a:p>
        </p:txBody>
      </p:sp>
      <p:sp>
        <p:nvSpPr>
          <p:cNvPr id="81" name="Freeform 79"/>
          <p:cNvSpPr>
            <a:spLocks/>
          </p:cNvSpPr>
          <p:nvPr/>
        </p:nvSpPr>
        <p:spPr bwMode="auto">
          <a:xfrm>
            <a:off x="3113088" y="4546601"/>
            <a:ext cx="850900" cy="812800"/>
          </a:xfrm>
          <a:custGeom>
            <a:avLst/>
            <a:gdLst>
              <a:gd name="T0" fmla="*/ 122917 w 1073"/>
              <a:gd name="T1" fmla="*/ 6362 h 1022"/>
              <a:gd name="T2" fmla="*/ 112607 w 1073"/>
              <a:gd name="T3" fmla="*/ 12725 h 1022"/>
              <a:gd name="T4" fmla="*/ 105470 w 1073"/>
              <a:gd name="T5" fmla="*/ 12725 h 1022"/>
              <a:gd name="T6" fmla="*/ 95161 w 1073"/>
              <a:gd name="T7" fmla="*/ 15906 h 1022"/>
              <a:gd name="T8" fmla="*/ 81680 w 1073"/>
              <a:gd name="T9" fmla="*/ 19087 h 1022"/>
              <a:gd name="T10" fmla="*/ 75336 w 1073"/>
              <a:gd name="T11" fmla="*/ 12725 h 1022"/>
              <a:gd name="T12" fmla="*/ 75336 w 1073"/>
              <a:gd name="T13" fmla="*/ 0 h 1022"/>
              <a:gd name="T14" fmla="*/ 68199 w 1073"/>
              <a:gd name="T15" fmla="*/ 3181 h 1022"/>
              <a:gd name="T16" fmla="*/ 47581 w 1073"/>
              <a:gd name="T17" fmla="*/ 3181 h 1022"/>
              <a:gd name="T18" fmla="*/ 50753 w 1073"/>
              <a:gd name="T19" fmla="*/ 12725 h 1022"/>
              <a:gd name="T20" fmla="*/ 44409 w 1073"/>
              <a:gd name="T21" fmla="*/ 22268 h 1022"/>
              <a:gd name="T22" fmla="*/ 37271 w 1073"/>
              <a:gd name="T23" fmla="*/ 19087 h 1022"/>
              <a:gd name="T24" fmla="*/ 19825 w 1073"/>
              <a:gd name="T25" fmla="*/ 15906 h 1022"/>
              <a:gd name="T26" fmla="*/ 23790 w 1073"/>
              <a:gd name="T27" fmla="*/ 22268 h 1022"/>
              <a:gd name="T28" fmla="*/ 23790 w 1073"/>
              <a:gd name="T29" fmla="*/ 31812 h 1022"/>
              <a:gd name="T30" fmla="*/ 6344 w 1073"/>
              <a:gd name="T31" fmla="*/ 50899 h 1022"/>
              <a:gd name="T32" fmla="*/ 3172 w 1073"/>
              <a:gd name="T33" fmla="*/ 73168 h 1022"/>
              <a:gd name="T34" fmla="*/ 16653 w 1073"/>
              <a:gd name="T35" fmla="*/ 73168 h 1022"/>
              <a:gd name="T36" fmla="*/ 23790 w 1073"/>
              <a:gd name="T37" fmla="*/ 79530 h 1022"/>
              <a:gd name="T38" fmla="*/ 37271 w 1073"/>
              <a:gd name="T39" fmla="*/ 73168 h 1022"/>
              <a:gd name="T40" fmla="*/ 44409 w 1073"/>
              <a:gd name="T41" fmla="*/ 82712 h 1022"/>
              <a:gd name="T42" fmla="*/ 68199 w 1073"/>
              <a:gd name="T43" fmla="*/ 92255 h 1022"/>
              <a:gd name="T44" fmla="*/ 71371 w 1073"/>
              <a:gd name="T45" fmla="*/ 101799 h 1022"/>
              <a:gd name="T46" fmla="*/ 81680 w 1073"/>
              <a:gd name="T47" fmla="*/ 108161 h 1022"/>
              <a:gd name="T48" fmla="*/ 84852 w 1073"/>
              <a:gd name="T49" fmla="*/ 117705 h 1022"/>
              <a:gd name="T50" fmla="*/ 84852 w 1073"/>
              <a:gd name="T51" fmla="*/ 136792 h 1022"/>
              <a:gd name="T52" fmla="*/ 99126 w 1073"/>
              <a:gd name="T53" fmla="*/ 139973 h 1022"/>
              <a:gd name="T54" fmla="*/ 105470 w 1073"/>
              <a:gd name="T55" fmla="*/ 149517 h 1022"/>
              <a:gd name="T56" fmla="*/ 105470 w 1073"/>
              <a:gd name="T57" fmla="*/ 155879 h 1022"/>
              <a:gd name="T58" fmla="*/ 102298 w 1073"/>
              <a:gd name="T59" fmla="*/ 168604 h 1022"/>
              <a:gd name="T60" fmla="*/ 91989 w 1073"/>
              <a:gd name="T61" fmla="*/ 184510 h 1022"/>
              <a:gd name="T62" fmla="*/ 99126 w 1073"/>
              <a:gd name="T63" fmla="*/ 187692 h 1022"/>
              <a:gd name="T64" fmla="*/ 112607 w 1073"/>
              <a:gd name="T65" fmla="*/ 197235 h 1022"/>
              <a:gd name="T66" fmla="*/ 115779 w 1073"/>
              <a:gd name="T67" fmla="*/ 197235 h 1022"/>
              <a:gd name="T68" fmla="*/ 130054 w 1073"/>
              <a:gd name="T69" fmla="*/ 178148 h 1022"/>
              <a:gd name="T70" fmla="*/ 137191 w 1073"/>
              <a:gd name="T71" fmla="*/ 159061 h 1022"/>
              <a:gd name="T72" fmla="*/ 147500 w 1073"/>
              <a:gd name="T73" fmla="*/ 149517 h 1022"/>
              <a:gd name="T74" fmla="*/ 171290 w 1073"/>
              <a:gd name="T75" fmla="*/ 143155 h 1022"/>
              <a:gd name="T76" fmla="*/ 178427 w 1073"/>
              <a:gd name="T77" fmla="*/ 136792 h 1022"/>
              <a:gd name="T78" fmla="*/ 184771 w 1073"/>
              <a:gd name="T79" fmla="*/ 124067 h 1022"/>
              <a:gd name="T80" fmla="*/ 188736 w 1073"/>
              <a:gd name="T81" fmla="*/ 114524 h 1022"/>
              <a:gd name="T82" fmla="*/ 205390 w 1073"/>
              <a:gd name="T83" fmla="*/ 73168 h 1022"/>
              <a:gd name="T84" fmla="*/ 208562 w 1073"/>
              <a:gd name="T85" fmla="*/ 50899 h 1022"/>
              <a:gd name="T86" fmla="*/ 181599 w 1073"/>
              <a:gd name="T87" fmla="*/ 38175 h 1022"/>
              <a:gd name="T88" fmla="*/ 164153 w 1073"/>
              <a:gd name="T89" fmla="*/ 38175 h 1022"/>
              <a:gd name="T90" fmla="*/ 157809 w 1073"/>
              <a:gd name="T91" fmla="*/ 34993 h 1022"/>
              <a:gd name="T92" fmla="*/ 153844 w 1073"/>
              <a:gd name="T93" fmla="*/ 31812 h 1022"/>
              <a:gd name="T94" fmla="*/ 137191 w 1073"/>
              <a:gd name="T95" fmla="*/ 31812 h 1022"/>
              <a:gd name="T96" fmla="*/ 133226 w 1073"/>
              <a:gd name="T97" fmla="*/ 25450 h 1022"/>
              <a:gd name="T98" fmla="*/ 126882 w 1073"/>
              <a:gd name="T99" fmla="*/ 31812 h 1022"/>
              <a:gd name="T100" fmla="*/ 119745 w 1073"/>
              <a:gd name="T101" fmla="*/ 31812 h 1022"/>
              <a:gd name="T102" fmla="*/ 130054 w 1073"/>
              <a:gd name="T103" fmla="*/ 19087 h 1022"/>
              <a:gd name="T104" fmla="*/ 126882 w 1073"/>
              <a:gd name="T105" fmla="*/ 15906 h 102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073"/>
              <a:gd name="T160" fmla="*/ 0 h 1022"/>
              <a:gd name="T161" fmla="*/ 1073 w 1073"/>
              <a:gd name="T162" fmla="*/ 1022 h 102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073" h="1022">
                <a:moveTo>
                  <a:pt x="623" y="30"/>
                </a:moveTo>
                <a:lnTo>
                  <a:pt x="623" y="30"/>
                </a:lnTo>
                <a:lnTo>
                  <a:pt x="606" y="30"/>
                </a:lnTo>
                <a:lnTo>
                  <a:pt x="570" y="63"/>
                </a:lnTo>
                <a:lnTo>
                  <a:pt x="552" y="78"/>
                </a:lnTo>
                <a:lnTo>
                  <a:pt x="535" y="63"/>
                </a:lnTo>
                <a:lnTo>
                  <a:pt x="501" y="63"/>
                </a:lnTo>
                <a:lnTo>
                  <a:pt x="483" y="78"/>
                </a:lnTo>
                <a:lnTo>
                  <a:pt x="466" y="78"/>
                </a:lnTo>
                <a:lnTo>
                  <a:pt x="414" y="96"/>
                </a:lnTo>
                <a:lnTo>
                  <a:pt x="397" y="96"/>
                </a:lnTo>
                <a:lnTo>
                  <a:pt x="380" y="63"/>
                </a:lnTo>
                <a:lnTo>
                  <a:pt x="380" y="15"/>
                </a:lnTo>
                <a:lnTo>
                  <a:pt x="380" y="0"/>
                </a:lnTo>
                <a:lnTo>
                  <a:pt x="362" y="0"/>
                </a:lnTo>
                <a:lnTo>
                  <a:pt x="345" y="15"/>
                </a:lnTo>
                <a:lnTo>
                  <a:pt x="293" y="30"/>
                </a:lnTo>
                <a:lnTo>
                  <a:pt x="241" y="15"/>
                </a:lnTo>
                <a:lnTo>
                  <a:pt x="259" y="30"/>
                </a:lnTo>
                <a:lnTo>
                  <a:pt x="259" y="63"/>
                </a:lnTo>
                <a:lnTo>
                  <a:pt x="276" y="78"/>
                </a:lnTo>
                <a:lnTo>
                  <a:pt x="224" y="111"/>
                </a:lnTo>
                <a:lnTo>
                  <a:pt x="207" y="111"/>
                </a:lnTo>
                <a:lnTo>
                  <a:pt x="190" y="96"/>
                </a:lnTo>
                <a:lnTo>
                  <a:pt x="172" y="78"/>
                </a:lnTo>
                <a:lnTo>
                  <a:pt x="103" y="78"/>
                </a:lnTo>
                <a:lnTo>
                  <a:pt x="103" y="96"/>
                </a:lnTo>
                <a:lnTo>
                  <a:pt x="120" y="111"/>
                </a:lnTo>
                <a:lnTo>
                  <a:pt x="103" y="111"/>
                </a:lnTo>
                <a:lnTo>
                  <a:pt x="120" y="159"/>
                </a:lnTo>
                <a:lnTo>
                  <a:pt x="103" y="222"/>
                </a:lnTo>
                <a:lnTo>
                  <a:pt x="34" y="255"/>
                </a:lnTo>
                <a:lnTo>
                  <a:pt x="0" y="318"/>
                </a:lnTo>
                <a:lnTo>
                  <a:pt x="17" y="366"/>
                </a:lnTo>
                <a:lnTo>
                  <a:pt x="51" y="383"/>
                </a:lnTo>
                <a:lnTo>
                  <a:pt x="86" y="366"/>
                </a:lnTo>
                <a:lnTo>
                  <a:pt x="86" y="399"/>
                </a:lnTo>
                <a:lnTo>
                  <a:pt x="120" y="399"/>
                </a:lnTo>
                <a:lnTo>
                  <a:pt x="155" y="399"/>
                </a:lnTo>
                <a:lnTo>
                  <a:pt x="190" y="366"/>
                </a:lnTo>
                <a:lnTo>
                  <a:pt x="224" y="366"/>
                </a:lnTo>
                <a:lnTo>
                  <a:pt x="224" y="414"/>
                </a:lnTo>
                <a:lnTo>
                  <a:pt x="241" y="431"/>
                </a:lnTo>
                <a:lnTo>
                  <a:pt x="345" y="462"/>
                </a:lnTo>
                <a:lnTo>
                  <a:pt x="362" y="495"/>
                </a:lnTo>
                <a:lnTo>
                  <a:pt x="362" y="510"/>
                </a:lnTo>
                <a:lnTo>
                  <a:pt x="380" y="543"/>
                </a:lnTo>
                <a:lnTo>
                  <a:pt x="414" y="543"/>
                </a:lnTo>
                <a:lnTo>
                  <a:pt x="414" y="558"/>
                </a:lnTo>
                <a:lnTo>
                  <a:pt x="431" y="591"/>
                </a:lnTo>
                <a:lnTo>
                  <a:pt x="431" y="639"/>
                </a:lnTo>
                <a:lnTo>
                  <a:pt x="431" y="687"/>
                </a:lnTo>
                <a:lnTo>
                  <a:pt x="483" y="702"/>
                </a:lnTo>
                <a:lnTo>
                  <a:pt x="501" y="702"/>
                </a:lnTo>
                <a:lnTo>
                  <a:pt x="501" y="735"/>
                </a:lnTo>
                <a:lnTo>
                  <a:pt x="535" y="750"/>
                </a:lnTo>
                <a:lnTo>
                  <a:pt x="518" y="783"/>
                </a:lnTo>
                <a:lnTo>
                  <a:pt x="535" y="783"/>
                </a:lnTo>
                <a:lnTo>
                  <a:pt x="552" y="830"/>
                </a:lnTo>
                <a:lnTo>
                  <a:pt x="518" y="846"/>
                </a:lnTo>
                <a:lnTo>
                  <a:pt x="449" y="926"/>
                </a:lnTo>
                <a:lnTo>
                  <a:pt x="466" y="926"/>
                </a:lnTo>
                <a:lnTo>
                  <a:pt x="483" y="942"/>
                </a:lnTo>
                <a:lnTo>
                  <a:pt x="501" y="942"/>
                </a:lnTo>
                <a:lnTo>
                  <a:pt x="552" y="974"/>
                </a:lnTo>
                <a:lnTo>
                  <a:pt x="570" y="990"/>
                </a:lnTo>
                <a:lnTo>
                  <a:pt x="552" y="1022"/>
                </a:lnTo>
                <a:lnTo>
                  <a:pt x="587" y="990"/>
                </a:lnTo>
                <a:lnTo>
                  <a:pt x="623" y="959"/>
                </a:lnTo>
                <a:lnTo>
                  <a:pt x="658" y="894"/>
                </a:lnTo>
                <a:lnTo>
                  <a:pt x="693" y="863"/>
                </a:lnTo>
                <a:lnTo>
                  <a:pt x="693" y="798"/>
                </a:lnTo>
                <a:lnTo>
                  <a:pt x="710" y="767"/>
                </a:lnTo>
                <a:lnTo>
                  <a:pt x="744" y="750"/>
                </a:lnTo>
                <a:lnTo>
                  <a:pt x="796" y="719"/>
                </a:lnTo>
                <a:lnTo>
                  <a:pt x="865" y="719"/>
                </a:lnTo>
                <a:lnTo>
                  <a:pt x="865" y="702"/>
                </a:lnTo>
                <a:lnTo>
                  <a:pt x="900" y="687"/>
                </a:lnTo>
                <a:lnTo>
                  <a:pt x="900" y="671"/>
                </a:lnTo>
                <a:lnTo>
                  <a:pt x="934" y="623"/>
                </a:lnTo>
                <a:lnTo>
                  <a:pt x="934" y="591"/>
                </a:lnTo>
                <a:lnTo>
                  <a:pt x="952" y="575"/>
                </a:lnTo>
                <a:lnTo>
                  <a:pt x="952" y="462"/>
                </a:lnTo>
                <a:lnTo>
                  <a:pt x="1038" y="366"/>
                </a:lnTo>
                <a:lnTo>
                  <a:pt x="1073" y="318"/>
                </a:lnTo>
                <a:lnTo>
                  <a:pt x="1055" y="255"/>
                </a:lnTo>
                <a:lnTo>
                  <a:pt x="1004" y="255"/>
                </a:lnTo>
                <a:lnTo>
                  <a:pt x="917" y="191"/>
                </a:lnTo>
                <a:lnTo>
                  <a:pt x="883" y="207"/>
                </a:lnTo>
                <a:lnTo>
                  <a:pt x="831" y="191"/>
                </a:lnTo>
                <a:lnTo>
                  <a:pt x="796" y="191"/>
                </a:lnTo>
                <a:lnTo>
                  <a:pt x="796" y="174"/>
                </a:lnTo>
                <a:lnTo>
                  <a:pt x="796" y="159"/>
                </a:lnTo>
                <a:lnTo>
                  <a:pt x="779" y="159"/>
                </a:lnTo>
                <a:lnTo>
                  <a:pt x="710" y="144"/>
                </a:lnTo>
                <a:lnTo>
                  <a:pt x="693" y="159"/>
                </a:lnTo>
                <a:lnTo>
                  <a:pt x="693" y="126"/>
                </a:lnTo>
                <a:lnTo>
                  <a:pt x="675" y="126"/>
                </a:lnTo>
                <a:lnTo>
                  <a:pt x="641" y="126"/>
                </a:lnTo>
                <a:lnTo>
                  <a:pt x="641" y="159"/>
                </a:lnTo>
                <a:lnTo>
                  <a:pt x="623" y="144"/>
                </a:lnTo>
                <a:lnTo>
                  <a:pt x="606" y="159"/>
                </a:lnTo>
                <a:lnTo>
                  <a:pt x="623" y="126"/>
                </a:lnTo>
                <a:lnTo>
                  <a:pt x="658" y="96"/>
                </a:lnTo>
                <a:lnTo>
                  <a:pt x="658" y="78"/>
                </a:lnTo>
                <a:lnTo>
                  <a:pt x="641" y="78"/>
                </a:lnTo>
                <a:lnTo>
                  <a:pt x="623" y="30"/>
                </a:lnTo>
                <a:close/>
              </a:path>
            </a:pathLst>
          </a:custGeom>
          <a:solidFill>
            <a:schemeClr val="accent1"/>
          </a:solidFill>
          <a:ln w="9525">
            <a:solidFill>
              <a:srgbClr val="B2B2B2"/>
            </a:solidFill>
            <a:round/>
            <a:headEnd/>
            <a:tailEnd/>
          </a:ln>
        </p:spPr>
        <p:txBody>
          <a:bodyPr/>
          <a:lstStyle/>
          <a:p>
            <a:endParaRPr lang="en-AU" dirty="0"/>
          </a:p>
        </p:txBody>
      </p:sp>
      <p:sp>
        <p:nvSpPr>
          <p:cNvPr id="82" name="Freeform 80"/>
          <p:cNvSpPr>
            <a:spLocks/>
          </p:cNvSpPr>
          <p:nvPr/>
        </p:nvSpPr>
        <p:spPr bwMode="auto">
          <a:xfrm>
            <a:off x="3540125" y="4529138"/>
            <a:ext cx="53975" cy="76200"/>
          </a:xfrm>
          <a:custGeom>
            <a:avLst/>
            <a:gdLst>
              <a:gd name="T0" fmla="*/ 0 w 69"/>
              <a:gd name="T1" fmla="*/ 16669 h 96"/>
              <a:gd name="T2" fmla="*/ 0 w 69"/>
              <a:gd name="T3" fmla="*/ 16669 h 96"/>
              <a:gd name="T4" fmla="*/ 3129 w 69"/>
              <a:gd name="T5" fmla="*/ 19050 h 96"/>
              <a:gd name="T6" fmla="*/ 6258 w 69"/>
              <a:gd name="T7" fmla="*/ 16669 h 96"/>
              <a:gd name="T8" fmla="*/ 13298 w 69"/>
              <a:gd name="T9" fmla="*/ 9525 h 96"/>
              <a:gd name="T10" fmla="*/ 0 w 69"/>
              <a:gd name="T11" fmla="*/ 0 h 96"/>
              <a:gd name="T12" fmla="*/ 0 w 69"/>
              <a:gd name="T13" fmla="*/ 3969 h 96"/>
              <a:gd name="T14" fmla="*/ 0 w 69"/>
              <a:gd name="T15" fmla="*/ 9525 h 96"/>
              <a:gd name="T16" fmla="*/ 0 w 69"/>
              <a:gd name="T17" fmla="*/ 16669 h 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96"/>
              <a:gd name="T29" fmla="*/ 69 w 69"/>
              <a:gd name="T30" fmla="*/ 96 h 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96">
                <a:moveTo>
                  <a:pt x="0" y="81"/>
                </a:moveTo>
                <a:lnTo>
                  <a:pt x="0" y="81"/>
                </a:lnTo>
                <a:lnTo>
                  <a:pt x="17" y="96"/>
                </a:lnTo>
                <a:lnTo>
                  <a:pt x="35" y="81"/>
                </a:lnTo>
                <a:lnTo>
                  <a:pt x="69" y="48"/>
                </a:lnTo>
                <a:lnTo>
                  <a:pt x="0" y="0"/>
                </a:lnTo>
                <a:lnTo>
                  <a:pt x="0" y="18"/>
                </a:lnTo>
                <a:lnTo>
                  <a:pt x="0" y="48"/>
                </a:lnTo>
                <a:lnTo>
                  <a:pt x="0" y="81"/>
                </a:lnTo>
                <a:close/>
              </a:path>
            </a:pathLst>
          </a:custGeom>
          <a:solidFill>
            <a:schemeClr val="accent1"/>
          </a:solidFill>
          <a:ln w="9525">
            <a:solidFill>
              <a:srgbClr val="B2B2B2"/>
            </a:solidFill>
            <a:round/>
            <a:headEnd/>
            <a:tailEnd/>
          </a:ln>
        </p:spPr>
        <p:txBody>
          <a:bodyPr/>
          <a:lstStyle/>
          <a:p>
            <a:endParaRPr lang="en-AU" dirty="0"/>
          </a:p>
        </p:txBody>
      </p:sp>
      <p:sp>
        <p:nvSpPr>
          <p:cNvPr id="83" name="Freeform 81"/>
          <p:cNvSpPr>
            <a:spLocks/>
          </p:cNvSpPr>
          <p:nvPr/>
        </p:nvSpPr>
        <p:spPr bwMode="auto">
          <a:xfrm>
            <a:off x="3457575" y="4529138"/>
            <a:ext cx="82550" cy="76200"/>
          </a:xfrm>
          <a:custGeom>
            <a:avLst/>
            <a:gdLst>
              <a:gd name="T0" fmla="*/ 20638 w 104"/>
              <a:gd name="T1" fmla="*/ 16669 h 96"/>
              <a:gd name="T2" fmla="*/ 20638 w 104"/>
              <a:gd name="T3" fmla="*/ 16669 h 96"/>
              <a:gd name="T4" fmla="*/ 20638 w 104"/>
              <a:gd name="T5" fmla="*/ 9525 h 96"/>
              <a:gd name="T6" fmla="*/ 20638 w 104"/>
              <a:gd name="T7" fmla="*/ 3969 h 96"/>
              <a:gd name="T8" fmla="*/ 20638 w 104"/>
              <a:gd name="T9" fmla="*/ 0 h 96"/>
              <a:gd name="T10" fmla="*/ 7144 w 104"/>
              <a:gd name="T11" fmla="*/ 0 h 96"/>
              <a:gd name="T12" fmla="*/ 0 w 104"/>
              <a:gd name="T13" fmla="*/ 7144 h 96"/>
              <a:gd name="T14" fmla="*/ 7144 w 104"/>
              <a:gd name="T15" fmla="*/ 19050 h 96"/>
              <a:gd name="T16" fmla="*/ 10319 w 104"/>
              <a:gd name="T17" fmla="*/ 19050 h 96"/>
              <a:gd name="T18" fmla="*/ 14288 w 104"/>
              <a:gd name="T19" fmla="*/ 16669 h 96"/>
              <a:gd name="T20" fmla="*/ 20638 w 104"/>
              <a:gd name="T21" fmla="*/ 16669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4"/>
              <a:gd name="T34" fmla="*/ 0 h 96"/>
              <a:gd name="T35" fmla="*/ 104 w 104"/>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4" h="96">
                <a:moveTo>
                  <a:pt x="104" y="81"/>
                </a:moveTo>
                <a:lnTo>
                  <a:pt x="104" y="81"/>
                </a:lnTo>
                <a:lnTo>
                  <a:pt x="104" y="48"/>
                </a:lnTo>
                <a:lnTo>
                  <a:pt x="104" y="18"/>
                </a:lnTo>
                <a:lnTo>
                  <a:pt x="104" y="0"/>
                </a:lnTo>
                <a:lnTo>
                  <a:pt x="35" y="0"/>
                </a:lnTo>
                <a:lnTo>
                  <a:pt x="0" y="33"/>
                </a:lnTo>
                <a:lnTo>
                  <a:pt x="35" y="96"/>
                </a:lnTo>
                <a:lnTo>
                  <a:pt x="52" y="96"/>
                </a:lnTo>
                <a:lnTo>
                  <a:pt x="69" y="81"/>
                </a:lnTo>
                <a:lnTo>
                  <a:pt x="104" y="81"/>
                </a:lnTo>
                <a:close/>
              </a:path>
            </a:pathLst>
          </a:custGeom>
          <a:solidFill>
            <a:schemeClr val="accent1"/>
          </a:solidFill>
          <a:ln w="9525">
            <a:solidFill>
              <a:srgbClr val="B2B2B2"/>
            </a:solidFill>
            <a:round/>
            <a:headEnd/>
            <a:tailEnd/>
          </a:ln>
        </p:spPr>
        <p:txBody>
          <a:bodyPr/>
          <a:lstStyle/>
          <a:p>
            <a:endParaRPr lang="en-AU" dirty="0"/>
          </a:p>
        </p:txBody>
      </p:sp>
      <p:sp>
        <p:nvSpPr>
          <p:cNvPr id="84" name="Freeform 82"/>
          <p:cNvSpPr>
            <a:spLocks/>
          </p:cNvSpPr>
          <p:nvPr/>
        </p:nvSpPr>
        <p:spPr bwMode="auto">
          <a:xfrm>
            <a:off x="3387725" y="4483101"/>
            <a:ext cx="95250" cy="139700"/>
          </a:xfrm>
          <a:custGeom>
            <a:avLst/>
            <a:gdLst>
              <a:gd name="T0" fmla="*/ 6298 w 121"/>
              <a:gd name="T1" fmla="*/ 0 h 177"/>
              <a:gd name="T2" fmla="*/ 6298 w 121"/>
              <a:gd name="T3" fmla="*/ 0 h 177"/>
              <a:gd name="T4" fmla="*/ 13382 w 121"/>
              <a:gd name="T5" fmla="*/ 2368 h 177"/>
              <a:gd name="T6" fmla="*/ 13382 w 121"/>
              <a:gd name="T7" fmla="*/ 6314 h 177"/>
              <a:gd name="T8" fmla="*/ 16531 w 121"/>
              <a:gd name="T9" fmla="*/ 6314 h 177"/>
              <a:gd name="T10" fmla="*/ 23616 w 121"/>
              <a:gd name="T11" fmla="*/ 11839 h 177"/>
              <a:gd name="T12" fmla="*/ 16531 w 121"/>
              <a:gd name="T13" fmla="*/ 18942 h 177"/>
              <a:gd name="T14" fmla="*/ 23616 w 121"/>
              <a:gd name="T15" fmla="*/ 30781 h 177"/>
              <a:gd name="T16" fmla="*/ 13382 w 121"/>
              <a:gd name="T17" fmla="*/ 34728 h 177"/>
              <a:gd name="T18" fmla="*/ 10233 w 121"/>
              <a:gd name="T19" fmla="*/ 34728 h 177"/>
              <a:gd name="T20" fmla="*/ 6298 w 121"/>
              <a:gd name="T21" fmla="*/ 28414 h 177"/>
              <a:gd name="T22" fmla="*/ 6298 w 121"/>
              <a:gd name="T23" fmla="*/ 18942 h 177"/>
              <a:gd name="T24" fmla="*/ 6298 w 121"/>
              <a:gd name="T25" fmla="*/ 15785 h 177"/>
              <a:gd name="T26" fmla="*/ 3149 w 121"/>
              <a:gd name="T27" fmla="*/ 15785 h 177"/>
              <a:gd name="T28" fmla="*/ 0 w 121"/>
              <a:gd name="T29" fmla="*/ 11839 h 177"/>
              <a:gd name="T30" fmla="*/ 0 w 121"/>
              <a:gd name="T31" fmla="*/ 6314 h 177"/>
              <a:gd name="T32" fmla="*/ 3149 w 121"/>
              <a:gd name="T33" fmla="*/ 6314 h 177"/>
              <a:gd name="T34" fmla="*/ 3149 w 121"/>
              <a:gd name="T35" fmla="*/ 2368 h 177"/>
              <a:gd name="T36" fmla="*/ 6298 w 121"/>
              <a:gd name="T37" fmla="*/ 0 h 1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1"/>
              <a:gd name="T58" fmla="*/ 0 h 177"/>
              <a:gd name="T59" fmla="*/ 121 w 121"/>
              <a:gd name="T60" fmla="*/ 177 h 1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1" h="177">
                <a:moveTo>
                  <a:pt x="35" y="0"/>
                </a:moveTo>
                <a:lnTo>
                  <a:pt x="35" y="0"/>
                </a:lnTo>
                <a:lnTo>
                  <a:pt x="69" y="15"/>
                </a:lnTo>
                <a:lnTo>
                  <a:pt x="69" y="33"/>
                </a:lnTo>
                <a:lnTo>
                  <a:pt x="86" y="33"/>
                </a:lnTo>
                <a:lnTo>
                  <a:pt x="121" y="63"/>
                </a:lnTo>
                <a:lnTo>
                  <a:pt x="86" y="96"/>
                </a:lnTo>
                <a:lnTo>
                  <a:pt x="121" y="159"/>
                </a:lnTo>
                <a:lnTo>
                  <a:pt x="69" y="177"/>
                </a:lnTo>
                <a:lnTo>
                  <a:pt x="52" y="177"/>
                </a:lnTo>
                <a:lnTo>
                  <a:pt x="35" y="144"/>
                </a:lnTo>
                <a:lnTo>
                  <a:pt x="35" y="96"/>
                </a:lnTo>
                <a:lnTo>
                  <a:pt x="35" y="81"/>
                </a:lnTo>
                <a:lnTo>
                  <a:pt x="17" y="81"/>
                </a:lnTo>
                <a:lnTo>
                  <a:pt x="0" y="63"/>
                </a:lnTo>
                <a:lnTo>
                  <a:pt x="0" y="33"/>
                </a:lnTo>
                <a:lnTo>
                  <a:pt x="17" y="33"/>
                </a:lnTo>
                <a:lnTo>
                  <a:pt x="17" y="15"/>
                </a:lnTo>
                <a:lnTo>
                  <a:pt x="35" y="0"/>
                </a:lnTo>
                <a:close/>
              </a:path>
            </a:pathLst>
          </a:custGeom>
          <a:solidFill>
            <a:schemeClr val="accent1"/>
          </a:solidFill>
          <a:ln w="9525">
            <a:solidFill>
              <a:srgbClr val="B2B2B2"/>
            </a:solidFill>
            <a:round/>
            <a:headEnd/>
            <a:tailEnd/>
          </a:ln>
        </p:spPr>
        <p:txBody>
          <a:bodyPr/>
          <a:lstStyle/>
          <a:p>
            <a:endParaRPr lang="en-AU" dirty="0"/>
          </a:p>
        </p:txBody>
      </p:sp>
      <p:sp>
        <p:nvSpPr>
          <p:cNvPr id="85" name="Freeform 83"/>
          <p:cNvSpPr>
            <a:spLocks/>
          </p:cNvSpPr>
          <p:nvPr/>
        </p:nvSpPr>
        <p:spPr bwMode="auto">
          <a:xfrm>
            <a:off x="3125788" y="4406901"/>
            <a:ext cx="290513" cy="228600"/>
          </a:xfrm>
          <a:custGeom>
            <a:avLst/>
            <a:gdLst>
              <a:gd name="T0" fmla="*/ 73225 w 365"/>
              <a:gd name="T1" fmla="*/ 19050 h 288"/>
              <a:gd name="T2" fmla="*/ 73225 w 365"/>
              <a:gd name="T3" fmla="*/ 19050 h 288"/>
              <a:gd name="T4" fmla="*/ 69246 w 365"/>
              <a:gd name="T5" fmla="*/ 21431 h 288"/>
              <a:gd name="T6" fmla="*/ 69246 w 365"/>
              <a:gd name="T7" fmla="*/ 26194 h 288"/>
              <a:gd name="T8" fmla="*/ 66062 w 365"/>
              <a:gd name="T9" fmla="*/ 26194 h 288"/>
              <a:gd name="T10" fmla="*/ 66062 w 365"/>
              <a:gd name="T11" fmla="*/ 30956 h 288"/>
              <a:gd name="T12" fmla="*/ 69246 w 365"/>
              <a:gd name="T13" fmla="*/ 34925 h 288"/>
              <a:gd name="T14" fmla="*/ 66062 w 365"/>
              <a:gd name="T15" fmla="*/ 38100 h 288"/>
              <a:gd name="T16" fmla="*/ 55715 w 365"/>
              <a:gd name="T17" fmla="*/ 40481 h 288"/>
              <a:gd name="T18" fmla="*/ 44572 w 365"/>
              <a:gd name="T19" fmla="*/ 38100 h 288"/>
              <a:gd name="T20" fmla="*/ 48551 w 365"/>
              <a:gd name="T21" fmla="*/ 40481 h 288"/>
              <a:gd name="T22" fmla="*/ 48551 w 365"/>
              <a:gd name="T23" fmla="*/ 47625 h 288"/>
              <a:gd name="T24" fmla="*/ 52531 w 365"/>
              <a:gd name="T25" fmla="*/ 50006 h 288"/>
              <a:gd name="T26" fmla="*/ 41388 w 365"/>
              <a:gd name="T27" fmla="*/ 57150 h 288"/>
              <a:gd name="T28" fmla="*/ 38204 w 365"/>
              <a:gd name="T29" fmla="*/ 57150 h 288"/>
              <a:gd name="T30" fmla="*/ 35021 w 365"/>
              <a:gd name="T31" fmla="*/ 54769 h 288"/>
              <a:gd name="T32" fmla="*/ 31041 w 365"/>
              <a:gd name="T33" fmla="*/ 50006 h 288"/>
              <a:gd name="T34" fmla="*/ 31041 w 365"/>
              <a:gd name="T35" fmla="*/ 44450 h 288"/>
              <a:gd name="T36" fmla="*/ 27857 w 365"/>
              <a:gd name="T37" fmla="*/ 38100 h 288"/>
              <a:gd name="T38" fmla="*/ 31041 w 365"/>
              <a:gd name="T39" fmla="*/ 28575 h 288"/>
              <a:gd name="T40" fmla="*/ 20694 w 365"/>
              <a:gd name="T41" fmla="*/ 28575 h 288"/>
              <a:gd name="T42" fmla="*/ 17510 w 365"/>
              <a:gd name="T43" fmla="*/ 26194 h 288"/>
              <a:gd name="T44" fmla="*/ 7163 w 365"/>
              <a:gd name="T45" fmla="*/ 26194 h 288"/>
              <a:gd name="T46" fmla="*/ 3980 w 365"/>
              <a:gd name="T47" fmla="*/ 21431 h 288"/>
              <a:gd name="T48" fmla="*/ 3980 w 365"/>
              <a:gd name="T49" fmla="*/ 19050 h 288"/>
              <a:gd name="T50" fmla="*/ 0 w 365"/>
              <a:gd name="T51" fmla="*/ 11906 h 288"/>
              <a:gd name="T52" fmla="*/ 3980 w 365"/>
              <a:gd name="T53" fmla="*/ 7144 h 288"/>
              <a:gd name="T54" fmla="*/ 7163 w 365"/>
              <a:gd name="T55" fmla="*/ 2381 h 288"/>
              <a:gd name="T56" fmla="*/ 10347 w 365"/>
              <a:gd name="T57" fmla="*/ 7144 h 288"/>
              <a:gd name="T58" fmla="*/ 7163 w 365"/>
              <a:gd name="T59" fmla="*/ 9525 h 288"/>
              <a:gd name="T60" fmla="*/ 7163 w 365"/>
              <a:gd name="T61" fmla="*/ 15875 h 288"/>
              <a:gd name="T62" fmla="*/ 10347 w 365"/>
              <a:gd name="T63" fmla="*/ 11906 h 288"/>
              <a:gd name="T64" fmla="*/ 10347 w 365"/>
              <a:gd name="T65" fmla="*/ 7144 h 288"/>
              <a:gd name="T66" fmla="*/ 17510 w 365"/>
              <a:gd name="T67" fmla="*/ 2381 h 288"/>
              <a:gd name="T68" fmla="*/ 17510 w 365"/>
              <a:gd name="T69" fmla="*/ 0 h 288"/>
              <a:gd name="T70" fmla="*/ 17510 w 365"/>
              <a:gd name="T71" fmla="*/ 2381 h 288"/>
              <a:gd name="T72" fmla="*/ 27857 w 365"/>
              <a:gd name="T73" fmla="*/ 2381 h 288"/>
              <a:gd name="T74" fmla="*/ 27857 w 365"/>
              <a:gd name="T75" fmla="*/ 7144 h 288"/>
              <a:gd name="T76" fmla="*/ 38204 w 365"/>
              <a:gd name="T77" fmla="*/ 7144 h 288"/>
              <a:gd name="T78" fmla="*/ 44572 w 365"/>
              <a:gd name="T79" fmla="*/ 9525 h 288"/>
              <a:gd name="T80" fmla="*/ 52531 w 365"/>
              <a:gd name="T81" fmla="*/ 7144 h 288"/>
              <a:gd name="T82" fmla="*/ 58899 w 365"/>
              <a:gd name="T83" fmla="*/ 7144 h 288"/>
              <a:gd name="T84" fmla="*/ 55715 w 365"/>
              <a:gd name="T85" fmla="*/ 7144 h 288"/>
              <a:gd name="T86" fmla="*/ 58899 w 365"/>
              <a:gd name="T87" fmla="*/ 9525 h 288"/>
              <a:gd name="T88" fmla="*/ 66062 w 365"/>
              <a:gd name="T89" fmla="*/ 11906 h 288"/>
              <a:gd name="T90" fmla="*/ 66062 w 365"/>
              <a:gd name="T91" fmla="*/ 19050 h 288"/>
              <a:gd name="T92" fmla="*/ 69246 w 365"/>
              <a:gd name="T93" fmla="*/ 15875 h 288"/>
              <a:gd name="T94" fmla="*/ 73225 w 365"/>
              <a:gd name="T95" fmla="*/ 19050 h 2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65"/>
              <a:gd name="T145" fmla="*/ 0 h 288"/>
              <a:gd name="T146" fmla="*/ 365 w 365"/>
              <a:gd name="T147" fmla="*/ 288 h 28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65" h="288">
                <a:moveTo>
                  <a:pt x="365" y="96"/>
                </a:moveTo>
                <a:lnTo>
                  <a:pt x="365" y="96"/>
                </a:lnTo>
                <a:lnTo>
                  <a:pt x="347" y="111"/>
                </a:lnTo>
                <a:lnTo>
                  <a:pt x="347" y="129"/>
                </a:lnTo>
                <a:lnTo>
                  <a:pt x="330" y="129"/>
                </a:lnTo>
                <a:lnTo>
                  <a:pt x="330" y="159"/>
                </a:lnTo>
                <a:lnTo>
                  <a:pt x="347" y="177"/>
                </a:lnTo>
                <a:lnTo>
                  <a:pt x="330" y="192"/>
                </a:lnTo>
                <a:lnTo>
                  <a:pt x="278" y="207"/>
                </a:lnTo>
                <a:lnTo>
                  <a:pt x="224" y="192"/>
                </a:lnTo>
                <a:lnTo>
                  <a:pt x="242" y="207"/>
                </a:lnTo>
                <a:lnTo>
                  <a:pt x="242" y="240"/>
                </a:lnTo>
                <a:lnTo>
                  <a:pt x="261" y="255"/>
                </a:lnTo>
                <a:lnTo>
                  <a:pt x="207" y="288"/>
                </a:lnTo>
                <a:lnTo>
                  <a:pt x="190" y="288"/>
                </a:lnTo>
                <a:lnTo>
                  <a:pt x="173" y="273"/>
                </a:lnTo>
                <a:lnTo>
                  <a:pt x="155" y="255"/>
                </a:lnTo>
                <a:lnTo>
                  <a:pt x="155" y="225"/>
                </a:lnTo>
                <a:lnTo>
                  <a:pt x="138" y="192"/>
                </a:lnTo>
                <a:lnTo>
                  <a:pt x="155" y="144"/>
                </a:lnTo>
                <a:lnTo>
                  <a:pt x="103" y="144"/>
                </a:lnTo>
                <a:lnTo>
                  <a:pt x="86" y="129"/>
                </a:lnTo>
                <a:lnTo>
                  <a:pt x="34" y="129"/>
                </a:lnTo>
                <a:lnTo>
                  <a:pt x="17" y="111"/>
                </a:lnTo>
                <a:lnTo>
                  <a:pt x="17" y="96"/>
                </a:lnTo>
                <a:lnTo>
                  <a:pt x="0" y="63"/>
                </a:lnTo>
                <a:lnTo>
                  <a:pt x="17" y="33"/>
                </a:lnTo>
                <a:lnTo>
                  <a:pt x="34" y="15"/>
                </a:lnTo>
                <a:lnTo>
                  <a:pt x="52" y="33"/>
                </a:lnTo>
                <a:lnTo>
                  <a:pt x="34" y="48"/>
                </a:lnTo>
                <a:lnTo>
                  <a:pt x="34" y="81"/>
                </a:lnTo>
                <a:lnTo>
                  <a:pt x="52" y="63"/>
                </a:lnTo>
                <a:lnTo>
                  <a:pt x="52" y="33"/>
                </a:lnTo>
                <a:lnTo>
                  <a:pt x="86" y="15"/>
                </a:lnTo>
                <a:lnTo>
                  <a:pt x="86" y="0"/>
                </a:lnTo>
                <a:lnTo>
                  <a:pt x="86" y="15"/>
                </a:lnTo>
                <a:lnTo>
                  <a:pt x="138" y="15"/>
                </a:lnTo>
                <a:lnTo>
                  <a:pt x="138" y="33"/>
                </a:lnTo>
                <a:lnTo>
                  <a:pt x="190" y="33"/>
                </a:lnTo>
                <a:lnTo>
                  <a:pt x="224" y="48"/>
                </a:lnTo>
                <a:lnTo>
                  <a:pt x="261" y="33"/>
                </a:lnTo>
                <a:lnTo>
                  <a:pt x="295" y="33"/>
                </a:lnTo>
                <a:lnTo>
                  <a:pt x="278" y="33"/>
                </a:lnTo>
                <a:lnTo>
                  <a:pt x="295" y="48"/>
                </a:lnTo>
                <a:lnTo>
                  <a:pt x="330" y="63"/>
                </a:lnTo>
                <a:lnTo>
                  <a:pt x="330" y="96"/>
                </a:lnTo>
                <a:lnTo>
                  <a:pt x="347" y="81"/>
                </a:lnTo>
                <a:lnTo>
                  <a:pt x="365" y="96"/>
                </a:lnTo>
                <a:close/>
              </a:path>
            </a:pathLst>
          </a:custGeom>
          <a:solidFill>
            <a:schemeClr val="accent1"/>
          </a:solidFill>
          <a:ln w="9525">
            <a:solidFill>
              <a:srgbClr val="B2B2B2"/>
            </a:solidFill>
            <a:round/>
            <a:headEnd/>
            <a:tailEnd/>
          </a:ln>
        </p:spPr>
        <p:txBody>
          <a:bodyPr/>
          <a:lstStyle/>
          <a:p>
            <a:endParaRPr lang="en-AU" dirty="0"/>
          </a:p>
        </p:txBody>
      </p:sp>
      <p:sp>
        <p:nvSpPr>
          <p:cNvPr id="86" name="Freeform 84"/>
          <p:cNvSpPr>
            <a:spLocks/>
          </p:cNvSpPr>
          <p:nvPr/>
        </p:nvSpPr>
        <p:spPr bwMode="auto">
          <a:xfrm>
            <a:off x="2178050" y="3954463"/>
            <a:ext cx="646113" cy="393700"/>
          </a:xfrm>
          <a:custGeom>
            <a:avLst/>
            <a:gdLst>
              <a:gd name="T0" fmla="*/ 107156 w 814"/>
              <a:gd name="T1" fmla="*/ 38023 h 497"/>
              <a:gd name="T2" fmla="*/ 103188 w 814"/>
              <a:gd name="T3" fmla="*/ 57035 h 497"/>
              <a:gd name="T4" fmla="*/ 107156 w 814"/>
              <a:gd name="T5" fmla="*/ 63372 h 497"/>
              <a:gd name="T6" fmla="*/ 123825 w 814"/>
              <a:gd name="T7" fmla="*/ 79215 h 497"/>
              <a:gd name="T8" fmla="*/ 141288 w 814"/>
              <a:gd name="T9" fmla="*/ 76047 h 497"/>
              <a:gd name="T10" fmla="*/ 141288 w 814"/>
              <a:gd name="T11" fmla="*/ 72878 h 497"/>
              <a:gd name="T12" fmla="*/ 148431 w 814"/>
              <a:gd name="T13" fmla="*/ 63372 h 497"/>
              <a:gd name="T14" fmla="*/ 161925 w 814"/>
              <a:gd name="T15" fmla="*/ 63372 h 497"/>
              <a:gd name="T16" fmla="*/ 157956 w 814"/>
              <a:gd name="T17" fmla="*/ 79215 h 497"/>
              <a:gd name="T18" fmla="*/ 151606 w 814"/>
              <a:gd name="T19" fmla="*/ 79215 h 497"/>
              <a:gd name="T20" fmla="*/ 138113 w 814"/>
              <a:gd name="T21" fmla="*/ 82384 h 497"/>
              <a:gd name="T22" fmla="*/ 138113 w 814"/>
              <a:gd name="T23" fmla="*/ 88721 h 497"/>
              <a:gd name="T24" fmla="*/ 123825 w 814"/>
              <a:gd name="T25" fmla="*/ 88721 h 497"/>
              <a:gd name="T26" fmla="*/ 113506 w 814"/>
              <a:gd name="T27" fmla="*/ 91890 h 497"/>
              <a:gd name="T28" fmla="*/ 85725 w 814"/>
              <a:gd name="T29" fmla="*/ 82384 h 497"/>
              <a:gd name="T30" fmla="*/ 73025 w 814"/>
              <a:gd name="T31" fmla="*/ 79215 h 497"/>
              <a:gd name="T32" fmla="*/ 62706 w 814"/>
              <a:gd name="T33" fmla="*/ 66541 h 497"/>
              <a:gd name="T34" fmla="*/ 62706 w 814"/>
              <a:gd name="T35" fmla="*/ 57035 h 497"/>
              <a:gd name="T36" fmla="*/ 40481 w 814"/>
              <a:gd name="T37" fmla="*/ 38023 h 497"/>
              <a:gd name="T38" fmla="*/ 34925 w 814"/>
              <a:gd name="T39" fmla="*/ 28518 h 497"/>
              <a:gd name="T40" fmla="*/ 30956 w 814"/>
              <a:gd name="T41" fmla="*/ 25349 h 497"/>
              <a:gd name="T42" fmla="*/ 19844 w 814"/>
              <a:gd name="T43" fmla="*/ 6337 h 497"/>
              <a:gd name="T44" fmla="*/ 10319 w 814"/>
              <a:gd name="T45" fmla="*/ 3169 h 497"/>
              <a:gd name="T46" fmla="*/ 30956 w 814"/>
              <a:gd name="T47" fmla="*/ 34855 h 497"/>
              <a:gd name="T48" fmla="*/ 38100 w 814"/>
              <a:gd name="T49" fmla="*/ 47529 h 497"/>
              <a:gd name="T50" fmla="*/ 38100 w 814"/>
              <a:gd name="T51" fmla="*/ 53866 h 497"/>
              <a:gd name="T52" fmla="*/ 23813 w 814"/>
              <a:gd name="T53" fmla="*/ 44361 h 497"/>
              <a:gd name="T54" fmla="*/ 23813 w 814"/>
              <a:gd name="T55" fmla="*/ 34855 h 497"/>
              <a:gd name="T56" fmla="*/ 10319 w 814"/>
              <a:gd name="T57" fmla="*/ 25349 h 497"/>
              <a:gd name="T58" fmla="*/ 17463 w 814"/>
              <a:gd name="T59" fmla="*/ 22180 h 497"/>
              <a:gd name="T60" fmla="*/ 0 w 814"/>
              <a:gd name="T61" fmla="*/ 0 h 497"/>
              <a:gd name="T62" fmla="*/ 30956 w 814"/>
              <a:gd name="T63" fmla="*/ 6337 h 497"/>
              <a:gd name="T64" fmla="*/ 65881 w 814"/>
              <a:gd name="T65" fmla="*/ 9506 h 497"/>
              <a:gd name="T66" fmla="*/ 73025 w 814"/>
              <a:gd name="T67" fmla="*/ 19012 h 497"/>
              <a:gd name="T68" fmla="*/ 79375 w 814"/>
              <a:gd name="T69" fmla="*/ 15843 h 497"/>
              <a:gd name="T70" fmla="*/ 96044 w 814"/>
              <a:gd name="T71" fmla="*/ 34855 h 4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14"/>
              <a:gd name="T109" fmla="*/ 0 h 497"/>
              <a:gd name="T110" fmla="*/ 814 w 814"/>
              <a:gd name="T111" fmla="*/ 497 h 4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14" h="497">
                <a:moveTo>
                  <a:pt x="537" y="192"/>
                </a:moveTo>
                <a:lnTo>
                  <a:pt x="537" y="192"/>
                </a:lnTo>
                <a:lnTo>
                  <a:pt x="520" y="224"/>
                </a:lnTo>
                <a:lnTo>
                  <a:pt x="520" y="288"/>
                </a:lnTo>
                <a:lnTo>
                  <a:pt x="537" y="305"/>
                </a:lnTo>
                <a:lnTo>
                  <a:pt x="537" y="320"/>
                </a:lnTo>
                <a:lnTo>
                  <a:pt x="572" y="384"/>
                </a:lnTo>
                <a:lnTo>
                  <a:pt x="624" y="401"/>
                </a:lnTo>
                <a:lnTo>
                  <a:pt x="676" y="384"/>
                </a:lnTo>
                <a:lnTo>
                  <a:pt x="710" y="384"/>
                </a:lnTo>
                <a:lnTo>
                  <a:pt x="693" y="384"/>
                </a:lnTo>
                <a:lnTo>
                  <a:pt x="710" y="368"/>
                </a:lnTo>
                <a:lnTo>
                  <a:pt x="727" y="320"/>
                </a:lnTo>
                <a:lnTo>
                  <a:pt x="745" y="320"/>
                </a:lnTo>
                <a:lnTo>
                  <a:pt x="796" y="305"/>
                </a:lnTo>
                <a:lnTo>
                  <a:pt x="814" y="320"/>
                </a:lnTo>
                <a:lnTo>
                  <a:pt x="796" y="384"/>
                </a:lnTo>
                <a:lnTo>
                  <a:pt x="796" y="401"/>
                </a:lnTo>
                <a:lnTo>
                  <a:pt x="779" y="384"/>
                </a:lnTo>
                <a:lnTo>
                  <a:pt x="762" y="401"/>
                </a:lnTo>
                <a:lnTo>
                  <a:pt x="710" y="401"/>
                </a:lnTo>
                <a:lnTo>
                  <a:pt x="693" y="416"/>
                </a:lnTo>
                <a:lnTo>
                  <a:pt x="727" y="449"/>
                </a:lnTo>
                <a:lnTo>
                  <a:pt x="693" y="449"/>
                </a:lnTo>
                <a:lnTo>
                  <a:pt x="676" y="497"/>
                </a:lnTo>
                <a:lnTo>
                  <a:pt x="624" y="449"/>
                </a:lnTo>
                <a:lnTo>
                  <a:pt x="589" y="449"/>
                </a:lnTo>
                <a:lnTo>
                  <a:pt x="572" y="464"/>
                </a:lnTo>
                <a:lnTo>
                  <a:pt x="520" y="449"/>
                </a:lnTo>
                <a:lnTo>
                  <a:pt x="434" y="416"/>
                </a:lnTo>
                <a:lnTo>
                  <a:pt x="416" y="401"/>
                </a:lnTo>
                <a:lnTo>
                  <a:pt x="365" y="401"/>
                </a:lnTo>
                <a:lnTo>
                  <a:pt x="330" y="368"/>
                </a:lnTo>
                <a:lnTo>
                  <a:pt x="313" y="336"/>
                </a:lnTo>
                <a:lnTo>
                  <a:pt x="330" y="320"/>
                </a:lnTo>
                <a:lnTo>
                  <a:pt x="313" y="288"/>
                </a:lnTo>
                <a:lnTo>
                  <a:pt x="244" y="209"/>
                </a:lnTo>
                <a:lnTo>
                  <a:pt x="207" y="192"/>
                </a:lnTo>
                <a:lnTo>
                  <a:pt x="207" y="176"/>
                </a:lnTo>
                <a:lnTo>
                  <a:pt x="173" y="144"/>
                </a:lnTo>
                <a:lnTo>
                  <a:pt x="173" y="128"/>
                </a:lnTo>
                <a:lnTo>
                  <a:pt x="155" y="128"/>
                </a:lnTo>
                <a:lnTo>
                  <a:pt x="138" y="96"/>
                </a:lnTo>
                <a:lnTo>
                  <a:pt x="103" y="32"/>
                </a:lnTo>
                <a:lnTo>
                  <a:pt x="86" y="32"/>
                </a:lnTo>
                <a:lnTo>
                  <a:pt x="52" y="17"/>
                </a:lnTo>
                <a:lnTo>
                  <a:pt x="69" y="65"/>
                </a:lnTo>
                <a:lnTo>
                  <a:pt x="155" y="176"/>
                </a:lnTo>
                <a:lnTo>
                  <a:pt x="173" y="240"/>
                </a:lnTo>
                <a:lnTo>
                  <a:pt x="190" y="240"/>
                </a:lnTo>
                <a:lnTo>
                  <a:pt x="207" y="257"/>
                </a:lnTo>
                <a:lnTo>
                  <a:pt x="190" y="272"/>
                </a:lnTo>
                <a:lnTo>
                  <a:pt x="173" y="257"/>
                </a:lnTo>
                <a:lnTo>
                  <a:pt x="121" y="224"/>
                </a:lnTo>
                <a:lnTo>
                  <a:pt x="138" y="209"/>
                </a:lnTo>
                <a:lnTo>
                  <a:pt x="121" y="176"/>
                </a:lnTo>
                <a:lnTo>
                  <a:pt x="69" y="161"/>
                </a:lnTo>
                <a:lnTo>
                  <a:pt x="52" y="128"/>
                </a:lnTo>
                <a:lnTo>
                  <a:pt x="69" y="144"/>
                </a:lnTo>
                <a:lnTo>
                  <a:pt x="86" y="113"/>
                </a:lnTo>
                <a:lnTo>
                  <a:pt x="34" y="80"/>
                </a:lnTo>
                <a:lnTo>
                  <a:pt x="0" y="0"/>
                </a:lnTo>
                <a:lnTo>
                  <a:pt x="52" y="0"/>
                </a:lnTo>
                <a:lnTo>
                  <a:pt x="155" y="32"/>
                </a:lnTo>
                <a:lnTo>
                  <a:pt x="295" y="17"/>
                </a:lnTo>
                <a:lnTo>
                  <a:pt x="330" y="48"/>
                </a:lnTo>
                <a:lnTo>
                  <a:pt x="330" y="80"/>
                </a:lnTo>
                <a:lnTo>
                  <a:pt x="365" y="96"/>
                </a:lnTo>
                <a:lnTo>
                  <a:pt x="382" y="96"/>
                </a:lnTo>
                <a:lnTo>
                  <a:pt x="399" y="80"/>
                </a:lnTo>
                <a:lnTo>
                  <a:pt x="416" y="80"/>
                </a:lnTo>
                <a:lnTo>
                  <a:pt x="485" y="176"/>
                </a:lnTo>
                <a:lnTo>
                  <a:pt x="537" y="192"/>
                </a:lnTo>
                <a:close/>
              </a:path>
            </a:pathLst>
          </a:custGeom>
          <a:solidFill>
            <a:schemeClr val="accent1"/>
          </a:solidFill>
          <a:ln w="9525">
            <a:solidFill>
              <a:srgbClr val="B2B2B2"/>
            </a:solidFill>
            <a:round/>
            <a:headEnd/>
            <a:tailEnd/>
          </a:ln>
        </p:spPr>
        <p:txBody>
          <a:bodyPr/>
          <a:lstStyle/>
          <a:p>
            <a:endParaRPr lang="en-AU" dirty="0"/>
          </a:p>
        </p:txBody>
      </p:sp>
      <p:sp>
        <p:nvSpPr>
          <p:cNvPr id="87" name="Freeform 85"/>
          <p:cNvSpPr>
            <a:spLocks/>
          </p:cNvSpPr>
          <p:nvPr/>
        </p:nvSpPr>
        <p:spPr bwMode="auto">
          <a:xfrm>
            <a:off x="2714625" y="4271963"/>
            <a:ext cx="82550" cy="88900"/>
          </a:xfrm>
          <a:custGeom>
            <a:avLst/>
            <a:gdLst>
              <a:gd name="T0" fmla="*/ 17632 w 103"/>
              <a:gd name="T1" fmla="*/ 9611 h 111"/>
              <a:gd name="T2" fmla="*/ 17632 w 103"/>
              <a:gd name="T3" fmla="*/ 9611 h 111"/>
              <a:gd name="T4" fmla="*/ 20838 w 103"/>
              <a:gd name="T5" fmla="*/ 12814 h 111"/>
              <a:gd name="T6" fmla="*/ 14426 w 103"/>
              <a:gd name="T7" fmla="*/ 19222 h 111"/>
              <a:gd name="T8" fmla="*/ 10419 w 103"/>
              <a:gd name="T9" fmla="*/ 22425 h 111"/>
              <a:gd name="T10" fmla="*/ 0 w 103"/>
              <a:gd name="T11" fmla="*/ 19222 h 111"/>
              <a:gd name="T12" fmla="*/ 4007 w 103"/>
              <a:gd name="T13" fmla="*/ 9611 h 111"/>
              <a:gd name="T14" fmla="*/ 10419 w 103"/>
              <a:gd name="T15" fmla="*/ 9611 h 111"/>
              <a:gd name="T16" fmla="*/ 4007 w 103"/>
              <a:gd name="T17" fmla="*/ 3204 h 111"/>
              <a:gd name="T18" fmla="*/ 7213 w 103"/>
              <a:gd name="T19" fmla="*/ 0 h 111"/>
              <a:gd name="T20" fmla="*/ 17632 w 103"/>
              <a:gd name="T21" fmla="*/ 0 h 111"/>
              <a:gd name="T22" fmla="*/ 17632 w 103"/>
              <a:gd name="T23" fmla="*/ 9611 h 1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3"/>
              <a:gd name="T37" fmla="*/ 0 h 111"/>
              <a:gd name="T38" fmla="*/ 103 w 103"/>
              <a:gd name="T39" fmla="*/ 111 h 1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3" h="111">
                <a:moveTo>
                  <a:pt x="86" y="48"/>
                </a:moveTo>
                <a:lnTo>
                  <a:pt x="86" y="48"/>
                </a:lnTo>
                <a:lnTo>
                  <a:pt x="103" y="63"/>
                </a:lnTo>
                <a:lnTo>
                  <a:pt x="69" y="96"/>
                </a:lnTo>
                <a:lnTo>
                  <a:pt x="51" y="111"/>
                </a:lnTo>
                <a:lnTo>
                  <a:pt x="0" y="96"/>
                </a:lnTo>
                <a:lnTo>
                  <a:pt x="17" y="48"/>
                </a:lnTo>
                <a:lnTo>
                  <a:pt x="51" y="48"/>
                </a:lnTo>
                <a:lnTo>
                  <a:pt x="17" y="15"/>
                </a:lnTo>
                <a:lnTo>
                  <a:pt x="34" y="0"/>
                </a:lnTo>
                <a:lnTo>
                  <a:pt x="86" y="0"/>
                </a:lnTo>
                <a:lnTo>
                  <a:pt x="86" y="48"/>
                </a:lnTo>
              </a:path>
            </a:pathLst>
          </a:custGeom>
          <a:solidFill>
            <a:schemeClr val="accent1"/>
          </a:solidFill>
          <a:ln w="9525">
            <a:solidFill>
              <a:srgbClr val="B2B2B2"/>
            </a:solidFill>
            <a:prstDash val="solid"/>
            <a:round/>
            <a:headEnd/>
            <a:tailEnd/>
          </a:ln>
        </p:spPr>
        <p:txBody>
          <a:bodyPr/>
          <a:lstStyle/>
          <a:p>
            <a:endParaRPr lang="en-AU" dirty="0"/>
          </a:p>
        </p:txBody>
      </p:sp>
      <p:sp>
        <p:nvSpPr>
          <p:cNvPr id="88" name="Freeform 86"/>
          <p:cNvSpPr>
            <a:spLocks/>
          </p:cNvSpPr>
          <p:nvPr/>
        </p:nvSpPr>
        <p:spPr bwMode="auto">
          <a:xfrm>
            <a:off x="2771775" y="4322763"/>
            <a:ext cx="134938" cy="50800"/>
          </a:xfrm>
          <a:custGeom>
            <a:avLst/>
            <a:gdLst>
              <a:gd name="T0" fmla="*/ 7144 w 170"/>
              <a:gd name="T1" fmla="*/ 0 h 63"/>
              <a:gd name="T2" fmla="*/ 7144 w 170"/>
              <a:gd name="T3" fmla="*/ 0 h 63"/>
              <a:gd name="T4" fmla="*/ 23019 w 170"/>
              <a:gd name="T5" fmla="*/ 0 h 63"/>
              <a:gd name="T6" fmla="*/ 34131 w 170"/>
              <a:gd name="T7" fmla="*/ 3225 h 63"/>
              <a:gd name="T8" fmla="*/ 26988 w 170"/>
              <a:gd name="T9" fmla="*/ 7257 h 63"/>
              <a:gd name="T10" fmla="*/ 14288 w 170"/>
              <a:gd name="T11" fmla="*/ 12902 h 63"/>
              <a:gd name="T12" fmla="*/ 9525 w 170"/>
              <a:gd name="T13" fmla="*/ 12902 h 63"/>
              <a:gd name="T14" fmla="*/ 9525 w 170"/>
              <a:gd name="T15" fmla="*/ 9676 h 63"/>
              <a:gd name="T16" fmla="*/ 0 w 170"/>
              <a:gd name="T17" fmla="*/ 7257 h 63"/>
              <a:gd name="T18" fmla="*/ 7144 w 170"/>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63"/>
              <a:gd name="T32" fmla="*/ 170 w 170"/>
              <a:gd name="T33" fmla="*/ 63 h 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63">
                <a:moveTo>
                  <a:pt x="34" y="0"/>
                </a:moveTo>
                <a:lnTo>
                  <a:pt x="34" y="0"/>
                </a:lnTo>
                <a:lnTo>
                  <a:pt x="119" y="0"/>
                </a:lnTo>
                <a:lnTo>
                  <a:pt x="170" y="15"/>
                </a:lnTo>
                <a:lnTo>
                  <a:pt x="136" y="33"/>
                </a:lnTo>
                <a:lnTo>
                  <a:pt x="69" y="63"/>
                </a:lnTo>
                <a:lnTo>
                  <a:pt x="51" y="63"/>
                </a:lnTo>
                <a:lnTo>
                  <a:pt x="51" y="48"/>
                </a:lnTo>
                <a:lnTo>
                  <a:pt x="0" y="33"/>
                </a:lnTo>
                <a:lnTo>
                  <a:pt x="34" y="0"/>
                </a:lnTo>
                <a:close/>
              </a:path>
            </a:pathLst>
          </a:custGeom>
          <a:solidFill>
            <a:schemeClr val="accent1"/>
          </a:solidFill>
          <a:ln w="9525">
            <a:solidFill>
              <a:srgbClr val="B2B2B2"/>
            </a:solidFill>
            <a:round/>
            <a:headEnd/>
            <a:tailEnd/>
          </a:ln>
        </p:spPr>
        <p:txBody>
          <a:bodyPr/>
          <a:lstStyle/>
          <a:p>
            <a:endParaRPr lang="en-AU" dirty="0"/>
          </a:p>
        </p:txBody>
      </p:sp>
      <p:sp>
        <p:nvSpPr>
          <p:cNvPr id="89" name="Freeform 87"/>
          <p:cNvSpPr>
            <a:spLocks/>
          </p:cNvSpPr>
          <p:nvPr/>
        </p:nvSpPr>
        <p:spPr bwMode="auto">
          <a:xfrm>
            <a:off x="2755900" y="4348163"/>
            <a:ext cx="57150" cy="25400"/>
          </a:xfrm>
          <a:custGeom>
            <a:avLst/>
            <a:gdLst>
              <a:gd name="T0" fmla="*/ 4025 w 71"/>
              <a:gd name="T1" fmla="*/ 0 h 30"/>
              <a:gd name="T2" fmla="*/ 4025 w 71"/>
              <a:gd name="T3" fmla="*/ 0 h 30"/>
              <a:gd name="T4" fmla="*/ 0 w 71"/>
              <a:gd name="T5" fmla="*/ 3387 h 30"/>
              <a:gd name="T6" fmla="*/ 4025 w 71"/>
              <a:gd name="T7" fmla="*/ 7620 h 30"/>
              <a:gd name="T8" fmla="*/ 14489 w 71"/>
              <a:gd name="T9" fmla="*/ 7620 h 30"/>
              <a:gd name="T10" fmla="*/ 14489 w 71"/>
              <a:gd name="T11" fmla="*/ 3387 h 30"/>
              <a:gd name="T12" fmla="*/ 4025 w 71"/>
              <a:gd name="T13" fmla="*/ 0 h 30"/>
              <a:gd name="T14" fmla="*/ 0 60000 65536"/>
              <a:gd name="T15" fmla="*/ 0 60000 65536"/>
              <a:gd name="T16" fmla="*/ 0 60000 65536"/>
              <a:gd name="T17" fmla="*/ 0 60000 65536"/>
              <a:gd name="T18" fmla="*/ 0 60000 65536"/>
              <a:gd name="T19" fmla="*/ 0 60000 65536"/>
              <a:gd name="T20" fmla="*/ 0 60000 65536"/>
              <a:gd name="T21" fmla="*/ 0 w 71"/>
              <a:gd name="T22" fmla="*/ 0 h 30"/>
              <a:gd name="T23" fmla="*/ 71 w 71"/>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30">
                <a:moveTo>
                  <a:pt x="20" y="0"/>
                </a:moveTo>
                <a:lnTo>
                  <a:pt x="20" y="0"/>
                </a:lnTo>
                <a:lnTo>
                  <a:pt x="0" y="15"/>
                </a:lnTo>
                <a:lnTo>
                  <a:pt x="20" y="30"/>
                </a:lnTo>
                <a:lnTo>
                  <a:pt x="71" y="30"/>
                </a:lnTo>
                <a:lnTo>
                  <a:pt x="71" y="15"/>
                </a:lnTo>
                <a:lnTo>
                  <a:pt x="20" y="0"/>
                </a:lnTo>
              </a:path>
            </a:pathLst>
          </a:custGeom>
          <a:solidFill>
            <a:schemeClr val="accent1"/>
          </a:solidFill>
          <a:ln w="9525">
            <a:solidFill>
              <a:srgbClr val="B2B2B2"/>
            </a:solidFill>
            <a:prstDash val="solid"/>
            <a:round/>
            <a:headEnd/>
            <a:tailEnd/>
          </a:ln>
        </p:spPr>
        <p:txBody>
          <a:bodyPr/>
          <a:lstStyle/>
          <a:p>
            <a:endParaRPr lang="en-AU" dirty="0"/>
          </a:p>
        </p:txBody>
      </p:sp>
      <p:sp>
        <p:nvSpPr>
          <p:cNvPr id="90" name="Freeform 88"/>
          <p:cNvSpPr>
            <a:spLocks/>
          </p:cNvSpPr>
          <p:nvPr/>
        </p:nvSpPr>
        <p:spPr bwMode="auto">
          <a:xfrm>
            <a:off x="2824163" y="4335463"/>
            <a:ext cx="82550" cy="88900"/>
          </a:xfrm>
          <a:custGeom>
            <a:avLst/>
            <a:gdLst>
              <a:gd name="T0" fmla="*/ 20838 w 103"/>
              <a:gd name="T1" fmla="*/ 0 h 114"/>
              <a:gd name="T2" fmla="*/ 20838 w 103"/>
              <a:gd name="T3" fmla="*/ 0 h 114"/>
              <a:gd name="T4" fmla="*/ 20838 w 103"/>
              <a:gd name="T5" fmla="*/ 3119 h 114"/>
              <a:gd name="T6" fmla="*/ 17632 w 103"/>
              <a:gd name="T7" fmla="*/ 17936 h 114"/>
              <a:gd name="T8" fmla="*/ 20838 w 103"/>
              <a:gd name="T9" fmla="*/ 21835 h 114"/>
              <a:gd name="T10" fmla="*/ 17632 w 103"/>
              <a:gd name="T11" fmla="*/ 21835 h 114"/>
              <a:gd name="T12" fmla="*/ 7213 w 103"/>
              <a:gd name="T13" fmla="*/ 17936 h 114"/>
              <a:gd name="T14" fmla="*/ 0 w 103"/>
              <a:gd name="T15" fmla="*/ 12477 h 114"/>
              <a:gd name="T16" fmla="*/ 0 w 103"/>
              <a:gd name="T17" fmla="*/ 9358 h 114"/>
              <a:gd name="T18" fmla="*/ 14426 w 103"/>
              <a:gd name="T19" fmla="*/ 3119 h 114"/>
              <a:gd name="T20" fmla="*/ 20838 w 103"/>
              <a:gd name="T21" fmla="*/ 0 h 1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
              <a:gd name="T34" fmla="*/ 0 h 114"/>
              <a:gd name="T35" fmla="*/ 103 w 103"/>
              <a:gd name="T36" fmla="*/ 114 h 1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 h="114">
                <a:moveTo>
                  <a:pt x="103" y="0"/>
                </a:moveTo>
                <a:lnTo>
                  <a:pt x="103" y="0"/>
                </a:lnTo>
                <a:lnTo>
                  <a:pt x="103" y="18"/>
                </a:lnTo>
                <a:lnTo>
                  <a:pt x="86" y="96"/>
                </a:lnTo>
                <a:lnTo>
                  <a:pt x="103" y="114"/>
                </a:lnTo>
                <a:lnTo>
                  <a:pt x="86" y="114"/>
                </a:lnTo>
                <a:lnTo>
                  <a:pt x="34" y="96"/>
                </a:lnTo>
                <a:lnTo>
                  <a:pt x="0" y="66"/>
                </a:lnTo>
                <a:lnTo>
                  <a:pt x="0" y="48"/>
                </a:lnTo>
                <a:lnTo>
                  <a:pt x="69" y="18"/>
                </a:lnTo>
                <a:lnTo>
                  <a:pt x="103" y="0"/>
                </a:lnTo>
                <a:close/>
              </a:path>
            </a:pathLst>
          </a:custGeom>
          <a:solidFill>
            <a:schemeClr val="accent1"/>
          </a:solidFill>
          <a:ln w="9525">
            <a:solidFill>
              <a:srgbClr val="B2B2B2"/>
            </a:solidFill>
            <a:round/>
            <a:headEnd/>
            <a:tailEnd/>
          </a:ln>
        </p:spPr>
        <p:txBody>
          <a:bodyPr/>
          <a:lstStyle/>
          <a:p>
            <a:endParaRPr lang="en-AU" dirty="0"/>
          </a:p>
        </p:txBody>
      </p:sp>
      <p:sp>
        <p:nvSpPr>
          <p:cNvPr id="91" name="Freeform 89"/>
          <p:cNvSpPr>
            <a:spLocks/>
          </p:cNvSpPr>
          <p:nvPr/>
        </p:nvSpPr>
        <p:spPr bwMode="auto">
          <a:xfrm>
            <a:off x="2854325" y="4411663"/>
            <a:ext cx="68263" cy="63500"/>
          </a:xfrm>
          <a:custGeom>
            <a:avLst/>
            <a:gdLst>
              <a:gd name="T0" fmla="*/ 16477 w 87"/>
              <a:gd name="T1" fmla="*/ 15679 h 81"/>
              <a:gd name="T2" fmla="*/ 16477 w 87"/>
              <a:gd name="T3" fmla="*/ 15679 h 81"/>
              <a:gd name="T4" fmla="*/ 16477 w 87"/>
              <a:gd name="T5" fmla="*/ 9407 h 81"/>
              <a:gd name="T6" fmla="*/ 13339 w 87"/>
              <a:gd name="T7" fmla="*/ 6272 h 81"/>
              <a:gd name="T8" fmla="*/ 13339 w 87"/>
              <a:gd name="T9" fmla="*/ 3136 h 81"/>
              <a:gd name="T10" fmla="*/ 10200 w 87"/>
              <a:gd name="T11" fmla="*/ 3136 h 81"/>
              <a:gd name="T12" fmla="*/ 0 w 87"/>
              <a:gd name="T13" fmla="*/ 0 h 81"/>
              <a:gd name="T14" fmla="*/ 0 w 87"/>
              <a:gd name="T15" fmla="*/ 6272 h 81"/>
              <a:gd name="T16" fmla="*/ 3139 w 87"/>
              <a:gd name="T17" fmla="*/ 9407 h 81"/>
              <a:gd name="T18" fmla="*/ 6277 w 87"/>
              <a:gd name="T19" fmla="*/ 6272 h 81"/>
              <a:gd name="T20" fmla="*/ 10200 w 87"/>
              <a:gd name="T21" fmla="*/ 12543 h 81"/>
              <a:gd name="T22" fmla="*/ 16477 w 87"/>
              <a:gd name="T23" fmla="*/ 15679 h 8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7"/>
              <a:gd name="T37" fmla="*/ 0 h 81"/>
              <a:gd name="T38" fmla="*/ 87 w 87"/>
              <a:gd name="T39" fmla="*/ 81 h 8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7" h="81">
                <a:moveTo>
                  <a:pt x="87" y="81"/>
                </a:moveTo>
                <a:lnTo>
                  <a:pt x="87" y="81"/>
                </a:lnTo>
                <a:lnTo>
                  <a:pt x="87" y="48"/>
                </a:lnTo>
                <a:lnTo>
                  <a:pt x="69" y="33"/>
                </a:lnTo>
                <a:lnTo>
                  <a:pt x="69" y="18"/>
                </a:lnTo>
                <a:lnTo>
                  <a:pt x="52" y="18"/>
                </a:lnTo>
                <a:lnTo>
                  <a:pt x="0" y="0"/>
                </a:lnTo>
                <a:lnTo>
                  <a:pt x="0" y="33"/>
                </a:lnTo>
                <a:lnTo>
                  <a:pt x="18" y="48"/>
                </a:lnTo>
                <a:lnTo>
                  <a:pt x="35" y="33"/>
                </a:lnTo>
                <a:lnTo>
                  <a:pt x="52" y="66"/>
                </a:lnTo>
                <a:lnTo>
                  <a:pt x="87" y="81"/>
                </a:lnTo>
                <a:close/>
              </a:path>
            </a:pathLst>
          </a:custGeom>
          <a:solidFill>
            <a:schemeClr val="accent1"/>
          </a:solidFill>
          <a:ln w="9525">
            <a:solidFill>
              <a:srgbClr val="B2B2B2"/>
            </a:solidFill>
            <a:round/>
            <a:headEnd/>
            <a:tailEnd/>
          </a:ln>
        </p:spPr>
        <p:txBody>
          <a:bodyPr/>
          <a:lstStyle/>
          <a:p>
            <a:endParaRPr lang="en-AU" dirty="0"/>
          </a:p>
        </p:txBody>
      </p:sp>
      <p:sp>
        <p:nvSpPr>
          <p:cNvPr id="92" name="Freeform 90"/>
          <p:cNvSpPr>
            <a:spLocks/>
          </p:cNvSpPr>
          <p:nvPr/>
        </p:nvSpPr>
        <p:spPr bwMode="auto">
          <a:xfrm>
            <a:off x="2922588" y="4449763"/>
            <a:ext cx="66675" cy="50800"/>
          </a:xfrm>
          <a:custGeom>
            <a:avLst/>
            <a:gdLst>
              <a:gd name="T0" fmla="*/ 0 w 84"/>
              <a:gd name="T1" fmla="*/ 6158 h 66"/>
              <a:gd name="T2" fmla="*/ 0 w 84"/>
              <a:gd name="T3" fmla="*/ 6158 h 66"/>
              <a:gd name="T4" fmla="*/ 9525 w 84"/>
              <a:gd name="T5" fmla="*/ 8467 h 66"/>
              <a:gd name="T6" fmla="*/ 9525 w 84"/>
              <a:gd name="T7" fmla="*/ 12315 h 66"/>
              <a:gd name="T8" fmla="*/ 14288 w 84"/>
              <a:gd name="T9" fmla="*/ 8467 h 66"/>
              <a:gd name="T10" fmla="*/ 9525 w 84"/>
              <a:gd name="T11" fmla="*/ 6158 h 66"/>
              <a:gd name="T12" fmla="*/ 16669 w 84"/>
              <a:gd name="T13" fmla="*/ 3079 h 66"/>
              <a:gd name="T14" fmla="*/ 14288 w 84"/>
              <a:gd name="T15" fmla="*/ 0 h 66"/>
              <a:gd name="T16" fmla="*/ 7144 w 84"/>
              <a:gd name="T17" fmla="*/ 3079 h 66"/>
              <a:gd name="T18" fmla="*/ 3969 w 84"/>
              <a:gd name="T19" fmla="*/ 3079 h 66"/>
              <a:gd name="T20" fmla="*/ 0 w 84"/>
              <a:gd name="T21" fmla="*/ 0 h 66"/>
              <a:gd name="T22" fmla="*/ 0 w 84"/>
              <a:gd name="T23" fmla="*/ 6158 h 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4"/>
              <a:gd name="T37" fmla="*/ 0 h 66"/>
              <a:gd name="T38" fmla="*/ 84 w 84"/>
              <a:gd name="T39" fmla="*/ 66 h 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4" h="66">
                <a:moveTo>
                  <a:pt x="0" y="33"/>
                </a:moveTo>
                <a:lnTo>
                  <a:pt x="0" y="33"/>
                </a:lnTo>
                <a:lnTo>
                  <a:pt x="51" y="48"/>
                </a:lnTo>
                <a:lnTo>
                  <a:pt x="51" y="66"/>
                </a:lnTo>
                <a:lnTo>
                  <a:pt x="69" y="48"/>
                </a:lnTo>
                <a:lnTo>
                  <a:pt x="51" y="33"/>
                </a:lnTo>
                <a:lnTo>
                  <a:pt x="84" y="18"/>
                </a:lnTo>
                <a:lnTo>
                  <a:pt x="69" y="0"/>
                </a:lnTo>
                <a:lnTo>
                  <a:pt x="34" y="18"/>
                </a:lnTo>
                <a:lnTo>
                  <a:pt x="17" y="18"/>
                </a:lnTo>
                <a:lnTo>
                  <a:pt x="0" y="0"/>
                </a:lnTo>
                <a:lnTo>
                  <a:pt x="0" y="33"/>
                </a:lnTo>
              </a:path>
            </a:pathLst>
          </a:custGeom>
          <a:solidFill>
            <a:schemeClr val="accent1"/>
          </a:solidFill>
          <a:ln w="9525">
            <a:solidFill>
              <a:srgbClr val="B2B2B2"/>
            </a:solidFill>
            <a:prstDash val="solid"/>
            <a:round/>
            <a:headEnd/>
            <a:tailEnd/>
          </a:ln>
        </p:spPr>
        <p:txBody>
          <a:bodyPr/>
          <a:lstStyle/>
          <a:p>
            <a:endParaRPr lang="en-AU" dirty="0"/>
          </a:p>
        </p:txBody>
      </p:sp>
      <p:sp>
        <p:nvSpPr>
          <p:cNvPr id="93" name="Freeform 91"/>
          <p:cNvSpPr>
            <a:spLocks/>
          </p:cNvSpPr>
          <p:nvPr/>
        </p:nvSpPr>
        <p:spPr bwMode="auto">
          <a:xfrm>
            <a:off x="2990850" y="4449763"/>
            <a:ext cx="55563" cy="50800"/>
          </a:xfrm>
          <a:custGeom>
            <a:avLst/>
            <a:gdLst>
              <a:gd name="T0" fmla="*/ 10468 w 69"/>
              <a:gd name="T1" fmla="*/ 3079 h 66"/>
              <a:gd name="T2" fmla="*/ 10468 w 69"/>
              <a:gd name="T3" fmla="*/ 3079 h 66"/>
              <a:gd name="T4" fmla="*/ 14495 w 69"/>
              <a:gd name="T5" fmla="*/ 6158 h 66"/>
              <a:gd name="T6" fmla="*/ 10468 w 69"/>
              <a:gd name="T7" fmla="*/ 8467 h 66"/>
              <a:gd name="T8" fmla="*/ 10468 w 69"/>
              <a:gd name="T9" fmla="*/ 12315 h 66"/>
              <a:gd name="T10" fmla="*/ 7247 w 69"/>
              <a:gd name="T11" fmla="*/ 6158 h 66"/>
              <a:gd name="T12" fmla="*/ 0 w 69"/>
              <a:gd name="T13" fmla="*/ 3079 h 66"/>
              <a:gd name="T14" fmla="*/ 0 w 69"/>
              <a:gd name="T15" fmla="*/ 0 h 66"/>
              <a:gd name="T16" fmla="*/ 4026 w 69"/>
              <a:gd name="T17" fmla="*/ 0 h 66"/>
              <a:gd name="T18" fmla="*/ 7247 w 69"/>
              <a:gd name="T19" fmla="*/ 0 h 66"/>
              <a:gd name="T20" fmla="*/ 10468 w 69"/>
              <a:gd name="T21" fmla="*/ 3079 h 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9"/>
              <a:gd name="T34" fmla="*/ 0 h 66"/>
              <a:gd name="T35" fmla="*/ 69 w 69"/>
              <a:gd name="T36" fmla="*/ 66 h 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9" h="66">
                <a:moveTo>
                  <a:pt x="52" y="18"/>
                </a:moveTo>
                <a:lnTo>
                  <a:pt x="52" y="18"/>
                </a:lnTo>
                <a:lnTo>
                  <a:pt x="69" y="33"/>
                </a:lnTo>
                <a:lnTo>
                  <a:pt x="52" y="48"/>
                </a:lnTo>
                <a:lnTo>
                  <a:pt x="52" y="66"/>
                </a:lnTo>
                <a:lnTo>
                  <a:pt x="35" y="33"/>
                </a:lnTo>
                <a:lnTo>
                  <a:pt x="0" y="18"/>
                </a:lnTo>
                <a:lnTo>
                  <a:pt x="0" y="0"/>
                </a:lnTo>
                <a:lnTo>
                  <a:pt x="17" y="0"/>
                </a:lnTo>
                <a:lnTo>
                  <a:pt x="35" y="0"/>
                </a:lnTo>
                <a:lnTo>
                  <a:pt x="52" y="18"/>
                </a:lnTo>
              </a:path>
            </a:pathLst>
          </a:custGeom>
          <a:solidFill>
            <a:schemeClr val="accent1"/>
          </a:solidFill>
          <a:ln w="9525">
            <a:solidFill>
              <a:srgbClr val="B2B2B2"/>
            </a:solidFill>
            <a:prstDash val="solid"/>
            <a:round/>
            <a:headEnd/>
            <a:tailEnd/>
          </a:ln>
        </p:spPr>
        <p:txBody>
          <a:bodyPr/>
          <a:lstStyle/>
          <a:p>
            <a:endParaRPr lang="en-AU" dirty="0"/>
          </a:p>
        </p:txBody>
      </p:sp>
      <p:sp>
        <p:nvSpPr>
          <p:cNvPr id="94" name="Freeform 92"/>
          <p:cNvSpPr>
            <a:spLocks/>
          </p:cNvSpPr>
          <p:nvPr/>
        </p:nvSpPr>
        <p:spPr bwMode="auto">
          <a:xfrm>
            <a:off x="2976563" y="4449763"/>
            <a:ext cx="14288" cy="12700"/>
          </a:xfrm>
          <a:custGeom>
            <a:avLst/>
            <a:gdLst>
              <a:gd name="T0" fmla="*/ 4202 w 17"/>
              <a:gd name="T1" fmla="*/ 2822 h 18"/>
              <a:gd name="T2" fmla="*/ 4202 w 17"/>
              <a:gd name="T3" fmla="*/ 2822 h 18"/>
              <a:gd name="T4" fmla="*/ 4202 w 17"/>
              <a:gd name="T5" fmla="*/ 0 h 18"/>
              <a:gd name="T6" fmla="*/ 0 w 17"/>
              <a:gd name="T7" fmla="*/ 0 h 18"/>
              <a:gd name="T8" fmla="*/ 4202 w 17"/>
              <a:gd name="T9" fmla="*/ 2822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17" y="18"/>
                </a:moveTo>
                <a:lnTo>
                  <a:pt x="17" y="18"/>
                </a:lnTo>
                <a:lnTo>
                  <a:pt x="17" y="0"/>
                </a:lnTo>
                <a:lnTo>
                  <a:pt x="0" y="0"/>
                </a:lnTo>
                <a:lnTo>
                  <a:pt x="17" y="18"/>
                </a:lnTo>
              </a:path>
            </a:pathLst>
          </a:custGeom>
          <a:solidFill>
            <a:schemeClr val="accent1"/>
          </a:solidFill>
          <a:ln w="9525">
            <a:solidFill>
              <a:srgbClr val="B2B2B2"/>
            </a:solidFill>
            <a:prstDash val="solid"/>
            <a:round/>
            <a:headEnd/>
            <a:tailEnd/>
          </a:ln>
        </p:spPr>
        <p:txBody>
          <a:bodyPr/>
          <a:lstStyle/>
          <a:p>
            <a:endParaRPr lang="en-AU" dirty="0"/>
          </a:p>
        </p:txBody>
      </p:sp>
      <p:sp>
        <p:nvSpPr>
          <p:cNvPr id="95" name="Freeform 93"/>
          <p:cNvSpPr>
            <a:spLocks/>
          </p:cNvSpPr>
          <p:nvPr/>
        </p:nvSpPr>
        <p:spPr bwMode="auto">
          <a:xfrm>
            <a:off x="7558087" y="4643438"/>
            <a:ext cx="217488" cy="177800"/>
          </a:xfrm>
          <a:custGeom>
            <a:avLst/>
            <a:gdLst>
              <a:gd name="T0" fmla="*/ 53779 w 275"/>
              <a:gd name="T1" fmla="*/ 12644 h 225"/>
              <a:gd name="T2" fmla="*/ 53779 w 275"/>
              <a:gd name="T3" fmla="*/ 12644 h 225"/>
              <a:gd name="T4" fmla="*/ 53779 w 275"/>
              <a:gd name="T5" fmla="*/ 25287 h 225"/>
              <a:gd name="T6" fmla="*/ 53779 w 275"/>
              <a:gd name="T7" fmla="*/ 44252 h 225"/>
              <a:gd name="T8" fmla="*/ 47452 w 275"/>
              <a:gd name="T9" fmla="*/ 37931 h 225"/>
              <a:gd name="T10" fmla="*/ 37171 w 275"/>
              <a:gd name="T11" fmla="*/ 41092 h 225"/>
              <a:gd name="T12" fmla="*/ 40334 w 275"/>
              <a:gd name="T13" fmla="*/ 34770 h 225"/>
              <a:gd name="T14" fmla="*/ 37171 w 275"/>
              <a:gd name="T15" fmla="*/ 28448 h 225"/>
              <a:gd name="T16" fmla="*/ 13445 w 275"/>
              <a:gd name="T17" fmla="*/ 15804 h 225"/>
              <a:gd name="T18" fmla="*/ 10281 w 275"/>
              <a:gd name="T19" fmla="*/ 18965 h 225"/>
              <a:gd name="T20" fmla="*/ 10281 w 275"/>
              <a:gd name="T21" fmla="*/ 15804 h 225"/>
              <a:gd name="T22" fmla="*/ 6327 w 275"/>
              <a:gd name="T23" fmla="*/ 12644 h 225"/>
              <a:gd name="T24" fmla="*/ 13445 w 275"/>
              <a:gd name="T25" fmla="*/ 12644 h 225"/>
              <a:gd name="T26" fmla="*/ 16608 w 275"/>
              <a:gd name="T27" fmla="*/ 9483 h 225"/>
              <a:gd name="T28" fmla="*/ 6327 w 275"/>
              <a:gd name="T29" fmla="*/ 9483 h 225"/>
              <a:gd name="T30" fmla="*/ 3163 w 275"/>
              <a:gd name="T31" fmla="*/ 6322 h 225"/>
              <a:gd name="T32" fmla="*/ 0 w 275"/>
              <a:gd name="T33" fmla="*/ 6322 h 225"/>
              <a:gd name="T34" fmla="*/ 6327 w 275"/>
              <a:gd name="T35" fmla="*/ 0 h 225"/>
              <a:gd name="T36" fmla="*/ 10281 w 275"/>
              <a:gd name="T37" fmla="*/ 0 h 225"/>
              <a:gd name="T38" fmla="*/ 16608 w 275"/>
              <a:gd name="T39" fmla="*/ 3161 h 225"/>
              <a:gd name="T40" fmla="*/ 16608 w 275"/>
              <a:gd name="T41" fmla="*/ 9483 h 225"/>
              <a:gd name="T42" fmla="*/ 22935 w 275"/>
              <a:gd name="T43" fmla="*/ 15804 h 225"/>
              <a:gd name="T44" fmla="*/ 30053 w 275"/>
              <a:gd name="T45" fmla="*/ 9483 h 225"/>
              <a:gd name="T46" fmla="*/ 37171 w 275"/>
              <a:gd name="T47" fmla="*/ 6322 h 225"/>
              <a:gd name="T48" fmla="*/ 53779 w 275"/>
              <a:gd name="T49" fmla="*/ 12644 h 2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5"/>
              <a:gd name="T76" fmla="*/ 0 h 225"/>
              <a:gd name="T77" fmla="*/ 275 w 275"/>
              <a:gd name="T78" fmla="*/ 225 h 22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5" h="225">
                <a:moveTo>
                  <a:pt x="275" y="65"/>
                </a:moveTo>
                <a:lnTo>
                  <a:pt x="275" y="65"/>
                </a:lnTo>
                <a:lnTo>
                  <a:pt x="275" y="129"/>
                </a:lnTo>
                <a:lnTo>
                  <a:pt x="275" y="225"/>
                </a:lnTo>
                <a:lnTo>
                  <a:pt x="240" y="192"/>
                </a:lnTo>
                <a:lnTo>
                  <a:pt x="189" y="209"/>
                </a:lnTo>
                <a:lnTo>
                  <a:pt x="206" y="177"/>
                </a:lnTo>
                <a:lnTo>
                  <a:pt x="189" y="144"/>
                </a:lnTo>
                <a:lnTo>
                  <a:pt x="68" y="81"/>
                </a:lnTo>
                <a:lnTo>
                  <a:pt x="52" y="96"/>
                </a:lnTo>
                <a:lnTo>
                  <a:pt x="52" y="81"/>
                </a:lnTo>
                <a:lnTo>
                  <a:pt x="35" y="65"/>
                </a:lnTo>
                <a:lnTo>
                  <a:pt x="68" y="65"/>
                </a:lnTo>
                <a:lnTo>
                  <a:pt x="85" y="48"/>
                </a:lnTo>
                <a:lnTo>
                  <a:pt x="35" y="48"/>
                </a:lnTo>
                <a:lnTo>
                  <a:pt x="18" y="33"/>
                </a:lnTo>
                <a:lnTo>
                  <a:pt x="0" y="33"/>
                </a:lnTo>
                <a:lnTo>
                  <a:pt x="35" y="0"/>
                </a:lnTo>
                <a:lnTo>
                  <a:pt x="52" y="0"/>
                </a:lnTo>
                <a:lnTo>
                  <a:pt x="85" y="18"/>
                </a:lnTo>
                <a:lnTo>
                  <a:pt x="85" y="48"/>
                </a:lnTo>
                <a:lnTo>
                  <a:pt x="119" y="81"/>
                </a:lnTo>
                <a:lnTo>
                  <a:pt x="154" y="48"/>
                </a:lnTo>
                <a:lnTo>
                  <a:pt x="189" y="33"/>
                </a:lnTo>
                <a:lnTo>
                  <a:pt x="275" y="65"/>
                </a:lnTo>
                <a:close/>
              </a:path>
            </a:pathLst>
          </a:custGeom>
          <a:solidFill>
            <a:schemeClr val="accent1"/>
          </a:solidFill>
          <a:ln w="9525">
            <a:solidFill>
              <a:srgbClr val="B2B2B2"/>
            </a:solidFill>
            <a:round/>
            <a:headEnd/>
            <a:tailEnd/>
          </a:ln>
        </p:spPr>
        <p:txBody>
          <a:bodyPr/>
          <a:lstStyle/>
          <a:p>
            <a:endParaRPr lang="en-AU" dirty="0"/>
          </a:p>
        </p:txBody>
      </p:sp>
      <p:sp>
        <p:nvSpPr>
          <p:cNvPr id="96" name="Freeform 94"/>
          <p:cNvSpPr>
            <a:spLocks/>
          </p:cNvSpPr>
          <p:nvPr/>
        </p:nvSpPr>
        <p:spPr bwMode="auto">
          <a:xfrm>
            <a:off x="7775574" y="4694238"/>
            <a:ext cx="207963" cy="165100"/>
          </a:xfrm>
          <a:custGeom>
            <a:avLst/>
            <a:gdLst>
              <a:gd name="T0" fmla="*/ 0 w 261"/>
              <a:gd name="T1" fmla="*/ 31750 h 208"/>
              <a:gd name="T2" fmla="*/ 0 w 261"/>
              <a:gd name="T3" fmla="*/ 31750 h 208"/>
              <a:gd name="T4" fmla="*/ 0 w 261"/>
              <a:gd name="T5" fmla="*/ 12700 h 208"/>
              <a:gd name="T6" fmla="*/ 0 w 261"/>
              <a:gd name="T7" fmla="*/ 0 h 208"/>
              <a:gd name="T8" fmla="*/ 14342 w 261"/>
              <a:gd name="T9" fmla="*/ 3175 h 208"/>
              <a:gd name="T10" fmla="*/ 24701 w 261"/>
              <a:gd name="T11" fmla="*/ 9525 h 208"/>
              <a:gd name="T12" fmla="*/ 24701 w 261"/>
              <a:gd name="T13" fmla="*/ 12700 h 208"/>
              <a:gd name="T14" fmla="*/ 38246 w 261"/>
              <a:gd name="T15" fmla="*/ 19050 h 208"/>
              <a:gd name="T16" fmla="*/ 31872 w 261"/>
              <a:gd name="T17" fmla="*/ 22225 h 208"/>
              <a:gd name="T18" fmla="*/ 35059 w 261"/>
              <a:gd name="T19" fmla="*/ 22225 h 208"/>
              <a:gd name="T20" fmla="*/ 38246 w 261"/>
              <a:gd name="T21" fmla="*/ 24606 h 208"/>
              <a:gd name="T22" fmla="*/ 42230 w 261"/>
              <a:gd name="T23" fmla="*/ 31750 h 208"/>
              <a:gd name="T24" fmla="*/ 45417 w 261"/>
              <a:gd name="T25" fmla="*/ 31750 h 208"/>
              <a:gd name="T26" fmla="*/ 45417 w 261"/>
              <a:gd name="T27" fmla="*/ 34925 h 208"/>
              <a:gd name="T28" fmla="*/ 52588 w 261"/>
              <a:gd name="T29" fmla="*/ 38100 h 208"/>
              <a:gd name="T30" fmla="*/ 52588 w 261"/>
              <a:gd name="T31" fmla="*/ 41275 h 208"/>
              <a:gd name="T32" fmla="*/ 35059 w 261"/>
              <a:gd name="T33" fmla="*/ 38100 h 208"/>
              <a:gd name="T34" fmla="*/ 27888 w 261"/>
              <a:gd name="T35" fmla="*/ 24606 h 208"/>
              <a:gd name="T36" fmla="*/ 20717 w 261"/>
              <a:gd name="T37" fmla="*/ 24606 h 208"/>
              <a:gd name="T38" fmla="*/ 17529 w 261"/>
              <a:gd name="T39" fmla="*/ 24606 h 208"/>
              <a:gd name="T40" fmla="*/ 10358 w 261"/>
              <a:gd name="T41" fmla="*/ 28575 h 208"/>
              <a:gd name="T42" fmla="*/ 14342 w 261"/>
              <a:gd name="T43" fmla="*/ 31750 h 208"/>
              <a:gd name="T44" fmla="*/ 7171 w 261"/>
              <a:gd name="T45" fmla="*/ 31750 h 208"/>
              <a:gd name="T46" fmla="*/ 0 w 261"/>
              <a:gd name="T47" fmla="*/ 31750 h 2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61"/>
              <a:gd name="T73" fmla="*/ 0 h 208"/>
              <a:gd name="T74" fmla="*/ 261 w 261"/>
              <a:gd name="T75" fmla="*/ 208 h 20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61" h="208">
                <a:moveTo>
                  <a:pt x="0" y="160"/>
                </a:moveTo>
                <a:lnTo>
                  <a:pt x="0" y="160"/>
                </a:lnTo>
                <a:lnTo>
                  <a:pt x="0" y="64"/>
                </a:lnTo>
                <a:lnTo>
                  <a:pt x="0" y="0"/>
                </a:lnTo>
                <a:lnTo>
                  <a:pt x="69" y="16"/>
                </a:lnTo>
                <a:lnTo>
                  <a:pt x="121" y="48"/>
                </a:lnTo>
                <a:lnTo>
                  <a:pt x="121" y="64"/>
                </a:lnTo>
                <a:lnTo>
                  <a:pt x="192" y="96"/>
                </a:lnTo>
                <a:lnTo>
                  <a:pt x="157" y="112"/>
                </a:lnTo>
                <a:lnTo>
                  <a:pt x="175" y="112"/>
                </a:lnTo>
                <a:lnTo>
                  <a:pt x="192" y="127"/>
                </a:lnTo>
                <a:lnTo>
                  <a:pt x="209" y="160"/>
                </a:lnTo>
                <a:lnTo>
                  <a:pt x="226" y="160"/>
                </a:lnTo>
                <a:lnTo>
                  <a:pt x="226" y="175"/>
                </a:lnTo>
                <a:lnTo>
                  <a:pt x="261" y="192"/>
                </a:lnTo>
                <a:lnTo>
                  <a:pt x="261" y="208"/>
                </a:lnTo>
                <a:lnTo>
                  <a:pt x="175" y="192"/>
                </a:lnTo>
                <a:lnTo>
                  <a:pt x="140" y="127"/>
                </a:lnTo>
                <a:lnTo>
                  <a:pt x="104" y="127"/>
                </a:lnTo>
                <a:lnTo>
                  <a:pt x="86" y="127"/>
                </a:lnTo>
                <a:lnTo>
                  <a:pt x="52" y="144"/>
                </a:lnTo>
                <a:lnTo>
                  <a:pt x="69" y="160"/>
                </a:lnTo>
                <a:lnTo>
                  <a:pt x="34" y="160"/>
                </a:lnTo>
                <a:lnTo>
                  <a:pt x="0" y="160"/>
                </a:lnTo>
                <a:close/>
              </a:path>
            </a:pathLst>
          </a:custGeom>
          <a:solidFill>
            <a:schemeClr val="accent1"/>
          </a:solidFill>
          <a:ln w="9525">
            <a:solidFill>
              <a:srgbClr val="B2B2B2"/>
            </a:solidFill>
            <a:round/>
            <a:headEnd/>
            <a:tailEnd/>
          </a:ln>
        </p:spPr>
        <p:txBody>
          <a:bodyPr/>
          <a:lstStyle/>
          <a:p>
            <a:endParaRPr lang="en-AU" dirty="0"/>
          </a:p>
        </p:txBody>
      </p:sp>
      <p:sp>
        <p:nvSpPr>
          <p:cNvPr id="97" name="Freeform 95"/>
          <p:cNvSpPr>
            <a:spLocks/>
          </p:cNvSpPr>
          <p:nvPr/>
        </p:nvSpPr>
        <p:spPr bwMode="auto">
          <a:xfrm>
            <a:off x="7170737" y="4859338"/>
            <a:ext cx="881063" cy="635000"/>
          </a:xfrm>
          <a:custGeom>
            <a:avLst/>
            <a:gdLst>
              <a:gd name="T0" fmla="*/ 11123 w 1109"/>
              <a:gd name="T1" fmla="*/ 127000 h 800"/>
              <a:gd name="T2" fmla="*/ 27806 w 1109"/>
              <a:gd name="T3" fmla="*/ 133350 h 800"/>
              <a:gd name="T4" fmla="*/ 55613 w 1109"/>
              <a:gd name="T5" fmla="*/ 123825 h 800"/>
              <a:gd name="T6" fmla="*/ 73091 w 1109"/>
              <a:gd name="T7" fmla="*/ 114300 h 800"/>
              <a:gd name="T8" fmla="*/ 114403 w 1109"/>
              <a:gd name="T9" fmla="*/ 117475 h 800"/>
              <a:gd name="T10" fmla="*/ 117581 w 1109"/>
              <a:gd name="T11" fmla="*/ 120650 h 800"/>
              <a:gd name="T12" fmla="*/ 135059 w 1109"/>
              <a:gd name="T13" fmla="*/ 117475 h 800"/>
              <a:gd name="T14" fmla="*/ 131087 w 1109"/>
              <a:gd name="T15" fmla="*/ 133350 h 800"/>
              <a:gd name="T16" fmla="*/ 135059 w 1109"/>
              <a:gd name="T17" fmla="*/ 127000 h 800"/>
              <a:gd name="T18" fmla="*/ 135059 w 1109"/>
              <a:gd name="T19" fmla="*/ 136525 h 800"/>
              <a:gd name="T20" fmla="*/ 145387 w 1109"/>
              <a:gd name="T21" fmla="*/ 142875 h 800"/>
              <a:gd name="T22" fmla="*/ 148565 w 1109"/>
              <a:gd name="T23" fmla="*/ 149225 h 800"/>
              <a:gd name="T24" fmla="*/ 162071 w 1109"/>
              <a:gd name="T25" fmla="*/ 152400 h 800"/>
              <a:gd name="T26" fmla="*/ 172399 w 1109"/>
              <a:gd name="T27" fmla="*/ 149225 h 800"/>
              <a:gd name="T28" fmla="*/ 176371 w 1109"/>
              <a:gd name="T29" fmla="*/ 152400 h 800"/>
              <a:gd name="T30" fmla="*/ 182727 w 1109"/>
              <a:gd name="T31" fmla="*/ 158750 h 800"/>
              <a:gd name="T32" fmla="*/ 200205 w 1109"/>
              <a:gd name="T33" fmla="*/ 149225 h 800"/>
              <a:gd name="T34" fmla="*/ 216889 w 1109"/>
              <a:gd name="T35" fmla="*/ 107950 h 800"/>
              <a:gd name="T36" fmla="*/ 216889 w 1109"/>
              <a:gd name="T37" fmla="*/ 79375 h 800"/>
              <a:gd name="T38" fmla="*/ 206561 w 1109"/>
              <a:gd name="T39" fmla="*/ 66675 h 800"/>
              <a:gd name="T40" fmla="*/ 200205 w 1109"/>
              <a:gd name="T41" fmla="*/ 57150 h 800"/>
              <a:gd name="T42" fmla="*/ 193055 w 1109"/>
              <a:gd name="T43" fmla="*/ 50006 h 800"/>
              <a:gd name="T44" fmla="*/ 179549 w 1109"/>
              <a:gd name="T45" fmla="*/ 31750 h 800"/>
              <a:gd name="T46" fmla="*/ 176371 w 1109"/>
              <a:gd name="T47" fmla="*/ 21431 h 800"/>
              <a:gd name="T48" fmla="*/ 166043 w 1109"/>
              <a:gd name="T49" fmla="*/ 19050 h 800"/>
              <a:gd name="T50" fmla="*/ 158893 w 1109"/>
              <a:gd name="T51" fmla="*/ 0 h 800"/>
              <a:gd name="T52" fmla="*/ 155715 w 1109"/>
              <a:gd name="T53" fmla="*/ 21431 h 800"/>
              <a:gd name="T54" fmla="*/ 145387 w 1109"/>
              <a:gd name="T55" fmla="*/ 34925 h 800"/>
              <a:gd name="T56" fmla="*/ 127909 w 1109"/>
              <a:gd name="T57" fmla="*/ 25400 h 800"/>
              <a:gd name="T58" fmla="*/ 120759 w 1109"/>
              <a:gd name="T59" fmla="*/ 21431 h 800"/>
              <a:gd name="T60" fmla="*/ 127909 w 1109"/>
              <a:gd name="T61" fmla="*/ 11906 h 800"/>
              <a:gd name="T62" fmla="*/ 127909 w 1109"/>
              <a:gd name="T63" fmla="*/ 6350 h 800"/>
              <a:gd name="T64" fmla="*/ 124731 w 1109"/>
              <a:gd name="T65" fmla="*/ 6350 h 800"/>
              <a:gd name="T66" fmla="*/ 103281 w 1109"/>
              <a:gd name="T67" fmla="*/ 2381 h 800"/>
              <a:gd name="T68" fmla="*/ 103281 w 1109"/>
              <a:gd name="T69" fmla="*/ 6350 h 800"/>
              <a:gd name="T70" fmla="*/ 92953 w 1109"/>
              <a:gd name="T71" fmla="*/ 9525 h 800"/>
              <a:gd name="T72" fmla="*/ 89775 w 1109"/>
              <a:gd name="T73" fmla="*/ 11906 h 800"/>
              <a:gd name="T74" fmla="*/ 89775 w 1109"/>
              <a:gd name="T75" fmla="*/ 21431 h 800"/>
              <a:gd name="T76" fmla="*/ 82624 w 1109"/>
              <a:gd name="T77" fmla="*/ 21431 h 800"/>
              <a:gd name="T78" fmla="*/ 79447 w 1109"/>
              <a:gd name="T79" fmla="*/ 15875 h 800"/>
              <a:gd name="T80" fmla="*/ 69119 w 1109"/>
              <a:gd name="T81" fmla="*/ 19050 h 800"/>
              <a:gd name="T82" fmla="*/ 62763 w 1109"/>
              <a:gd name="T83" fmla="*/ 28575 h 800"/>
              <a:gd name="T84" fmla="*/ 55613 w 1109"/>
              <a:gd name="T85" fmla="*/ 28575 h 800"/>
              <a:gd name="T86" fmla="*/ 55613 w 1109"/>
              <a:gd name="T87" fmla="*/ 34925 h 800"/>
              <a:gd name="T88" fmla="*/ 48462 w 1109"/>
              <a:gd name="T89" fmla="*/ 34925 h 800"/>
              <a:gd name="T90" fmla="*/ 42107 w 1109"/>
              <a:gd name="T91" fmla="*/ 44450 h 800"/>
              <a:gd name="T92" fmla="*/ 7150 w 1109"/>
              <a:gd name="T93" fmla="*/ 60325 h 800"/>
              <a:gd name="T94" fmla="*/ 3972 w 1109"/>
              <a:gd name="T95" fmla="*/ 60325 h 800"/>
              <a:gd name="T96" fmla="*/ 0 w 1109"/>
              <a:gd name="T97" fmla="*/ 66675 h 800"/>
              <a:gd name="T98" fmla="*/ 3972 w 1109"/>
              <a:gd name="T99" fmla="*/ 76200 h 800"/>
              <a:gd name="T100" fmla="*/ 0 w 1109"/>
              <a:gd name="T101" fmla="*/ 79375 h 800"/>
              <a:gd name="T102" fmla="*/ 14300 w 1109"/>
              <a:gd name="T103" fmla="*/ 111125 h 800"/>
              <a:gd name="T104" fmla="*/ 11123 w 1109"/>
              <a:gd name="T105" fmla="*/ 123825 h 8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109"/>
              <a:gd name="T160" fmla="*/ 0 h 800"/>
              <a:gd name="T161" fmla="*/ 1109 w 1109"/>
              <a:gd name="T162" fmla="*/ 800 h 8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109" h="800">
                <a:moveTo>
                  <a:pt x="54" y="639"/>
                </a:moveTo>
                <a:lnTo>
                  <a:pt x="54" y="639"/>
                </a:lnTo>
                <a:lnTo>
                  <a:pt x="105" y="671"/>
                </a:lnTo>
                <a:lnTo>
                  <a:pt x="140" y="671"/>
                </a:lnTo>
                <a:lnTo>
                  <a:pt x="192" y="623"/>
                </a:lnTo>
                <a:lnTo>
                  <a:pt x="278" y="623"/>
                </a:lnTo>
                <a:lnTo>
                  <a:pt x="295" y="608"/>
                </a:lnTo>
                <a:lnTo>
                  <a:pt x="365" y="575"/>
                </a:lnTo>
                <a:lnTo>
                  <a:pt x="503" y="560"/>
                </a:lnTo>
                <a:lnTo>
                  <a:pt x="574" y="591"/>
                </a:lnTo>
                <a:lnTo>
                  <a:pt x="574" y="608"/>
                </a:lnTo>
                <a:lnTo>
                  <a:pt x="591" y="608"/>
                </a:lnTo>
                <a:lnTo>
                  <a:pt x="626" y="671"/>
                </a:lnTo>
                <a:lnTo>
                  <a:pt x="677" y="591"/>
                </a:lnTo>
                <a:lnTo>
                  <a:pt x="677" y="623"/>
                </a:lnTo>
                <a:lnTo>
                  <a:pt x="660" y="671"/>
                </a:lnTo>
                <a:lnTo>
                  <a:pt x="677" y="671"/>
                </a:lnTo>
                <a:lnTo>
                  <a:pt x="677" y="639"/>
                </a:lnTo>
                <a:lnTo>
                  <a:pt x="695" y="671"/>
                </a:lnTo>
                <a:lnTo>
                  <a:pt x="677" y="687"/>
                </a:lnTo>
                <a:lnTo>
                  <a:pt x="712" y="687"/>
                </a:lnTo>
                <a:lnTo>
                  <a:pt x="729" y="719"/>
                </a:lnTo>
                <a:lnTo>
                  <a:pt x="729" y="735"/>
                </a:lnTo>
                <a:lnTo>
                  <a:pt x="747" y="752"/>
                </a:lnTo>
                <a:lnTo>
                  <a:pt x="781" y="767"/>
                </a:lnTo>
                <a:lnTo>
                  <a:pt x="816" y="767"/>
                </a:lnTo>
                <a:lnTo>
                  <a:pt x="833" y="783"/>
                </a:lnTo>
                <a:lnTo>
                  <a:pt x="868" y="752"/>
                </a:lnTo>
                <a:lnTo>
                  <a:pt x="868" y="767"/>
                </a:lnTo>
                <a:lnTo>
                  <a:pt x="885" y="767"/>
                </a:lnTo>
                <a:lnTo>
                  <a:pt x="885" y="783"/>
                </a:lnTo>
                <a:lnTo>
                  <a:pt x="919" y="800"/>
                </a:lnTo>
                <a:lnTo>
                  <a:pt x="954" y="752"/>
                </a:lnTo>
                <a:lnTo>
                  <a:pt x="1006" y="752"/>
                </a:lnTo>
                <a:lnTo>
                  <a:pt x="1023" y="687"/>
                </a:lnTo>
                <a:lnTo>
                  <a:pt x="1092" y="543"/>
                </a:lnTo>
                <a:lnTo>
                  <a:pt x="1109" y="479"/>
                </a:lnTo>
                <a:lnTo>
                  <a:pt x="1092" y="399"/>
                </a:lnTo>
                <a:lnTo>
                  <a:pt x="1058" y="351"/>
                </a:lnTo>
                <a:lnTo>
                  <a:pt x="1040" y="336"/>
                </a:lnTo>
                <a:lnTo>
                  <a:pt x="1023" y="303"/>
                </a:lnTo>
                <a:lnTo>
                  <a:pt x="1006" y="288"/>
                </a:lnTo>
                <a:lnTo>
                  <a:pt x="1006" y="303"/>
                </a:lnTo>
                <a:lnTo>
                  <a:pt x="971" y="255"/>
                </a:lnTo>
                <a:lnTo>
                  <a:pt x="919" y="207"/>
                </a:lnTo>
                <a:lnTo>
                  <a:pt x="902" y="159"/>
                </a:lnTo>
                <a:lnTo>
                  <a:pt x="885" y="144"/>
                </a:lnTo>
                <a:lnTo>
                  <a:pt x="885" y="111"/>
                </a:lnTo>
                <a:lnTo>
                  <a:pt x="868" y="96"/>
                </a:lnTo>
                <a:lnTo>
                  <a:pt x="833" y="96"/>
                </a:lnTo>
                <a:lnTo>
                  <a:pt x="816" y="0"/>
                </a:lnTo>
                <a:lnTo>
                  <a:pt x="798" y="0"/>
                </a:lnTo>
                <a:lnTo>
                  <a:pt x="781" y="32"/>
                </a:lnTo>
                <a:lnTo>
                  <a:pt x="781" y="111"/>
                </a:lnTo>
                <a:lnTo>
                  <a:pt x="764" y="176"/>
                </a:lnTo>
                <a:lnTo>
                  <a:pt x="729" y="176"/>
                </a:lnTo>
                <a:lnTo>
                  <a:pt x="660" y="128"/>
                </a:lnTo>
                <a:lnTo>
                  <a:pt x="643" y="128"/>
                </a:lnTo>
                <a:lnTo>
                  <a:pt x="643" y="111"/>
                </a:lnTo>
                <a:lnTo>
                  <a:pt x="608" y="111"/>
                </a:lnTo>
                <a:lnTo>
                  <a:pt x="626" y="63"/>
                </a:lnTo>
                <a:lnTo>
                  <a:pt x="643" y="63"/>
                </a:lnTo>
                <a:lnTo>
                  <a:pt x="660" y="32"/>
                </a:lnTo>
                <a:lnTo>
                  <a:pt x="643" y="32"/>
                </a:lnTo>
                <a:lnTo>
                  <a:pt x="626" y="48"/>
                </a:lnTo>
                <a:lnTo>
                  <a:pt x="626" y="32"/>
                </a:lnTo>
                <a:lnTo>
                  <a:pt x="608" y="32"/>
                </a:lnTo>
                <a:lnTo>
                  <a:pt x="520" y="15"/>
                </a:lnTo>
                <a:lnTo>
                  <a:pt x="537" y="32"/>
                </a:lnTo>
                <a:lnTo>
                  <a:pt x="520" y="32"/>
                </a:lnTo>
                <a:lnTo>
                  <a:pt x="485" y="32"/>
                </a:lnTo>
                <a:lnTo>
                  <a:pt x="468" y="48"/>
                </a:lnTo>
                <a:lnTo>
                  <a:pt x="468" y="63"/>
                </a:lnTo>
                <a:lnTo>
                  <a:pt x="451" y="63"/>
                </a:lnTo>
                <a:lnTo>
                  <a:pt x="451" y="96"/>
                </a:lnTo>
                <a:lnTo>
                  <a:pt x="451" y="111"/>
                </a:lnTo>
                <a:lnTo>
                  <a:pt x="416" y="96"/>
                </a:lnTo>
                <a:lnTo>
                  <a:pt x="416" y="111"/>
                </a:lnTo>
                <a:lnTo>
                  <a:pt x="416" y="96"/>
                </a:lnTo>
                <a:lnTo>
                  <a:pt x="399" y="80"/>
                </a:lnTo>
                <a:lnTo>
                  <a:pt x="382" y="80"/>
                </a:lnTo>
                <a:lnTo>
                  <a:pt x="347" y="96"/>
                </a:lnTo>
                <a:lnTo>
                  <a:pt x="330" y="96"/>
                </a:lnTo>
                <a:lnTo>
                  <a:pt x="313" y="144"/>
                </a:lnTo>
                <a:lnTo>
                  <a:pt x="295" y="144"/>
                </a:lnTo>
                <a:lnTo>
                  <a:pt x="278" y="144"/>
                </a:lnTo>
                <a:lnTo>
                  <a:pt x="295" y="159"/>
                </a:lnTo>
                <a:lnTo>
                  <a:pt x="278" y="176"/>
                </a:lnTo>
                <a:lnTo>
                  <a:pt x="278" y="144"/>
                </a:lnTo>
                <a:lnTo>
                  <a:pt x="244" y="176"/>
                </a:lnTo>
                <a:lnTo>
                  <a:pt x="261" y="192"/>
                </a:lnTo>
                <a:lnTo>
                  <a:pt x="209" y="224"/>
                </a:lnTo>
                <a:lnTo>
                  <a:pt x="88" y="255"/>
                </a:lnTo>
                <a:lnTo>
                  <a:pt x="36" y="303"/>
                </a:lnTo>
                <a:lnTo>
                  <a:pt x="17" y="288"/>
                </a:lnTo>
                <a:lnTo>
                  <a:pt x="17" y="303"/>
                </a:lnTo>
                <a:lnTo>
                  <a:pt x="17" y="336"/>
                </a:lnTo>
                <a:lnTo>
                  <a:pt x="0" y="336"/>
                </a:lnTo>
                <a:lnTo>
                  <a:pt x="36" y="416"/>
                </a:lnTo>
                <a:lnTo>
                  <a:pt x="17" y="384"/>
                </a:lnTo>
                <a:lnTo>
                  <a:pt x="17" y="416"/>
                </a:lnTo>
                <a:lnTo>
                  <a:pt x="0" y="399"/>
                </a:lnTo>
                <a:lnTo>
                  <a:pt x="54" y="495"/>
                </a:lnTo>
                <a:lnTo>
                  <a:pt x="71" y="560"/>
                </a:lnTo>
                <a:lnTo>
                  <a:pt x="71" y="608"/>
                </a:lnTo>
                <a:lnTo>
                  <a:pt x="54" y="623"/>
                </a:lnTo>
                <a:lnTo>
                  <a:pt x="54" y="639"/>
                </a:lnTo>
              </a:path>
            </a:pathLst>
          </a:custGeom>
          <a:solidFill>
            <a:schemeClr val="accent1"/>
          </a:solidFill>
          <a:ln w="9525">
            <a:solidFill>
              <a:srgbClr val="B2B2B2"/>
            </a:solidFill>
            <a:prstDash val="solid"/>
            <a:round/>
            <a:headEnd/>
            <a:tailEnd/>
          </a:ln>
        </p:spPr>
        <p:txBody>
          <a:bodyPr/>
          <a:lstStyle/>
          <a:p>
            <a:endParaRPr lang="en-AU" dirty="0"/>
          </a:p>
        </p:txBody>
      </p:sp>
      <p:sp>
        <p:nvSpPr>
          <p:cNvPr id="98" name="Freeform 96"/>
          <p:cNvSpPr>
            <a:spLocks/>
          </p:cNvSpPr>
          <p:nvPr/>
        </p:nvSpPr>
        <p:spPr bwMode="auto">
          <a:xfrm>
            <a:off x="7542212" y="4872038"/>
            <a:ext cx="26988" cy="12700"/>
          </a:xfrm>
          <a:custGeom>
            <a:avLst/>
            <a:gdLst>
              <a:gd name="T0" fmla="*/ 0 w 35"/>
              <a:gd name="T1" fmla="*/ 2988 h 17"/>
              <a:gd name="T2" fmla="*/ 0 w 35"/>
              <a:gd name="T3" fmla="*/ 2988 h 17"/>
              <a:gd name="T4" fmla="*/ 3084 w 35"/>
              <a:gd name="T5" fmla="*/ 2988 h 17"/>
              <a:gd name="T6" fmla="*/ 6169 w 35"/>
              <a:gd name="T7" fmla="*/ 0 h 17"/>
              <a:gd name="T8" fmla="*/ 0 w 35"/>
              <a:gd name="T9" fmla="*/ 0 h 17"/>
              <a:gd name="T10" fmla="*/ 0 w 35"/>
              <a:gd name="T11" fmla="*/ 2988 h 17"/>
              <a:gd name="T12" fmla="*/ 0 60000 65536"/>
              <a:gd name="T13" fmla="*/ 0 60000 65536"/>
              <a:gd name="T14" fmla="*/ 0 60000 65536"/>
              <a:gd name="T15" fmla="*/ 0 60000 65536"/>
              <a:gd name="T16" fmla="*/ 0 60000 65536"/>
              <a:gd name="T17" fmla="*/ 0 60000 65536"/>
              <a:gd name="T18" fmla="*/ 0 w 35"/>
              <a:gd name="T19" fmla="*/ 0 h 17"/>
              <a:gd name="T20" fmla="*/ 35 w 35"/>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5" h="17">
                <a:moveTo>
                  <a:pt x="0" y="17"/>
                </a:moveTo>
                <a:lnTo>
                  <a:pt x="0" y="17"/>
                </a:lnTo>
                <a:lnTo>
                  <a:pt x="17" y="17"/>
                </a:lnTo>
                <a:lnTo>
                  <a:pt x="35" y="0"/>
                </a:lnTo>
                <a:lnTo>
                  <a:pt x="0" y="0"/>
                </a:lnTo>
                <a:lnTo>
                  <a:pt x="0" y="17"/>
                </a:lnTo>
              </a:path>
            </a:pathLst>
          </a:custGeom>
          <a:solidFill>
            <a:schemeClr val="accent1"/>
          </a:solidFill>
          <a:ln w="9525">
            <a:solidFill>
              <a:srgbClr val="B2B2B2"/>
            </a:solidFill>
            <a:prstDash val="solid"/>
            <a:round/>
            <a:headEnd/>
            <a:tailEnd/>
          </a:ln>
        </p:spPr>
        <p:txBody>
          <a:bodyPr/>
          <a:lstStyle/>
          <a:p>
            <a:endParaRPr lang="en-AU" dirty="0"/>
          </a:p>
        </p:txBody>
      </p:sp>
      <p:sp>
        <p:nvSpPr>
          <p:cNvPr id="99" name="Freeform 97"/>
          <p:cNvSpPr>
            <a:spLocks/>
          </p:cNvSpPr>
          <p:nvPr/>
        </p:nvSpPr>
        <p:spPr bwMode="auto">
          <a:xfrm>
            <a:off x="7680324" y="5403851"/>
            <a:ext cx="26988" cy="14288"/>
          </a:xfrm>
          <a:custGeom>
            <a:avLst/>
            <a:gdLst>
              <a:gd name="T0" fmla="*/ 0 w 33"/>
              <a:gd name="T1" fmla="*/ 0 h 17"/>
              <a:gd name="T2" fmla="*/ 0 w 33"/>
              <a:gd name="T3" fmla="*/ 0 h 17"/>
              <a:gd name="T4" fmla="*/ 7360 w 33"/>
              <a:gd name="T5" fmla="*/ 4202 h 17"/>
              <a:gd name="T6" fmla="*/ 7360 w 33"/>
              <a:gd name="T7" fmla="*/ 0 h 17"/>
              <a:gd name="T8" fmla="*/ 4089 w 33"/>
              <a:gd name="T9" fmla="*/ 0 h 17"/>
              <a:gd name="T10" fmla="*/ 0 w 33"/>
              <a:gd name="T11" fmla="*/ 0 h 17"/>
              <a:gd name="T12" fmla="*/ 0 60000 65536"/>
              <a:gd name="T13" fmla="*/ 0 60000 65536"/>
              <a:gd name="T14" fmla="*/ 0 60000 65536"/>
              <a:gd name="T15" fmla="*/ 0 60000 65536"/>
              <a:gd name="T16" fmla="*/ 0 60000 65536"/>
              <a:gd name="T17" fmla="*/ 0 60000 65536"/>
              <a:gd name="T18" fmla="*/ 0 w 33"/>
              <a:gd name="T19" fmla="*/ 0 h 17"/>
              <a:gd name="T20" fmla="*/ 33 w 3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3" h="17">
                <a:moveTo>
                  <a:pt x="0" y="0"/>
                </a:moveTo>
                <a:lnTo>
                  <a:pt x="0" y="0"/>
                </a:lnTo>
                <a:lnTo>
                  <a:pt x="33" y="17"/>
                </a:lnTo>
                <a:lnTo>
                  <a:pt x="33" y="0"/>
                </a:lnTo>
                <a:lnTo>
                  <a:pt x="17" y="0"/>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100" name="Freeform 98"/>
          <p:cNvSpPr>
            <a:spLocks/>
          </p:cNvSpPr>
          <p:nvPr/>
        </p:nvSpPr>
        <p:spPr bwMode="auto">
          <a:xfrm>
            <a:off x="7856537" y="5532438"/>
            <a:ext cx="84138" cy="76200"/>
          </a:xfrm>
          <a:custGeom>
            <a:avLst/>
            <a:gdLst>
              <a:gd name="T0" fmla="*/ 0 w 105"/>
              <a:gd name="T1" fmla="*/ 0 h 96"/>
              <a:gd name="T2" fmla="*/ 0 w 105"/>
              <a:gd name="T3" fmla="*/ 0 h 96"/>
              <a:gd name="T4" fmla="*/ 4007 w 105"/>
              <a:gd name="T5" fmla="*/ 15875 h 96"/>
              <a:gd name="T6" fmla="*/ 11218 w 105"/>
              <a:gd name="T7" fmla="*/ 19050 h 96"/>
              <a:gd name="T8" fmla="*/ 14424 w 105"/>
              <a:gd name="T9" fmla="*/ 11906 h 96"/>
              <a:gd name="T10" fmla="*/ 17629 w 105"/>
              <a:gd name="T11" fmla="*/ 15875 h 96"/>
              <a:gd name="T12" fmla="*/ 21635 w 105"/>
              <a:gd name="T13" fmla="*/ 0 h 96"/>
              <a:gd name="T14" fmla="*/ 17629 w 105"/>
              <a:gd name="T15" fmla="*/ 0 h 96"/>
              <a:gd name="T16" fmla="*/ 7212 w 105"/>
              <a:gd name="T17" fmla="*/ 2381 h 96"/>
              <a:gd name="T18" fmla="*/ 0 w 105"/>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
              <a:gd name="T31" fmla="*/ 0 h 96"/>
              <a:gd name="T32" fmla="*/ 105 w 105"/>
              <a:gd name="T33" fmla="*/ 96 h 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 h="96">
                <a:moveTo>
                  <a:pt x="0" y="0"/>
                </a:moveTo>
                <a:lnTo>
                  <a:pt x="0" y="0"/>
                </a:lnTo>
                <a:lnTo>
                  <a:pt x="19" y="79"/>
                </a:lnTo>
                <a:lnTo>
                  <a:pt x="53" y="96"/>
                </a:lnTo>
                <a:lnTo>
                  <a:pt x="71" y="63"/>
                </a:lnTo>
                <a:lnTo>
                  <a:pt x="88" y="79"/>
                </a:lnTo>
                <a:lnTo>
                  <a:pt x="105" y="0"/>
                </a:lnTo>
                <a:lnTo>
                  <a:pt x="88" y="0"/>
                </a:lnTo>
                <a:lnTo>
                  <a:pt x="36" y="15"/>
                </a:lnTo>
                <a:lnTo>
                  <a:pt x="0" y="0"/>
                </a:lnTo>
                <a:close/>
              </a:path>
            </a:pathLst>
          </a:custGeom>
          <a:solidFill>
            <a:schemeClr val="accent1"/>
          </a:solidFill>
          <a:ln w="9525">
            <a:solidFill>
              <a:srgbClr val="B2B2B2"/>
            </a:solidFill>
            <a:round/>
            <a:headEnd/>
            <a:tailEnd/>
          </a:ln>
        </p:spPr>
        <p:txBody>
          <a:bodyPr/>
          <a:lstStyle/>
          <a:p>
            <a:endParaRPr lang="en-AU" dirty="0"/>
          </a:p>
        </p:txBody>
      </p:sp>
      <p:sp>
        <p:nvSpPr>
          <p:cNvPr id="101" name="Freeform 99"/>
          <p:cNvSpPr>
            <a:spLocks/>
          </p:cNvSpPr>
          <p:nvPr/>
        </p:nvSpPr>
        <p:spPr bwMode="auto">
          <a:xfrm>
            <a:off x="8461374" y="5380038"/>
            <a:ext cx="125413" cy="176213"/>
          </a:xfrm>
          <a:custGeom>
            <a:avLst/>
            <a:gdLst>
              <a:gd name="T0" fmla="*/ 7189 w 157"/>
              <a:gd name="T1" fmla="*/ 28447 h 223"/>
              <a:gd name="T2" fmla="*/ 7189 w 157"/>
              <a:gd name="T3" fmla="*/ 28447 h 223"/>
              <a:gd name="T4" fmla="*/ 14379 w 157"/>
              <a:gd name="T5" fmla="*/ 30818 h 223"/>
              <a:gd name="T6" fmla="*/ 10385 w 157"/>
              <a:gd name="T7" fmla="*/ 40300 h 223"/>
              <a:gd name="T8" fmla="*/ 14379 w 157"/>
              <a:gd name="T9" fmla="*/ 43461 h 223"/>
              <a:gd name="T10" fmla="*/ 17574 w 157"/>
              <a:gd name="T11" fmla="*/ 40300 h 223"/>
              <a:gd name="T12" fmla="*/ 24763 w 157"/>
              <a:gd name="T13" fmla="*/ 28447 h 223"/>
              <a:gd name="T14" fmla="*/ 27958 w 157"/>
              <a:gd name="T15" fmla="*/ 28447 h 223"/>
              <a:gd name="T16" fmla="*/ 31952 w 157"/>
              <a:gd name="T17" fmla="*/ 24496 h 223"/>
              <a:gd name="T18" fmla="*/ 31952 w 157"/>
              <a:gd name="T19" fmla="*/ 18965 h 223"/>
              <a:gd name="T20" fmla="*/ 27958 w 157"/>
              <a:gd name="T21" fmla="*/ 15014 h 223"/>
              <a:gd name="T22" fmla="*/ 24763 w 157"/>
              <a:gd name="T23" fmla="*/ 18965 h 223"/>
              <a:gd name="T24" fmla="*/ 17574 w 157"/>
              <a:gd name="T25" fmla="*/ 18965 h 223"/>
              <a:gd name="T26" fmla="*/ 17574 w 157"/>
              <a:gd name="T27" fmla="*/ 11853 h 223"/>
              <a:gd name="T28" fmla="*/ 14379 w 157"/>
              <a:gd name="T29" fmla="*/ 11853 h 223"/>
              <a:gd name="T30" fmla="*/ 14379 w 157"/>
              <a:gd name="T31" fmla="*/ 15014 h 223"/>
              <a:gd name="T32" fmla="*/ 10385 w 157"/>
              <a:gd name="T33" fmla="*/ 11853 h 223"/>
              <a:gd name="T34" fmla="*/ 10385 w 157"/>
              <a:gd name="T35" fmla="*/ 2371 h 223"/>
              <a:gd name="T36" fmla="*/ 0 w 157"/>
              <a:gd name="T37" fmla="*/ 0 h 223"/>
              <a:gd name="T38" fmla="*/ 10385 w 157"/>
              <a:gd name="T39" fmla="*/ 11853 h 223"/>
              <a:gd name="T40" fmla="*/ 10385 w 157"/>
              <a:gd name="T41" fmla="*/ 24496 h 223"/>
              <a:gd name="T42" fmla="*/ 7189 w 157"/>
              <a:gd name="T43" fmla="*/ 28447 h 2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7"/>
              <a:gd name="T67" fmla="*/ 0 h 223"/>
              <a:gd name="T68" fmla="*/ 157 w 157"/>
              <a:gd name="T69" fmla="*/ 223 h 22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7" h="223">
                <a:moveTo>
                  <a:pt x="34" y="144"/>
                </a:moveTo>
                <a:lnTo>
                  <a:pt x="34" y="144"/>
                </a:lnTo>
                <a:lnTo>
                  <a:pt x="69" y="159"/>
                </a:lnTo>
                <a:lnTo>
                  <a:pt x="52" y="207"/>
                </a:lnTo>
                <a:lnTo>
                  <a:pt x="69" y="223"/>
                </a:lnTo>
                <a:lnTo>
                  <a:pt x="86" y="207"/>
                </a:lnTo>
                <a:lnTo>
                  <a:pt x="121" y="144"/>
                </a:lnTo>
                <a:lnTo>
                  <a:pt x="140" y="144"/>
                </a:lnTo>
                <a:lnTo>
                  <a:pt x="157" y="127"/>
                </a:lnTo>
                <a:lnTo>
                  <a:pt x="157" y="96"/>
                </a:lnTo>
                <a:lnTo>
                  <a:pt x="140" y="79"/>
                </a:lnTo>
                <a:lnTo>
                  <a:pt x="121" y="96"/>
                </a:lnTo>
                <a:lnTo>
                  <a:pt x="86" y="96"/>
                </a:lnTo>
                <a:lnTo>
                  <a:pt x="86" y="63"/>
                </a:lnTo>
                <a:lnTo>
                  <a:pt x="69" y="63"/>
                </a:lnTo>
                <a:lnTo>
                  <a:pt x="69" y="79"/>
                </a:lnTo>
                <a:lnTo>
                  <a:pt x="52" y="63"/>
                </a:lnTo>
                <a:lnTo>
                  <a:pt x="52" y="15"/>
                </a:lnTo>
                <a:lnTo>
                  <a:pt x="0" y="0"/>
                </a:lnTo>
                <a:lnTo>
                  <a:pt x="52" y="63"/>
                </a:lnTo>
                <a:lnTo>
                  <a:pt x="52" y="127"/>
                </a:lnTo>
                <a:lnTo>
                  <a:pt x="34" y="144"/>
                </a:lnTo>
                <a:close/>
              </a:path>
            </a:pathLst>
          </a:custGeom>
          <a:solidFill>
            <a:schemeClr val="accent1"/>
          </a:solidFill>
          <a:ln w="9525">
            <a:solidFill>
              <a:srgbClr val="B2B2B2"/>
            </a:solidFill>
            <a:round/>
            <a:headEnd/>
            <a:tailEnd/>
          </a:ln>
        </p:spPr>
        <p:txBody>
          <a:bodyPr/>
          <a:lstStyle/>
          <a:p>
            <a:endParaRPr lang="en-AU" dirty="0"/>
          </a:p>
        </p:txBody>
      </p:sp>
      <p:sp>
        <p:nvSpPr>
          <p:cNvPr id="102" name="Freeform 100"/>
          <p:cNvSpPr>
            <a:spLocks/>
          </p:cNvSpPr>
          <p:nvPr/>
        </p:nvSpPr>
        <p:spPr bwMode="auto">
          <a:xfrm>
            <a:off x="8324849" y="5532438"/>
            <a:ext cx="177800" cy="165100"/>
          </a:xfrm>
          <a:custGeom>
            <a:avLst/>
            <a:gdLst>
              <a:gd name="T0" fmla="*/ 0 w 223"/>
              <a:gd name="T1" fmla="*/ 35094 h 207"/>
              <a:gd name="T2" fmla="*/ 0 w 223"/>
              <a:gd name="T3" fmla="*/ 35094 h 207"/>
              <a:gd name="T4" fmla="*/ 3987 w 223"/>
              <a:gd name="T5" fmla="*/ 38284 h 207"/>
              <a:gd name="T6" fmla="*/ 7176 w 223"/>
              <a:gd name="T7" fmla="*/ 38284 h 207"/>
              <a:gd name="T8" fmla="*/ 14352 w 223"/>
              <a:gd name="T9" fmla="*/ 41474 h 207"/>
              <a:gd name="T10" fmla="*/ 20730 w 223"/>
              <a:gd name="T11" fmla="*/ 38284 h 207"/>
              <a:gd name="T12" fmla="*/ 24717 w 223"/>
              <a:gd name="T13" fmla="*/ 31903 h 207"/>
              <a:gd name="T14" fmla="*/ 27906 w 223"/>
              <a:gd name="T15" fmla="*/ 25523 h 207"/>
              <a:gd name="T16" fmla="*/ 34284 w 223"/>
              <a:gd name="T17" fmla="*/ 19142 h 207"/>
              <a:gd name="T18" fmla="*/ 37474 w 223"/>
              <a:gd name="T19" fmla="*/ 19142 h 207"/>
              <a:gd name="T20" fmla="*/ 34284 w 223"/>
              <a:gd name="T21" fmla="*/ 15952 h 207"/>
              <a:gd name="T22" fmla="*/ 44649 w 223"/>
              <a:gd name="T23" fmla="*/ 6381 h 207"/>
              <a:gd name="T24" fmla="*/ 44649 w 223"/>
              <a:gd name="T25" fmla="*/ 3190 h 207"/>
              <a:gd name="T26" fmla="*/ 41460 w 223"/>
              <a:gd name="T27" fmla="*/ 3190 h 207"/>
              <a:gd name="T28" fmla="*/ 41460 w 223"/>
              <a:gd name="T29" fmla="*/ 0 h 207"/>
              <a:gd name="T30" fmla="*/ 37474 w 223"/>
              <a:gd name="T31" fmla="*/ 3190 h 207"/>
              <a:gd name="T32" fmla="*/ 37474 w 223"/>
              <a:gd name="T33" fmla="*/ 0 h 207"/>
              <a:gd name="T34" fmla="*/ 34284 w 223"/>
              <a:gd name="T35" fmla="*/ 0 h 207"/>
              <a:gd name="T36" fmla="*/ 31095 w 223"/>
              <a:gd name="T37" fmla="*/ 0 h 207"/>
              <a:gd name="T38" fmla="*/ 31095 w 223"/>
              <a:gd name="T39" fmla="*/ 6381 h 207"/>
              <a:gd name="T40" fmla="*/ 27906 w 223"/>
              <a:gd name="T41" fmla="*/ 6381 h 207"/>
              <a:gd name="T42" fmla="*/ 24717 w 223"/>
              <a:gd name="T43" fmla="*/ 12761 h 207"/>
              <a:gd name="T44" fmla="*/ 10365 w 223"/>
              <a:gd name="T45" fmla="*/ 22332 h 207"/>
              <a:gd name="T46" fmla="*/ 0 w 223"/>
              <a:gd name="T47" fmla="*/ 35094 h 2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
              <a:gd name="T73" fmla="*/ 0 h 207"/>
              <a:gd name="T74" fmla="*/ 223 w 223"/>
              <a:gd name="T75" fmla="*/ 207 h 2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 h="207">
                <a:moveTo>
                  <a:pt x="0" y="174"/>
                </a:moveTo>
                <a:lnTo>
                  <a:pt x="0" y="174"/>
                </a:lnTo>
                <a:lnTo>
                  <a:pt x="17" y="192"/>
                </a:lnTo>
                <a:lnTo>
                  <a:pt x="34" y="192"/>
                </a:lnTo>
                <a:lnTo>
                  <a:pt x="69" y="207"/>
                </a:lnTo>
                <a:lnTo>
                  <a:pt x="104" y="192"/>
                </a:lnTo>
                <a:lnTo>
                  <a:pt x="121" y="159"/>
                </a:lnTo>
                <a:lnTo>
                  <a:pt x="138" y="127"/>
                </a:lnTo>
                <a:lnTo>
                  <a:pt x="171" y="96"/>
                </a:lnTo>
                <a:lnTo>
                  <a:pt x="188" y="96"/>
                </a:lnTo>
                <a:lnTo>
                  <a:pt x="171" y="79"/>
                </a:lnTo>
                <a:lnTo>
                  <a:pt x="223" y="31"/>
                </a:lnTo>
                <a:lnTo>
                  <a:pt x="223" y="15"/>
                </a:lnTo>
                <a:lnTo>
                  <a:pt x="205" y="15"/>
                </a:lnTo>
                <a:lnTo>
                  <a:pt x="205" y="0"/>
                </a:lnTo>
                <a:lnTo>
                  <a:pt x="188" y="15"/>
                </a:lnTo>
                <a:lnTo>
                  <a:pt x="188" y="0"/>
                </a:lnTo>
                <a:lnTo>
                  <a:pt x="171" y="0"/>
                </a:lnTo>
                <a:lnTo>
                  <a:pt x="153" y="0"/>
                </a:lnTo>
                <a:lnTo>
                  <a:pt x="153" y="31"/>
                </a:lnTo>
                <a:lnTo>
                  <a:pt x="138" y="31"/>
                </a:lnTo>
                <a:lnTo>
                  <a:pt x="121" y="63"/>
                </a:lnTo>
                <a:lnTo>
                  <a:pt x="52" y="111"/>
                </a:lnTo>
                <a:lnTo>
                  <a:pt x="0" y="174"/>
                </a:lnTo>
                <a:close/>
              </a:path>
            </a:pathLst>
          </a:custGeom>
          <a:solidFill>
            <a:schemeClr val="accent1"/>
          </a:solidFill>
          <a:ln w="9525">
            <a:solidFill>
              <a:srgbClr val="B2B2B2"/>
            </a:solidFill>
            <a:round/>
            <a:headEnd/>
            <a:tailEnd/>
          </a:ln>
        </p:spPr>
        <p:txBody>
          <a:bodyPr/>
          <a:lstStyle/>
          <a:p>
            <a:endParaRPr lang="en-AU" dirty="0"/>
          </a:p>
        </p:txBody>
      </p:sp>
      <p:sp>
        <p:nvSpPr>
          <p:cNvPr id="103" name="Freeform 101"/>
          <p:cNvSpPr>
            <a:spLocks/>
          </p:cNvSpPr>
          <p:nvPr/>
        </p:nvSpPr>
        <p:spPr bwMode="auto">
          <a:xfrm>
            <a:off x="8351837" y="5697538"/>
            <a:ext cx="14288" cy="11113"/>
          </a:xfrm>
          <a:custGeom>
            <a:avLst/>
            <a:gdLst>
              <a:gd name="T0" fmla="*/ 0 w 19"/>
              <a:gd name="T1" fmla="*/ 2223 h 15"/>
              <a:gd name="T2" fmla="*/ 0 w 19"/>
              <a:gd name="T3" fmla="*/ 2223 h 15"/>
              <a:gd name="T4" fmla="*/ 3008 w 19"/>
              <a:gd name="T5" fmla="*/ 2223 h 15"/>
              <a:gd name="T6" fmla="*/ 3008 w 19"/>
              <a:gd name="T7" fmla="*/ 0 h 15"/>
              <a:gd name="T8" fmla="*/ 0 w 19"/>
              <a:gd name="T9" fmla="*/ 2223 h 15"/>
              <a:gd name="T10" fmla="*/ 0 60000 65536"/>
              <a:gd name="T11" fmla="*/ 0 60000 65536"/>
              <a:gd name="T12" fmla="*/ 0 60000 65536"/>
              <a:gd name="T13" fmla="*/ 0 60000 65536"/>
              <a:gd name="T14" fmla="*/ 0 60000 65536"/>
              <a:gd name="T15" fmla="*/ 0 w 19"/>
              <a:gd name="T16" fmla="*/ 0 h 15"/>
              <a:gd name="T17" fmla="*/ 19 w 19"/>
              <a:gd name="T18" fmla="*/ 15 h 15"/>
            </a:gdLst>
            <a:ahLst/>
            <a:cxnLst>
              <a:cxn ang="T10">
                <a:pos x="T0" y="T1"/>
              </a:cxn>
              <a:cxn ang="T11">
                <a:pos x="T2" y="T3"/>
              </a:cxn>
              <a:cxn ang="T12">
                <a:pos x="T4" y="T5"/>
              </a:cxn>
              <a:cxn ang="T13">
                <a:pos x="T6" y="T7"/>
              </a:cxn>
              <a:cxn ang="T14">
                <a:pos x="T8" y="T9"/>
              </a:cxn>
            </a:cxnLst>
            <a:rect l="T15" t="T16" r="T17" b="T18"/>
            <a:pathLst>
              <a:path w="19" h="15">
                <a:moveTo>
                  <a:pt x="0" y="15"/>
                </a:moveTo>
                <a:lnTo>
                  <a:pt x="0" y="15"/>
                </a:lnTo>
                <a:lnTo>
                  <a:pt x="19" y="15"/>
                </a:lnTo>
                <a:lnTo>
                  <a:pt x="19" y="0"/>
                </a:lnTo>
                <a:lnTo>
                  <a:pt x="0" y="15"/>
                </a:lnTo>
              </a:path>
            </a:pathLst>
          </a:custGeom>
          <a:solidFill>
            <a:schemeClr val="accent1"/>
          </a:solidFill>
          <a:ln w="9525">
            <a:solidFill>
              <a:srgbClr val="B2B2B2"/>
            </a:solidFill>
            <a:prstDash val="solid"/>
            <a:round/>
            <a:headEnd/>
            <a:tailEnd/>
          </a:ln>
        </p:spPr>
        <p:txBody>
          <a:bodyPr/>
          <a:lstStyle/>
          <a:p>
            <a:endParaRPr lang="en-AU" dirty="0"/>
          </a:p>
        </p:txBody>
      </p:sp>
      <p:sp>
        <p:nvSpPr>
          <p:cNvPr id="104" name="Freeform 102"/>
          <p:cNvSpPr>
            <a:spLocks/>
          </p:cNvSpPr>
          <p:nvPr/>
        </p:nvSpPr>
        <p:spPr bwMode="auto">
          <a:xfrm>
            <a:off x="7238999" y="4808538"/>
            <a:ext cx="165100" cy="12700"/>
          </a:xfrm>
          <a:custGeom>
            <a:avLst/>
            <a:gdLst>
              <a:gd name="T0" fmla="*/ 0 w 208"/>
              <a:gd name="T1" fmla="*/ 3175 h 16"/>
              <a:gd name="T2" fmla="*/ 0 w 208"/>
              <a:gd name="T3" fmla="*/ 3175 h 16"/>
              <a:gd name="T4" fmla="*/ 3969 w 208"/>
              <a:gd name="T5" fmla="*/ 3175 h 16"/>
              <a:gd name="T6" fmla="*/ 17463 w 208"/>
              <a:gd name="T7" fmla="*/ 0 h 16"/>
              <a:gd name="T8" fmla="*/ 30956 w 208"/>
              <a:gd name="T9" fmla="*/ 3175 h 16"/>
              <a:gd name="T10" fmla="*/ 41275 w 208"/>
              <a:gd name="T11" fmla="*/ 0 h 16"/>
              <a:gd name="T12" fmla="*/ 34925 w 208"/>
              <a:gd name="T13" fmla="*/ 0 h 16"/>
              <a:gd name="T14" fmla="*/ 23812 w 208"/>
              <a:gd name="T15" fmla="*/ 0 h 16"/>
              <a:gd name="T16" fmla="*/ 17463 w 208"/>
              <a:gd name="T17" fmla="*/ 0 h 16"/>
              <a:gd name="T18" fmla="*/ 7144 w 208"/>
              <a:gd name="T19" fmla="*/ 0 h 16"/>
              <a:gd name="T20" fmla="*/ 10319 w 208"/>
              <a:gd name="T21" fmla="*/ 0 h 16"/>
              <a:gd name="T22" fmla="*/ 0 w 208"/>
              <a:gd name="T23" fmla="*/ 0 h 16"/>
              <a:gd name="T24" fmla="*/ 0 w 208"/>
              <a:gd name="T25" fmla="*/ 3175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8"/>
              <a:gd name="T40" fmla="*/ 0 h 16"/>
              <a:gd name="T41" fmla="*/ 208 w 208"/>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8" h="16">
                <a:moveTo>
                  <a:pt x="0" y="16"/>
                </a:moveTo>
                <a:lnTo>
                  <a:pt x="0" y="16"/>
                </a:lnTo>
                <a:lnTo>
                  <a:pt x="17" y="16"/>
                </a:lnTo>
                <a:lnTo>
                  <a:pt x="87" y="0"/>
                </a:lnTo>
                <a:lnTo>
                  <a:pt x="156" y="16"/>
                </a:lnTo>
                <a:lnTo>
                  <a:pt x="208" y="0"/>
                </a:lnTo>
                <a:lnTo>
                  <a:pt x="173" y="0"/>
                </a:lnTo>
                <a:lnTo>
                  <a:pt x="121" y="0"/>
                </a:lnTo>
                <a:lnTo>
                  <a:pt x="87" y="0"/>
                </a:lnTo>
                <a:lnTo>
                  <a:pt x="35" y="0"/>
                </a:lnTo>
                <a:lnTo>
                  <a:pt x="52" y="0"/>
                </a:lnTo>
                <a:lnTo>
                  <a:pt x="0" y="0"/>
                </a:lnTo>
                <a:lnTo>
                  <a:pt x="0" y="16"/>
                </a:lnTo>
              </a:path>
            </a:pathLst>
          </a:custGeom>
          <a:solidFill>
            <a:schemeClr val="accent1"/>
          </a:solidFill>
          <a:ln w="9525">
            <a:solidFill>
              <a:srgbClr val="B2B2B2"/>
            </a:solidFill>
            <a:prstDash val="solid"/>
            <a:round/>
            <a:headEnd/>
            <a:tailEnd/>
          </a:ln>
        </p:spPr>
        <p:txBody>
          <a:bodyPr/>
          <a:lstStyle/>
          <a:p>
            <a:endParaRPr lang="en-AU" dirty="0"/>
          </a:p>
        </p:txBody>
      </p:sp>
      <p:sp>
        <p:nvSpPr>
          <p:cNvPr id="105" name="Freeform 103"/>
          <p:cNvSpPr>
            <a:spLocks/>
          </p:cNvSpPr>
          <p:nvPr/>
        </p:nvSpPr>
        <p:spPr bwMode="auto">
          <a:xfrm>
            <a:off x="7296149" y="4833938"/>
            <a:ext cx="41275" cy="12700"/>
          </a:xfrm>
          <a:custGeom>
            <a:avLst/>
            <a:gdLst>
              <a:gd name="T0" fmla="*/ 0 w 52"/>
              <a:gd name="T1" fmla="*/ 0 h 17"/>
              <a:gd name="T2" fmla="*/ 0 w 52"/>
              <a:gd name="T3" fmla="*/ 0 h 17"/>
              <a:gd name="T4" fmla="*/ 7144 w 52"/>
              <a:gd name="T5" fmla="*/ 2988 h 17"/>
              <a:gd name="T6" fmla="*/ 10319 w 52"/>
              <a:gd name="T7" fmla="*/ 2988 h 17"/>
              <a:gd name="T8" fmla="*/ 7144 w 52"/>
              <a:gd name="T9" fmla="*/ 0 h 17"/>
              <a:gd name="T10" fmla="*/ 0 w 52"/>
              <a:gd name="T11" fmla="*/ 0 h 17"/>
              <a:gd name="T12" fmla="*/ 0 60000 65536"/>
              <a:gd name="T13" fmla="*/ 0 60000 65536"/>
              <a:gd name="T14" fmla="*/ 0 60000 65536"/>
              <a:gd name="T15" fmla="*/ 0 60000 65536"/>
              <a:gd name="T16" fmla="*/ 0 60000 65536"/>
              <a:gd name="T17" fmla="*/ 0 60000 65536"/>
              <a:gd name="T18" fmla="*/ 0 w 52"/>
              <a:gd name="T19" fmla="*/ 0 h 17"/>
              <a:gd name="T20" fmla="*/ 52 w 52"/>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52" h="17">
                <a:moveTo>
                  <a:pt x="0" y="0"/>
                </a:moveTo>
                <a:lnTo>
                  <a:pt x="0" y="0"/>
                </a:lnTo>
                <a:lnTo>
                  <a:pt x="35" y="17"/>
                </a:lnTo>
                <a:lnTo>
                  <a:pt x="52" y="17"/>
                </a:lnTo>
                <a:lnTo>
                  <a:pt x="35" y="0"/>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106" name="Freeform 104"/>
          <p:cNvSpPr>
            <a:spLocks/>
          </p:cNvSpPr>
          <p:nvPr/>
        </p:nvSpPr>
        <p:spPr bwMode="auto">
          <a:xfrm>
            <a:off x="7391399" y="4808538"/>
            <a:ext cx="82550" cy="38100"/>
          </a:xfrm>
          <a:custGeom>
            <a:avLst/>
            <a:gdLst>
              <a:gd name="T0" fmla="*/ 0 w 104"/>
              <a:gd name="T1" fmla="*/ 9525 h 48"/>
              <a:gd name="T2" fmla="*/ 0 w 104"/>
              <a:gd name="T3" fmla="*/ 9525 h 48"/>
              <a:gd name="T4" fmla="*/ 7144 w 104"/>
              <a:gd name="T5" fmla="*/ 9525 h 48"/>
              <a:gd name="T6" fmla="*/ 20638 w 104"/>
              <a:gd name="T7" fmla="*/ 0 h 48"/>
              <a:gd name="T8" fmla="*/ 10319 w 104"/>
              <a:gd name="T9" fmla="*/ 0 h 48"/>
              <a:gd name="T10" fmla="*/ 3969 w 104"/>
              <a:gd name="T11" fmla="*/ 5556 h 48"/>
              <a:gd name="T12" fmla="*/ 0 w 104"/>
              <a:gd name="T13" fmla="*/ 9525 h 48"/>
              <a:gd name="T14" fmla="*/ 0 60000 65536"/>
              <a:gd name="T15" fmla="*/ 0 60000 65536"/>
              <a:gd name="T16" fmla="*/ 0 60000 65536"/>
              <a:gd name="T17" fmla="*/ 0 60000 65536"/>
              <a:gd name="T18" fmla="*/ 0 60000 65536"/>
              <a:gd name="T19" fmla="*/ 0 60000 65536"/>
              <a:gd name="T20" fmla="*/ 0 60000 65536"/>
              <a:gd name="T21" fmla="*/ 0 w 104"/>
              <a:gd name="T22" fmla="*/ 0 h 48"/>
              <a:gd name="T23" fmla="*/ 104 w 104"/>
              <a:gd name="T24" fmla="*/ 48 h 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48">
                <a:moveTo>
                  <a:pt x="0" y="48"/>
                </a:moveTo>
                <a:lnTo>
                  <a:pt x="0" y="48"/>
                </a:lnTo>
                <a:lnTo>
                  <a:pt x="35" y="48"/>
                </a:lnTo>
                <a:lnTo>
                  <a:pt x="104" y="0"/>
                </a:lnTo>
                <a:lnTo>
                  <a:pt x="52" y="0"/>
                </a:lnTo>
                <a:lnTo>
                  <a:pt x="17" y="31"/>
                </a:lnTo>
                <a:lnTo>
                  <a:pt x="0" y="48"/>
                </a:lnTo>
              </a:path>
            </a:pathLst>
          </a:custGeom>
          <a:solidFill>
            <a:schemeClr val="accent1"/>
          </a:solidFill>
          <a:ln w="9525">
            <a:solidFill>
              <a:srgbClr val="B2B2B2"/>
            </a:solidFill>
            <a:prstDash val="solid"/>
            <a:round/>
            <a:headEnd/>
            <a:tailEnd/>
          </a:ln>
        </p:spPr>
        <p:txBody>
          <a:bodyPr/>
          <a:lstStyle/>
          <a:p>
            <a:endParaRPr lang="en-AU" dirty="0"/>
          </a:p>
        </p:txBody>
      </p:sp>
      <p:sp>
        <p:nvSpPr>
          <p:cNvPr id="107" name="Freeform 105"/>
          <p:cNvSpPr>
            <a:spLocks/>
          </p:cNvSpPr>
          <p:nvPr/>
        </p:nvSpPr>
        <p:spPr bwMode="auto">
          <a:xfrm>
            <a:off x="7624762" y="4745038"/>
            <a:ext cx="15875" cy="38100"/>
          </a:xfrm>
          <a:custGeom>
            <a:avLst/>
            <a:gdLst>
              <a:gd name="T0" fmla="*/ 0 w 19"/>
              <a:gd name="T1" fmla="*/ 9525 h 48"/>
              <a:gd name="T2" fmla="*/ 0 w 19"/>
              <a:gd name="T3" fmla="*/ 9525 h 48"/>
              <a:gd name="T4" fmla="*/ 4178 w 19"/>
              <a:gd name="T5" fmla="*/ 2381 h 48"/>
              <a:gd name="T6" fmla="*/ 4178 w 19"/>
              <a:gd name="T7" fmla="*/ 0 h 48"/>
              <a:gd name="T8" fmla="*/ 0 w 19"/>
              <a:gd name="T9" fmla="*/ 9525 h 48"/>
              <a:gd name="T10" fmla="*/ 0 60000 65536"/>
              <a:gd name="T11" fmla="*/ 0 60000 65536"/>
              <a:gd name="T12" fmla="*/ 0 60000 65536"/>
              <a:gd name="T13" fmla="*/ 0 60000 65536"/>
              <a:gd name="T14" fmla="*/ 0 60000 65536"/>
              <a:gd name="T15" fmla="*/ 0 w 19"/>
              <a:gd name="T16" fmla="*/ 0 h 48"/>
              <a:gd name="T17" fmla="*/ 19 w 19"/>
              <a:gd name="T18" fmla="*/ 48 h 48"/>
            </a:gdLst>
            <a:ahLst/>
            <a:cxnLst>
              <a:cxn ang="T10">
                <a:pos x="T0" y="T1"/>
              </a:cxn>
              <a:cxn ang="T11">
                <a:pos x="T2" y="T3"/>
              </a:cxn>
              <a:cxn ang="T12">
                <a:pos x="T4" y="T5"/>
              </a:cxn>
              <a:cxn ang="T13">
                <a:pos x="T6" y="T7"/>
              </a:cxn>
              <a:cxn ang="T14">
                <a:pos x="T8" y="T9"/>
              </a:cxn>
            </a:cxnLst>
            <a:rect l="T15" t="T16" r="T17" b="T18"/>
            <a:pathLst>
              <a:path w="19" h="48">
                <a:moveTo>
                  <a:pt x="0" y="48"/>
                </a:moveTo>
                <a:lnTo>
                  <a:pt x="0" y="48"/>
                </a:lnTo>
                <a:lnTo>
                  <a:pt x="19" y="15"/>
                </a:lnTo>
                <a:lnTo>
                  <a:pt x="19" y="0"/>
                </a:lnTo>
                <a:lnTo>
                  <a:pt x="0" y="48"/>
                </a:lnTo>
              </a:path>
            </a:pathLst>
          </a:custGeom>
          <a:solidFill>
            <a:schemeClr val="accent1"/>
          </a:solidFill>
          <a:ln w="9525">
            <a:solidFill>
              <a:srgbClr val="B2B2B2"/>
            </a:solidFill>
            <a:prstDash val="solid"/>
            <a:round/>
            <a:headEnd/>
            <a:tailEnd/>
          </a:ln>
        </p:spPr>
        <p:txBody>
          <a:bodyPr/>
          <a:lstStyle/>
          <a:p>
            <a:endParaRPr lang="en-AU" dirty="0"/>
          </a:p>
        </p:txBody>
      </p:sp>
      <p:sp>
        <p:nvSpPr>
          <p:cNvPr id="108" name="Freeform 106"/>
          <p:cNvSpPr>
            <a:spLocks/>
          </p:cNvSpPr>
          <p:nvPr/>
        </p:nvSpPr>
        <p:spPr bwMode="auto">
          <a:xfrm>
            <a:off x="7296149" y="4605338"/>
            <a:ext cx="136525" cy="152400"/>
          </a:xfrm>
          <a:custGeom>
            <a:avLst/>
            <a:gdLst>
              <a:gd name="T0" fmla="*/ 0 w 173"/>
              <a:gd name="T1" fmla="*/ 22225 h 192"/>
              <a:gd name="T2" fmla="*/ 0 w 173"/>
              <a:gd name="T3" fmla="*/ 22225 h 192"/>
              <a:gd name="T4" fmla="*/ 0 w 173"/>
              <a:gd name="T5" fmla="*/ 26194 h 192"/>
              <a:gd name="T6" fmla="*/ 3157 w 173"/>
              <a:gd name="T7" fmla="*/ 26194 h 192"/>
              <a:gd name="T8" fmla="*/ 3157 w 173"/>
              <a:gd name="T9" fmla="*/ 28575 h 192"/>
              <a:gd name="T10" fmla="*/ 3157 w 173"/>
              <a:gd name="T11" fmla="*/ 38100 h 192"/>
              <a:gd name="T12" fmla="*/ 6313 w 173"/>
              <a:gd name="T13" fmla="*/ 35719 h 192"/>
              <a:gd name="T14" fmla="*/ 6313 w 173"/>
              <a:gd name="T15" fmla="*/ 26194 h 192"/>
              <a:gd name="T16" fmla="*/ 10259 w 173"/>
              <a:gd name="T17" fmla="*/ 22225 h 192"/>
              <a:gd name="T18" fmla="*/ 13416 w 173"/>
              <a:gd name="T19" fmla="*/ 22225 h 192"/>
              <a:gd name="T20" fmla="*/ 10259 w 173"/>
              <a:gd name="T21" fmla="*/ 26194 h 192"/>
              <a:gd name="T22" fmla="*/ 13416 w 173"/>
              <a:gd name="T23" fmla="*/ 28575 h 192"/>
              <a:gd name="T24" fmla="*/ 13416 w 173"/>
              <a:gd name="T25" fmla="*/ 32544 h 192"/>
              <a:gd name="T26" fmla="*/ 20518 w 173"/>
              <a:gd name="T27" fmla="*/ 32544 h 192"/>
              <a:gd name="T28" fmla="*/ 20518 w 173"/>
              <a:gd name="T29" fmla="*/ 38100 h 192"/>
              <a:gd name="T30" fmla="*/ 23675 w 173"/>
              <a:gd name="T31" fmla="*/ 35719 h 192"/>
              <a:gd name="T32" fmla="*/ 23675 w 173"/>
              <a:gd name="T33" fmla="*/ 32544 h 192"/>
              <a:gd name="T34" fmla="*/ 16572 w 173"/>
              <a:gd name="T35" fmla="*/ 26194 h 192"/>
              <a:gd name="T36" fmla="*/ 20518 w 173"/>
              <a:gd name="T37" fmla="*/ 26194 h 192"/>
              <a:gd name="T38" fmla="*/ 13416 w 173"/>
              <a:gd name="T39" fmla="*/ 19050 h 192"/>
              <a:gd name="T40" fmla="*/ 20518 w 173"/>
              <a:gd name="T41" fmla="*/ 13494 h 192"/>
              <a:gd name="T42" fmla="*/ 23675 w 173"/>
              <a:gd name="T43" fmla="*/ 13494 h 192"/>
              <a:gd name="T44" fmla="*/ 10259 w 173"/>
              <a:gd name="T45" fmla="*/ 16669 h 192"/>
              <a:gd name="T46" fmla="*/ 6313 w 173"/>
              <a:gd name="T47" fmla="*/ 13494 h 192"/>
              <a:gd name="T48" fmla="*/ 6313 w 173"/>
              <a:gd name="T49" fmla="*/ 9525 h 192"/>
              <a:gd name="T50" fmla="*/ 10259 w 173"/>
              <a:gd name="T51" fmla="*/ 7144 h 192"/>
              <a:gd name="T52" fmla="*/ 30777 w 173"/>
              <a:gd name="T53" fmla="*/ 7144 h 192"/>
              <a:gd name="T54" fmla="*/ 33934 w 173"/>
              <a:gd name="T55" fmla="*/ 0 h 192"/>
              <a:gd name="T56" fmla="*/ 26832 w 173"/>
              <a:gd name="T57" fmla="*/ 3969 h 192"/>
              <a:gd name="T58" fmla="*/ 20518 w 173"/>
              <a:gd name="T59" fmla="*/ 7144 h 192"/>
              <a:gd name="T60" fmla="*/ 10259 w 173"/>
              <a:gd name="T61" fmla="*/ 3969 h 192"/>
              <a:gd name="T62" fmla="*/ 10259 w 173"/>
              <a:gd name="T63" fmla="*/ 7144 h 192"/>
              <a:gd name="T64" fmla="*/ 6313 w 173"/>
              <a:gd name="T65" fmla="*/ 7144 h 192"/>
              <a:gd name="T66" fmla="*/ 6313 w 173"/>
              <a:gd name="T67" fmla="*/ 13494 h 192"/>
              <a:gd name="T68" fmla="*/ 0 w 173"/>
              <a:gd name="T69" fmla="*/ 22225 h 1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3"/>
              <a:gd name="T106" fmla="*/ 0 h 192"/>
              <a:gd name="T107" fmla="*/ 173 w 173"/>
              <a:gd name="T108" fmla="*/ 192 h 1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3" h="192">
                <a:moveTo>
                  <a:pt x="0" y="113"/>
                </a:moveTo>
                <a:lnTo>
                  <a:pt x="0" y="113"/>
                </a:lnTo>
                <a:lnTo>
                  <a:pt x="0" y="129"/>
                </a:lnTo>
                <a:lnTo>
                  <a:pt x="17" y="129"/>
                </a:lnTo>
                <a:lnTo>
                  <a:pt x="17" y="144"/>
                </a:lnTo>
                <a:lnTo>
                  <a:pt x="17" y="192"/>
                </a:lnTo>
                <a:lnTo>
                  <a:pt x="35" y="177"/>
                </a:lnTo>
                <a:lnTo>
                  <a:pt x="35" y="129"/>
                </a:lnTo>
                <a:lnTo>
                  <a:pt x="52" y="113"/>
                </a:lnTo>
                <a:lnTo>
                  <a:pt x="69" y="113"/>
                </a:lnTo>
                <a:lnTo>
                  <a:pt x="52" y="129"/>
                </a:lnTo>
                <a:lnTo>
                  <a:pt x="69" y="144"/>
                </a:lnTo>
                <a:lnTo>
                  <a:pt x="69" y="161"/>
                </a:lnTo>
                <a:lnTo>
                  <a:pt x="104" y="161"/>
                </a:lnTo>
                <a:lnTo>
                  <a:pt x="104" y="192"/>
                </a:lnTo>
                <a:lnTo>
                  <a:pt x="121" y="177"/>
                </a:lnTo>
                <a:lnTo>
                  <a:pt x="121" y="161"/>
                </a:lnTo>
                <a:lnTo>
                  <a:pt x="87" y="129"/>
                </a:lnTo>
                <a:lnTo>
                  <a:pt x="104" y="129"/>
                </a:lnTo>
                <a:lnTo>
                  <a:pt x="69" y="96"/>
                </a:lnTo>
                <a:lnTo>
                  <a:pt x="104" y="66"/>
                </a:lnTo>
                <a:lnTo>
                  <a:pt x="121" y="66"/>
                </a:lnTo>
                <a:lnTo>
                  <a:pt x="52" y="81"/>
                </a:lnTo>
                <a:lnTo>
                  <a:pt x="35" y="66"/>
                </a:lnTo>
                <a:lnTo>
                  <a:pt x="35" y="48"/>
                </a:lnTo>
                <a:lnTo>
                  <a:pt x="52" y="33"/>
                </a:lnTo>
                <a:lnTo>
                  <a:pt x="156" y="33"/>
                </a:lnTo>
                <a:lnTo>
                  <a:pt x="173" y="0"/>
                </a:lnTo>
                <a:lnTo>
                  <a:pt x="138" y="18"/>
                </a:lnTo>
                <a:lnTo>
                  <a:pt x="104" y="33"/>
                </a:lnTo>
                <a:lnTo>
                  <a:pt x="52" y="18"/>
                </a:lnTo>
                <a:lnTo>
                  <a:pt x="52" y="33"/>
                </a:lnTo>
                <a:lnTo>
                  <a:pt x="35" y="33"/>
                </a:lnTo>
                <a:lnTo>
                  <a:pt x="35" y="66"/>
                </a:lnTo>
                <a:lnTo>
                  <a:pt x="0" y="113"/>
                </a:lnTo>
              </a:path>
            </a:pathLst>
          </a:custGeom>
          <a:solidFill>
            <a:schemeClr val="accent1"/>
          </a:solidFill>
          <a:ln w="9525">
            <a:solidFill>
              <a:srgbClr val="B2B2B2"/>
            </a:solidFill>
            <a:prstDash val="solid"/>
            <a:round/>
            <a:headEnd/>
            <a:tailEnd/>
          </a:ln>
        </p:spPr>
        <p:txBody>
          <a:bodyPr/>
          <a:lstStyle/>
          <a:p>
            <a:endParaRPr lang="en-AU" dirty="0"/>
          </a:p>
        </p:txBody>
      </p:sp>
      <p:sp>
        <p:nvSpPr>
          <p:cNvPr id="109" name="Freeform 107"/>
          <p:cNvSpPr>
            <a:spLocks/>
          </p:cNvSpPr>
          <p:nvPr/>
        </p:nvSpPr>
        <p:spPr bwMode="auto">
          <a:xfrm>
            <a:off x="7473949" y="4592638"/>
            <a:ext cx="26988" cy="63500"/>
          </a:xfrm>
          <a:custGeom>
            <a:avLst/>
            <a:gdLst>
              <a:gd name="T0" fmla="*/ 0 w 34"/>
              <a:gd name="T1" fmla="*/ 6272 h 81"/>
              <a:gd name="T2" fmla="*/ 0 w 34"/>
              <a:gd name="T3" fmla="*/ 6272 h 81"/>
              <a:gd name="T4" fmla="*/ 3175 w 34"/>
              <a:gd name="T5" fmla="*/ 11759 h 81"/>
              <a:gd name="T6" fmla="*/ 7144 w 34"/>
              <a:gd name="T7" fmla="*/ 15679 h 81"/>
              <a:gd name="T8" fmla="*/ 3175 w 34"/>
              <a:gd name="T9" fmla="*/ 11759 h 81"/>
              <a:gd name="T10" fmla="*/ 3175 w 34"/>
              <a:gd name="T11" fmla="*/ 9407 h 81"/>
              <a:gd name="T12" fmla="*/ 7144 w 34"/>
              <a:gd name="T13" fmla="*/ 9407 h 81"/>
              <a:gd name="T14" fmla="*/ 7144 w 34"/>
              <a:gd name="T15" fmla="*/ 6272 h 81"/>
              <a:gd name="T16" fmla="*/ 7144 w 34"/>
              <a:gd name="T17" fmla="*/ 2352 h 81"/>
              <a:gd name="T18" fmla="*/ 7144 w 34"/>
              <a:gd name="T19" fmla="*/ 6272 h 81"/>
              <a:gd name="T20" fmla="*/ 3175 w 34"/>
              <a:gd name="T21" fmla="*/ 0 h 81"/>
              <a:gd name="T22" fmla="*/ 0 w 34"/>
              <a:gd name="T23" fmla="*/ 6272 h 8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81"/>
              <a:gd name="T38" fmla="*/ 34 w 34"/>
              <a:gd name="T39" fmla="*/ 81 h 8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81">
                <a:moveTo>
                  <a:pt x="0" y="33"/>
                </a:moveTo>
                <a:lnTo>
                  <a:pt x="0" y="33"/>
                </a:lnTo>
                <a:lnTo>
                  <a:pt x="17" y="63"/>
                </a:lnTo>
                <a:lnTo>
                  <a:pt x="34" y="81"/>
                </a:lnTo>
                <a:lnTo>
                  <a:pt x="17" y="63"/>
                </a:lnTo>
                <a:lnTo>
                  <a:pt x="17" y="48"/>
                </a:lnTo>
                <a:lnTo>
                  <a:pt x="34" y="48"/>
                </a:lnTo>
                <a:lnTo>
                  <a:pt x="34" y="33"/>
                </a:lnTo>
                <a:lnTo>
                  <a:pt x="34" y="15"/>
                </a:lnTo>
                <a:lnTo>
                  <a:pt x="34" y="33"/>
                </a:lnTo>
                <a:lnTo>
                  <a:pt x="17" y="0"/>
                </a:lnTo>
                <a:lnTo>
                  <a:pt x="0" y="33"/>
                </a:lnTo>
              </a:path>
            </a:pathLst>
          </a:custGeom>
          <a:solidFill>
            <a:schemeClr val="accent1"/>
          </a:solidFill>
          <a:ln w="9525">
            <a:solidFill>
              <a:srgbClr val="B2B2B2"/>
            </a:solidFill>
            <a:prstDash val="solid"/>
            <a:round/>
            <a:headEnd/>
            <a:tailEnd/>
          </a:ln>
        </p:spPr>
        <p:txBody>
          <a:bodyPr/>
          <a:lstStyle/>
          <a:p>
            <a:endParaRPr lang="en-AU" dirty="0"/>
          </a:p>
        </p:txBody>
      </p:sp>
      <p:sp>
        <p:nvSpPr>
          <p:cNvPr id="110" name="Freeform 108"/>
          <p:cNvSpPr>
            <a:spLocks/>
          </p:cNvSpPr>
          <p:nvPr/>
        </p:nvSpPr>
        <p:spPr bwMode="auto">
          <a:xfrm>
            <a:off x="7446962" y="4706938"/>
            <a:ext cx="26988" cy="12700"/>
          </a:xfrm>
          <a:custGeom>
            <a:avLst/>
            <a:gdLst>
              <a:gd name="T0" fmla="*/ 0 w 35"/>
              <a:gd name="T1" fmla="*/ 0 h 15"/>
              <a:gd name="T2" fmla="*/ 0 w 35"/>
              <a:gd name="T3" fmla="*/ 0 h 15"/>
              <a:gd name="T4" fmla="*/ 6169 w 35"/>
              <a:gd name="T5" fmla="*/ 3387 h 15"/>
              <a:gd name="T6" fmla="*/ 6169 w 35"/>
              <a:gd name="T7" fmla="*/ 0 h 15"/>
              <a:gd name="T8" fmla="*/ 0 w 35"/>
              <a:gd name="T9" fmla="*/ 0 h 15"/>
              <a:gd name="T10" fmla="*/ 0 60000 65536"/>
              <a:gd name="T11" fmla="*/ 0 60000 65536"/>
              <a:gd name="T12" fmla="*/ 0 60000 65536"/>
              <a:gd name="T13" fmla="*/ 0 60000 65536"/>
              <a:gd name="T14" fmla="*/ 0 60000 65536"/>
              <a:gd name="T15" fmla="*/ 0 w 35"/>
              <a:gd name="T16" fmla="*/ 0 h 15"/>
              <a:gd name="T17" fmla="*/ 35 w 35"/>
              <a:gd name="T18" fmla="*/ 15 h 15"/>
            </a:gdLst>
            <a:ahLst/>
            <a:cxnLst>
              <a:cxn ang="T10">
                <a:pos x="T0" y="T1"/>
              </a:cxn>
              <a:cxn ang="T11">
                <a:pos x="T2" y="T3"/>
              </a:cxn>
              <a:cxn ang="T12">
                <a:pos x="T4" y="T5"/>
              </a:cxn>
              <a:cxn ang="T13">
                <a:pos x="T6" y="T7"/>
              </a:cxn>
              <a:cxn ang="T14">
                <a:pos x="T8" y="T9"/>
              </a:cxn>
            </a:cxnLst>
            <a:rect l="T15" t="T16" r="T17" b="T18"/>
            <a:pathLst>
              <a:path w="35" h="15">
                <a:moveTo>
                  <a:pt x="0" y="0"/>
                </a:moveTo>
                <a:lnTo>
                  <a:pt x="0" y="0"/>
                </a:lnTo>
                <a:lnTo>
                  <a:pt x="35" y="15"/>
                </a:lnTo>
                <a:lnTo>
                  <a:pt x="35" y="0"/>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111" name="Freeform 109"/>
          <p:cNvSpPr>
            <a:spLocks/>
          </p:cNvSpPr>
          <p:nvPr/>
        </p:nvSpPr>
        <p:spPr bwMode="auto">
          <a:xfrm>
            <a:off x="7488237" y="4694238"/>
            <a:ext cx="68263" cy="25400"/>
          </a:xfrm>
          <a:custGeom>
            <a:avLst/>
            <a:gdLst>
              <a:gd name="T0" fmla="*/ 0 w 86"/>
              <a:gd name="T1" fmla="*/ 3277 h 31"/>
              <a:gd name="T2" fmla="*/ 0 w 86"/>
              <a:gd name="T3" fmla="*/ 3277 h 31"/>
              <a:gd name="T4" fmla="*/ 17463 w 86"/>
              <a:gd name="T5" fmla="*/ 6555 h 31"/>
              <a:gd name="T6" fmla="*/ 14288 w 86"/>
              <a:gd name="T7" fmla="*/ 3277 h 31"/>
              <a:gd name="T8" fmla="*/ 10319 w 86"/>
              <a:gd name="T9" fmla="*/ 0 h 31"/>
              <a:gd name="T10" fmla="*/ 3969 w 86"/>
              <a:gd name="T11" fmla="*/ 0 h 31"/>
              <a:gd name="T12" fmla="*/ 0 w 86"/>
              <a:gd name="T13" fmla="*/ 3277 h 31"/>
              <a:gd name="T14" fmla="*/ 0 60000 65536"/>
              <a:gd name="T15" fmla="*/ 0 60000 65536"/>
              <a:gd name="T16" fmla="*/ 0 60000 65536"/>
              <a:gd name="T17" fmla="*/ 0 60000 65536"/>
              <a:gd name="T18" fmla="*/ 0 60000 65536"/>
              <a:gd name="T19" fmla="*/ 0 60000 65536"/>
              <a:gd name="T20" fmla="*/ 0 60000 65536"/>
              <a:gd name="T21" fmla="*/ 0 w 86"/>
              <a:gd name="T22" fmla="*/ 0 h 31"/>
              <a:gd name="T23" fmla="*/ 86 w 86"/>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31">
                <a:moveTo>
                  <a:pt x="0" y="16"/>
                </a:moveTo>
                <a:lnTo>
                  <a:pt x="0" y="16"/>
                </a:lnTo>
                <a:lnTo>
                  <a:pt x="86" y="31"/>
                </a:lnTo>
                <a:lnTo>
                  <a:pt x="69" y="16"/>
                </a:lnTo>
                <a:lnTo>
                  <a:pt x="52" y="0"/>
                </a:lnTo>
                <a:lnTo>
                  <a:pt x="17" y="0"/>
                </a:lnTo>
                <a:lnTo>
                  <a:pt x="0" y="16"/>
                </a:lnTo>
              </a:path>
            </a:pathLst>
          </a:custGeom>
          <a:solidFill>
            <a:schemeClr val="accent1"/>
          </a:solidFill>
          <a:ln w="9525">
            <a:solidFill>
              <a:srgbClr val="B2B2B2"/>
            </a:solidFill>
            <a:prstDash val="solid"/>
            <a:round/>
            <a:headEnd/>
            <a:tailEnd/>
          </a:ln>
        </p:spPr>
        <p:txBody>
          <a:bodyPr/>
          <a:lstStyle/>
          <a:p>
            <a:endParaRPr lang="en-AU" dirty="0"/>
          </a:p>
        </p:txBody>
      </p:sp>
      <p:sp>
        <p:nvSpPr>
          <p:cNvPr id="112" name="Freeform 110"/>
          <p:cNvSpPr>
            <a:spLocks/>
          </p:cNvSpPr>
          <p:nvPr/>
        </p:nvSpPr>
        <p:spPr bwMode="auto">
          <a:xfrm>
            <a:off x="7473949" y="4668838"/>
            <a:ext cx="26988" cy="0"/>
          </a:xfrm>
          <a:custGeom>
            <a:avLst/>
            <a:gdLst>
              <a:gd name="T0" fmla="*/ 0 w 34"/>
              <a:gd name="T1" fmla="*/ 0 w 34"/>
              <a:gd name="T2" fmla="*/ 7144 w 34"/>
              <a:gd name="T3" fmla="*/ 3175 w 34"/>
              <a:gd name="T4" fmla="*/ 0 w 34"/>
              <a:gd name="T5" fmla="*/ 0 60000 65536"/>
              <a:gd name="T6" fmla="*/ 0 60000 65536"/>
              <a:gd name="T7" fmla="*/ 0 60000 65536"/>
              <a:gd name="T8" fmla="*/ 0 60000 65536"/>
              <a:gd name="T9" fmla="*/ 0 60000 65536"/>
              <a:gd name="T10" fmla="*/ 0 w 34"/>
              <a:gd name="T11" fmla="*/ 34 w 34"/>
            </a:gdLst>
            <a:ahLst/>
            <a:cxnLst>
              <a:cxn ang="T5">
                <a:pos x="T0" y="0"/>
              </a:cxn>
              <a:cxn ang="T6">
                <a:pos x="T1" y="0"/>
              </a:cxn>
              <a:cxn ang="T7">
                <a:pos x="T2" y="0"/>
              </a:cxn>
              <a:cxn ang="T8">
                <a:pos x="T3" y="0"/>
              </a:cxn>
              <a:cxn ang="T9">
                <a:pos x="T4" y="0"/>
              </a:cxn>
            </a:cxnLst>
            <a:rect l="T10" t="0" r="T11" b="0"/>
            <a:pathLst>
              <a:path w="34">
                <a:moveTo>
                  <a:pt x="0" y="0"/>
                </a:moveTo>
                <a:lnTo>
                  <a:pt x="0" y="0"/>
                </a:lnTo>
                <a:lnTo>
                  <a:pt x="34" y="0"/>
                </a:lnTo>
                <a:lnTo>
                  <a:pt x="17" y="0"/>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113" name="Freeform 111"/>
          <p:cNvSpPr>
            <a:spLocks/>
          </p:cNvSpPr>
          <p:nvPr/>
        </p:nvSpPr>
        <p:spPr bwMode="auto">
          <a:xfrm>
            <a:off x="7651749" y="4656138"/>
            <a:ext cx="14288" cy="12700"/>
          </a:xfrm>
          <a:custGeom>
            <a:avLst/>
            <a:gdLst>
              <a:gd name="T0" fmla="*/ 0 w 18"/>
              <a:gd name="T1" fmla="*/ 0 h 15"/>
              <a:gd name="T2" fmla="*/ 0 w 18"/>
              <a:gd name="T3" fmla="*/ 0 h 15"/>
              <a:gd name="T4" fmla="*/ 3969 w 18"/>
              <a:gd name="T5" fmla="*/ 3387 h 15"/>
              <a:gd name="T6" fmla="*/ 3969 w 18"/>
              <a:gd name="T7" fmla="*/ 0 h 15"/>
              <a:gd name="T8" fmla="*/ 0 w 18"/>
              <a:gd name="T9" fmla="*/ 0 h 15"/>
              <a:gd name="T10" fmla="*/ 0 60000 65536"/>
              <a:gd name="T11" fmla="*/ 0 60000 65536"/>
              <a:gd name="T12" fmla="*/ 0 60000 65536"/>
              <a:gd name="T13" fmla="*/ 0 60000 65536"/>
              <a:gd name="T14" fmla="*/ 0 60000 65536"/>
              <a:gd name="T15" fmla="*/ 0 w 18"/>
              <a:gd name="T16" fmla="*/ 0 h 15"/>
              <a:gd name="T17" fmla="*/ 18 w 18"/>
              <a:gd name="T18" fmla="*/ 15 h 15"/>
            </a:gdLst>
            <a:ahLst/>
            <a:cxnLst>
              <a:cxn ang="T10">
                <a:pos x="T0" y="T1"/>
              </a:cxn>
              <a:cxn ang="T11">
                <a:pos x="T2" y="T3"/>
              </a:cxn>
              <a:cxn ang="T12">
                <a:pos x="T4" y="T5"/>
              </a:cxn>
              <a:cxn ang="T13">
                <a:pos x="T6" y="T7"/>
              </a:cxn>
              <a:cxn ang="T14">
                <a:pos x="T8" y="T9"/>
              </a:cxn>
            </a:cxnLst>
            <a:rect l="T15" t="T16" r="T17" b="T18"/>
            <a:pathLst>
              <a:path w="18" h="15">
                <a:moveTo>
                  <a:pt x="0" y="0"/>
                </a:moveTo>
                <a:lnTo>
                  <a:pt x="0" y="0"/>
                </a:lnTo>
                <a:lnTo>
                  <a:pt x="18" y="15"/>
                </a:lnTo>
                <a:lnTo>
                  <a:pt x="18" y="0"/>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114" name="Freeform 112"/>
          <p:cNvSpPr>
            <a:spLocks/>
          </p:cNvSpPr>
          <p:nvPr/>
        </p:nvSpPr>
        <p:spPr bwMode="auto">
          <a:xfrm>
            <a:off x="7926387" y="4719638"/>
            <a:ext cx="96838" cy="50800"/>
          </a:xfrm>
          <a:custGeom>
            <a:avLst/>
            <a:gdLst>
              <a:gd name="T0" fmla="*/ 0 w 123"/>
              <a:gd name="T1" fmla="*/ 6252 h 65"/>
              <a:gd name="T2" fmla="*/ 0 w 123"/>
              <a:gd name="T3" fmla="*/ 6252 h 65"/>
              <a:gd name="T4" fmla="*/ 6298 w 123"/>
              <a:gd name="T5" fmla="*/ 12505 h 65"/>
              <a:gd name="T6" fmla="*/ 13384 w 123"/>
              <a:gd name="T7" fmla="*/ 12505 h 65"/>
              <a:gd name="T8" fmla="*/ 20470 w 123"/>
              <a:gd name="T9" fmla="*/ 9378 h 65"/>
              <a:gd name="T10" fmla="*/ 23619 w 123"/>
              <a:gd name="T11" fmla="*/ 3126 h 65"/>
              <a:gd name="T12" fmla="*/ 23619 w 123"/>
              <a:gd name="T13" fmla="*/ 0 h 65"/>
              <a:gd name="T14" fmla="*/ 20470 w 123"/>
              <a:gd name="T15" fmla="*/ 0 h 65"/>
              <a:gd name="T16" fmla="*/ 20470 w 123"/>
              <a:gd name="T17" fmla="*/ 6252 h 65"/>
              <a:gd name="T18" fmla="*/ 17321 w 123"/>
              <a:gd name="T19" fmla="*/ 6252 h 65"/>
              <a:gd name="T20" fmla="*/ 13384 w 123"/>
              <a:gd name="T21" fmla="*/ 6252 h 65"/>
              <a:gd name="T22" fmla="*/ 0 w 123"/>
              <a:gd name="T23" fmla="*/ 6252 h 6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3"/>
              <a:gd name="T37" fmla="*/ 0 h 65"/>
              <a:gd name="T38" fmla="*/ 123 w 123"/>
              <a:gd name="T39" fmla="*/ 65 h 6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3" h="65">
                <a:moveTo>
                  <a:pt x="0" y="33"/>
                </a:moveTo>
                <a:lnTo>
                  <a:pt x="0" y="33"/>
                </a:lnTo>
                <a:lnTo>
                  <a:pt x="35" y="65"/>
                </a:lnTo>
                <a:lnTo>
                  <a:pt x="71" y="65"/>
                </a:lnTo>
                <a:lnTo>
                  <a:pt x="106" y="48"/>
                </a:lnTo>
                <a:lnTo>
                  <a:pt x="123" y="17"/>
                </a:lnTo>
                <a:lnTo>
                  <a:pt x="123" y="0"/>
                </a:lnTo>
                <a:lnTo>
                  <a:pt x="106" y="0"/>
                </a:lnTo>
                <a:lnTo>
                  <a:pt x="106" y="33"/>
                </a:lnTo>
                <a:lnTo>
                  <a:pt x="88" y="33"/>
                </a:lnTo>
                <a:lnTo>
                  <a:pt x="71" y="33"/>
                </a:lnTo>
                <a:lnTo>
                  <a:pt x="0" y="33"/>
                </a:lnTo>
              </a:path>
            </a:pathLst>
          </a:custGeom>
          <a:solidFill>
            <a:schemeClr val="accent1"/>
          </a:solidFill>
          <a:ln w="9525">
            <a:solidFill>
              <a:srgbClr val="B2B2B2"/>
            </a:solidFill>
            <a:prstDash val="solid"/>
            <a:round/>
            <a:headEnd/>
            <a:tailEnd/>
          </a:ln>
        </p:spPr>
        <p:txBody>
          <a:bodyPr/>
          <a:lstStyle/>
          <a:p>
            <a:endParaRPr lang="en-AU" dirty="0"/>
          </a:p>
        </p:txBody>
      </p:sp>
      <p:sp>
        <p:nvSpPr>
          <p:cNvPr id="115" name="Freeform 113"/>
          <p:cNvSpPr>
            <a:spLocks/>
          </p:cNvSpPr>
          <p:nvPr/>
        </p:nvSpPr>
        <p:spPr bwMode="auto">
          <a:xfrm>
            <a:off x="7996237" y="4706938"/>
            <a:ext cx="41275" cy="25400"/>
          </a:xfrm>
          <a:custGeom>
            <a:avLst/>
            <a:gdLst>
              <a:gd name="T0" fmla="*/ 0 w 52"/>
              <a:gd name="T1" fmla="*/ 0 h 32"/>
              <a:gd name="T2" fmla="*/ 0 w 52"/>
              <a:gd name="T3" fmla="*/ 0 h 32"/>
              <a:gd name="T4" fmla="*/ 7144 w 52"/>
              <a:gd name="T5" fmla="*/ 2381 h 32"/>
              <a:gd name="T6" fmla="*/ 10319 w 52"/>
              <a:gd name="T7" fmla="*/ 6350 h 32"/>
              <a:gd name="T8" fmla="*/ 10319 w 52"/>
              <a:gd name="T9" fmla="*/ 2381 h 32"/>
              <a:gd name="T10" fmla="*/ 0 w 52"/>
              <a:gd name="T11" fmla="*/ 0 h 32"/>
              <a:gd name="T12" fmla="*/ 0 60000 65536"/>
              <a:gd name="T13" fmla="*/ 0 60000 65536"/>
              <a:gd name="T14" fmla="*/ 0 60000 65536"/>
              <a:gd name="T15" fmla="*/ 0 60000 65536"/>
              <a:gd name="T16" fmla="*/ 0 60000 65536"/>
              <a:gd name="T17" fmla="*/ 0 60000 65536"/>
              <a:gd name="T18" fmla="*/ 0 w 52"/>
              <a:gd name="T19" fmla="*/ 0 h 32"/>
              <a:gd name="T20" fmla="*/ 52 w 52"/>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52" h="32">
                <a:moveTo>
                  <a:pt x="0" y="0"/>
                </a:moveTo>
                <a:lnTo>
                  <a:pt x="0" y="0"/>
                </a:lnTo>
                <a:lnTo>
                  <a:pt x="35" y="15"/>
                </a:lnTo>
                <a:lnTo>
                  <a:pt x="52" y="32"/>
                </a:lnTo>
                <a:lnTo>
                  <a:pt x="52" y="15"/>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116" name="Freeform 114"/>
          <p:cNvSpPr>
            <a:spLocks/>
          </p:cNvSpPr>
          <p:nvPr/>
        </p:nvSpPr>
        <p:spPr bwMode="auto">
          <a:xfrm>
            <a:off x="8078787" y="4745038"/>
            <a:ext cx="26988" cy="38100"/>
          </a:xfrm>
          <a:custGeom>
            <a:avLst/>
            <a:gdLst>
              <a:gd name="T0" fmla="*/ 0 w 35"/>
              <a:gd name="T1" fmla="*/ 0 h 48"/>
              <a:gd name="T2" fmla="*/ 0 w 35"/>
              <a:gd name="T3" fmla="*/ 0 h 48"/>
              <a:gd name="T4" fmla="*/ 3084 w 35"/>
              <a:gd name="T5" fmla="*/ 9525 h 48"/>
              <a:gd name="T6" fmla="*/ 6169 w 35"/>
              <a:gd name="T7" fmla="*/ 6350 h 48"/>
              <a:gd name="T8" fmla="*/ 0 w 35"/>
              <a:gd name="T9" fmla="*/ 0 h 48"/>
              <a:gd name="T10" fmla="*/ 0 60000 65536"/>
              <a:gd name="T11" fmla="*/ 0 60000 65536"/>
              <a:gd name="T12" fmla="*/ 0 60000 65536"/>
              <a:gd name="T13" fmla="*/ 0 60000 65536"/>
              <a:gd name="T14" fmla="*/ 0 60000 65536"/>
              <a:gd name="T15" fmla="*/ 0 w 35"/>
              <a:gd name="T16" fmla="*/ 0 h 48"/>
              <a:gd name="T17" fmla="*/ 35 w 35"/>
              <a:gd name="T18" fmla="*/ 48 h 48"/>
            </a:gdLst>
            <a:ahLst/>
            <a:cxnLst>
              <a:cxn ang="T10">
                <a:pos x="T0" y="T1"/>
              </a:cxn>
              <a:cxn ang="T11">
                <a:pos x="T2" y="T3"/>
              </a:cxn>
              <a:cxn ang="T12">
                <a:pos x="T4" y="T5"/>
              </a:cxn>
              <a:cxn ang="T13">
                <a:pos x="T6" y="T7"/>
              </a:cxn>
              <a:cxn ang="T14">
                <a:pos x="T8" y="T9"/>
              </a:cxn>
            </a:cxnLst>
            <a:rect l="T15" t="T16" r="T17" b="T18"/>
            <a:pathLst>
              <a:path w="35" h="48">
                <a:moveTo>
                  <a:pt x="0" y="0"/>
                </a:moveTo>
                <a:lnTo>
                  <a:pt x="0" y="0"/>
                </a:lnTo>
                <a:lnTo>
                  <a:pt x="17" y="48"/>
                </a:lnTo>
                <a:lnTo>
                  <a:pt x="35" y="32"/>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117" name="Freeform 115"/>
          <p:cNvSpPr>
            <a:spLocks/>
          </p:cNvSpPr>
          <p:nvPr/>
        </p:nvSpPr>
        <p:spPr bwMode="auto">
          <a:xfrm>
            <a:off x="8174037" y="4821238"/>
            <a:ext cx="28575" cy="12700"/>
          </a:xfrm>
          <a:custGeom>
            <a:avLst/>
            <a:gdLst>
              <a:gd name="T0" fmla="*/ 0 w 34"/>
              <a:gd name="T1" fmla="*/ 0 h 15"/>
              <a:gd name="T2" fmla="*/ 0 w 34"/>
              <a:gd name="T3" fmla="*/ 0 h 15"/>
              <a:gd name="T4" fmla="*/ 0 w 34"/>
              <a:gd name="T5" fmla="*/ 3387 h 15"/>
              <a:gd name="T6" fmla="*/ 8404 w 34"/>
              <a:gd name="T7" fmla="*/ 3387 h 15"/>
              <a:gd name="T8" fmla="*/ 0 w 34"/>
              <a:gd name="T9" fmla="*/ 0 h 15"/>
              <a:gd name="T10" fmla="*/ 0 60000 65536"/>
              <a:gd name="T11" fmla="*/ 0 60000 65536"/>
              <a:gd name="T12" fmla="*/ 0 60000 65536"/>
              <a:gd name="T13" fmla="*/ 0 60000 65536"/>
              <a:gd name="T14" fmla="*/ 0 60000 65536"/>
              <a:gd name="T15" fmla="*/ 0 w 34"/>
              <a:gd name="T16" fmla="*/ 0 h 15"/>
              <a:gd name="T17" fmla="*/ 34 w 34"/>
              <a:gd name="T18" fmla="*/ 15 h 15"/>
            </a:gdLst>
            <a:ahLst/>
            <a:cxnLst>
              <a:cxn ang="T10">
                <a:pos x="T0" y="T1"/>
              </a:cxn>
              <a:cxn ang="T11">
                <a:pos x="T2" y="T3"/>
              </a:cxn>
              <a:cxn ang="T12">
                <a:pos x="T4" y="T5"/>
              </a:cxn>
              <a:cxn ang="T13">
                <a:pos x="T6" y="T7"/>
              </a:cxn>
              <a:cxn ang="T14">
                <a:pos x="T8" y="T9"/>
              </a:cxn>
            </a:cxnLst>
            <a:rect l="T15" t="T16" r="T17" b="T18"/>
            <a:pathLst>
              <a:path w="34" h="15">
                <a:moveTo>
                  <a:pt x="0" y="0"/>
                </a:moveTo>
                <a:lnTo>
                  <a:pt x="0" y="0"/>
                </a:lnTo>
                <a:lnTo>
                  <a:pt x="0" y="15"/>
                </a:lnTo>
                <a:lnTo>
                  <a:pt x="34" y="15"/>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118" name="Freeform 116"/>
          <p:cNvSpPr>
            <a:spLocks/>
          </p:cNvSpPr>
          <p:nvPr/>
        </p:nvSpPr>
        <p:spPr bwMode="auto">
          <a:xfrm>
            <a:off x="8339137" y="4935538"/>
            <a:ext cx="14288" cy="25400"/>
          </a:xfrm>
          <a:custGeom>
            <a:avLst/>
            <a:gdLst>
              <a:gd name="T0" fmla="*/ 0 w 18"/>
              <a:gd name="T1" fmla="*/ 0 h 32"/>
              <a:gd name="T2" fmla="*/ 0 w 18"/>
              <a:gd name="T3" fmla="*/ 0 h 32"/>
              <a:gd name="T4" fmla="*/ 0 w 18"/>
              <a:gd name="T5" fmla="*/ 6350 h 32"/>
              <a:gd name="T6" fmla="*/ 3969 w 18"/>
              <a:gd name="T7" fmla="*/ 2381 h 32"/>
              <a:gd name="T8" fmla="*/ 0 w 18"/>
              <a:gd name="T9" fmla="*/ 0 h 32"/>
              <a:gd name="T10" fmla="*/ 0 60000 65536"/>
              <a:gd name="T11" fmla="*/ 0 60000 65536"/>
              <a:gd name="T12" fmla="*/ 0 60000 65536"/>
              <a:gd name="T13" fmla="*/ 0 60000 65536"/>
              <a:gd name="T14" fmla="*/ 0 60000 65536"/>
              <a:gd name="T15" fmla="*/ 0 w 18"/>
              <a:gd name="T16" fmla="*/ 0 h 32"/>
              <a:gd name="T17" fmla="*/ 18 w 18"/>
              <a:gd name="T18" fmla="*/ 32 h 32"/>
            </a:gdLst>
            <a:ahLst/>
            <a:cxnLst>
              <a:cxn ang="T10">
                <a:pos x="T0" y="T1"/>
              </a:cxn>
              <a:cxn ang="T11">
                <a:pos x="T2" y="T3"/>
              </a:cxn>
              <a:cxn ang="T12">
                <a:pos x="T4" y="T5"/>
              </a:cxn>
              <a:cxn ang="T13">
                <a:pos x="T6" y="T7"/>
              </a:cxn>
              <a:cxn ang="T14">
                <a:pos x="T8" y="T9"/>
              </a:cxn>
            </a:cxnLst>
            <a:rect l="T15" t="T16" r="T17" b="T18"/>
            <a:pathLst>
              <a:path w="18" h="32">
                <a:moveTo>
                  <a:pt x="0" y="0"/>
                </a:moveTo>
                <a:lnTo>
                  <a:pt x="0" y="0"/>
                </a:lnTo>
                <a:lnTo>
                  <a:pt x="0" y="32"/>
                </a:lnTo>
                <a:lnTo>
                  <a:pt x="18" y="15"/>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119" name="Freeform 117"/>
          <p:cNvSpPr>
            <a:spLocks/>
          </p:cNvSpPr>
          <p:nvPr/>
        </p:nvSpPr>
        <p:spPr bwMode="auto">
          <a:xfrm>
            <a:off x="8286749" y="5049838"/>
            <a:ext cx="52388" cy="49213"/>
          </a:xfrm>
          <a:custGeom>
            <a:avLst/>
            <a:gdLst>
              <a:gd name="T0" fmla="*/ 0 w 67"/>
              <a:gd name="T1" fmla="*/ 0 h 63"/>
              <a:gd name="T2" fmla="*/ 0 w 67"/>
              <a:gd name="T3" fmla="*/ 0 h 63"/>
              <a:gd name="T4" fmla="*/ 3128 w 67"/>
              <a:gd name="T5" fmla="*/ 6249 h 63"/>
              <a:gd name="T6" fmla="*/ 9383 w 67"/>
              <a:gd name="T7" fmla="*/ 11717 h 63"/>
              <a:gd name="T8" fmla="*/ 12511 w 67"/>
              <a:gd name="T9" fmla="*/ 11717 h 63"/>
              <a:gd name="T10" fmla="*/ 3128 w 67"/>
              <a:gd name="T11" fmla="*/ 2343 h 63"/>
              <a:gd name="T12" fmla="*/ 0 w 67"/>
              <a:gd name="T13" fmla="*/ 0 h 63"/>
              <a:gd name="T14" fmla="*/ 0 60000 65536"/>
              <a:gd name="T15" fmla="*/ 0 60000 65536"/>
              <a:gd name="T16" fmla="*/ 0 60000 65536"/>
              <a:gd name="T17" fmla="*/ 0 60000 65536"/>
              <a:gd name="T18" fmla="*/ 0 60000 65536"/>
              <a:gd name="T19" fmla="*/ 0 60000 65536"/>
              <a:gd name="T20" fmla="*/ 0 60000 65536"/>
              <a:gd name="T21" fmla="*/ 0 w 67"/>
              <a:gd name="T22" fmla="*/ 0 h 63"/>
              <a:gd name="T23" fmla="*/ 67 w 67"/>
              <a:gd name="T24" fmla="*/ 63 h 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63">
                <a:moveTo>
                  <a:pt x="0" y="0"/>
                </a:moveTo>
                <a:lnTo>
                  <a:pt x="0" y="0"/>
                </a:lnTo>
                <a:lnTo>
                  <a:pt x="17" y="32"/>
                </a:lnTo>
                <a:lnTo>
                  <a:pt x="50" y="63"/>
                </a:lnTo>
                <a:lnTo>
                  <a:pt x="67" y="63"/>
                </a:lnTo>
                <a:lnTo>
                  <a:pt x="17" y="15"/>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120" name="Freeform 118"/>
          <p:cNvSpPr>
            <a:spLocks/>
          </p:cNvSpPr>
          <p:nvPr/>
        </p:nvSpPr>
        <p:spPr bwMode="auto">
          <a:xfrm>
            <a:off x="8559799" y="4986338"/>
            <a:ext cx="28575" cy="25400"/>
          </a:xfrm>
          <a:custGeom>
            <a:avLst/>
            <a:gdLst>
              <a:gd name="T0" fmla="*/ 0 w 34"/>
              <a:gd name="T1" fmla="*/ 6158 h 33"/>
              <a:gd name="T2" fmla="*/ 0 w 34"/>
              <a:gd name="T3" fmla="*/ 6158 h 33"/>
              <a:gd name="T4" fmla="*/ 8404 w 34"/>
              <a:gd name="T5" fmla="*/ 6158 h 33"/>
              <a:gd name="T6" fmla="*/ 8404 w 34"/>
              <a:gd name="T7" fmla="*/ 3079 h 33"/>
              <a:gd name="T8" fmla="*/ 4202 w 34"/>
              <a:gd name="T9" fmla="*/ 0 h 33"/>
              <a:gd name="T10" fmla="*/ 0 w 34"/>
              <a:gd name="T11" fmla="*/ 6158 h 33"/>
              <a:gd name="T12" fmla="*/ 0 60000 65536"/>
              <a:gd name="T13" fmla="*/ 0 60000 65536"/>
              <a:gd name="T14" fmla="*/ 0 60000 65536"/>
              <a:gd name="T15" fmla="*/ 0 60000 65536"/>
              <a:gd name="T16" fmla="*/ 0 60000 65536"/>
              <a:gd name="T17" fmla="*/ 0 60000 65536"/>
              <a:gd name="T18" fmla="*/ 0 w 34"/>
              <a:gd name="T19" fmla="*/ 0 h 33"/>
              <a:gd name="T20" fmla="*/ 34 w 34"/>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34" h="33">
                <a:moveTo>
                  <a:pt x="0" y="33"/>
                </a:moveTo>
                <a:lnTo>
                  <a:pt x="0" y="33"/>
                </a:lnTo>
                <a:lnTo>
                  <a:pt x="34" y="33"/>
                </a:lnTo>
                <a:lnTo>
                  <a:pt x="34" y="17"/>
                </a:lnTo>
                <a:lnTo>
                  <a:pt x="17" y="0"/>
                </a:lnTo>
                <a:lnTo>
                  <a:pt x="0" y="33"/>
                </a:lnTo>
              </a:path>
            </a:pathLst>
          </a:custGeom>
          <a:solidFill>
            <a:schemeClr val="accent1"/>
          </a:solidFill>
          <a:ln w="9525">
            <a:solidFill>
              <a:srgbClr val="B2B2B2"/>
            </a:solidFill>
            <a:prstDash val="solid"/>
            <a:round/>
            <a:headEnd/>
            <a:tailEnd/>
          </a:ln>
        </p:spPr>
        <p:txBody>
          <a:bodyPr/>
          <a:lstStyle/>
          <a:p>
            <a:endParaRPr lang="en-AU" dirty="0"/>
          </a:p>
        </p:txBody>
      </p:sp>
      <p:sp>
        <p:nvSpPr>
          <p:cNvPr id="121" name="Freeform 119"/>
          <p:cNvSpPr>
            <a:spLocks/>
          </p:cNvSpPr>
          <p:nvPr/>
        </p:nvSpPr>
        <p:spPr bwMode="auto">
          <a:xfrm>
            <a:off x="8588374" y="4973638"/>
            <a:ext cx="26988" cy="12700"/>
          </a:xfrm>
          <a:custGeom>
            <a:avLst/>
            <a:gdLst>
              <a:gd name="T0" fmla="*/ 0 w 35"/>
              <a:gd name="T1" fmla="*/ 0 h 15"/>
              <a:gd name="T2" fmla="*/ 0 w 35"/>
              <a:gd name="T3" fmla="*/ 0 h 15"/>
              <a:gd name="T4" fmla="*/ 3084 w 35"/>
              <a:gd name="T5" fmla="*/ 3387 h 15"/>
              <a:gd name="T6" fmla="*/ 6169 w 35"/>
              <a:gd name="T7" fmla="*/ 0 h 15"/>
              <a:gd name="T8" fmla="*/ 0 w 35"/>
              <a:gd name="T9" fmla="*/ 0 h 15"/>
              <a:gd name="T10" fmla="*/ 0 60000 65536"/>
              <a:gd name="T11" fmla="*/ 0 60000 65536"/>
              <a:gd name="T12" fmla="*/ 0 60000 65536"/>
              <a:gd name="T13" fmla="*/ 0 60000 65536"/>
              <a:gd name="T14" fmla="*/ 0 60000 65536"/>
              <a:gd name="T15" fmla="*/ 0 w 35"/>
              <a:gd name="T16" fmla="*/ 0 h 15"/>
              <a:gd name="T17" fmla="*/ 35 w 35"/>
              <a:gd name="T18" fmla="*/ 15 h 15"/>
            </a:gdLst>
            <a:ahLst/>
            <a:cxnLst>
              <a:cxn ang="T10">
                <a:pos x="T0" y="T1"/>
              </a:cxn>
              <a:cxn ang="T11">
                <a:pos x="T2" y="T3"/>
              </a:cxn>
              <a:cxn ang="T12">
                <a:pos x="T4" y="T5"/>
              </a:cxn>
              <a:cxn ang="T13">
                <a:pos x="T6" y="T7"/>
              </a:cxn>
              <a:cxn ang="T14">
                <a:pos x="T8" y="T9"/>
              </a:cxn>
            </a:cxnLst>
            <a:rect l="T15" t="T16" r="T17" b="T18"/>
            <a:pathLst>
              <a:path w="35" h="15">
                <a:moveTo>
                  <a:pt x="0" y="0"/>
                </a:moveTo>
                <a:lnTo>
                  <a:pt x="0" y="0"/>
                </a:lnTo>
                <a:lnTo>
                  <a:pt x="17" y="15"/>
                </a:lnTo>
                <a:lnTo>
                  <a:pt x="35" y="0"/>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122" name="Line 120"/>
          <p:cNvSpPr>
            <a:spLocks noChangeShapeType="1"/>
          </p:cNvSpPr>
          <p:nvPr/>
        </p:nvSpPr>
        <p:spPr bwMode="auto">
          <a:xfrm flipV="1">
            <a:off x="7564437" y="4789488"/>
            <a:ext cx="12700" cy="38100"/>
          </a:xfrm>
          <a:prstGeom prst="line">
            <a:avLst/>
          </a:prstGeom>
          <a:solidFill>
            <a:schemeClr val="accent1"/>
          </a:solidFill>
          <a:ln w="9525">
            <a:solidFill>
              <a:srgbClr val="B2B2B2"/>
            </a:solidFill>
            <a:round/>
            <a:headEnd/>
            <a:tailEnd/>
          </a:ln>
        </p:spPr>
        <p:txBody>
          <a:bodyPr/>
          <a:lstStyle/>
          <a:p>
            <a:endParaRPr lang="en-AU" dirty="0"/>
          </a:p>
        </p:txBody>
      </p:sp>
      <p:sp>
        <p:nvSpPr>
          <p:cNvPr id="123" name="Line 121"/>
          <p:cNvSpPr>
            <a:spLocks noChangeShapeType="1"/>
          </p:cNvSpPr>
          <p:nvPr/>
        </p:nvSpPr>
        <p:spPr bwMode="auto">
          <a:xfrm>
            <a:off x="8112124" y="4789488"/>
            <a:ext cx="28575" cy="12700"/>
          </a:xfrm>
          <a:prstGeom prst="line">
            <a:avLst/>
          </a:prstGeom>
          <a:solidFill>
            <a:schemeClr val="accent1"/>
          </a:solidFill>
          <a:ln w="9525">
            <a:solidFill>
              <a:srgbClr val="B2B2B2"/>
            </a:solidFill>
            <a:round/>
            <a:headEnd/>
            <a:tailEnd/>
          </a:ln>
        </p:spPr>
        <p:txBody>
          <a:bodyPr/>
          <a:lstStyle/>
          <a:p>
            <a:endParaRPr lang="en-AU" dirty="0"/>
          </a:p>
        </p:txBody>
      </p:sp>
      <p:sp>
        <p:nvSpPr>
          <p:cNvPr id="124" name="Line 122"/>
          <p:cNvSpPr>
            <a:spLocks noChangeShapeType="1"/>
          </p:cNvSpPr>
          <p:nvPr/>
        </p:nvSpPr>
        <p:spPr bwMode="auto">
          <a:xfrm>
            <a:off x="8140699" y="4814888"/>
            <a:ext cx="12700" cy="12700"/>
          </a:xfrm>
          <a:prstGeom prst="line">
            <a:avLst/>
          </a:prstGeom>
          <a:solidFill>
            <a:schemeClr val="accent1"/>
          </a:solidFill>
          <a:ln w="9525">
            <a:solidFill>
              <a:srgbClr val="B2B2B2"/>
            </a:solidFill>
            <a:round/>
            <a:headEnd/>
            <a:tailEnd/>
          </a:ln>
        </p:spPr>
        <p:txBody>
          <a:bodyPr/>
          <a:lstStyle/>
          <a:p>
            <a:endParaRPr lang="en-AU" dirty="0"/>
          </a:p>
        </p:txBody>
      </p:sp>
      <p:sp>
        <p:nvSpPr>
          <p:cNvPr id="125" name="Line 123"/>
          <p:cNvSpPr>
            <a:spLocks noChangeShapeType="1"/>
          </p:cNvSpPr>
          <p:nvPr/>
        </p:nvSpPr>
        <p:spPr bwMode="auto">
          <a:xfrm>
            <a:off x="8210549" y="4827588"/>
            <a:ext cx="12700" cy="25400"/>
          </a:xfrm>
          <a:prstGeom prst="line">
            <a:avLst/>
          </a:prstGeom>
          <a:solidFill>
            <a:schemeClr val="accent1"/>
          </a:solidFill>
          <a:ln w="9525">
            <a:solidFill>
              <a:srgbClr val="B2B2B2"/>
            </a:solidFill>
            <a:round/>
            <a:headEnd/>
            <a:tailEnd/>
          </a:ln>
        </p:spPr>
        <p:txBody>
          <a:bodyPr/>
          <a:lstStyle/>
          <a:p>
            <a:endParaRPr lang="en-AU" dirty="0"/>
          </a:p>
        </p:txBody>
      </p:sp>
      <p:sp>
        <p:nvSpPr>
          <p:cNvPr id="126" name="Line 124"/>
          <p:cNvSpPr>
            <a:spLocks noChangeShapeType="1"/>
          </p:cNvSpPr>
          <p:nvPr/>
        </p:nvSpPr>
        <p:spPr bwMode="auto">
          <a:xfrm>
            <a:off x="8223249" y="4865688"/>
            <a:ext cx="26988" cy="12700"/>
          </a:xfrm>
          <a:prstGeom prst="line">
            <a:avLst/>
          </a:prstGeom>
          <a:solidFill>
            <a:schemeClr val="accent1"/>
          </a:solidFill>
          <a:ln w="9525">
            <a:solidFill>
              <a:srgbClr val="B2B2B2"/>
            </a:solidFill>
            <a:round/>
            <a:headEnd/>
            <a:tailEnd/>
          </a:ln>
        </p:spPr>
        <p:txBody>
          <a:bodyPr/>
          <a:lstStyle/>
          <a:p>
            <a:endParaRPr lang="en-AU" dirty="0"/>
          </a:p>
        </p:txBody>
      </p:sp>
      <p:sp>
        <p:nvSpPr>
          <p:cNvPr id="127" name="Freeform 125"/>
          <p:cNvSpPr>
            <a:spLocks/>
          </p:cNvSpPr>
          <p:nvPr/>
        </p:nvSpPr>
        <p:spPr bwMode="auto">
          <a:xfrm>
            <a:off x="7088187" y="4503738"/>
            <a:ext cx="220663" cy="114300"/>
          </a:xfrm>
          <a:custGeom>
            <a:avLst/>
            <a:gdLst>
              <a:gd name="T0" fmla="*/ 30956 w 278"/>
              <a:gd name="T1" fmla="*/ 9525 h 144"/>
              <a:gd name="T2" fmla="*/ 30956 w 278"/>
              <a:gd name="T3" fmla="*/ 9525 h 144"/>
              <a:gd name="T4" fmla="*/ 34131 w 278"/>
              <a:gd name="T5" fmla="*/ 9525 h 144"/>
              <a:gd name="T6" fmla="*/ 30956 w 278"/>
              <a:gd name="T7" fmla="*/ 11906 h 144"/>
              <a:gd name="T8" fmla="*/ 27781 w 278"/>
              <a:gd name="T9" fmla="*/ 11906 h 144"/>
              <a:gd name="T10" fmla="*/ 23813 w 278"/>
              <a:gd name="T11" fmla="*/ 11906 h 144"/>
              <a:gd name="T12" fmla="*/ 17463 w 278"/>
              <a:gd name="T13" fmla="*/ 19050 h 144"/>
              <a:gd name="T14" fmla="*/ 10319 w 278"/>
              <a:gd name="T15" fmla="*/ 19050 h 144"/>
              <a:gd name="T16" fmla="*/ 10319 w 278"/>
              <a:gd name="T17" fmla="*/ 24606 h 144"/>
              <a:gd name="T18" fmla="*/ 0 w 278"/>
              <a:gd name="T19" fmla="*/ 24606 h 144"/>
              <a:gd name="T20" fmla="*/ 7144 w 278"/>
              <a:gd name="T21" fmla="*/ 28575 h 144"/>
              <a:gd name="T22" fmla="*/ 13494 w 278"/>
              <a:gd name="T23" fmla="*/ 28575 h 144"/>
              <a:gd name="T24" fmla="*/ 17463 w 278"/>
              <a:gd name="T25" fmla="*/ 24606 h 144"/>
              <a:gd name="T26" fmla="*/ 23813 w 278"/>
              <a:gd name="T27" fmla="*/ 28575 h 144"/>
              <a:gd name="T28" fmla="*/ 27781 w 278"/>
              <a:gd name="T29" fmla="*/ 24606 h 144"/>
              <a:gd name="T30" fmla="*/ 38100 w 278"/>
              <a:gd name="T31" fmla="*/ 11906 h 144"/>
              <a:gd name="T32" fmla="*/ 48419 w 278"/>
              <a:gd name="T33" fmla="*/ 11906 h 144"/>
              <a:gd name="T34" fmla="*/ 52388 w 278"/>
              <a:gd name="T35" fmla="*/ 11906 h 144"/>
              <a:gd name="T36" fmla="*/ 48419 w 278"/>
              <a:gd name="T37" fmla="*/ 9525 h 144"/>
              <a:gd name="T38" fmla="*/ 55563 w 278"/>
              <a:gd name="T39" fmla="*/ 9525 h 144"/>
              <a:gd name="T40" fmla="*/ 44450 w 278"/>
              <a:gd name="T41" fmla="*/ 5556 h 144"/>
              <a:gd name="T42" fmla="*/ 44450 w 278"/>
              <a:gd name="T43" fmla="*/ 2381 h 144"/>
              <a:gd name="T44" fmla="*/ 41275 w 278"/>
              <a:gd name="T45" fmla="*/ 0 h 144"/>
              <a:gd name="T46" fmla="*/ 34131 w 278"/>
              <a:gd name="T47" fmla="*/ 5556 h 144"/>
              <a:gd name="T48" fmla="*/ 30956 w 278"/>
              <a:gd name="T49" fmla="*/ 9525 h 1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8"/>
              <a:gd name="T76" fmla="*/ 0 h 144"/>
              <a:gd name="T77" fmla="*/ 278 w 278"/>
              <a:gd name="T78" fmla="*/ 144 h 1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8" h="144">
                <a:moveTo>
                  <a:pt x="158" y="48"/>
                </a:moveTo>
                <a:lnTo>
                  <a:pt x="158" y="48"/>
                </a:lnTo>
                <a:lnTo>
                  <a:pt x="175" y="48"/>
                </a:lnTo>
                <a:lnTo>
                  <a:pt x="158" y="63"/>
                </a:lnTo>
                <a:lnTo>
                  <a:pt x="140" y="63"/>
                </a:lnTo>
                <a:lnTo>
                  <a:pt x="123" y="63"/>
                </a:lnTo>
                <a:lnTo>
                  <a:pt x="88" y="96"/>
                </a:lnTo>
                <a:lnTo>
                  <a:pt x="52" y="96"/>
                </a:lnTo>
                <a:lnTo>
                  <a:pt x="52" y="126"/>
                </a:lnTo>
                <a:lnTo>
                  <a:pt x="0" y="126"/>
                </a:lnTo>
                <a:lnTo>
                  <a:pt x="35" y="144"/>
                </a:lnTo>
                <a:lnTo>
                  <a:pt x="69" y="144"/>
                </a:lnTo>
                <a:lnTo>
                  <a:pt x="88" y="126"/>
                </a:lnTo>
                <a:lnTo>
                  <a:pt x="123" y="144"/>
                </a:lnTo>
                <a:lnTo>
                  <a:pt x="140" y="126"/>
                </a:lnTo>
                <a:lnTo>
                  <a:pt x="192" y="63"/>
                </a:lnTo>
                <a:lnTo>
                  <a:pt x="244" y="63"/>
                </a:lnTo>
                <a:lnTo>
                  <a:pt x="261" y="63"/>
                </a:lnTo>
                <a:lnTo>
                  <a:pt x="244" y="48"/>
                </a:lnTo>
                <a:lnTo>
                  <a:pt x="278" y="48"/>
                </a:lnTo>
                <a:lnTo>
                  <a:pt x="227" y="30"/>
                </a:lnTo>
                <a:lnTo>
                  <a:pt x="227" y="15"/>
                </a:lnTo>
                <a:lnTo>
                  <a:pt x="209" y="0"/>
                </a:lnTo>
                <a:lnTo>
                  <a:pt x="175" y="30"/>
                </a:lnTo>
                <a:lnTo>
                  <a:pt x="158" y="48"/>
                </a:lnTo>
              </a:path>
            </a:pathLst>
          </a:custGeom>
          <a:solidFill>
            <a:schemeClr val="accent1"/>
          </a:solidFill>
          <a:ln w="9525">
            <a:solidFill>
              <a:srgbClr val="B2B2B2"/>
            </a:solidFill>
            <a:prstDash val="solid"/>
            <a:round/>
            <a:headEnd/>
            <a:tailEnd/>
          </a:ln>
        </p:spPr>
        <p:txBody>
          <a:bodyPr/>
          <a:lstStyle/>
          <a:p>
            <a:endParaRPr lang="en-AU" dirty="0"/>
          </a:p>
        </p:txBody>
      </p:sp>
      <p:sp>
        <p:nvSpPr>
          <p:cNvPr id="128" name="Freeform 126"/>
          <p:cNvSpPr>
            <a:spLocks/>
          </p:cNvSpPr>
          <p:nvPr/>
        </p:nvSpPr>
        <p:spPr bwMode="auto">
          <a:xfrm>
            <a:off x="7185024" y="4541838"/>
            <a:ext cx="41275" cy="12700"/>
          </a:xfrm>
          <a:custGeom>
            <a:avLst/>
            <a:gdLst>
              <a:gd name="T0" fmla="*/ 0 w 52"/>
              <a:gd name="T1" fmla="*/ 3387 h 15"/>
              <a:gd name="T2" fmla="*/ 0 w 52"/>
              <a:gd name="T3" fmla="*/ 3387 h 15"/>
              <a:gd name="T4" fmla="*/ 3969 w 52"/>
              <a:gd name="T5" fmla="*/ 3387 h 15"/>
              <a:gd name="T6" fmla="*/ 7144 w 52"/>
              <a:gd name="T7" fmla="*/ 3387 h 15"/>
              <a:gd name="T8" fmla="*/ 10319 w 52"/>
              <a:gd name="T9" fmla="*/ 0 h 15"/>
              <a:gd name="T10" fmla="*/ 7144 w 52"/>
              <a:gd name="T11" fmla="*/ 0 h 15"/>
              <a:gd name="T12" fmla="*/ 0 w 52"/>
              <a:gd name="T13" fmla="*/ 3387 h 15"/>
              <a:gd name="T14" fmla="*/ 0 60000 65536"/>
              <a:gd name="T15" fmla="*/ 0 60000 65536"/>
              <a:gd name="T16" fmla="*/ 0 60000 65536"/>
              <a:gd name="T17" fmla="*/ 0 60000 65536"/>
              <a:gd name="T18" fmla="*/ 0 60000 65536"/>
              <a:gd name="T19" fmla="*/ 0 60000 65536"/>
              <a:gd name="T20" fmla="*/ 0 60000 65536"/>
              <a:gd name="T21" fmla="*/ 0 w 52"/>
              <a:gd name="T22" fmla="*/ 0 h 15"/>
              <a:gd name="T23" fmla="*/ 52 w 52"/>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 h="15">
                <a:moveTo>
                  <a:pt x="0" y="15"/>
                </a:moveTo>
                <a:lnTo>
                  <a:pt x="0" y="15"/>
                </a:lnTo>
                <a:lnTo>
                  <a:pt x="17" y="15"/>
                </a:lnTo>
                <a:lnTo>
                  <a:pt x="35" y="15"/>
                </a:lnTo>
                <a:lnTo>
                  <a:pt x="52" y="0"/>
                </a:lnTo>
                <a:lnTo>
                  <a:pt x="35" y="0"/>
                </a:lnTo>
                <a:lnTo>
                  <a:pt x="0" y="15"/>
                </a:lnTo>
              </a:path>
            </a:pathLst>
          </a:custGeom>
          <a:solidFill>
            <a:schemeClr val="accent1"/>
          </a:solidFill>
          <a:ln w="9525">
            <a:solidFill>
              <a:srgbClr val="B2B2B2"/>
            </a:solidFill>
            <a:prstDash val="solid"/>
            <a:round/>
            <a:headEnd/>
            <a:tailEnd/>
          </a:ln>
        </p:spPr>
        <p:txBody>
          <a:bodyPr/>
          <a:lstStyle/>
          <a:p>
            <a:endParaRPr lang="en-AU" dirty="0"/>
          </a:p>
        </p:txBody>
      </p:sp>
      <p:sp>
        <p:nvSpPr>
          <p:cNvPr id="129" name="Freeform 127"/>
          <p:cNvSpPr>
            <a:spLocks/>
          </p:cNvSpPr>
          <p:nvPr/>
        </p:nvSpPr>
        <p:spPr bwMode="auto">
          <a:xfrm>
            <a:off x="7073899" y="4554538"/>
            <a:ext cx="222250" cy="165100"/>
          </a:xfrm>
          <a:custGeom>
            <a:avLst/>
            <a:gdLst>
              <a:gd name="T0" fmla="*/ 3997 w 278"/>
              <a:gd name="T1" fmla="*/ 12761 h 207"/>
              <a:gd name="T2" fmla="*/ 3997 w 278"/>
              <a:gd name="T3" fmla="*/ 12761 h 207"/>
              <a:gd name="T4" fmla="*/ 10393 w 278"/>
              <a:gd name="T5" fmla="*/ 16749 h 207"/>
              <a:gd name="T6" fmla="*/ 17588 w 278"/>
              <a:gd name="T7" fmla="*/ 16749 h 207"/>
              <a:gd name="T8" fmla="*/ 20786 w 278"/>
              <a:gd name="T9" fmla="*/ 12761 h 207"/>
              <a:gd name="T10" fmla="*/ 27981 w 278"/>
              <a:gd name="T11" fmla="*/ 16749 h 207"/>
              <a:gd name="T12" fmla="*/ 31179 w 278"/>
              <a:gd name="T13" fmla="*/ 12761 h 207"/>
              <a:gd name="T14" fmla="*/ 41572 w 278"/>
              <a:gd name="T15" fmla="*/ 0 h 207"/>
              <a:gd name="T16" fmla="*/ 52764 w 278"/>
              <a:gd name="T17" fmla="*/ 0 h 207"/>
              <a:gd name="T18" fmla="*/ 49567 w 278"/>
              <a:gd name="T19" fmla="*/ 7178 h 207"/>
              <a:gd name="T20" fmla="*/ 52764 w 278"/>
              <a:gd name="T21" fmla="*/ 9571 h 207"/>
              <a:gd name="T22" fmla="*/ 49567 w 278"/>
              <a:gd name="T23" fmla="*/ 12761 h 207"/>
              <a:gd name="T24" fmla="*/ 56762 w 278"/>
              <a:gd name="T25" fmla="*/ 16749 h 207"/>
              <a:gd name="T26" fmla="*/ 52764 w 278"/>
              <a:gd name="T27" fmla="*/ 19142 h 207"/>
              <a:gd name="T28" fmla="*/ 45569 w 278"/>
              <a:gd name="T29" fmla="*/ 26320 h 207"/>
              <a:gd name="T30" fmla="*/ 41572 w 278"/>
              <a:gd name="T31" fmla="*/ 31903 h 207"/>
              <a:gd name="T32" fmla="*/ 45569 w 278"/>
              <a:gd name="T33" fmla="*/ 31903 h 207"/>
              <a:gd name="T34" fmla="*/ 41572 w 278"/>
              <a:gd name="T35" fmla="*/ 38284 h 207"/>
              <a:gd name="T36" fmla="*/ 35176 w 278"/>
              <a:gd name="T37" fmla="*/ 41474 h 207"/>
              <a:gd name="T38" fmla="*/ 31179 w 278"/>
              <a:gd name="T39" fmla="*/ 38284 h 207"/>
              <a:gd name="T40" fmla="*/ 24783 w 278"/>
              <a:gd name="T41" fmla="*/ 38284 h 207"/>
              <a:gd name="T42" fmla="*/ 17588 w 278"/>
              <a:gd name="T43" fmla="*/ 38284 h 207"/>
              <a:gd name="T44" fmla="*/ 17588 w 278"/>
              <a:gd name="T45" fmla="*/ 35094 h 207"/>
              <a:gd name="T46" fmla="*/ 10393 w 278"/>
              <a:gd name="T47" fmla="*/ 35094 h 207"/>
              <a:gd name="T48" fmla="*/ 7195 w 278"/>
              <a:gd name="T49" fmla="*/ 28713 h 207"/>
              <a:gd name="T50" fmla="*/ 3997 w 278"/>
              <a:gd name="T51" fmla="*/ 22332 h 207"/>
              <a:gd name="T52" fmla="*/ 0 w 278"/>
              <a:gd name="T53" fmla="*/ 16749 h 207"/>
              <a:gd name="T54" fmla="*/ 3997 w 278"/>
              <a:gd name="T55" fmla="*/ 12761 h 20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8"/>
              <a:gd name="T85" fmla="*/ 0 h 207"/>
              <a:gd name="T86" fmla="*/ 278 w 278"/>
              <a:gd name="T87" fmla="*/ 207 h 20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8" h="207">
                <a:moveTo>
                  <a:pt x="17" y="63"/>
                </a:moveTo>
                <a:lnTo>
                  <a:pt x="17" y="63"/>
                </a:lnTo>
                <a:lnTo>
                  <a:pt x="52" y="81"/>
                </a:lnTo>
                <a:lnTo>
                  <a:pt x="86" y="81"/>
                </a:lnTo>
                <a:lnTo>
                  <a:pt x="104" y="63"/>
                </a:lnTo>
                <a:lnTo>
                  <a:pt x="138" y="81"/>
                </a:lnTo>
                <a:lnTo>
                  <a:pt x="155" y="63"/>
                </a:lnTo>
                <a:lnTo>
                  <a:pt x="207" y="0"/>
                </a:lnTo>
                <a:lnTo>
                  <a:pt x="261" y="0"/>
                </a:lnTo>
                <a:lnTo>
                  <a:pt x="244" y="33"/>
                </a:lnTo>
                <a:lnTo>
                  <a:pt x="261" y="48"/>
                </a:lnTo>
                <a:lnTo>
                  <a:pt x="244" y="63"/>
                </a:lnTo>
                <a:lnTo>
                  <a:pt x="278" y="81"/>
                </a:lnTo>
                <a:lnTo>
                  <a:pt x="261" y="96"/>
                </a:lnTo>
                <a:lnTo>
                  <a:pt x="224" y="129"/>
                </a:lnTo>
                <a:lnTo>
                  <a:pt x="207" y="159"/>
                </a:lnTo>
                <a:lnTo>
                  <a:pt x="224" y="159"/>
                </a:lnTo>
                <a:lnTo>
                  <a:pt x="207" y="192"/>
                </a:lnTo>
                <a:lnTo>
                  <a:pt x="173" y="207"/>
                </a:lnTo>
                <a:lnTo>
                  <a:pt x="155" y="192"/>
                </a:lnTo>
                <a:lnTo>
                  <a:pt x="121" y="192"/>
                </a:lnTo>
                <a:lnTo>
                  <a:pt x="86" y="192"/>
                </a:lnTo>
                <a:lnTo>
                  <a:pt x="86" y="176"/>
                </a:lnTo>
                <a:lnTo>
                  <a:pt x="52" y="176"/>
                </a:lnTo>
                <a:lnTo>
                  <a:pt x="34" y="144"/>
                </a:lnTo>
                <a:lnTo>
                  <a:pt x="17" y="111"/>
                </a:lnTo>
                <a:lnTo>
                  <a:pt x="0" y="81"/>
                </a:lnTo>
                <a:lnTo>
                  <a:pt x="17" y="63"/>
                </a:lnTo>
              </a:path>
            </a:pathLst>
          </a:custGeom>
          <a:solidFill>
            <a:schemeClr val="accent1"/>
          </a:solidFill>
          <a:ln w="9525">
            <a:solidFill>
              <a:srgbClr val="B2B2B2"/>
            </a:solidFill>
            <a:prstDash val="solid"/>
            <a:round/>
            <a:headEnd/>
            <a:tailEnd/>
          </a:ln>
        </p:spPr>
        <p:txBody>
          <a:bodyPr/>
          <a:lstStyle/>
          <a:p>
            <a:endParaRPr lang="en-AU" dirty="0"/>
          </a:p>
        </p:txBody>
      </p:sp>
      <p:sp>
        <p:nvSpPr>
          <p:cNvPr id="130" name="Freeform 128"/>
          <p:cNvSpPr>
            <a:spLocks/>
          </p:cNvSpPr>
          <p:nvPr/>
        </p:nvSpPr>
        <p:spPr bwMode="auto">
          <a:xfrm>
            <a:off x="6826249" y="4605338"/>
            <a:ext cx="15875" cy="25400"/>
          </a:xfrm>
          <a:custGeom>
            <a:avLst/>
            <a:gdLst>
              <a:gd name="T0" fmla="*/ 0 w 19"/>
              <a:gd name="T1" fmla="*/ 3079 h 33"/>
              <a:gd name="T2" fmla="*/ 0 w 19"/>
              <a:gd name="T3" fmla="*/ 3079 h 33"/>
              <a:gd name="T4" fmla="*/ 4178 w 19"/>
              <a:gd name="T5" fmla="*/ 6158 h 33"/>
              <a:gd name="T6" fmla="*/ 0 w 19"/>
              <a:gd name="T7" fmla="*/ 0 h 33"/>
              <a:gd name="T8" fmla="*/ 0 w 19"/>
              <a:gd name="T9" fmla="*/ 3079 h 33"/>
              <a:gd name="T10" fmla="*/ 0 60000 65536"/>
              <a:gd name="T11" fmla="*/ 0 60000 65536"/>
              <a:gd name="T12" fmla="*/ 0 60000 65536"/>
              <a:gd name="T13" fmla="*/ 0 60000 65536"/>
              <a:gd name="T14" fmla="*/ 0 60000 65536"/>
              <a:gd name="T15" fmla="*/ 0 w 19"/>
              <a:gd name="T16" fmla="*/ 0 h 33"/>
              <a:gd name="T17" fmla="*/ 19 w 19"/>
              <a:gd name="T18" fmla="*/ 33 h 33"/>
            </a:gdLst>
            <a:ahLst/>
            <a:cxnLst>
              <a:cxn ang="T10">
                <a:pos x="T0" y="T1"/>
              </a:cxn>
              <a:cxn ang="T11">
                <a:pos x="T2" y="T3"/>
              </a:cxn>
              <a:cxn ang="T12">
                <a:pos x="T4" y="T5"/>
              </a:cxn>
              <a:cxn ang="T13">
                <a:pos x="T6" y="T7"/>
              </a:cxn>
              <a:cxn ang="T14">
                <a:pos x="T8" y="T9"/>
              </a:cxn>
            </a:cxnLst>
            <a:rect l="T15" t="T16" r="T17" b="T18"/>
            <a:pathLst>
              <a:path w="19" h="33">
                <a:moveTo>
                  <a:pt x="0" y="18"/>
                </a:moveTo>
                <a:lnTo>
                  <a:pt x="0" y="18"/>
                </a:lnTo>
                <a:lnTo>
                  <a:pt x="19" y="33"/>
                </a:lnTo>
                <a:lnTo>
                  <a:pt x="0" y="0"/>
                </a:lnTo>
                <a:lnTo>
                  <a:pt x="0" y="18"/>
                </a:lnTo>
              </a:path>
            </a:pathLst>
          </a:custGeom>
          <a:solidFill>
            <a:schemeClr val="accent1"/>
          </a:solidFill>
          <a:ln w="9525">
            <a:solidFill>
              <a:srgbClr val="B2B2B2"/>
            </a:solidFill>
            <a:prstDash val="solid"/>
            <a:round/>
            <a:headEnd/>
            <a:tailEnd/>
          </a:ln>
        </p:spPr>
        <p:txBody>
          <a:bodyPr/>
          <a:lstStyle/>
          <a:p>
            <a:endParaRPr lang="en-AU" dirty="0"/>
          </a:p>
        </p:txBody>
      </p:sp>
      <p:sp>
        <p:nvSpPr>
          <p:cNvPr id="131" name="Freeform 129"/>
          <p:cNvSpPr>
            <a:spLocks/>
          </p:cNvSpPr>
          <p:nvPr/>
        </p:nvSpPr>
        <p:spPr bwMode="auto">
          <a:xfrm>
            <a:off x="6854824" y="4656138"/>
            <a:ext cx="12700" cy="25400"/>
          </a:xfrm>
          <a:custGeom>
            <a:avLst/>
            <a:gdLst>
              <a:gd name="T0" fmla="*/ 0 w 16"/>
              <a:gd name="T1" fmla="*/ 0 h 30"/>
              <a:gd name="T2" fmla="*/ 0 w 16"/>
              <a:gd name="T3" fmla="*/ 0 h 30"/>
              <a:gd name="T4" fmla="*/ 3175 w 16"/>
              <a:gd name="T5" fmla="*/ 7620 h 30"/>
              <a:gd name="T6" fmla="*/ 3175 w 16"/>
              <a:gd name="T7" fmla="*/ 3387 h 30"/>
              <a:gd name="T8" fmla="*/ 3175 w 16"/>
              <a:gd name="T9" fmla="*/ 0 h 30"/>
              <a:gd name="T10" fmla="*/ 0 w 16"/>
              <a:gd name="T11" fmla="*/ 0 h 30"/>
              <a:gd name="T12" fmla="*/ 0 60000 65536"/>
              <a:gd name="T13" fmla="*/ 0 60000 65536"/>
              <a:gd name="T14" fmla="*/ 0 60000 65536"/>
              <a:gd name="T15" fmla="*/ 0 60000 65536"/>
              <a:gd name="T16" fmla="*/ 0 60000 65536"/>
              <a:gd name="T17" fmla="*/ 0 60000 65536"/>
              <a:gd name="T18" fmla="*/ 0 w 16"/>
              <a:gd name="T19" fmla="*/ 0 h 30"/>
              <a:gd name="T20" fmla="*/ 16 w 16"/>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16" h="30">
                <a:moveTo>
                  <a:pt x="0" y="0"/>
                </a:moveTo>
                <a:lnTo>
                  <a:pt x="0" y="0"/>
                </a:lnTo>
                <a:lnTo>
                  <a:pt x="16" y="30"/>
                </a:lnTo>
                <a:lnTo>
                  <a:pt x="16" y="15"/>
                </a:lnTo>
                <a:lnTo>
                  <a:pt x="16" y="0"/>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132" name="Freeform 130"/>
          <p:cNvSpPr>
            <a:spLocks/>
          </p:cNvSpPr>
          <p:nvPr/>
        </p:nvSpPr>
        <p:spPr bwMode="auto">
          <a:xfrm>
            <a:off x="6442074" y="4440238"/>
            <a:ext cx="57150" cy="76200"/>
          </a:xfrm>
          <a:custGeom>
            <a:avLst/>
            <a:gdLst>
              <a:gd name="T0" fmla="*/ 0 w 71"/>
              <a:gd name="T1" fmla="*/ 9525 h 96"/>
              <a:gd name="T2" fmla="*/ 0 w 71"/>
              <a:gd name="T3" fmla="*/ 9525 h 96"/>
              <a:gd name="T4" fmla="*/ 4025 w 71"/>
              <a:gd name="T5" fmla="*/ 19050 h 96"/>
              <a:gd name="T6" fmla="*/ 11269 w 71"/>
              <a:gd name="T7" fmla="*/ 19050 h 96"/>
              <a:gd name="T8" fmla="*/ 14489 w 71"/>
              <a:gd name="T9" fmla="*/ 11906 h 96"/>
              <a:gd name="T10" fmla="*/ 8049 w 71"/>
              <a:gd name="T11" fmla="*/ 2381 h 96"/>
              <a:gd name="T12" fmla="*/ 4025 w 71"/>
              <a:gd name="T13" fmla="*/ 0 h 96"/>
              <a:gd name="T14" fmla="*/ 0 w 71"/>
              <a:gd name="T15" fmla="*/ 9525 h 96"/>
              <a:gd name="T16" fmla="*/ 0 60000 65536"/>
              <a:gd name="T17" fmla="*/ 0 60000 65536"/>
              <a:gd name="T18" fmla="*/ 0 60000 65536"/>
              <a:gd name="T19" fmla="*/ 0 60000 65536"/>
              <a:gd name="T20" fmla="*/ 0 60000 65536"/>
              <a:gd name="T21" fmla="*/ 0 60000 65536"/>
              <a:gd name="T22" fmla="*/ 0 60000 65536"/>
              <a:gd name="T23" fmla="*/ 0 60000 65536"/>
              <a:gd name="T24" fmla="*/ 0 w 71"/>
              <a:gd name="T25" fmla="*/ 0 h 96"/>
              <a:gd name="T26" fmla="*/ 71 w 71"/>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 h="96">
                <a:moveTo>
                  <a:pt x="0" y="48"/>
                </a:moveTo>
                <a:lnTo>
                  <a:pt x="0" y="48"/>
                </a:lnTo>
                <a:lnTo>
                  <a:pt x="17" y="96"/>
                </a:lnTo>
                <a:lnTo>
                  <a:pt x="54" y="96"/>
                </a:lnTo>
                <a:lnTo>
                  <a:pt x="71" y="63"/>
                </a:lnTo>
                <a:lnTo>
                  <a:pt x="37" y="15"/>
                </a:lnTo>
                <a:lnTo>
                  <a:pt x="17" y="0"/>
                </a:lnTo>
                <a:lnTo>
                  <a:pt x="0" y="48"/>
                </a:lnTo>
              </a:path>
            </a:pathLst>
          </a:custGeom>
          <a:solidFill>
            <a:schemeClr val="accent1"/>
          </a:solidFill>
          <a:ln w="9525">
            <a:solidFill>
              <a:srgbClr val="B2B2B2"/>
            </a:solidFill>
            <a:prstDash val="solid"/>
            <a:round/>
            <a:headEnd/>
            <a:tailEnd/>
          </a:ln>
        </p:spPr>
        <p:txBody>
          <a:bodyPr/>
          <a:lstStyle/>
          <a:p>
            <a:endParaRPr lang="en-AU" dirty="0"/>
          </a:p>
        </p:txBody>
      </p:sp>
      <p:sp>
        <p:nvSpPr>
          <p:cNvPr id="133" name="Freeform 131"/>
          <p:cNvSpPr>
            <a:spLocks/>
          </p:cNvSpPr>
          <p:nvPr/>
        </p:nvSpPr>
        <p:spPr bwMode="auto">
          <a:xfrm>
            <a:off x="7073899" y="4237038"/>
            <a:ext cx="55563" cy="38100"/>
          </a:xfrm>
          <a:custGeom>
            <a:avLst/>
            <a:gdLst>
              <a:gd name="T0" fmla="*/ 0 w 69"/>
              <a:gd name="T1" fmla="*/ 2381 h 48"/>
              <a:gd name="T2" fmla="*/ 0 w 69"/>
              <a:gd name="T3" fmla="*/ 2381 h 48"/>
              <a:gd name="T4" fmla="*/ 0 w 69"/>
              <a:gd name="T5" fmla="*/ 5556 h 48"/>
              <a:gd name="T6" fmla="*/ 7247 w 69"/>
              <a:gd name="T7" fmla="*/ 9525 h 48"/>
              <a:gd name="T8" fmla="*/ 10468 w 69"/>
              <a:gd name="T9" fmla="*/ 5556 h 48"/>
              <a:gd name="T10" fmla="*/ 14495 w 69"/>
              <a:gd name="T11" fmla="*/ 0 h 48"/>
              <a:gd name="T12" fmla="*/ 4026 w 69"/>
              <a:gd name="T13" fmla="*/ 0 h 48"/>
              <a:gd name="T14" fmla="*/ 0 w 69"/>
              <a:gd name="T15" fmla="*/ 2381 h 48"/>
              <a:gd name="T16" fmla="*/ 0 60000 65536"/>
              <a:gd name="T17" fmla="*/ 0 60000 65536"/>
              <a:gd name="T18" fmla="*/ 0 60000 65536"/>
              <a:gd name="T19" fmla="*/ 0 60000 65536"/>
              <a:gd name="T20" fmla="*/ 0 60000 65536"/>
              <a:gd name="T21" fmla="*/ 0 60000 65536"/>
              <a:gd name="T22" fmla="*/ 0 60000 65536"/>
              <a:gd name="T23" fmla="*/ 0 60000 65536"/>
              <a:gd name="T24" fmla="*/ 0 w 69"/>
              <a:gd name="T25" fmla="*/ 0 h 48"/>
              <a:gd name="T26" fmla="*/ 69 w 69"/>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9" h="48">
                <a:moveTo>
                  <a:pt x="0" y="15"/>
                </a:moveTo>
                <a:lnTo>
                  <a:pt x="0" y="15"/>
                </a:lnTo>
                <a:lnTo>
                  <a:pt x="0" y="31"/>
                </a:lnTo>
                <a:lnTo>
                  <a:pt x="34" y="48"/>
                </a:lnTo>
                <a:lnTo>
                  <a:pt x="52" y="31"/>
                </a:lnTo>
                <a:lnTo>
                  <a:pt x="69" y="0"/>
                </a:lnTo>
                <a:lnTo>
                  <a:pt x="17" y="0"/>
                </a:lnTo>
                <a:lnTo>
                  <a:pt x="0" y="15"/>
                </a:lnTo>
              </a:path>
            </a:pathLst>
          </a:custGeom>
          <a:solidFill>
            <a:schemeClr val="accent1"/>
          </a:solidFill>
          <a:ln w="9525">
            <a:solidFill>
              <a:srgbClr val="B2B2B2"/>
            </a:solidFill>
            <a:prstDash val="solid"/>
            <a:round/>
            <a:headEnd/>
            <a:tailEnd/>
          </a:ln>
        </p:spPr>
        <p:txBody>
          <a:bodyPr/>
          <a:lstStyle/>
          <a:p>
            <a:endParaRPr lang="en-AU" dirty="0"/>
          </a:p>
        </p:txBody>
      </p:sp>
      <p:sp>
        <p:nvSpPr>
          <p:cNvPr id="134" name="Freeform 132"/>
          <p:cNvSpPr>
            <a:spLocks/>
          </p:cNvSpPr>
          <p:nvPr/>
        </p:nvSpPr>
        <p:spPr bwMode="auto">
          <a:xfrm>
            <a:off x="7321549" y="4122738"/>
            <a:ext cx="41275" cy="63500"/>
          </a:xfrm>
          <a:custGeom>
            <a:avLst/>
            <a:gdLst>
              <a:gd name="T0" fmla="*/ 0 w 52"/>
              <a:gd name="T1" fmla="*/ 9646 h 79"/>
              <a:gd name="T2" fmla="*/ 0 w 52"/>
              <a:gd name="T3" fmla="*/ 9646 h 79"/>
              <a:gd name="T4" fmla="*/ 0 w 52"/>
              <a:gd name="T5" fmla="*/ 12861 h 79"/>
              <a:gd name="T6" fmla="*/ 3969 w 52"/>
              <a:gd name="T7" fmla="*/ 16076 h 79"/>
              <a:gd name="T8" fmla="*/ 10319 w 52"/>
              <a:gd name="T9" fmla="*/ 0 h 79"/>
              <a:gd name="T10" fmla="*/ 7144 w 52"/>
              <a:gd name="T11" fmla="*/ 0 h 79"/>
              <a:gd name="T12" fmla="*/ 0 w 52"/>
              <a:gd name="T13" fmla="*/ 9646 h 79"/>
              <a:gd name="T14" fmla="*/ 0 60000 65536"/>
              <a:gd name="T15" fmla="*/ 0 60000 65536"/>
              <a:gd name="T16" fmla="*/ 0 60000 65536"/>
              <a:gd name="T17" fmla="*/ 0 60000 65536"/>
              <a:gd name="T18" fmla="*/ 0 60000 65536"/>
              <a:gd name="T19" fmla="*/ 0 60000 65536"/>
              <a:gd name="T20" fmla="*/ 0 60000 65536"/>
              <a:gd name="T21" fmla="*/ 0 w 52"/>
              <a:gd name="T22" fmla="*/ 0 h 79"/>
              <a:gd name="T23" fmla="*/ 52 w 52"/>
              <a:gd name="T24" fmla="*/ 79 h 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 h="79">
                <a:moveTo>
                  <a:pt x="0" y="48"/>
                </a:moveTo>
                <a:lnTo>
                  <a:pt x="0" y="48"/>
                </a:lnTo>
                <a:lnTo>
                  <a:pt x="0" y="63"/>
                </a:lnTo>
                <a:lnTo>
                  <a:pt x="17" y="79"/>
                </a:lnTo>
                <a:lnTo>
                  <a:pt x="52" y="0"/>
                </a:lnTo>
                <a:lnTo>
                  <a:pt x="34" y="0"/>
                </a:lnTo>
                <a:lnTo>
                  <a:pt x="0" y="48"/>
                </a:lnTo>
              </a:path>
            </a:pathLst>
          </a:custGeom>
          <a:solidFill>
            <a:schemeClr val="accent1"/>
          </a:solidFill>
          <a:ln w="9525">
            <a:solidFill>
              <a:srgbClr val="B2B2B2"/>
            </a:solidFill>
            <a:prstDash val="solid"/>
            <a:round/>
            <a:headEnd/>
            <a:tailEnd/>
          </a:ln>
        </p:spPr>
        <p:txBody>
          <a:bodyPr/>
          <a:lstStyle/>
          <a:p>
            <a:endParaRPr lang="en-AU" dirty="0"/>
          </a:p>
        </p:txBody>
      </p:sp>
      <p:sp>
        <p:nvSpPr>
          <p:cNvPr id="135" name="Freeform 133"/>
          <p:cNvSpPr>
            <a:spLocks/>
          </p:cNvSpPr>
          <p:nvPr/>
        </p:nvSpPr>
        <p:spPr bwMode="auto">
          <a:xfrm>
            <a:off x="6784974" y="4529138"/>
            <a:ext cx="234950" cy="228600"/>
          </a:xfrm>
          <a:custGeom>
            <a:avLst/>
            <a:gdLst>
              <a:gd name="T0" fmla="*/ 0 w 296"/>
              <a:gd name="T1" fmla="*/ 0 h 288"/>
              <a:gd name="T2" fmla="*/ 0 w 296"/>
              <a:gd name="T3" fmla="*/ 0 h 288"/>
              <a:gd name="T4" fmla="*/ 0 w 296"/>
              <a:gd name="T5" fmla="*/ 3969 h 288"/>
              <a:gd name="T6" fmla="*/ 7144 w 296"/>
              <a:gd name="T7" fmla="*/ 9525 h 288"/>
              <a:gd name="T8" fmla="*/ 14288 w 296"/>
              <a:gd name="T9" fmla="*/ 15875 h 288"/>
              <a:gd name="T10" fmla="*/ 17462 w 296"/>
              <a:gd name="T11" fmla="*/ 19050 h 288"/>
              <a:gd name="T12" fmla="*/ 20637 w 296"/>
              <a:gd name="T13" fmla="*/ 26194 h 288"/>
              <a:gd name="T14" fmla="*/ 27781 w 296"/>
              <a:gd name="T15" fmla="*/ 31750 h 288"/>
              <a:gd name="T16" fmla="*/ 34131 w 296"/>
              <a:gd name="T17" fmla="*/ 44450 h 288"/>
              <a:gd name="T18" fmla="*/ 48419 w 296"/>
              <a:gd name="T19" fmla="*/ 57150 h 288"/>
              <a:gd name="T20" fmla="*/ 55563 w 296"/>
              <a:gd name="T21" fmla="*/ 57150 h 288"/>
              <a:gd name="T22" fmla="*/ 58738 w 296"/>
              <a:gd name="T23" fmla="*/ 44450 h 288"/>
              <a:gd name="T24" fmla="*/ 55563 w 296"/>
              <a:gd name="T25" fmla="*/ 38100 h 288"/>
              <a:gd name="T26" fmla="*/ 52388 w 296"/>
              <a:gd name="T27" fmla="*/ 38100 h 288"/>
              <a:gd name="T28" fmla="*/ 48419 w 296"/>
              <a:gd name="T29" fmla="*/ 31750 h 288"/>
              <a:gd name="T30" fmla="*/ 44450 w 296"/>
              <a:gd name="T31" fmla="*/ 31750 h 288"/>
              <a:gd name="T32" fmla="*/ 44450 w 296"/>
              <a:gd name="T33" fmla="*/ 28575 h 288"/>
              <a:gd name="T34" fmla="*/ 41275 w 296"/>
              <a:gd name="T35" fmla="*/ 26194 h 288"/>
              <a:gd name="T36" fmla="*/ 41275 w 296"/>
              <a:gd name="T37" fmla="*/ 22225 h 288"/>
              <a:gd name="T38" fmla="*/ 30956 w 296"/>
              <a:gd name="T39" fmla="*/ 15875 h 288"/>
              <a:gd name="T40" fmla="*/ 27781 w 296"/>
              <a:gd name="T41" fmla="*/ 15875 h 288"/>
              <a:gd name="T42" fmla="*/ 10319 w 296"/>
              <a:gd name="T43" fmla="*/ 3969 h 288"/>
              <a:gd name="T44" fmla="*/ 0 w 296"/>
              <a:gd name="T45" fmla="*/ 0 h 28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96"/>
              <a:gd name="T70" fmla="*/ 0 h 288"/>
              <a:gd name="T71" fmla="*/ 296 w 296"/>
              <a:gd name="T72" fmla="*/ 288 h 28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96" h="288">
                <a:moveTo>
                  <a:pt x="0" y="0"/>
                </a:moveTo>
                <a:lnTo>
                  <a:pt x="0" y="0"/>
                </a:lnTo>
                <a:lnTo>
                  <a:pt x="0" y="18"/>
                </a:lnTo>
                <a:lnTo>
                  <a:pt x="35" y="48"/>
                </a:lnTo>
                <a:lnTo>
                  <a:pt x="71" y="81"/>
                </a:lnTo>
                <a:lnTo>
                  <a:pt x="88" y="96"/>
                </a:lnTo>
                <a:lnTo>
                  <a:pt x="106" y="129"/>
                </a:lnTo>
                <a:lnTo>
                  <a:pt x="140" y="162"/>
                </a:lnTo>
                <a:lnTo>
                  <a:pt x="175" y="225"/>
                </a:lnTo>
                <a:lnTo>
                  <a:pt x="244" y="288"/>
                </a:lnTo>
                <a:lnTo>
                  <a:pt x="278" y="288"/>
                </a:lnTo>
                <a:lnTo>
                  <a:pt x="296" y="225"/>
                </a:lnTo>
                <a:lnTo>
                  <a:pt x="278" y="192"/>
                </a:lnTo>
                <a:lnTo>
                  <a:pt x="261" y="192"/>
                </a:lnTo>
                <a:lnTo>
                  <a:pt x="244" y="162"/>
                </a:lnTo>
                <a:lnTo>
                  <a:pt x="227" y="162"/>
                </a:lnTo>
                <a:lnTo>
                  <a:pt x="227" y="144"/>
                </a:lnTo>
                <a:lnTo>
                  <a:pt x="209" y="129"/>
                </a:lnTo>
                <a:lnTo>
                  <a:pt x="209" y="114"/>
                </a:lnTo>
                <a:lnTo>
                  <a:pt x="158" y="81"/>
                </a:lnTo>
                <a:lnTo>
                  <a:pt x="140" y="81"/>
                </a:lnTo>
                <a:lnTo>
                  <a:pt x="54" y="18"/>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136" name="Freeform 134"/>
          <p:cNvSpPr>
            <a:spLocks/>
          </p:cNvSpPr>
          <p:nvPr/>
        </p:nvSpPr>
        <p:spPr bwMode="auto">
          <a:xfrm>
            <a:off x="7005637" y="4757738"/>
            <a:ext cx="192088" cy="50800"/>
          </a:xfrm>
          <a:custGeom>
            <a:avLst/>
            <a:gdLst>
              <a:gd name="T0" fmla="*/ 0 w 242"/>
              <a:gd name="T1" fmla="*/ 3126 h 65"/>
              <a:gd name="T2" fmla="*/ 0 w 242"/>
              <a:gd name="T3" fmla="*/ 3126 h 65"/>
              <a:gd name="T4" fmla="*/ 14288 w 242"/>
              <a:gd name="T5" fmla="*/ 9378 h 65"/>
              <a:gd name="T6" fmla="*/ 48419 w 242"/>
              <a:gd name="T7" fmla="*/ 12505 h 65"/>
              <a:gd name="T8" fmla="*/ 48419 w 242"/>
              <a:gd name="T9" fmla="*/ 9378 h 65"/>
              <a:gd name="T10" fmla="*/ 41275 w 242"/>
              <a:gd name="T11" fmla="*/ 9378 h 65"/>
              <a:gd name="T12" fmla="*/ 38100 w 242"/>
              <a:gd name="T13" fmla="*/ 6252 h 65"/>
              <a:gd name="T14" fmla="*/ 27781 w 242"/>
              <a:gd name="T15" fmla="*/ 3126 h 65"/>
              <a:gd name="T16" fmla="*/ 27781 w 242"/>
              <a:gd name="T17" fmla="*/ 6252 h 65"/>
              <a:gd name="T18" fmla="*/ 20638 w 242"/>
              <a:gd name="T19" fmla="*/ 3126 h 65"/>
              <a:gd name="T20" fmla="*/ 10319 w 242"/>
              <a:gd name="T21" fmla="*/ 0 h 65"/>
              <a:gd name="T22" fmla="*/ 3969 w 242"/>
              <a:gd name="T23" fmla="*/ 0 h 65"/>
              <a:gd name="T24" fmla="*/ 0 w 242"/>
              <a:gd name="T25" fmla="*/ 3126 h 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2"/>
              <a:gd name="T40" fmla="*/ 0 h 65"/>
              <a:gd name="T41" fmla="*/ 242 w 242"/>
              <a:gd name="T42" fmla="*/ 65 h 6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2" h="65">
                <a:moveTo>
                  <a:pt x="0" y="17"/>
                </a:moveTo>
                <a:lnTo>
                  <a:pt x="0" y="17"/>
                </a:lnTo>
                <a:lnTo>
                  <a:pt x="70" y="48"/>
                </a:lnTo>
                <a:lnTo>
                  <a:pt x="242" y="65"/>
                </a:lnTo>
                <a:lnTo>
                  <a:pt x="242" y="48"/>
                </a:lnTo>
                <a:lnTo>
                  <a:pt x="208" y="48"/>
                </a:lnTo>
                <a:lnTo>
                  <a:pt x="191" y="33"/>
                </a:lnTo>
                <a:lnTo>
                  <a:pt x="139" y="17"/>
                </a:lnTo>
                <a:lnTo>
                  <a:pt x="139" y="33"/>
                </a:lnTo>
                <a:lnTo>
                  <a:pt x="104" y="17"/>
                </a:lnTo>
                <a:lnTo>
                  <a:pt x="52" y="0"/>
                </a:lnTo>
                <a:lnTo>
                  <a:pt x="18" y="0"/>
                </a:lnTo>
                <a:lnTo>
                  <a:pt x="0" y="17"/>
                </a:lnTo>
                <a:close/>
              </a:path>
            </a:pathLst>
          </a:custGeom>
          <a:solidFill>
            <a:schemeClr val="accent1"/>
          </a:solidFill>
          <a:ln w="9525">
            <a:solidFill>
              <a:srgbClr val="B2B2B2"/>
            </a:solidFill>
            <a:round/>
            <a:headEnd/>
            <a:tailEnd/>
          </a:ln>
        </p:spPr>
        <p:txBody>
          <a:bodyPr/>
          <a:lstStyle/>
          <a:p>
            <a:endParaRPr lang="en-AU" dirty="0"/>
          </a:p>
        </p:txBody>
      </p:sp>
      <p:sp>
        <p:nvSpPr>
          <p:cNvPr id="137" name="Freeform 135"/>
          <p:cNvSpPr>
            <a:spLocks/>
          </p:cNvSpPr>
          <p:nvPr/>
        </p:nvSpPr>
        <p:spPr bwMode="auto">
          <a:xfrm>
            <a:off x="7197724" y="4808538"/>
            <a:ext cx="28575" cy="0"/>
          </a:xfrm>
          <a:custGeom>
            <a:avLst/>
            <a:gdLst>
              <a:gd name="T0" fmla="*/ 0 w 37"/>
              <a:gd name="T1" fmla="*/ 0 w 37"/>
              <a:gd name="T2" fmla="*/ 3089 w 37"/>
              <a:gd name="T3" fmla="*/ 6951 w 37"/>
              <a:gd name="T4" fmla="*/ 0 w 37"/>
              <a:gd name="T5" fmla="*/ 0 60000 65536"/>
              <a:gd name="T6" fmla="*/ 0 60000 65536"/>
              <a:gd name="T7" fmla="*/ 0 60000 65536"/>
              <a:gd name="T8" fmla="*/ 0 60000 65536"/>
              <a:gd name="T9" fmla="*/ 0 60000 65536"/>
              <a:gd name="T10" fmla="*/ 0 w 37"/>
              <a:gd name="T11" fmla="*/ 37 w 37"/>
            </a:gdLst>
            <a:ahLst/>
            <a:cxnLst>
              <a:cxn ang="T5">
                <a:pos x="T0" y="0"/>
              </a:cxn>
              <a:cxn ang="T6">
                <a:pos x="T1" y="0"/>
              </a:cxn>
              <a:cxn ang="T7">
                <a:pos x="T2" y="0"/>
              </a:cxn>
              <a:cxn ang="T8">
                <a:pos x="T3" y="0"/>
              </a:cxn>
              <a:cxn ang="T9">
                <a:pos x="T4" y="0"/>
              </a:cxn>
            </a:cxnLst>
            <a:rect l="T10" t="0" r="T11" b="0"/>
            <a:pathLst>
              <a:path w="37">
                <a:moveTo>
                  <a:pt x="0" y="0"/>
                </a:moveTo>
                <a:lnTo>
                  <a:pt x="0" y="0"/>
                </a:lnTo>
                <a:lnTo>
                  <a:pt x="18" y="0"/>
                </a:lnTo>
                <a:lnTo>
                  <a:pt x="37" y="0"/>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138" name="Freeform 136"/>
          <p:cNvSpPr>
            <a:spLocks/>
          </p:cNvSpPr>
          <p:nvPr/>
        </p:nvSpPr>
        <p:spPr bwMode="auto">
          <a:xfrm>
            <a:off x="7005637" y="4668838"/>
            <a:ext cx="28575" cy="38100"/>
          </a:xfrm>
          <a:custGeom>
            <a:avLst/>
            <a:gdLst>
              <a:gd name="T0" fmla="*/ 0 w 35"/>
              <a:gd name="T1" fmla="*/ 2381 h 48"/>
              <a:gd name="T2" fmla="*/ 0 w 35"/>
              <a:gd name="T3" fmla="*/ 2381 h 48"/>
              <a:gd name="T4" fmla="*/ 4082 w 35"/>
              <a:gd name="T5" fmla="*/ 6350 h 48"/>
              <a:gd name="T6" fmla="*/ 7348 w 35"/>
              <a:gd name="T7" fmla="*/ 9525 h 48"/>
              <a:gd name="T8" fmla="*/ 7348 w 35"/>
              <a:gd name="T9" fmla="*/ 6350 h 48"/>
              <a:gd name="T10" fmla="*/ 4082 w 35"/>
              <a:gd name="T11" fmla="*/ 0 h 48"/>
              <a:gd name="T12" fmla="*/ 0 w 35"/>
              <a:gd name="T13" fmla="*/ 2381 h 48"/>
              <a:gd name="T14" fmla="*/ 0 60000 65536"/>
              <a:gd name="T15" fmla="*/ 0 60000 65536"/>
              <a:gd name="T16" fmla="*/ 0 60000 65536"/>
              <a:gd name="T17" fmla="*/ 0 60000 65536"/>
              <a:gd name="T18" fmla="*/ 0 60000 65536"/>
              <a:gd name="T19" fmla="*/ 0 60000 65536"/>
              <a:gd name="T20" fmla="*/ 0 60000 65536"/>
              <a:gd name="T21" fmla="*/ 0 w 35"/>
              <a:gd name="T22" fmla="*/ 0 h 48"/>
              <a:gd name="T23" fmla="*/ 35 w 35"/>
              <a:gd name="T24" fmla="*/ 48 h 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48">
                <a:moveTo>
                  <a:pt x="0" y="15"/>
                </a:moveTo>
                <a:lnTo>
                  <a:pt x="0" y="15"/>
                </a:lnTo>
                <a:lnTo>
                  <a:pt x="18" y="32"/>
                </a:lnTo>
                <a:lnTo>
                  <a:pt x="35" y="48"/>
                </a:lnTo>
                <a:lnTo>
                  <a:pt x="35" y="32"/>
                </a:lnTo>
                <a:lnTo>
                  <a:pt x="18" y="0"/>
                </a:lnTo>
                <a:lnTo>
                  <a:pt x="0" y="15"/>
                </a:lnTo>
              </a:path>
            </a:pathLst>
          </a:custGeom>
          <a:solidFill>
            <a:schemeClr val="accent1"/>
          </a:solidFill>
          <a:ln w="9525">
            <a:solidFill>
              <a:srgbClr val="B2B2B2"/>
            </a:solidFill>
            <a:prstDash val="solid"/>
            <a:round/>
            <a:headEnd/>
            <a:tailEnd/>
          </a:ln>
        </p:spPr>
        <p:txBody>
          <a:bodyPr/>
          <a:lstStyle/>
          <a:p>
            <a:endParaRPr lang="en-AU" dirty="0"/>
          </a:p>
        </p:txBody>
      </p:sp>
      <p:sp>
        <p:nvSpPr>
          <p:cNvPr id="139" name="Freeform 137"/>
          <p:cNvSpPr>
            <a:spLocks/>
          </p:cNvSpPr>
          <p:nvPr/>
        </p:nvSpPr>
        <p:spPr bwMode="auto">
          <a:xfrm>
            <a:off x="7046912" y="4694238"/>
            <a:ext cx="14288" cy="12700"/>
          </a:xfrm>
          <a:custGeom>
            <a:avLst/>
            <a:gdLst>
              <a:gd name="T0" fmla="*/ 0 w 18"/>
              <a:gd name="T1" fmla="*/ 3175 h 16"/>
              <a:gd name="T2" fmla="*/ 0 w 18"/>
              <a:gd name="T3" fmla="*/ 3175 h 16"/>
              <a:gd name="T4" fmla="*/ 3969 w 18"/>
              <a:gd name="T5" fmla="*/ 3175 h 16"/>
              <a:gd name="T6" fmla="*/ 3969 w 18"/>
              <a:gd name="T7" fmla="*/ 0 h 16"/>
              <a:gd name="T8" fmla="*/ 0 w 18"/>
              <a:gd name="T9" fmla="*/ 0 h 16"/>
              <a:gd name="T10" fmla="*/ 0 w 18"/>
              <a:gd name="T11" fmla="*/ 3175 h 16"/>
              <a:gd name="T12" fmla="*/ 0 60000 65536"/>
              <a:gd name="T13" fmla="*/ 0 60000 65536"/>
              <a:gd name="T14" fmla="*/ 0 60000 65536"/>
              <a:gd name="T15" fmla="*/ 0 60000 65536"/>
              <a:gd name="T16" fmla="*/ 0 60000 65536"/>
              <a:gd name="T17" fmla="*/ 0 60000 65536"/>
              <a:gd name="T18" fmla="*/ 0 w 18"/>
              <a:gd name="T19" fmla="*/ 0 h 16"/>
              <a:gd name="T20" fmla="*/ 18 w 18"/>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8" h="16">
                <a:moveTo>
                  <a:pt x="0" y="16"/>
                </a:moveTo>
                <a:lnTo>
                  <a:pt x="0" y="16"/>
                </a:lnTo>
                <a:lnTo>
                  <a:pt x="18" y="16"/>
                </a:lnTo>
                <a:lnTo>
                  <a:pt x="18" y="0"/>
                </a:lnTo>
                <a:lnTo>
                  <a:pt x="0" y="0"/>
                </a:lnTo>
                <a:lnTo>
                  <a:pt x="0" y="16"/>
                </a:lnTo>
              </a:path>
            </a:pathLst>
          </a:custGeom>
          <a:solidFill>
            <a:schemeClr val="accent1"/>
          </a:solidFill>
          <a:ln w="9525">
            <a:solidFill>
              <a:srgbClr val="B2B2B2"/>
            </a:solidFill>
            <a:prstDash val="solid"/>
            <a:round/>
            <a:headEnd/>
            <a:tailEnd/>
          </a:ln>
        </p:spPr>
        <p:txBody>
          <a:bodyPr/>
          <a:lstStyle/>
          <a:p>
            <a:endParaRPr lang="en-AU" dirty="0"/>
          </a:p>
        </p:txBody>
      </p:sp>
      <p:sp>
        <p:nvSpPr>
          <p:cNvPr id="140" name="Freeform 138"/>
          <p:cNvSpPr>
            <a:spLocks/>
          </p:cNvSpPr>
          <p:nvPr/>
        </p:nvSpPr>
        <p:spPr bwMode="auto">
          <a:xfrm>
            <a:off x="7321549" y="4262438"/>
            <a:ext cx="82550" cy="114300"/>
          </a:xfrm>
          <a:custGeom>
            <a:avLst/>
            <a:gdLst>
              <a:gd name="T0" fmla="*/ 0 w 104"/>
              <a:gd name="T1" fmla="*/ 13588 h 143"/>
              <a:gd name="T2" fmla="*/ 0 w 104"/>
              <a:gd name="T3" fmla="*/ 13588 h 143"/>
              <a:gd name="T4" fmla="*/ 0 w 104"/>
              <a:gd name="T5" fmla="*/ 19183 h 143"/>
              <a:gd name="T6" fmla="*/ 3969 w 104"/>
              <a:gd name="T7" fmla="*/ 23180 h 143"/>
              <a:gd name="T8" fmla="*/ 3969 w 104"/>
              <a:gd name="T9" fmla="*/ 25578 h 143"/>
              <a:gd name="T10" fmla="*/ 7144 w 104"/>
              <a:gd name="T11" fmla="*/ 25578 h 143"/>
              <a:gd name="T12" fmla="*/ 10319 w 104"/>
              <a:gd name="T13" fmla="*/ 25578 h 143"/>
              <a:gd name="T14" fmla="*/ 14288 w 104"/>
              <a:gd name="T15" fmla="*/ 28775 h 143"/>
              <a:gd name="T16" fmla="*/ 14288 w 104"/>
              <a:gd name="T17" fmla="*/ 25578 h 143"/>
              <a:gd name="T18" fmla="*/ 17463 w 104"/>
              <a:gd name="T19" fmla="*/ 28775 h 143"/>
              <a:gd name="T20" fmla="*/ 20638 w 104"/>
              <a:gd name="T21" fmla="*/ 28775 h 143"/>
              <a:gd name="T22" fmla="*/ 17463 w 104"/>
              <a:gd name="T23" fmla="*/ 25578 h 143"/>
              <a:gd name="T24" fmla="*/ 20638 w 104"/>
              <a:gd name="T25" fmla="*/ 25578 h 143"/>
              <a:gd name="T26" fmla="*/ 14288 w 104"/>
              <a:gd name="T27" fmla="*/ 23180 h 143"/>
              <a:gd name="T28" fmla="*/ 10319 w 104"/>
              <a:gd name="T29" fmla="*/ 25578 h 143"/>
              <a:gd name="T30" fmla="*/ 7144 w 104"/>
              <a:gd name="T31" fmla="*/ 19183 h 143"/>
              <a:gd name="T32" fmla="*/ 14288 w 104"/>
              <a:gd name="T33" fmla="*/ 9592 h 143"/>
              <a:gd name="T34" fmla="*/ 10319 w 104"/>
              <a:gd name="T35" fmla="*/ 6394 h 143"/>
              <a:gd name="T36" fmla="*/ 14288 w 104"/>
              <a:gd name="T37" fmla="*/ 0 h 143"/>
              <a:gd name="T38" fmla="*/ 10319 w 104"/>
              <a:gd name="T39" fmla="*/ 3997 h 143"/>
              <a:gd name="T40" fmla="*/ 3969 w 104"/>
              <a:gd name="T41" fmla="*/ 0 h 143"/>
              <a:gd name="T42" fmla="*/ 0 w 104"/>
              <a:gd name="T43" fmla="*/ 13588 h 1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43"/>
              <a:gd name="T68" fmla="*/ 104 w 104"/>
              <a:gd name="T69" fmla="*/ 143 h 1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43">
                <a:moveTo>
                  <a:pt x="0" y="65"/>
                </a:moveTo>
                <a:lnTo>
                  <a:pt x="0" y="65"/>
                </a:lnTo>
                <a:lnTo>
                  <a:pt x="0" y="95"/>
                </a:lnTo>
                <a:lnTo>
                  <a:pt x="17" y="113"/>
                </a:lnTo>
                <a:lnTo>
                  <a:pt x="17" y="128"/>
                </a:lnTo>
                <a:lnTo>
                  <a:pt x="34" y="128"/>
                </a:lnTo>
                <a:lnTo>
                  <a:pt x="52" y="128"/>
                </a:lnTo>
                <a:lnTo>
                  <a:pt x="69" y="143"/>
                </a:lnTo>
                <a:lnTo>
                  <a:pt x="69" y="128"/>
                </a:lnTo>
                <a:lnTo>
                  <a:pt x="86" y="143"/>
                </a:lnTo>
                <a:lnTo>
                  <a:pt x="104" y="143"/>
                </a:lnTo>
                <a:lnTo>
                  <a:pt x="86" y="128"/>
                </a:lnTo>
                <a:lnTo>
                  <a:pt x="104" y="128"/>
                </a:lnTo>
                <a:lnTo>
                  <a:pt x="69" y="113"/>
                </a:lnTo>
                <a:lnTo>
                  <a:pt x="52" y="128"/>
                </a:lnTo>
                <a:lnTo>
                  <a:pt x="34" y="95"/>
                </a:lnTo>
                <a:lnTo>
                  <a:pt x="69" y="48"/>
                </a:lnTo>
                <a:lnTo>
                  <a:pt x="52" y="32"/>
                </a:lnTo>
                <a:lnTo>
                  <a:pt x="69" y="0"/>
                </a:lnTo>
                <a:lnTo>
                  <a:pt x="52" y="17"/>
                </a:lnTo>
                <a:lnTo>
                  <a:pt x="17" y="0"/>
                </a:lnTo>
                <a:lnTo>
                  <a:pt x="0" y="65"/>
                </a:lnTo>
              </a:path>
            </a:pathLst>
          </a:custGeom>
          <a:solidFill>
            <a:schemeClr val="accent1"/>
          </a:solidFill>
          <a:ln w="9525">
            <a:solidFill>
              <a:srgbClr val="B2B2B2"/>
            </a:solidFill>
            <a:prstDash val="solid"/>
            <a:round/>
            <a:headEnd/>
            <a:tailEnd/>
          </a:ln>
        </p:spPr>
        <p:txBody>
          <a:bodyPr/>
          <a:lstStyle/>
          <a:p>
            <a:endParaRPr lang="en-AU" dirty="0"/>
          </a:p>
        </p:txBody>
      </p:sp>
      <p:sp>
        <p:nvSpPr>
          <p:cNvPr id="141" name="Freeform 139"/>
          <p:cNvSpPr>
            <a:spLocks/>
          </p:cNvSpPr>
          <p:nvPr/>
        </p:nvSpPr>
        <p:spPr bwMode="auto">
          <a:xfrm>
            <a:off x="7254874" y="4414838"/>
            <a:ext cx="53975" cy="63500"/>
          </a:xfrm>
          <a:custGeom>
            <a:avLst/>
            <a:gdLst>
              <a:gd name="T0" fmla="*/ 0 w 69"/>
              <a:gd name="T1" fmla="*/ 15679 h 81"/>
              <a:gd name="T2" fmla="*/ 0 w 69"/>
              <a:gd name="T3" fmla="*/ 15679 h 81"/>
              <a:gd name="T4" fmla="*/ 13298 w 69"/>
              <a:gd name="T5" fmla="*/ 3136 h 81"/>
              <a:gd name="T6" fmla="*/ 13298 w 69"/>
              <a:gd name="T7" fmla="*/ 0 h 81"/>
              <a:gd name="T8" fmla="*/ 0 w 69"/>
              <a:gd name="T9" fmla="*/ 15679 h 81"/>
              <a:gd name="T10" fmla="*/ 0 60000 65536"/>
              <a:gd name="T11" fmla="*/ 0 60000 65536"/>
              <a:gd name="T12" fmla="*/ 0 60000 65536"/>
              <a:gd name="T13" fmla="*/ 0 60000 65536"/>
              <a:gd name="T14" fmla="*/ 0 60000 65536"/>
              <a:gd name="T15" fmla="*/ 0 w 69"/>
              <a:gd name="T16" fmla="*/ 0 h 81"/>
              <a:gd name="T17" fmla="*/ 69 w 69"/>
              <a:gd name="T18" fmla="*/ 81 h 81"/>
            </a:gdLst>
            <a:ahLst/>
            <a:cxnLst>
              <a:cxn ang="T10">
                <a:pos x="T0" y="T1"/>
              </a:cxn>
              <a:cxn ang="T11">
                <a:pos x="T2" y="T3"/>
              </a:cxn>
              <a:cxn ang="T12">
                <a:pos x="T4" y="T5"/>
              </a:cxn>
              <a:cxn ang="T13">
                <a:pos x="T6" y="T7"/>
              </a:cxn>
              <a:cxn ang="T14">
                <a:pos x="T8" y="T9"/>
              </a:cxn>
            </a:cxnLst>
            <a:rect l="T15" t="T16" r="T17" b="T18"/>
            <a:pathLst>
              <a:path w="69" h="81">
                <a:moveTo>
                  <a:pt x="0" y="81"/>
                </a:moveTo>
                <a:lnTo>
                  <a:pt x="0" y="81"/>
                </a:lnTo>
                <a:lnTo>
                  <a:pt x="69" y="18"/>
                </a:lnTo>
                <a:lnTo>
                  <a:pt x="69" y="0"/>
                </a:lnTo>
                <a:lnTo>
                  <a:pt x="0" y="81"/>
                </a:lnTo>
              </a:path>
            </a:pathLst>
          </a:custGeom>
          <a:solidFill>
            <a:schemeClr val="accent1"/>
          </a:solidFill>
          <a:ln w="9525">
            <a:solidFill>
              <a:srgbClr val="B2B2B2"/>
            </a:solidFill>
            <a:prstDash val="solid"/>
            <a:round/>
            <a:headEnd/>
            <a:tailEnd/>
          </a:ln>
        </p:spPr>
        <p:txBody>
          <a:bodyPr/>
          <a:lstStyle/>
          <a:p>
            <a:endParaRPr lang="en-AU" dirty="0"/>
          </a:p>
        </p:txBody>
      </p:sp>
      <p:sp>
        <p:nvSpPr>
          <p:cNvPr id="142" name="Freeform 140"/>
          <p:cNvSpPr>
            <a:spLocks/>
          </p:cNvSpPr>
          <p:nvPr/>
        </p:nvSpPr>
        <p:spPr bwMode="auto">
          <a:xfrm>
            <a:off x="7321549" y="4376738"/>
            <a:ext cx="28575" cy="25400"/>
          </a:xfrm>
          <a:custGeom>
            <a:avLst/>
            <a:gdLst>
              <a:gd name="T0" fmla="*/ 0 w 36"/>
              <a:gd name="T1" fmla="*/ 0 h 33"/>
              <a:gd name="T2" fmla="*/ 0 w 36"/>
              <a:gd name="T3" fmla="*/ 0 h 33"/>
              <a:gd name="T4" fmla="*/ 7144 w 36"/>
              <a:gd name="T5" fmla="*/ 6158 h 33"/>
              <a:gd name="T6" fmla="*/ 7144 w 36"/>
              <a:gd name="T7" fmla="*/ 3079 h 33"/>
              <a:gd name="T8" fmla="*/ 7144 w 36"/>
              <a:gd name="T9" fmla="*/ 0 h 33"/>
              <a:gd name="T10" fmla="*/ 0 w 36"/>
              <a:gd name="T11" fmla="*/ 0 h 33"/>
              <a:gd name="T12" fmla="*/ 0 60000 65536"/>
              <a:gd name="T13" fmla="*/ 0 60000 65536"/>
              <a:gd name="T14" fmla="*/ 0 60000 65536"/>
              <a:gd name="T15" fmla="*/ 0 60000 65536"/>
              <a:gd name="T16" fmla="*/ 0 60000 65536"/>
              <a:gd name="T17" fmla="*/ 0 60000 65536"/>
              <a:gd name="T18" fmla="*/ 0 w 36"/>
              <a:gd name="T19" fmla="*/ 0 h 33"/>
              <a:gd name="T20" fmla="*/ 36 w 36"/>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36" h="33">
                <a:moveTo>
                  <a:pt x="0" y="0"/>
                </a:moveTo>
                <a:lnTo>
                  <a:pt x="0" y="0"/>
                </a:lnTo>
                <a:lnTo>
                  <a:pt x="36" y="33"/>
                </a:lnTo>
                <a:lnTo>
                  <a:pt x="36" y="18"/>
                </a:lnTo>
                <a:lnTo>
                  <a:pt x="36" y="0"/>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143" name="Freeform 141"/>
          <p:cNvSpPr>
            <a:spLocks/>
          </p:cNvSpPr>
          <p:nvPr/>
        </p:nvSpPr>
        <p:spPr bwMode="auto">
          <a:xfrm>
            <a:off x="7362824" y="4402138"/>
            <a:ext cx="55563" cy="63500"/>
          </a:xfrm>
          <a:custGeom>
            <a:avLst/>
            <a:gdLst>
              <a:gd name="T0" fmla="*/ 0 w 71"/>
              <a:gd name="T1" fmla="*/ 6272 h 81"/>
              <a:gd name="T2" fmla="*/ 0 w 71"/>
              <a:gd name="T3" fmla="*/ 6272 h 81"/>
              <a:gd name="T4" fmla="*/ 3130 w 71"/>
              <a:gd name="T5" fmla="*/ 6272 h 81"/>
              <a:gd name="T6" fmla="*/ 3130 w 71"/>
              <a:gd name="T7" fmla="*/ 9407 h 81"/>
              <a:gd name="T8" fmla="*/ 7043 w 71"/>
              <a:gd name="T9" fmla="*/ 15679 h 81"/>
              <a:gd name="T10" fmla="*/ 7043 w 71"/>
              <a:gd name="T11" fmla="*/ 11759 h 81"/>
              <a:gd name="T12" fmla="*/ 7043 w 71"/>
              <a:gd name="T13" fmla="*/ 9407 h 81"/>
              <a:gd name="T14" fmla="*/ 13304 w 71"/>
              <a:gd name="T15" fmla="*/ 11759 h 81"/>
              <a:gd name="T16" fmla="*/ 13304 w 71"/>
              <a:gd name="T17" fmla="*/ 9407 h 81"/>
              <a:gd name="T18" fmla="*/ 10174 w 71"/>
              <a:gd name="T19" fmla="*/ 9407 h 81"/>
              <a:gd name="T20" fmla="*/ 10174 w 71"/>
              <a:gd name="T21" fmla="*/ 2352 h 81"/>
              <a:gd name="T22" fmla="*/ 7043 w 71"/>
              <a:gd name="T23" fmla="*/ 6272 h 81"/>
              <a:gd name="T24" fmla="*/ 7043 w 71"/>
              <a:gd name="T25" fmla="*/ 2352 h 81"/>
              <a:gd name="T26" fmla="*/ 3130 w 71"/>
              <a:gd name="T27" fmla="*/ 0 h 81"/>
              <a:gd name="T28" fmla="*/ 0 w 71"/>
              <a:gd name="T29" fmla="*/ 0 h 81"/>
              <a:gd name="T30" fmla="*/ 0 w 71"/>
              <a:gd name="T31" fmla="*/ 6272 h 8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1"/>
              <a:gd name="T49" fmla="*/ 0 h 81"/>
              <a:gd name="T50" fmla="*/ 71 w 71"/>
              <a:gd name="T51" fmla="*/ 81 h 8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1" h="81">
                <a:moveTo>
                  <a:pt x="0" y="33"/>
                </a:moveTo>
                <a:lnTo>
                  <a:pt x="0" y="33"/>
                </a:lnTo>
                <a:lnTo>
                  <a:pt x="19" y="33"/>
                </a:lnTo>
                <a:lnTo>
                  <a:pt x="19" y="48"/>
                </a:lnTo>
                <a:lnTo>
                  <a:pt x="36" y="81"/>
                </a:lnTo>
                <a:lnTo>
                  <a:pt x="36" y="63"/>
                </a:lnTo>
                <a:lnTo>
                  <a:pt x="36" y="48"/>
                </a:lnTo>
                <a:lnTo>
                  <a:pt x="71" y="63"/>
                </a:lnTo>
                <a:lnTo>
                  <a:pt x="71" y="48"/>
                </a:lnTo>
                <a:lnTo>
                  <a:pt x="53" y="48"/>
                </a:lnTo>
                <a:lnTo>
                  <a:pt x="53" y="15"/>
                </a:lnTo>
                <a:lnTo>
                  <a:pt x="36" y="33"/>
                </a:lnTo>
                <a:lnTo>
                  <a:pt x="36" y="15"/>
                </a:lnTo>
                <a:lnTo>
                  <a:pt x="19" y="0"/>
                </a:lnTo>
                <a:lnTo>
                  <a:pt x="0" y="0"/>
                </a:lnTo>
                <a:lnTo>
                  <a:pt x="0" y="33"/>
                </a:lnTo>
              </a:path>
            </a:pathLst>
          </a:custGeom>
          <a:solidFill>
            <a:schemeClr val="accent1"/>
          </a:solidFill>
          <a:ln w="9525">
            <a:solidFill>
              <a:srgbClr val="B2B2B2"/>
            </a:solidFill>
            <a:prstDash val="solid"/>
            <a:round/>
            <a:headEnd/>
            <a:tailEnd/>
          </a:ln>
        </p:spPr>
        <p:txBody>
          <a:bodyPr/>
          <a:lstStyle/>
          <a:p>
            <a:endParaRPr lang="en-AU" dirty="0"/>
          </a:p>
        </p:txBody>
      </p:sp>
      <p:sp>
        <p:nvSpPr>
          <p:cNvPr id="144" name="Freeform 142"/>
          <p:cNvSpPr>
            <a:spLocks/>
          </p:cNvSpPr>
          <p:nvPr/>
        </p:nvSpPr>
        <p:spPr bwMode="auto">
          <a:xfrm>
            <a:off x="7362824" y="4440238"/>
            <a:ext cx="96838" cy="88900"/>
          </a:xfrm>
          <a:custGeom>
            <a:avLst/>
            <a:gdLst>
              <a:gd name="T0" fmla="*/ 0 w 123"/>
              <a:gd name="T1" fmla="*/ 16819 h 111"/>
              <a:gd name="T2" fmla="*/ 0 w 123"/>
              <a:gd name="T3" fmla="*/ 16819 h 111"/>
              <a:gd name="T4" fmla="*/ 3149 w 123"/>
              <a:gd name="T5" fmla="*/ 12814 h 111"/>
              <a:gd name="T6" fmla="*/ 7086 w 123"/>
              <a:gd name="T7" fmla="*/ 12814 h 111"/>
              <a:gd name="T8" fmla="*/ 10235 w 123"/>
              <a:gd name="T9" fmla="*/ 12814 h 111"/>
              <a:gd name="T10" fmla="*/ 13384 w 123"/>
              <a:gd name="T11" fmla="*/ 12814 h 111"/>
              <a:gd name="T12" fmla="*/ 10235 w 123"/>
              <a:gd name="T13" fmla="*/ 19222 h 111"/>
              <a:gd name="T14" fmla="*/ 17321 w 123"/>
              <a:gd name="T15" fmla="*/ 22425 h 111"/>
              <a:gd name="T16" fmla="*/ 20470 w 123"/>
              <a:gd name="T17" fmla="*/ 19222 h 111"/>
              <a:gd name="T18" fmla="*/ 17321 w 123"/>
              <a:gd name="T19" fmla="*/ 16819 h 111"/>
              <a:gd name="T20" fmla="*/ 20470 w 123"/>
              <a:gd name="T21" fmla="*/ 12814 h 111"/>
              <a:gd name="T22" fmla="*/ 23619 w 123"/>
              <a:gd name="T23" fmla="*/ 19222 h 111"/>
              <a:gd name="T24" fmla="*/ 23619 w 123"/>
              <a:gd name="T25" fmla="*/ 12814 h 111"/>
              <a:gd name="T26" fmla="*/ 23619 w 123"/>
              <a:gd name="T27" fmla="*/ 7208 h 111"/>
              <a:gd name="T28" fmla="*/ 17321 w 123"/>
              <a:gd name="T29" fmla="*/ 0 h 111"/>
              <a:gd name="T30" fmla="*/ 17321 w 123"/>
              <a:gd name="T31" fmla="*/ 7208 h 111"/>
              <a:gd name="T32" fmla="*/ 13384 w 123"/>
              <a:gd name="T33" fmla="*/ 7208 h 111"/>
              <a:gd name="T34" fmla="*/ 10235 w 123"/>
              <a:gd name="T35" fmla="*/ 9611 h 111"/>
              <a:gd name="T36" fmla="*/ 7086 w 123"/>
              <a:gd name="T37" fmla="*/ 7208 h 111"/>
              <a:gd name="T38" fmla="*/ 0 w 123"/>
              <a:gd name="T39" fmla="*/ 12814 h 111"/>
              <a:gd name="T40" fmla="*/ 0 w 123"/>
              <a:gd name="T41" fmla="*/ 16819 h 1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3"/>
              <a:gd name="T64" fmla="*/ 0 h 111"/>
              <a:gd name="T65" fmla="*/ 123 w 123"/>
              <a:gd name="T66" fmla="*/ 111 h 1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3" h="111">
                <a:moveTo>
                  <a:pt x="0" y="81"/>
                </a:moveTo>
                <a:lnTo>
                  <a:pt x="0" y="81"/>
                </a:lnTo>
                <a:lnTo>
                  <a:pt x="19" y="63"/>
                </a:lnTo>
                <a:lnTo>
                  <a:pt x="36" y="63"/>
                </a:lnTo>
                <a:lnTo>
                  <a:pt x="53" y="63"/>
                </a:lnTo>
                <a:lnTo>
                  <a:pt x="71" y="63"/>
                </a:lnTo>
                <a:lnTo>
                  <a:pt x="53" y="96"/>
                </a:lnTo>
                <a:lnTo>
                  <a:pt x="88" y="111"/>
                </a:lnTo>
                <a:lnTo>
                  <a:pt x="105" y="96"/>
                </a:lnTo>
                <a:lnTo>
                  <a:pt x="88" y="81"/>
                </a:lnTo>
                <a:lnTo>
                  <a:pt x="105" y="63"/>
                </a:lnTo>
                <a:lnTo>
                  <a:pt x="123" y="96"/>
                </a:lnTo>
                <a:lnTo>
                  <a:pt x="123" y="63"/>
                </a:lnTo>
                <a:lnTo>
                  <a:pt x="123" y="33"/>
                </a:lnTo>
                <a:lnTo>
                  <a:pt x="88" y="0"/>
                </a:lnTo>
                <a:lnTo>
                  <a:pt x="88" y="33"/>
                </a:lnTo>
                <a:lnTo>
                  <a:pt x="71" y="33"/>
                </a:lnTo>
                <a:lnTo>
                  <a:pt x="53" y="48"/>
                </a:lnTo>
                <a:lnTo>
                  <a:pt x="36" y="33"/>
                </a:lnTo>
                <a:lnTo>
                  <a:pt x="0" y="63"/>
                </a:lnTo>
                <a:lnTo>
                  <a:pt x="0" y="81"/>
                </a:lnTo>
              </a:path>
            </a:pathLst>
          </a:custGeom>
          <a:solidFill>
            <a:schemeClr val="accent1"/>
          </a:solidFill>
          <a:ln w="9525">
            <a:solidFill>
              <a:srgbClr val="B2B2B2"/>
            </a:solidFill>
            <a:prstDash val="solid"/>
            <a:round/>
            <a:headEnd/>
            <a:tailEnd/>
          </a:ln>
        </p:spPr>
        <p:txBody>
          <a:bodyPr/>
          <a:lstStyle/>
          <a:p>
            <a:endParaRPr lang="en-AU" dirty="0"/>
          </a:p>
        </p:txBody>
      </p:sp>
      <p:sp>
        <p:nvSpPr>
          <p:cNvPr id="145" name="Line 143"/>
          <p:cNvSpPr>
            <a:spLocks noChangeShapeType="1"/>
          </p:cNvSpPr>
          <p:nvPr/>
        </p:nvSpPr>
        <p:spPr bwMode="auto">
          <a:xfrm>
            <a:off x="6737349" y="4395788"/>
            <a:ext cx="0" cy="12700"/>
          </a:xfrm>
          <a:prstGeom prst="line">
            <a:avLst/>
          </a:prstGeom>
          <a:solidFill>
            <a:schemeClr val="accent1"/>
          </a:solidFill>
          <a:ln w="9525">
            <a:solidFill>
              <a:srgbClr val="B2B2B2"/>
            </a:solidFill>
            <a:round/>
            <a:headEnd/>
            <a:tailEnd/>
          </a:ln>
        </p:spPr>
        <p:txBody>
          <a:bodyPr/>
          <a:lstStyle/>
          <a:p>
            <a:endParaRPr lang="en-AU" dirty="0"/>
          </a:p>
        </p:txBody>
      </p:sp>
      <p:sp>
        <p:nvSpPr>
          <p:cNvPr id="146" name="Line 144"/>
          <p:cNvSpPr>
            <a:spLocks noChangeShapeType="1"/>
          </p:cNvSpPr>
          <p:nvPr/>
        </p:nvSpPr>
        <p:spPr bwMode="auto">
          <a:xfrm flipV="1">
            <a:off x="7494587" y="4090988"/>
            <a:ext cx="12700" cy="38100"/>
          </a:xfrm>
          <a:prstGeom prst="line">
            <a:avLst/>
          </a:prstGeom>
          <a:solidFill>
            <a:schemeClr val="accent1"/>
          </a:solidFill>
          <a:ln w="9525">
            <a:solidFill>
              <a:srgbClr val="B2B2B2"/>
            </a:solidFill>
            <a:round/>
            <a:headEnd/>
            <a:tailEnd/>
          </a:ln>
        </p:spPr>
        <p:txBody>
          <a:bodyPr/>
          <a:lstStyle/>
          <a:p>
            <a:endParaRPr lang="en-AU" dirty="0"/>
          </a:p>
        </p:txBody>
      </p:sp>
      <p:sp>
        <p:nvSpPr>
          <p:cNvPr id="147" name="Line 145"/>
          <p:cNvSpPr>
            <a:spLocks noChangeShapeType="1"/>
          </p:cNvSpPr>
          <p:nvPr/>
        </p:nvSpPr>
        <p:spPr bwMode="auto">
          <a:xfrm flipV="1">
            <a:off x="7527924" y="4059238"/>
            <a:ext cx="0" cy="25400"/>
          </a:xfrm>
          <a:prstGeom prst="line">
            <a:avLst/>
          </a:prstGeom>
          <a:solidFill>
            <a:schemeClr val="accent1"/>
          </a:solidFill>
          <a:ln w="9525">
            <a:solidFill>
              <a:srgbClr val="B2B2B2"/>
            </a:solidFill>
            <a:round/>
            <a:headEnd/>
            <a:tailEnd/>
          </a:ln>
        </p:spPr>
        <p:txBody>
          <a:bodyPr/>
          <a:lstStyle/>
          <a:p>
            <a:endParaRPr lang="en-AU" dirty="0"/>
          </a:p>
        </p:txBody>
      </p:sp>
      <p:sp>
        <p:nvSpPr>
          <p:cNvPr id="148" name="Freeform 146"/>
          <p:cNvSpPr>
            <a:spLocks/>
          </p:cNvSpPr>
          <p:nvPr/>
        </p:nvSpPr>
        <p:spPr bwMode="auto">
          <a:xfrm>
            <a:off x="7418387" y="4389438"/>
            <a:ext cx="28575" cy="50800"/>
          </a:xfrm>
          <a:custGeom>
            <a:avLst/>
            <a:gdLst>
              <a:gd name="T0" fmla="*/ 0 w 34"/>
              <a:gd name="T1" fmla="*/ 0 h 63"/>
              <a:gd name="T2" fmla="*/ 0 w 34"/>
              <a:gd name="T3" fmla="*/ 0 h 63"/>
              <a:gd name="T4" fmla="*/ 4202 w 34"/>
              <a:gd name="T5" fmla="*/ 3225 h 63"/>
              <a:gd name="T6" fmla="*/ 0 w 34"/>
              <a:gd name="T7" fmla="*/ 6451 h 63"/>
              <a:gd name="T8" fmla="*/ 0 w 34"/>
              <a:gd name="T9" fmla="*/ 9676 h 63"/>
              <a:gd name="T10" fmla="*/ 0 w 34"/>
              <a:gd name="T11" fmla="*/ 12902 h 63"/>
              <a:gd name="T12" fmla="*/ 4202 w 34"/>
              <a:gd name="T13" fmla="*/ 12902 h 63"/>
              <a:gd name="T14" fmla="*/ 4202 w 34"/>
              <a:gd name="T15" fmla="*/ 6451 h 63"/>
              <a:gd name="T16" fmla="*/ 8404 w 34"/>
              <a:gd name="T17" fmla="*/ 6451 h 63"/>
              <a:gd name="T18" fmla="*/ 4202 w 34"/>
              <a:gd name="T19" fmla="*/ 3225 h 63"/>
              <a:gd name="T20" fmla="*/ 4202 w 34"/>
              <a:gd name="T21" fmla="*/ 0 h 63"/>
              <a:gd name="T22" fmla="*/ 0 w 34"/>
              <a:gd name="T23" fmla="*/ 0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63"/>
              <a:gd name="T38" fmla="*/ 34 w 34"/>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63">
                <a:moveTo>
                  <a:pt x="0" y="0"/>
                </a:moveTo>
                <a:lnTo>
                  <a:pt x="0" y="0"/>
                </a:lnTo>
                <a:lnTo>
                  <a:pt x="17" y="15"/>
                </a:lnTo>
                <a:lnTo>
                  <a:pt x="0" y="30"/>
                </a:lnTo>
                <a:lnTo>
                  <a:pt x="0" y="48"/>
                </a:lnTo>
                <a:lnTo>
                  <a:pt x="0" y="63"/>
                </a:lnTo>
                <a:lnTo>
                  <a:pt x="17" y="63"/>
                </a:lnTo>
                <a:lnTo>
                  <a:pt x="17" y="30"/>
                </a:lnTo>
                <a:lnTo>
                  <a:pt x="34" y="30"/>
                </a:lnTo>
                <a:lnTo>
                  <a:pt x="17" y="15"/>
                </a:lnTo>
                <a:lnTo>
                  <a:pt x="17" y="0"/>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149" name="Freeform 147"/>
          <p:cNvSpPr>
            <a:spLocks/>
          </p:cNvSpPr>
          <p:nvPr/>
        </p:nvSpPr>
        <p:spPr bwMode="auto">
          <a:xfrm>
            <a:off x="6940549" y="4351338"/>
            <a:ext cx="104775" cy="74613"/>
          </a:xfrm>
          <a:custGeom>
            <a:avLst/>
            <a:gdLst>
              <a:gd name="T0" fmla="*/ 2922 w 251"/>
              <a:gd name="T1" fmla="*/ 5543 h 175"/>
              <a:gd name="T2" fmla="*/ 2922 w 251"/>
              <a:gd name="T3" fmla="*/ 5543 h 175"/>
              <a:gd name="T4" fmla="*/ 4592 w 251"/>
              <a:gd name="T5" fmla="*/ 4264 h 175"/>
              <a:gd name="T6" fmla="*/ 5427 w 251"/>
              <a:gd name="T7" fmla="*/ 3411 h 175"/>
              <a:gd name="T8" fmla="*/ 7096 w 251"/>
              <a:gd name="T9" fmla="*/ 2558 h 175"/>
              <a:gd name="T10" fmla="*/ 7096 w 251"/>
              <a:gd name="T11" fmla="*/ 0 h 175"/>
              <a:gd name="T12" fmla="*/ 5427 w 251"/>
              <a:gd name="T13" fmla="*/ 0 h 175"/>
              <a:gd name="T14" fmla="*/ 5427 w 251"/>
              <a:gd name="T15" fmla="*/ 853 h 175"/>
              <a:gd name="T16" fmla="*/ 4592 w 251"/>
              <a:gd name="T17" fmla="*/ 0 h 175"/>
              <a:gd name="T18" fmla="*/ 835 w 251"/>
              <a:gd name="T19" fmla="*/ 0 h 175"/>
              <a:gd name="T20" fmla="*/ 0 w 251"/>
              <a:gd name="T21" fmla="*/ 1705 h 175"/>
              <a:gd name="T22" fmla="*/ 835 w 251"/>
              <a:gd name="T23" fmla="*/ 3411 h 175"/>
              <a:gd name="T24" fmla="*/ 835 w 251"/>
              <a:gd name="T25" fmla="*/ 4264 h 175"/>
              <a:gd name="T26" fmla="*/ 835 w 251"/>
              <a:gd name="T27" fmla="*/ 5543 h 175"/>
              <a:gd name="T28" fmla="*/ 2922 w 251"/>
              <a:gd name="T29" fmla="*/ 5543 h 1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1"/>
              <a:gd name="T46" fmla="*/ 0 h 175"/>
              <a:gd name="T47" fmla="*/ 251 w 251"/>
              <a:gd name="T48" fmla="*/ 175 h 1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1" h="175">
                <a:moveTo>
                  <a:pt x="94" y="175"/>
                </a:moveTo>
                <a:lnTo>
                  <a:pt x="94" y="175"/>
                </a:lnTo>
                <a:lnTo>
                  <a:pt x="157" y="146"/>
                </a:lnTo>
                <a:lnTo>
                  <a:pt x="188" y="117"/>
                </a:lnTo>
                <a:lnTo>
                  <a:pt x="251" y="89"/>
                </a:lnTo>
                <a:lnTo>
                  <a:pt x="251" y="0"/>
                </a:lnTo>
                <a:lnTo>
                  <a:pt x="188" y="0"/>
                </a:lnTo>
                <a:lnTo>
                  <a:pt x="188" y="31"/>
                </a:lnTo>
                <a:lnTo>
                  <a:pt x="157" y="0"/>
                </a:lnTo>
                <a:lnTo>
                  <a:pt x="30" y="0"/>
                </a:lnTo>
                <a:lnTo>
                  <a:pt x="0" y="60"/>
                </a:lnTo>
                <a:lnTo>
                  <a:pt x="30" y="117"/>
                </a:lnTo>
                <a:lnTo>
                  <a:pt x="30" y="146"/>
                </a:lnTo>
                <a:lnTo>
                  <a:pt x="30" y="175"/>
                </a:lnTo>
                <a:lnTo>
                  <a:pt x="94" y="175"/>
                </a:lnTo>
                <a:close/>
              </a:path>
            </a:pathLst>
          </a:custGeom>
          <a:solidFill>
            <a:schemeClr val="accent1"/>
          </a:solidFill>
          <a:ln w="9525">
            <a:solidFill>
              <a:srgbClr val="B2B2B2"/>
            </a:solidFill>
            <a:round/>
            <a:headEnd/>
            <a:tailEnd/>
          </a:ln>
        </p:spPr>
        <p:txBody>
          <a:bodyPr/>
          <a:lstStyle/>
          <a:p>
            <a:endParaRPr lang="en-AU" dirty="0"/>
          </a:p>
        </p:txBody>
      </p:sp>
      <p:sp>
        <p:nvSpPr>
          <p:cNvPr id="150" name="Freeform 148"/>
          <p:cNvSpPr>
            <a:spLocks/>
          </p:cNvSpPr>
          <p:nvPr/>
        </p:nvSpPr>
        <p:spPr bwMode="auto">
          <a:xfrm>
            <a:off x="6619874" y="4097338"/>
            <a:ext cx="111125" cy="114300"/>
          </a:xfrm>
          <a:custGeom>
            <a:avLst/>
            <a:gdLst>
              <a:gd name="T0" fmla="*/ 27781 w 140"/>
              <a:gd name="T1" fmla="*/ 26194 h 144"/>
              <a:gd name="T2" fmla="*/ 27781 w 140"/>
              <a:gd name="T3" fmla="*/ 26194 h 144"/>
              <a:gd name="T4" fmla="*/ 23812 w 140"/>
              <a:gd name="T5" fmla="*/ 15875 h 144"/>
              <a:gd name="T6" fmla="*/ 23812 w 140"/>
              <a:gd name="T7" fmla="*/ 12700 h 144"/>
              <a:gd name="T8" fmla="*/ 20637 w 140"/>
              <a:gd name="T9" fmla="*/ 15875 h 144"/>
              <a:gd name="T10" fmla="*/ 17462 w 140"/>
              <a:gd name="T11" fmla="*/ 15875 h 144"/>
              <a:gd name="T12" fmla="*/ 17462 w 140"/>
              <a:gd name="T13" fmla="*/ 12700 h 144"/>
              <a:gd name="T14" fmla="*/ 23812 w 140"/>
              <a:gd name="T15" fmla="*/ 7144 h 144"/>
              <a:gd name="T16" fmla="*/ 10319 w 140"/>
              <a:gd name="T17" fmla="*/ 7144 h 144"/>
              <a:gd name="T18" fmla="*/ 10319 w 140"/>
              <a:gd name="T19" fmla="*/ 0 h 144"/>
              <a:gd name="T20" fmla="*/ 7144 w 140"/>
              <a:gd name="T21" fmla="*/ 0 h 144"/>
              <a:gd name="T22" fmla="*/ 3175 w 140"/>
              <a:gd name="T23" fmla="*/ 0 h 144"/>
              <a:gd name="T24" fmla="*/ 3175 w 140"/>
              <a:gd name="T25" fmla="*/ 3175 h 144"/>
              <a:gd name="T26" fmla="*/ 0 w 140"/>
              <a:gd name="T27" fmla="*/ 9525 h 144"/>
              <a:gd name="T28" fmla="*/ 3175 w 140"/>
              <a:gd name="T29" fmla="*/ 9525 h 144"/>
              <a:gd name="T30" fmla="*/ 7144 w 140"/>
              <a:gd name="T31" fmla="*/ 26194 h 144"/>
              <a:gd name="T32" fmla="*/ 14287 w 140"/>
              <a:gd name="T33" fmla="*/ 26194 h 144"/>
              <a:gd name="T34" fmla="*/ 20637 w 140"/>
              <a:gd name="T35" fmla="*/ 19050 h 144"/>
              <a:gd name="T36" fmla="*/ 23812 w 140"/>
              <a:gd name="T37" fmla="*/ 28575 h 144"/>
              <a:gd name="T38" fmla="*/ 27781 w 140"/>
              <a:gd name="T39" fmla="*/ 26194 h 14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0"/>
              <a:gd name="T61" fmla="*/ 0 h 144"/>
              <a:gd name="T62" fmla="*/ 140 w 140"/>
              <a:gd name="T63" fmla="*/ 144 h 14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0" h="144">
                <a:moveTo>
                  <a:pt x="140" y="129"/>
                </a:moveTo>
                <a:lnTo>
                  <a:pt x="140" y="129"/>
                </a:lnTo>
                <a:lnTo>
                  <a:pt x="123" y="81"/>
                </a:lnTo>
                <a:lnTo>
                  <a:pt x="123" y="64"/>
                </a:lnTo>
                <a:lnTo>
                  <a:pt x="105" y="81"/>
                </a:lnTo>
                <a:lnTo>
                  <a:pt x="88" y="81"/>
                </a:lnTo>
                <a:lnTo>
                  <a:pt x="88" y="64"/>
                </a:lnTo>
                <a:lnTo>
                  <a:pt x="123" y="33"/>
                </a:lnTo>
                <a:lnTo>
                  <a:pt x="52" y="33"/>
                </a:lnTo>
                <a:lnTo>
                  <a:pt x="52" y="0"/>
                </a:lnTo>
                <a:lnTo>
                  <a:pt x="34" y="0"/>
                </a:lnTo>
                <a:lnTo>
                  <a:pt x="17" y="0"/>
                </a:lnTo>
                <a:lnTo>
                  <a:pt x="17" y="16"/>
                </a:lnTo>
                <a:lnTo>
                  <a:pt x="0" y="48"/>
                </a:lnTo>
                <a:lnTo>
                  <a:pt x="17" y="48"/>
                </a:lnTo>
                <a:lnTo>
                  <a:pt x="34" y="129"/>
                </a:lnTo>
                <a:lnTo>
                  <a:pt x="69" y="129"/>
                </a:lnTo>
                <a:lnTo>
                  <a:pt x="105" y="96"/>
                </a:lnTo>
                <a:lnTo>
                  <a:pt x="123" y="144"/>
                </a:lnTo>
                <a:lnTo>
                  <a:pt x="140" y="129"/>
                </a:lnTo>
                <a:close/>
              </a:path>
            </a:pathLst>
          </a:custGeom>
          <a:solidFill>
            <a:schemeClr val="accent1"/>
          </a:solidFill>
          <a:ln w="9525">
            <a:solidFill>
              <a:srgbClr val="B2B2B2"/>
            </a:solidFill>
            <a:round/>
            <a:headEnd/>
            <a:tailEnd/>
          </a:ln>
        </p:spPr>
        <p:txBody>
          <a:bodyPr/>
          <a:lstStyle/>
          <a:p>
            <a:endParaRPr lang="en-AU" dirty="0"/>
          </a:p>
        </p:txBody>
      </p:sp>
      <p:sp>
        <p:nvSpPr>
          <p:cNvPr id="151" name="Freeform 149"/>
          <p:cNvSpPr>
            <a:spLocks/>
          </p:cNvSpPr>
          <p:nvPr/>
        </p:nvSpPr>
        <p:spPr bwMode="auto">
          <a:xfrm>
            <a:off x="6718299" y="4059238"/>
            <a:ext cx="190500" cy="393700"/>
          </a:xfrm>
          <a:custGeom>
            <a:avLst/>
            <a:gdLst>
              <a:gd name="T0" fmla="*/ 34131 w 240"/>
              <a:gd name="T1" fmla="*/ 98624 h 495"/>
              <a:gd name="T2" fmla="*/ 34131 w 240"/>
              <a:gd name="T3" fmla="*/ 98624 h 495"/>
              <a:gd name="T4" fmla="*/ 41275 w 240"/>
              <a:gd name="T5" fmla="*/ 85898 h 495"/>
              <a:gd name="T6" fmla="*/ 38100 w 240"/>
              <a:gd name="T7" fmla="*/ 76354 h 495"/>
              <a:gd name="T8" fmla="*/ 34131 w 240"/>
              <a:gd name="T9" fmla="*/ 69991 h 495"/>
              <a:gd name="T10" fmla="*/ 34131 w 240"/>
              <a:gd name="T11" fmla="*/ 64424 h 495"/>
              <a:gd name="T12" fmla="*/ 30956 w 240"/>
              <a:gd name="T13" fmla="*/ 54879 h 495"/>
              <a:gd name="T14" fmla="*/ 30956 w 240"/>
              <a:gd name="T15" fmla="*/ 47721 h 495"/>
              <a:gd name="T16" fmla="*/ 44450 w 240"/>
              <a:gd name="T17" fmla="*/ 41358 h 495"/>
              <a:gd name="T18" fmla="*/ 47625 w 240"/>
              <a:gd name="T19" fmla="*/ 35791 h 495"/>
              <a:gd name="T20" fmla="*/ 44450 w 240"/>
              <a:gd name="T21" fmla="*/ 35791 h 495"/>
              <a:gd name="T22" fmla="*/ 38100 w 240"/>
              <a:gd name="T23" fmla="*/ 31814 h 495"/>
              <a:gd name="T24" fmla="*/ 38100 w 240"/>
              <a:gd name="T25" fmla="*/ 28633 h 495"/>
              <a:gd name="T26" fmla="*/ 38100 w 240"/>
              <a:gd name="T27" fmla="*/ 26247 h 495"/>
              <a:gd name="T28" fmla="*/ 34131 w 240"/>
              <a:gd name="T29" fmla="*/ 22270 h 495"/>
              <a:gd name="T30" fmla="*/ 30956 w 240"/>
              <a:gd name="T31" fmla="*/ 22270 h 495"/>
              <a:gd name="T32" fmla="*/ 34131 w 240"/>
              <a:gd name="T33" fmla="*/ 7158 h 495"/>
              <a:gd name="T34" fmla="*/ 30956 w 240"/>
              <a:gd name="T35" fmla="*/ 0 h 495"/>
              <a:gd name="T36" fmla="*/ 27781 w 240"/>
              <a:gd name="T37" fmla="*/ 0 h 495"/>
              <a:gd name="T38" fmla="*/ 27781 w 240"/>
              <a:gd name="T39" fmla="*/ 7158 h 495"/>
              <a:gd name="T40" fmla="*/ 20638 w 240"/>
              <a:gd name="T41" fmla="*/ 7158 h 495"/>
              <a:gd name="T42" fmla="*/ 17463 w 240"/>
              <a:gd name="T43" fmla="*/ 9544 h 495"/>
              <a:gd name="T44" fmla="*/ 10319 w 240"/>
              <a:gd name="T45" fmla="*/ 22270 h 495"/>
              <a:gd name="T46" fmla="*/ 7144 w 240"/>
              <a:gd name="T47" fmla="*/ 26247 h 495"/>
              <a:gd name="T48" fmla="*/ 3969 w 240"/>
              <a:gd name="T49" fmla="*/ 31814 h 495"/>
              <a:gd name="T50" fmla="*/ 3969 w 240"/>
              <a:gd name="T51" fmla="*/ 35791 h 495"/>
              <a:gd name="T52" fmla="*/ 0 w 240"/>
              <a:gd name="T53" fmla="*/ 38177 h 495"/>
              <a:gd name="T54" fmla="*/ 7144 w 240"/>
              <a:gd name="T55" fmla="*/ 45335 h 495"/>
              <a:gd name="T56" fmla="*/ 10319 w 240"/>
              <a:gd name="T57" fmla="*/ 50903 h 495"/>
              <a:gd name="T58" fmla="*/ 14288 w 240"/>
              <a:gd name="T59" fmla="*/ 60447 h 495"/>
              <a:gd name="T60" fmla="*/ 10319 w 240"/>
              <a:gd name="T61" fmla="*/ 64424 h 495"/>
              <a:gd name="T62" fmla="*/ 17463 w 240"/>
              <a:gd name="T63" fmla="*/ 66810 h 495"/>
              <a:gd name="T64" fmla="*/ 23813 w 240"/>
              <a:gd name="T65" fmla="*/ 60447 h 495"/>
              <a:gd name="T66" fmla="*/ 27781 w 240"/>
              <a:gd name="T67" fmla="*/ 64424 h 495"/>
              <a:gd name="T68" fmla="*/ 34131 w 240"/>
              <a:gd name="T69" fmla="*/ 83512 h 495"/>
              <a:gd name="T70" fmla="*/ 34131 w 240"/>
              <a:gd name="T71" fmla="*/ 98624 h 49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0"/>
              <a:gd name="T109" fmla="*/ 0 h 495"/>
              <a:gd name="T110" fmla="*/ 240 w 240"/>
              <a:gd name="T111" fmla="*/ 495 h 49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0" h="495">
                <a:moveTo>
                  <a:pt x="172" y="495"/>
                </a:moveTo>
                <a:lnTo>
                  <a:pt x="172" y="495"/>
                </a:lnTo>
                <a:lnTo>
                  <a:pt x="205" y="432"/>
                </a:lnTo>
                <a:lnTo>
                  <a:pt x="190" y="384"/>
                </a:lnTo>
                <a:lnTo>
                  <a:pt x="172" y="351"/>
                </a:lnTo>
                <a:lnTo>
                  <a:pt x="172" y="321"/>
                </a:lnTo>
                <a:lnTo>
                  <a:pt x="155" y="273"/>
                </a:lnTo>
                <a:lnTo>
                  <a:pt x="155" y="240"/>
                </a:lnTo>
                <a:lnTo>
                  <a:pt x="222" y="208"/>
                </a:lnTo>
                <a:lnTo>
                  <a:pt x="240" y="177"/>
                </a:lnTo>
                <a:lnTo>
                  <a:pt x="222" y="177"/>
                </a:lnTo>
                <a:lnTo>
                  <a:pt x="190" y="160"/>
                </a:lnTo>
                <a:lnTo>
                  <a:pt x="190" y="144"/>
                </a:lnTo>
                <a:lnTo>
                  <a:pt x="190" y="129"/>
                </a:lnTo>
                <a:lnTo>
                  <a:pt x="172" y="112"/>
                </a:lnTo>
                <a:lnTo>
                  <a:pt x="155" y="112"/>
                </a:lnTo>
                <a:lnTo>
                  <a:pt x="172" y="33"/>
                </a:lnTo>
                <a:lnTo>
                  <a:pt x="155" y="0"/>
                </a:lnTo>
                <a:lnTo>
                  <a:pt x="138" y="0"/>
                </a:lnTo>
                <a:lnTo>
                  <a:pt x="138" y="33"/>
                </a:lnTo>
                <a:lnTo>
                  <a:pt x="103" y="33"/>
                </a:lnTo>
                <a:lnTo>
                  <a:pt x="86" y="48"/>
                </a:lnTo>
                <a:lnTo>
                  <a:pt x="51" y="112"/>
                </a:lnTo>
                <a:lnTo>
                  <a:pt x="34" y="129"/>
                </a:lnTo>
                <a:lnTo>
                  <a:pt x="17" y="160"/>
                </a:lnTo>
                <a:lnTo>
                  <a:pt x="17" y="177"/>
                </a:lnTo>
                <a:lnTo>
                  <a:pt x="0" y="192"/>
                </a:lnTo>
                <a:lnTo>
                  <a:pt x="34" y="225"/>
                </a:lnTo>
                <a:lnTo>
                  <a:pt x="51" y="256"/>
                </a:lnTo>
                <a:lnTo>
                  <a:pt x="69" y="304"/>
                </a:lnTo>
                <a:lnTo>
                  <a:pt x="51" y="321"/>
                </a:lnTo>
                <a:lnTo>
                  <a:pt x="86" y="336"/>
                </a:lnTo>
                <a:lnTo>
                  <a:pt x="121" y="304"/>
                </a:lnTo>
                <a:lnTo>
                  <a:pt x="138" y="321"/>
                </a:lnTo>
                <a:lnTo>
                  <a:pt x="172" y="417"/>
                </a:lnTo>
                <a:lnTo>
                  <a:pt x="172" y="495"/>
                </a:lnTo>
                <a:close/>
              </a:path>
            </a:pathLst>
          </a:custGeom>
          <a:solidFill>
            <a:schemeClr val="accent1"/>
          </a:solidFill>
          <a:ln w="9525">
            <a:solidFill>
              <a:srgbClr val="B2B2B2"/>
            </a:solidFill>
            <a:round/>
            <a:headEnd/>
            <a:tailEnd/>
          </a:ln>
        </p:spPr>
        <p:txBody>
          <a:bodyPr/>
          <a:lstStyle/>
          <a:p>
            <a:endParaRPr lang="en-AU" dirty="0"/>
          </a:p>
        </p:txBody>
      </p:sp>
      <p:sp>
        <p:nvSpPr>
          <p:cNvPr id="152" name="Freeform 150"/>
          <p:cNvSpPr>
            <a:spLocks/>
          </p:cNvSpPr>
          <p:nvPr/>
        </p:nvSpPr>
        <p:spPr bwMode="auto">
          <a:xfrm>
            <a:off x="6896099" y="4186238"/>
            <a:ext cx="150813" cy="177800"/>
          </a:xfrm>
          <a:custGeom>
            <a:avLst/>
            <a:gdLst>
              <a:gd name="T0" fmla="*/ 38100 w 190"/>
              <a:gd name="T1" fmla="*/ 42069 h 224"/>
              <a:gd name="T2" fmla="*/ 38100 w 190"/>
              <a:gd name="T3" fmla="*/ 42069 h 224"/>
              <a:gd name="T4" fmla="*/ 38100 w 190"/>
              <a:gd name="T5" fmla="*/ 34925 h 224"/>
              <a:gd name="T6" fmla="*/ 30956 w 190"/>
              <a:gd name="T7" fmla="*/ 28575 h 224"/>
              <a:gd name="T8" fmla="*/ 30956 w 190"/>
              <a:gd name="T9" fmla="*/ 25400 h 224"/>
              <a:gd name="T10" fmla="*/ 17463 w 190"/>
              <a:gd name="T11" fmla="*/ 15875 h 224"/>
              <a:gd name="T12" fmla="*/ 23813 w 190"/>
              <a:gd name="T13" fmla="*/ 13494 h 224"/>
              <a:gd name="T14" fmla="*/ 20638 w 190"/>
              <a:gd name="T15" fmla="*/ 9525 h 224"/>
              <a:gd name="T16" fmla="*/ 14288 w 190"/>
              <a:gd name="T17" fmla="*/ 6350 h 224"/>
              <a:gd name="T18" fmla="*/ 10319 w 190"/>
              <a:gd name="T19" fmla="*/ 0 h 224"/>
              <a:gd name="T20" fmla="*/ 7144 w 190"/>
              <a:gd name="T21" fmla="*/ 0 h 224"/>
              <a:gd name="T22" fmla="*/ 7144 w 190"/>
              <a:gd name="T23" fmla="*/ 6350 h 224"/>
              <a:gd name="T24" fmla="*/ 3969 w 190"/>
              <a:gd name="T25" fmla="*/ 6350 h 224"/>
              <a:gd name="T26" fmla="*/ 3969 w 190"/>
              <a:gd name="T27" fmla="*/ 3969 h 224"/>
              <a:gd name="T28" fmla="*/ 0 w 190"/>
              <a:gd name="T29" fmla="*/ 9525 h 224"/>
              <a:gd name="T30" fmla="*/ 0 w 190"/>
              <a:gd name="T31" fmla="*/ 13494 h 224"/>
              <a:gd name="T32" fmla="*/ 3969 w 190"/>
              <a:gd name="T33" fmla="*/ 15875 h 224"/>
              <a:gd name="T34" fmla="*/ 3969 w 190"/>
              <a:gd name="T35" fmla="*/ 25400 h 224"/>
              <a:gd name="T36" fmla="*/ 10319 w 190"/>
              <a:gd name="T37" fmla="*/ 22225 h 224"/>
              <a:gd name="T38" fmla="*/ 17463 w 190"/>
              <a:gd name="T39" fmla="*/ 19050 h 224"/>
              <a:gd name="T40" fmla="*/ 20638 w 190"/>
              <a:gd name="T41" fmla="*/ 25400 h 224"/>
              <a:gd name="T42" fmla="*/ 23813 w 190"/>
              <a:gd name="T43" fmla="*/ 32544 h 224"/>
              <a:gd name="T44" fmla="*/ 27781 w 190"/>
              <a:gd name="T45" fmla="*/ 34925 h 224"/>
              <a:gd name="T46" fmla="*/ 27781 w 190"/>
              <a:gd name="T47" fmla="*/ 42069 h 224"/>
              <a:gd name="T48" fmla="*/ 30956 w 190"/>
              <a:gd name="T49" fmla="*/ 44450 h 224"/>
              <a:gd name="T50" fmla="*/ 30956 w 190"/>
              <a:gd name="T51" fmla="*/ 42069 h 224"/>
              <a:gd name="T52" fmla="*/ 38100 w 190"/>
              <a:gd name="T53" fmla="*/ 42069 h 22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0"/>
              <a:gd name="T82" fmla="*/ 0 h 224"/>
              <a:gd name="T83" fmla="*/ 190 w 190"/>
              <a:gd name="T84" fmla="*/ 224 h 22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0" h="224">
                <a:moveTo>
                  <a:pt x="190" y="209"/>
                </a:moveTo>
                <a:lnTo>
                  <a:pt x="190" y="209"/>
                </a:lnTo>
                <a:lnTo>
                  <a:pt x="190" y="176"/>
                </a:lnTo>
                <a:lnTo>
                  <a:pt x="156" y="144"/>
                </a:lnTo>
                <a:lnTo>
                  <a:pt x="156" y="128"/>
                </a:lnTo>
                <a:lnTo>
                  <a:pt x="87" y="80"/>
                </a:lnTo>
                <a:lnTo>
                  <a:pt x="121" y="65"/>
                </a:lnTo>
                <a:lnTo>
                  <a:pt x="104" y="48"/>
                </a:lnTo>
                <a:lnTo>
                  <a:pt x="69" y="32"/>
                </a:lnTo>
                <a:lnTo>
                  <a:pt x="52" y="0"/>
                </a:lnTo>
                <a:lnTo>
                  <a:pt x="35" y="0"/>
                </a:lnTo>
                <a:lnTo>
                  <a:pt x="35" y="32"/>
                </a:lnTo>
                <a:lnTo>
                  <a:pt x="18" y="32"/>
                </a:lnTo>
                <a:lnTo>
                  <a:pt x="18" y="17"/>
                </a:lnTo>
                <a:lnTo>
                  <a:pt x="0" y="48"/>
                </a:lnTo>
                <a:lnTo>
                  <a:pt x="0" y="65"/>
                </a:lnTo>
                <a:lnTo>
                  <a:pt x="18" y="80"/>
                </a:lnTo>
                <a:lnTo>
                  <a:pt x="18" y="128"/>
                </a:lnTo>
                <a:lnTo>
                  <a:pt x="52" y="113"/>
                </a:lnTo>
                <a:lnTo>
                  <a:pt x="87" y="96"/>
                </a:lnTo>
                <a:lnTo>
                  <a:pt x="104" y="128"/>
                </a:lnTo>
                <a:lnTo>
                  <a:pt x="121" y="161"/>
                </a:lnTo>
                <a:lnTo>
                  <a:pt x="138" y="176"/>
                </a:lnTo>
                <a:lnTo>
                  <a:pt x="138" y="209"/>
                </a:lnTo>
                <a:lnTo>
                  <a:pt x="156" y="224"/>
                </a:lnTo>
                <a:lnTo>
                  <a:pt x="156" y="209"/>
                </a:lnTo>
                <a:lnTo>
                  <a:pt x="190" y="209"/>
                </a:lnTo>
                <a:close/>
              </a:path>
            </a:pathLst>
          </a:custGeom>
          <a:solidFill>
            <a:schemeClr val="accent1"/>
          </a:solidFill>
          <a:ln w="9525">
            <a:solidFill>
              <a:srgbClr val="B2B2B2"/>
            </a:solidFill>
            <a:round/>
            <a:headEnd/>
            <a:tailEnd/>
          </a:ln>
        </p:spPr>
        <p:txBody>
          <a:bodyPr/>
          <a:lstStyle/>
          <a:p>
            <a:endParaRPr lang="en-AU" dirty="0"/>
          </a:p>
        </p:txBody>
      </p:sp>
      <p:sp>
        <p:nvSpPr>
          <p:cNvPr id="153" name="Freeform 151"/>
          <p:cNvSpPr>
            <a:spLocks/>
          </p:cNvSpPr>
          <p:nvPr/>
        </p:nvSpPr>
        <p:spPr bwMode="auto">
          <a:xfrm>
            <a:off x="6937374" y="4173538"/>
            <a:ext cx="150813" cy="292100"/>
          </a:xfrm>
          <a:custGeom>
            <a:avLst/>
            <a:gdLst>
              <a:gd name="T0" fmla="*/ 0 w 190"/>
              <a:gd name="T1" fmla="*/ 3166 h 369"/>
              <a:gd name="T2" fmla="*/ 0 w 190"/>
              <a:gd name="T3" fmla="*/ 3166 h 369"/>
              <a:gd name="T4" fmla="*/ 0 w 190"/>
              <a:gd name="T5" fmla="*/ 0 h 369"/>
              <a:gd name="T6" fmla="*/ 3969 w 190"/>
              <a:gd name="T7" fmla="*/ 3166 h 369"/>
              <a:gd name="T8" fmla="*/ 17463 w 190"/>
              <a:gd name="T9" fmla="*/ 0 h 369"/>
              <a:gd name="T10" fmla="*/ 23813 w 190"/>
              <a:gd name="T11" fmla="*/ 0 h 369"/>
              <a:gd name="T12" fmla="*/ 23813 w 190"/>
              <a:gd name="T13" fmla="*/ 6333 h 369"/>
              <a:gd name="T14" fmla="*/ 30956 w 190"/>
              <a:gd name="T15" fmla="*/ 6333 h 369"/>
              <a:gd name="T16" fmla="*/ 23813 w 190"/>
              <a:gd name="T17" fmla="*/ 9499 h 369"/>
              <a:gd name="T18" fmla="*/ 20638 w 190"/>
              <a:gd name="T19" fmla="*/ 15832 h 369"/>
              <a:gd name="T20" fmla="*/ 17463 w 190"/>
              <a:gd name="T21" fmla="*/ 18998 h 369"/>
              <a:gd name="T22" fmla="*/ 34925 w 190"/>
              <a:gd name="T23" fmla="*/ 40372 h 369"/>
              <a:gd name="T24" fmla="*/ 38100 w 190"/>
              <a:gd name="T25" fmla="*/ 47496 h 369"/>
              <a:gd name="T26" fmla="*/ 34925 w 190"/>
              <a:gd name="T27" fmla="*/ 59370 h 369"/>
              <a:gd name="T28" fmla="*/ 27781 w 190"/>
              <a:gd name="T29" fmla="*/ 63328 h 369"/>
              <a:gd name="T30" fmla="*/ 23813 w 190"/>
              <a:gd name="T31" fmla="*/ 63328 h 369"/>
              <a:gd name="T32" fmla="*/ 20638 w 190"/>
              <a:gd name="T33" fmla="*/ 68869 h 369"/>
              <a:gd name="T34" fmla="*/ 14288 w 190"/>
              <a:gd name="T35" fmla="*/ 72827 h 369"/>
              <a:gd name="T36" fmla="*/ 14288 w 190"/>
              <a:gd name="T37" fmla="*/ 66494 h 369"/>
              <a:gd name="T38" fmla="*/ 10319 w 190"/>
              <a:gd name="T39" fmla="*/ 63328 h 369"/>
              <a:gd name="T40" fmla="*/ 17463 w 190"/>
              <a:gd name="T41" fmla="*/ 59370 h 369"/>
              <a:gd name="T42" fmla="*/ 20638 w 190"/>
              <a:gd name="T43" fmla="*/ 56995 h 369"/>
              <a:gd name="T44" fmla="*/ 27781 w 190"/>
              <a:gd name="T45" fmla="*/ 53829 h 369"/>
              <a:gd name="T46" fmla="*/ 27781 w 190"/>
              <a:gd name="T47" fmla="*/ 44330 h 369"/>
              <a:gd name="T48" fmla="*/ 27781 w 190"/>
              <a:gd name="T49" fmla="*/ 37997 h 369"/>
              <a:gd name="T50" fmla="*/ 20638 w 190"/>
              <a:gd name="T51" fmla="*/ 31664 h 369"/>
              <a:gd name="T52" fmla="*/ 20638 w 190"/>
              <a:gd name="T53" fmla="*/ 28498 h 369"/>
              <a:gd name="T54" fmla="*/ 7144 w 190"/>
              <a:gd name="T55" fmla="*/ 18998 h 369"/>
              <a:gd name="T56" fmla="*/ 14288 w 190"/>
              <a:gd name="T57" fmla="*/ 15832 h 369"/>
              <a:gd name="T58" fmla="*/ 10319 w 190"/>
              <a:gd name="T59" fmla="*/ 12666 h 369"/>
              <a:gd name="T60" fmla="*/ 3969 w 190"/>
              <a:gd name="T61" fmla="*/ 9499 h 369"/>
              <a:gd name="T62" fmla="*/ 0 w 190"/>
              <a:gd name="T63" fmla="*/ 3166 h 36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0"/>
              <a:gd name="T97" fmla="*/ 0 h 369"/>
              <a:gd name="T98" fmla="*/ 190 w 190"/>
              <a:gd name="T99" fmla="*/ 369 h 36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0" h="369">
                <a:moveTo>
                  <a:pt x="0" y="16"/>
                </a:moveTo>
                <a:lnTo>
                  <a:pt x="0" y="16"/>
                </a:lnTo>
                <a:lnTo>
                  <a:pt x="0" y="0"/>
                </a:lnTo>
                <a:lnTo>
                  <a:pt x="17" y="16"/>
                </a:lnTo>
                <a:lnTo>
                  <a:pt x="86" y="0"/>
                </a:lnTo>
                <a:lnTo>
                  <a:pt x="121" y="0"/>
                </a:lnTo>
                <a:lnTo>
                  <a:pt x="121" y="33"/>
                </a:lnTo>
                <a:lnTo>
                  <a:pt x="156" y="33"/>
                </a:lnTo>
                <a:lnTo>
                  <a:pt x="121" y="48"/>
                </a:lnTo>
                <a:lnTo>
                  <a:pt x="104" y="81"/>
                </a:lnTo>
                <a:lnTo>
                  <a:pt x="86" y="96"/>
                </a:lnTo>
                <a:lnTo>
                  <a:pt x="173" y="207"/>
                </a:lnTo>
                <a:lnTo>
                  <a:pt x="190" y="240"/>
                </a:lnTo>
                <a:lnTo>
                  <a:pt x="173" y="303"/>
                </a:lnTo>
                <a:lnTo>
                  <a:pt x="138" y="321"/>
                </a:lnTo>
                <a:lnTo>
                  <a:pt x="121" y="321"/>
                </a:lnTo>
                <a:lnTo>
                  <a:pt x="104" y="351"/>
                </a:lnTo>
                <a:lnTo>
                  <a:pt x="69" y="369"/>
                </a:lnTo>
                <a:lnTo>
                  <a:pt x="69" y="336"/>
                </a:lnTo>
                <a:lnTo>
                  <a:pt x="52" y="321"/>
                </a:lnTo>
                <a:lnTo>
                  <a:pt x="86" y="303"/>
                </a:lnTo>
                <a:lnTo>
                  <a:pt x="104" y="288"/>
                </a:lnTo>
                <a:lnTo>
                  <a:pt x="138" y="273"/>
                </a:lnTo>
                <a:lnTo>
                  <a:pt x="138" y="225"/>
                </a:lnTo>
                <a:lnTo>
                  <a:pt x="138" y="192"/>
                </a:lnTo>
                <a:lnTo>
                  <a:pt x="104" y="160"/>
                </a:lnTo>
                <a:lnTo>
                  <a:pt x="104" y="144"/>
                </a:lnTo>
                <a:lnTo>
                  <a:pt x="35" y="96"/>
                </a:lnTo>
                <a:lnTo>
                  <a:pt x="69" y="81"/>
                </a:lnTo>
                <a:lnTo>
                  <a:pt x="52" y="64"/>
                </a:lnTo>
                <a:lnTo>
                  <a:pt x="17" y="48"/>
                </a:lnTo>
                <a:lnTo>
                  <a:pt x="0" y="16"/>
                </a:lnTo>
                <a:close/>
              </a:path>
            </a:pathLst>
          </a:custGeom>
          <a:solidFill>
            <a:schemeClr val="accent1"/>
          </a:solidFill>
          <a:ln w="9525">
            <a:solidFill>
              <a:srgbClr val="B2B2B2"/>
            </a:solidFill>
            <a:round/>
            <a:headEnd/>
            <a:tailEnd/>
          </a:ln>
        </p:spPr>
        <p:txBody>
          <a:bodyPr/>
          <a:lstStyle/>
          <a:p>
            <a:endParaRPr lang="en-AU" dirty="0"/>
          </a:p>
        </p:txBody>
      </p:sp>
      <p:sp>
        <p:nvSpPr>
          <p:cNvPr id="154" name="Freeform 152"/>
          <p:cNvSpPr>
            <a:spLocks/>
          </p:cNvSpPr>
          <p:nvPr/>
        </p:nvSpPr>
        <p:spPr bwMode="auto">
          <a:xfrm>
            <a:off x="6896099" y="4503738"/>
            <a:ext cx="82550" cy="114300"/>
          </a:xfrm>
          <a:custGeom>
            <a:avLst/>
            <a:gdLst>
              <a:gd name="T0" fmla="*/ 10319 w 104"/>
              <a:gd name="T1" fmla="*/ 2381 h 144"/>
              <a:gd name="T2" fmla="*/ 10319 w 104"/>
              <a:gd name="T3" fmla="*/ 2381 h 144"/>
              <a:gd name="T4" fmla="*/ 7144 w 104"/>
              <a:gd name="T5" fmla="*/ 5556 h 144"/>
              <a:gd name="T6" fmla="*/ 3969 w 104"/>
              <a:gd name="T7" fmla="*/ 2381 h 144"/>
              <a:gd name="T8" fmla="*/ 0 w 104"/>
              <a:gd name="T9" fmla="*/ 0 h 144"/>
              <a:gd name="T10" fmla="*/ 0 w 104"/>
              <a:gd name="T11" fmla="*/ 2381 h 144"/>
              <a:gd name="T12" fmla="*/ 0 w 104"/>
              <a:gd name="T13" fmla="*/ 11906 h 144"/>
              <a:gd name="T14" fmla="*/ 7144 w 104"/>
              <a:gd name="T15" fmla="*/ 19050 h 144"/>
              <a:gd name="T16" fmla="*/ 17463 w 104"/>
              <a:gd name="T17" fmla="*/ 28575 h 144"/>
              <a:gd name="T18" fmla="*/ 20638 w 104"/>
              <a:gd name="T19" fmla="*/ 28575 h 144"/>
              <a:gd name="T20" fmla="*/ 17463 w 104"/>
              <a:gd name="T21" fmla="*/ 19050 h 144"/>
              <a:gd name="T22" fmla="*/ 17463 w 104"/>
              <a:gd name="T23" fmla="*/ 9525 h 144"/>
              <a:gd name="T24" fmla="*/ 10319 w 104"/>
              <a:gd name="T25" fmla="*/ 2381 h 1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4"/>
              <a:gd name="T40" fmla="*/ 0 h 144"/>
              <a:gd name="T41" fmla="*/ 104 w 104"/>
              <a:gd name="T42" fmla="*/ 144 h 1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4" h="144">
                <a:moveTo>
                  <a:pt x="52" y="15"/>
                </a:moveTo>
                <a:lnTo>
                  <a:pt x="52" y="15"/>
                </a:lnTo>
                <a:lnTo>
                  <a:pt x="35" y="30"/>
                </a:lnTo>
                <a:lnTo>
                  <a:pt x="18" y="15"/>
                </a:lnTo>
                <a:lnTo>
                  <a:pt x="0" y="0"/>
                </a:lnTo>
                <a:lnTo>
                  <a:pt x="0" y="15"/>
                </a:lnTo>
                <a:lnTo>
                  <a:pt x="0" y="63"/>
                </a:lnTo>
                <a:lnTo>
                  <a:pt x="35" y="96"/>
                </a:lnTo>
                <a:lnTo>
                  <a:pt x="87" y="144"/>
                </a:lnTo>
                <a:lnTo>
                  <a:pt x="104" y="144"/>
                </a:lnTo>
                <a:lnTo>
                  <a:pt x="87" y="96"/>
                </a:lnTo>
                <a:lnTo>
                  <a:pt x="87" y="48"/>
                </a:lnTo>
                <a:lnTo>
                  <a:pt x="52" y="15"/>
                </a:lnTo>
                <a:close/>
              </a:path>
            </a:pathLst>
          </a:custGeom>
          <a:solidFill>
            <a:schemeClr val="accent1"/>
          </a:solidFill>
          <a:ln w="9525">
            <a:solidFill>
              <a:srgbClr val="B2B2B2"/>
            </a:solidFill>
            <a:round/>
            <a:headEnd/>
            <a:tailEnd/>
          </a:ln>
        </p:spPr>
        <p:txBody>
          <a:bodyPr/>
          <a:lstStyle/>
          <a:p>
            <a:endParaRPr lang="en-AU" dirty="0"/>
          </a:p>
        </p:txBody>
      </p:sp>
      <p:sp>
        <p:nvSpPr>
          <p:cNvPr id="155" name="Freeform 153"/>
          <p:cNvSpPr>
            <a:spLocks/>
          </p:cNvSpPr>
          <p:nvPr/>
        </p:nvSpPr>
        <p:spPr bwMode="auto">
          <a:xfrm>
            <a:off x="6842124" y="4224338"/>
            <a:ext cx="163513" cy="304800"/>
          </a:xfrm>
          <a:custGeom>
            <a:avLst/>
            <a:gdLst>
              <a:gd name="T0" fmla="*/ 13429 w 207"/>
              <a:gd name="T1" fmla="*/ 0 h 383"/>
              <a:gd name="T2" fmla="*/ 13429 w 207"/>
              <a:gd name="T3" fmla="*/ 0 h 383"/>
              <a:gd name="T4" fmla="*/ 0 w 207"/>
              <a:gd name="T5" fmla="*/ 6367 h 383"/>
              <a:gd name="T6" fmla="*/ 0 w 207"/>
              <a:gd name="T7" fmla="*/ 13529 h 383"/>
              <a:gd name="T8" fmla="*/ 3160 w 207"/>
              <a:gd name="T9" fmla="*/ 23079 h 383"/>
              <a:gd name="T10" fmla="*/ 3160 w 207"/>
              <a:gd name="T11" fmla="*/ 28650 h 383"/>
              <a:gd name="T12" fmla="*/ 6319 w 207"/>
              <a:gd name="T13" fmla="*/ 35016 h 383"/>
              <a:gd name="T14" fmla="*/ 10269 w 207"/>
              <a:gd name="T15" fmla="*/ 44566 h 383"/>
              <a:gd name="T16" fmla="*/ 3160 w 207"/>
              <a:gd name="T17" fmla="*/ 57299 h 383"/>
              <a:gd name="T18" fmla="*/ 3160 w 207"/>
              <a:gd name="T19" fmla="*/ 61278 h 383"/>
              <a:gd name="T20" fmla="*/ 3160 w 207"/>
              <a:gd name="T21" fmla="*/ 63666 h 383"/>
              <a:gd name="T22" fmla="*/ 13429 w 207"/>
              <a:gd name="T23" fmla="*/ 73216 h 383"/>
              <a:gd name="T24" fmla="*/ 13429 w 207"/>
              <a:gd name="T25" fmla="*/ 70828 h 383"/>
              <a:gd name="T26" fmla="*/ 16588 w 207"/>
              <a:gd name="T27" fmla="*/ 73216 h 383"/>
              <a:gd name="T28" fmla="*/ 20538 w 207"/>
              <a:gd name="T29" fmla="*/ 76399 h 383"/>
              <a:gd name="T30" fmla="*/ 23698 w 207"/>
              <a:gd name="T31" fmla="*/ 73216 h 383"/>
              <a:gd name="T32" fmla="*/ 20538 w 207"/>
              <a:gd name="T33" fmla="*/ 70828 h 383"/>
              <a:gd name="T34" fmla="*/ 13429 w 207"/>
              <a:gd name="T35" fmla="*/ 70828 h 383"/>
              <a:gd name="T36" fmla="*/ 10269 w 207"/>
              <a:gd name="T37" fmla="*/ 57299 h 383"/>
              <a:gd name="T38" fmla="*/ 6319 w 207"/>
              <a:gd name="T39" fmla="*/ 57299 h 383"/>
              <a:gd name="T40" fmla="*/ 6319 w 207"/>
              <a:gd name="T41" fmla="*/ 54116 h 383"/>
              <a:gd name="T42" fmla="*/ 10269 w 207"/>
              <a:gd name="T43" fmla="*/ 44566 h 383"/>
              <a:gd name="T44" fmla="*/ 10269 w 207"/>
              <a:gd name="T45" fmla="*/ 38199 h 383"/>
              <a:gd name="T46" fmla="*/ 16588 w 207"/>
              <a:gd name="T47" fmla="*/ 38199 h 383"/>
              <a:gd name="T48" fmla="*/ 16588 w 207"/>
              <a:gd name="T49" fmla="*/ 42179 h 383"/>
              <a:gd name="T50" fmla="*/ 20538 w 207"/>
              <a:gd name="T51" fmla="*/ 42179 h 383"/>
              <a:gd name="T52" fmla="*/ 26857 w 207"/>
              <a:gd name="T53" fmla="*/ 47749 h 383"/>
              <a:gd name="T54" fmla="*/ 26857 w 207"/>
              <a:gd name="T55" fmla="*/ 44566 h 383"/>
              <a:gd name="T56" fmla="*/ 23698 w 207"/>
              <a:gd name="T57" fmla="*/ 38199 h 383"/>
              <a:gd name="T58" fmla="*/ 26857 w 207"/>
              <a:gd name="T59" fmla="*/ 32629 h 383"/>
              <a:gd name="T60" fmla="*/ 40286 w 207"/>
              <a:gd name="T61" fmla="*/ 32629 h 383"/>
              <a:gd name="T62" fmla="*/ 40286 w 207"/>
              <a:gd name="T63" fmla="*/ 25466 h 383"/>
              <a:gd name="T64" fmla="*/ 37126 w 207"/>
              <a:gd name="T65" fmla="*/ 23079 h 383"/>
              <a:gd name="T66" fmla="*/ 33966 w 207"/>
              <a:gd name="T67" fmla="*/ 15916 h 383"/>
              <a:gd name="T68" fmla="*/ 30807 w 207"/>
              <a:gd name="T69" fmla="*/ 9550 h 383"/>
              <a:gd name="T70" fmla="*/ 23698 w 207"/>
              <a:gd name="T71" fmla="*/ 13529 h 383"/>
              <a:gd name="T72" fmla="*/ 16588 w 207"/>
              <a:gd name="T73" fmla="*/ 15916 h 383"/>
              <a:gd name="T74" fmla="*/ 16588 w 207"/>
              <a:gd name="T75" fmla="*/ 6367 h 383"/>
              <a:gd name="T76" fmla="*/ 13429 w 207"/>
              <a:gd name="T77" fmla="*/ 3979 h 383"/>
              <a:gd name="T78" fmla="*/ 13429 w 207"/>
              <a:gd name="T79" fmla="*/ 0 h 38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7"/>
              <a:gd name="T121" fmla="*/ 0 h 383"/>
              <a:gd name="T122" fmla="*/ 207 w 207"/>
              <a:gd name="T123" fmla="*/ 383 h 38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7" h="383">
                <a:moveTo>
                  <a:pt x="69" y="0"/>
                </a:moveTo>
                <a:lnTo>
                  <a:pt x="69" y="0"/>
                </a:lnTo>
                <a:lnTo>
                  <a:pt x="0" y="32"/>
                </a:lnTo>
                <a:lnTo>
                  <a:pt x="0" y="65"/>
                </a:lnTo>
                <a:lnTo>
                  <a:pt x="17" y="113"/>
                </a:lnTo>
                <a:lnTo>
                  <a:pt x="17" y="143"/>
                </a:lnTo>
                <a:lnTo>
                  <a:pt x="35" y="176"/>
                </a:lnTo>
                <a:lnTo>
                  <a:pt x="52" y="224"/>
                </a:lnTo>
                <a:lnTo>
                  <a:pt x="17" y="287"/>
                </a:lnTo>
                <a:lnTo>
                  <a:pt x="17" y="305"/>
                </a:lnTo>
                <a:lnTo>
                  <a:pt x="17" y="320"/>
                </a:lnTo>
                <a:lnTo>
                  <a:pt x="69" y="368"/>
                </a:lnTo>
                <a:lnTo>
                  <a:pt x="69" y="353"/>
                </a:lnTo>
                <a:lnTo>
                  <a:pt x="87" y="368"/>
                </a:lnTo>
                <a:lnTo>
                  <a:pt x="104" y="383"/>
                </a:lnTo>
                <a:lnTo>
                  <a:pt x="121" y="368"/>
                </a:lnTo>
                <a:lnTo>
                  <a:pt x="104" y="353"/>
                </a:lnTo>
                <a:lnTo>
                  <a:pt x="69" y="353"/>
                </a:lnTo>
                <a:lnTo>
                  <a:pt x="52" y="287"/>
                </a:lnTo>
                <a:lnTo>
                  <a:pt x="35" y="287"/>
                </a:lnTo>
                <a:lnTo>
                  <a:pt x="35" y="272"/>
                </a:lnTo>
                <a:lnTo>
                  <a:pt x="52" y="224"/>
                </a:lnTo>
                <a:lnTo>
                  <a:pt x="52" y="191"/>
                </a:lnTo>
                <a:lnTo>
                  <a:pt x="87" y="191"/>
                </a:lnTo>
                <a:lnTo>
                  <a:pt x="87" y="209"/>
                </a:lnTo>
                <a:lnTo>
                  <a:pt x="104" y="209"/>
                </a:lnTo>
                <a:lnTo>
                  <a:pt x="138" y="239"/>
                </a:lnTo>
                <a:lnTo>
                  <a:pt x="138" y="224"/>
                </a:lnTo>
                <a:lnTo>
                  <a:pt x="121" y="191"/>
                </a:lnTo>
                <a:lnTo>
                  <a:pt x="138" y="161"/>
                </a:lnTo>
                <a:lnTo>
                  <a:pt x="207" y="161"/>
                </a:lnTo>
                <a:lnTo>
                  <a:pt x="207" y="128"/>
                </a:lnTo>
                <a:lnTo>
                  <a:pt x="190" y="113"/>
                </a:lnTo>
                <a:lnTo>
                  <a:pt x="173" y="80"/>
                </a:lnTo>
                <a:lnTo>
                  <a:pt x="156" y="48"/>
                </a:lnTo>
                <a:lnTo>
                  <a:pt x="121" y="65"/>
                </a:lnTo>
                <a:lnTo>
                  <a:pt x="87" y="80"/>
                </a:lnTo>
                <a:lnTo>
                  <a:pt x="87" y="32"/>
                </a:lnTo>
                <a:lnTo>
                  <a:pt x="69" y="17"/>
                </a:lnTo>
                <a:lnTo>
                  <a:pt x="69" y="0"/>
                </a:lnTo>
                <a:close/>
              </a:path>
            </a:pathLst>
          </a:custGeom>
          <a:solidFill>
            <a:schemeClr val="accent1"/>
          </a:solidFill>
          <a:ln w="9525">
            <a:solidFill>
              <a:srgbClr val="B2B2B2"/>
            </a:solidFill>
            <a:round/>
            <a:headEnd/>
            <a:tailEnd/>
          </a:ln>
        </p:spPr>
        <p:txBody>
          <a:bodyPr/>
          <a:lstStyle/>
          <a:p>
            <a:endParaRPr lang="en-AU" dirty="0"/>
          </a:p>
        </p:txBody>
      </p:sp>
      <p:sp>
        <p:nvSpPr>
          <p:cNvPr id="156" name="Freeform 154"/>
          <p:cNvSpPr>
            <a:spLocks/>
          </p:cNvSpPr>
          <p:nvPr/>
        </p:nvSpPr>
        <p:spPr bwMode="auto">
          <a:xfrm>
            <a:off x="6650037" y="4059238"/>
            <a:ext cx="66675" cy="25400"/>
          </a:xfrm>
          <a:custGeom>
            <a:avLst/>
            <a:gdLst>
              <a:gd name="T0" fmla="*/ 13335 w 85"/>
              <a:gd name="T1" fmla="*/ 0 h 33"/>
              <a:gd name="T2" fmla="*/ 13335 w 85"/>
              <a:gd name="T3" fmla="*/ 0 h 33"/>
              <a:gd name="T4" fmla="*/ 3138 w 85"/>
              <a:gd name="T5" fmla="*/ 0 h 33"/>
              <a:gd name="T6" fmla="*/ 0 w 85"/>
              <a:gd name="T7" fmla="*/ 3079 h 33"/>
              <a:gd name="T8" fmla="*/ 0 w 85"/>
              <a:gd name="T9" fmla="*/ 6158 h 33"/>
              <a:gd name="T10" fmla="*/ 13335 w 85"/>
              <a:gd name="T11" fmla="*/ 6158 h 33"/>
              <a:gd name="T12" fmla="*/ 16473 w 85"/>
              <a:gd name="T13" fmla="*/ 6158 h 33"/>
              <a:gd name="T14" fmla="*/ 13335 w 85"/>
              <a:gd name="T15" fmla="*/ 0 h 33"/>
              <a:gd name="T16" fmla="*/ 0 60000 65536"/>
              <a:gd name="T17" fmla="*/ 0 60000 65536"/>
              <a:gd name="T18" fmla="*/ 0 60000 65536"/>
              <a:gd name="T19" fmla="*/ 0 60000 65536"/>
              <a:gd name="T20" fmla="*/ 0 60000 65536"/>
              <a:gd name="T21" fmla="*/ 0 60000 65536"/>
              <a:gd name="T22" fmla="*/ 0 60000 65536"/>
              <a:gd name="T23" fmla="*/ 0 60000 65536"/>
              <a:gd name="T24" fmla="*/ 0 w 85"/>
              <a:gd name="T25" fmla="*/ 0 h 33"/>
              <a:gd name="T26" fmla="*/ 85 w 85"/>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5" h="33">
                <a:moveTo>
                  <a:pt x="69" y="0"/>
                </a:moveTo>
                <a:lnTo>
                  <a:pt x="69" y="0"/>
                </a:lnTo>
                <a:lnTo>
                  <a:pt x="18" y="0"/>
                </a:lnTo>
                <a:lnTo>
                  <a:pt x="0" y="16"/>
                </a:lnTo>
                <a:lnTo>
                  <a:pt x="0" y="33"/>
                </a:lnTo>
                <a:lnTo>
                  <a:pt x="69" y="33"/>
                </a:lnTo>
                <a:lnTo>
                  <a:pt x="85" y="33"/>
                </a:lnTo>
                <a:lnTo>
                  <a:pt x="69" y="0"/>
                </a:lnTo>
                <a:close/>
              </a:path>
            </a:pathLst>
          </a:custGeom>
          <a:solidFill>
            <a:schemeClr val="accent1"/>
          </a:solidFill>
          <a:ln w="9525">
            <a:solidFill>
              <a:srgbClr val="B2B2B2"/>
            </a:solidFill>
            <a:round/>
            <a:headEnd/>
            <a:tailEnd/>
          </a:ln>
        </p:spPr>
        <p:txBody>
          <a:bodyPr/>
          <a:lstStyle/>
          <a:p>
            <a:endParaRPr lang="en-AU" dirty="0"/>
          </a:p>
        </p:txBody>
      </p:sp>
      <p:sp>
        <p:nvSpPr>
          <p:cNvPr id="157" name="Freeform 155"/>
          <p:cNvSpPr>
            <a:spLocks/>
          </p:cNvSpPr>
          <p:nvPr/>
        </p:nvSpPr>
        <p:spPr bwMode="auto">
          <a:xfrm>
            <a:off x="6456362" y="4010026"/>
            <a:ext cx="165100" cy="87313"/>
          </a:xfrm>
          <a:custGeom>
            <a:avLst/>
            <a:gdLst>
              <a:gd name="T0" fmla="*/ 3145 w 210"/>
              <a:gd name="T1" fmla="*/ 0 h 111"/>
              <a:gd name="T2" fmla="*/ 3145 w 210"/>
              <a:gd name="T3" fmla="*/ 0 h 111"/>
              <a:gd name="T4" fmla="*/ 0 w 210"/>
              <a:gd name="T5" fmla="*/ 9439 h 111"/>
              <a:gd name="T6" fmla="*/ 6290 w 210"/>
              <a:gd name="T7" fmla="*/ 11799 h 111"/>
              <a:gd name="T8" fmla="*/ 36951 w 210"/>
              <a:gd name="T9" fmla="*/ 21238 h 111"/>
              <a:gd name="T10" fmla="*/ 40882 w 210"/>
              <a:gd name="T11" fmla="*/ 21238 h 111"/>
              <a:gd name="T12" fmla="*/ 40882 w 210"/>
              <a:gd name="T13" fmla="*/ 18878 h 111"/>
              <a:gd name="T14" fmla="*/ 40882 w 210"/>
              <a:gd name="T15" fmla="*/ 11799 h 111"/>
              <a:gd name="T16" fmla="*/ 30661 w 210"/>
              <a:gd name="T17" fmla="*/ 11799 h 111"/>
              <a:gd name="T18" fmla="*/ 23586 w 210"/>
              <a:gd name="T19" fmla="*/ 9439 h 111"/>
              <a:gd name="T20" fmla="*/ 20441 w 210"/>
              <a:gd name="T21" fmla="*/ 5506 h 111"/>
              <a:gd name="T22" fmla="*/ 16510 w 210"/>
              <a:gd name="T23" fmla="*/ 5506 h 111"/>
              <a:gd name="T24" fmla="*/ 10220 w 210"/>
              <a:gd name="T25" fmla="*/ 0 h 111"/>
              <a:gd name="T26" fmla="*/ 3145 w 210"/>
              <a:gd name="T27" fmla="*/ 0 h 1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0"/>
              <a:gd name="T43" fmla="*/ 0 h 111"/>
              <a:gd name="T44" fmla="*/ 210 w 210"/>
              <a:gd name="T45" fmla="*/ 111 h 1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0" h="111">
                <a:moveTo>
                  <a:pt x="18" y="0"/>
                </a:moveTo>
                <a:lnTo>
                  <a:pt x="18" y="0"/>
                </a:lnTo>
                <a:lnTo>
                  <a:pt x="0" y="48"/>
                </a:lnTo>
                <a:lnTo>
                  <a:pt x="35" y="63"/>
                </a:lnTo>
                <a:lnTo>
                  <a:pt x="192" y="111"/>
                </a:lnTo>
                <a:lnTo>
                  <a:pt x="210" y="111"/>
                </a:lnTo>
                <a:lnTo>
                  <a:pt x="210" y="96"/>
                </a:lnTo>
                <a:lnTo>
                  <a:pt x="210" y="63"/>
                </a:lnTo>
                <a:lnTo>
                  <a:pt x="158" y="63"/>
                </a:lnTo>
                <a:lnTo>
                  <a:pt x="121" y="48"/>
                </a:lnTo>
                <a:lnTo>
                  <a:pt x="104" y="31"/>
                </a:lnTo>
                <a:lnTo>
                  <a:pt x="87" y="31"/>
                </a:lnTo>
                <a:lnTo>
                  <a:pt x="52" y="0"/>
                </a:lnTo>
                <a:lnTo>
                  <a:pt x="18" y="0"/>
                </a:lnTo>
                <a:close/>
              </a:path>
            </a:pathLst>
          </a:custGeom>
          <a:solidFill>
            <a:schemeClr val="accent1"/>
          </a:solidFill>
          <a:ln w="9525">
            <a:solidFill>
              <a:srgbClr val="B2B2B2"/>
            </a:solidFill>
            <a:round/>
            <a:headEnd/>
            <a:tailEnd/>
          </a:ln>
        </p:spPr>
        <p:txBody>
          <a:bodyPr/>
          <a:lstStyle/>
          <a:p>
            <a:endParaRPr lang="en-AU" dirty="0"/>
          </a:p>
        </p:txBody>
      </p:sp>
      <p:sp>
        <p:nvSpPr>
          <p:cNvPr id="158" name="Freeform 156"/>
          <p:cNvSpPr>
            <a:spLocks/>
          </p:cNvSpPr>
          <p:nvPr/>
        </p:nvSpPr>
        <p:spPr bwMode="auto">
          <a:xfrm>
            <a:off x="7459662" y="3805238"/>
            <a:ext cx="68263" cy="101600"/>
          </a:xfrm>
          <a:custGeom>
            <a:avLst/>
            <a:gdLst>
              <a:gd name="T0" fmla="*/ 0 w 86"/>
              <a:gd name="T1" fmla="*/ 6350 h 128"/>
              <a:gd name="T2" fmla="*/ 0 w 86"/>
              <a:gd name="T3" fmla="*/ 6350 h 128"/>
              <a:gd name="T4" fmla="*/ 9525 w 86"/>
              <a:gd name="T5" fmla="*/ 0 h 128"/>
              <a:gd name="T6" fmla="*/ 14288 w 86"/>
              <a:gd name="T7" fmla="*/ 6350 h 128"/>
              <a:gd name="T8" fmla="*/ 17463 w 86"/>
              <a:gd name="T9" fmla="*/ 15875 h 128"/>
              <a:gd name="T10" fmla="*/ 14288 w 86"/>
              <a:gd name="T11" fmla="*/ 22225 h 128"/>
              <a:gd name="T12" fmla="*/ 0 w 86"/>
              <a:gd name="T13" fmla="*/ 25400 h 128"/>
              <a:gd name="T14" fmla="*/ 0 w 86"/>
              <a:gd name="T15" fmla="*/ 22225 h 128"/>
              <a:gd name="T16" fmla="*/ 0 w 86"/>
              <a:gd name="T17" fmla="*/ 19050 h 128"/>
              <a:gd name="T18" fmla="*/ 0 w 86"/>
              <a:gd name="T19" fmla="*/ 9525 h 128"/>
              <a:gd name="T20" fmla="*/ 0 w 86"/>
              <a:gd name="T21" fmla="*/ 6350 h 1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
              <a:gd name="T34" fmla="*/ 0 h 128"/>
              <a:gd name="T35" fmla="*/ 86 w 86"/>
              <a:gd name="T36" fmla="*/ 128 h 12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 h="128">
                <a:moveTo>
                  <a:pt x="0" y="32"/>
                </a:moveTo>
                <a:lnTo>
                  <a:pt x="0" y="32"/>
                </a:lnTo>
                <a:lnTo>
                  <a:pt x="51" y="0"/>
                </a:lnTo>
                <a:lnTo>
                  <a:pt x="69" y="32"/>
                </a:lnTo>
                <a:lnTo>
                  <a:pt x="86" y="80"/>
                </a:lnTo>
                <a:lnTo>
                  <a:pt x="69" y="113"/>
                </a:lnTo>
                <a:lnTo>
                  <a:pt x="0" y="128"/>
                </a:lnTo>
                <a:lnTo>
                  <a:pt x="0" y="113"/>
                </a:lnTo>
                <a:lnTo>
                  <a:pt x="0" y="96"/>
                </a:lnTo>
                <a:lnTo>
                  <a:pt x="0" y="48"/>
                </a:lnTo>
                <a:lnTo>
                  <a:pt x="0" y="32"/>
                </a:lnTo>
                <a:close/>
              </a:path>
            </a:pathLst>
          </a:custGeom>
          <a:solidFill>
            <a:schemeClr val="accent1"/>
          </a:solidFill>
          <a:ln w="9525">
            <a:solidFill>
              <a:srgbClr val="B2B2B2"/>
            </a:solidFill>
            <a:round/>
            <a:headEnd/>
            <a:tailEnd/>
          </a:ln>
        </p:spPr>
        <p:txBody>
          <a:bodyPr/>
          <a:lstStyle/>
          <a:p>
            <a:endParaRPr lang="en-AU" dirty="0"/>
          </a:p>
        </p:txBody>
      </p:sp>
      <p:sp>
        <p:nvSpPr>
          <p:cNvPr id="159" name="Freeform 157"/>
          <p:cNvSpPr>
            <a:spLocks/>
          </p:cNvSpPr>
          <p:nvPr/>
        </p:nvSpPr>
        <p:spPr bwMode="auto">
          <a:xfrm>
            <a:off x="7418387" y="3705226"/>
            <a:ext cx="138113" cy="125413"/>
          </a:xfrm>
          <a:custGeom>
            <a:avLst/>
            <a:gdLst>
              <a:gd name="T0" fmla="*/ 35331 w 172"/>
              <a:gd name="T1" fmla="*/ 0 h 159"/>
              <a:gd name="T2" fmla="*/ 35331 w 172"/>
              <a:gd name="T3" fmla="*/ 0 h 159"/>
              <a:gd name="T4" fmla="*/ 31316 w 172"/>
              <a:gd name="T5" fmla="*/ 0 h 159"/>
              <a:gd name="T6" fmla="*/ 24892 w 172"/>
              <a:gd name="T7" fmla="*/ 3155 h 159"/>
              <a:gd name="T8" fmla="*/ 20878 w 172"/>
              <a:gd name="T9" fmla="*/ 3155 h 159"/>
              <a:gd name="T10" fmla="*/ 17666 w 172"/>
              <a:gd name="T11" fmla="*/ 5521 h 159"/>
              <a:gd name="T12" fmla="*/ 14454 w 172"/>
              <a:gd name="T13" fmla="*/ 5521 h 159"/>
              <a:gd name="T14" fmla="*/ 0 w 172"/>
              <a:gd name="T15" fmla="*/ 14986 h 159"/>
              <a:gd name="T16" fmla="*/ 0 w 172"/>
              <a:gd name="T17" fmla="*/ 18930 h 159"/>
              <a:gd name="T18" fmla="*/ 4015 w 172"/>
              <a:gd name="T19" fmla="*/ 18930 h 159"/>
              <a:gd name="T20" fmla="*/ 0 w 172"/>
              <a:gd name="T21" fmla="*/ 28395 h 159"/>
              <a:gd name="T22" fmla="*/ 4015 w 172"/>
              <a:gd name="T23" fmla="*/ 30762 h 159"/>
              <a:gd name="T24" fmla="*/ 7227 w 172"/>
              <a:gd name="T25" fmla="*/ 30762 h 159"/>
              <a:gd name="T26" fmla="*/ 10439 w 172"/>
              <a:gd name="T27" fmla="*/ 30762 h 159"/>
              <a:gd name="T28" fmla="*/ 20878 w 172"/>
              <a:gd name="T29" fmla="*/ 24452 h 159"/>
              <a:gd name="T30" fmla="*/ 14454 w 172"/>
              <a:gd name="T31" fmla="*/ 22085 h 159"/>
              <a:gd name="T32" fmla="*/ 14454 w 172"/>
              <a:gd name="T33" fmla="*/ 18930 h 159"/>
              <a:gd name="T34" fmla="*/ 28104 w 172"/>
              <a:gd name="T35" fmla="*/ 12620 h 159"/>
              <a:gd name="T36" fmla="*/ 28104 w 172"/>
              <a:gd name="T37" fmla="*/ 5521 h 159"/>
              <a:gd name="T38" fmla="*/ 35331 w 172"/>
              <a:gd name="T39" fmla="*/ 0 h 1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2"/>
              <a:gd name="T61" fmla="*/ 0 h 159"/>
              <a:gd name="T62" fmla="*/ 172 w 172"/>
              <a:gd name="T63" fmla="*/ 159 h 15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2" h="159">
                <a:moveTo>
                  <a:pt x="172" y="0"/>
                </a:moveTo>
                <a:lnTo>
                  <a:pt x="172" y="0"/>
                </a:lnTo>
                <a:lnTo>
                  <a:pt x="155" y="0"/>
                </a:lnTo>
                <a:lnTo>
                  <a:pt x="121" y="16"/>
                </a:lnTo>
                <a:lnTo>
                  <a:pt x="103" y="16"/>
                </a:lnTo>
                <a:lnTo>
                  <a:pt x="86" y="31"/>
                </a:lnTo>
                <a:lnTo>
                  <a:pt x="69" y="31"/>
                </a:lnTo>
                <a:lnTo>
                  <a:pt x="0" y="79"/>
                </a:lnTo>
                <a:lnTo>
                  <a:pt x="0" y="96"/>
                </a:lnTo>
                <a:lnTo>
                  <a:pt x="17" y="96"/>
                </a:lnTo>
                <a:lnTo>
                  <a:pt x="0" y="144"/>
                </a:lnTo>
                <a:lnTo>
                  <a:pt x="17" y="159"/>
                </a:lnTo>
                <a:lnTo>
                  <a:pt x="34" y="159"/>
                </a:lnTo>
                <a:lnTo>
                  <a:pt x="52" y="159"/>
                </a:lnTo>
                <a:lnTo>
                  <a:pt x="103" y="127"/>
                </a:lnTo>
                <a:lnTo>
                  <a:pt x="69" y="112"/>
                </a:lnTo>
                <a:lnTo>
                  <a:pt x="69" y="96"/>
                </a:lnTo>
                <a:lnTo>
                  <a:pt x="138" y="64"/>
                </a:lnTo>
                <a:lnTo>
                  <a:pt x="138" y="31"/>
                </a:lnTo>
                <a:lnTo>
                  <a:pt x="172" y="0"/>
                </a:lnTo>
              </a:path>
            </a:pathLst>
          </a:custGeom>
          <a:solidFill>
            <a:schemeClr val="accent1"/>
          </a:solidFill>
          <a:ln w="9525">
            <a:solidFill>
              <a:srgbClr val="B2B2B2"/>
            </a:solidFill>
            <a:prstDash val="solid"/>
            <a:round/>
            <a:headEnd/>
            <a:tailEnd/>
          </a:ln>
        </p:spPr>
        <p:txBody>
          <a:bodyPr/>
          <a:lstStyle/>
          <a:p>
            <a:endParaRPr lang="en-AU" dirty="0"/>
          </a:p>
        </p:txBody>
      </p:sp>
      <p:sp>
        <p:nvSpPr>
          <p:cNvPr id="160" name="Freeform 158"/>
          <p:cNvSpPr>
            <a:spLocks/>
          </p:cNvSpPr>
          <p:nvPr/>
        </p:nvSpPr>
        <p:spPr bwMode="auto">
          <a:xfrm>
            <a:off x="7527924" y="3919538"/>
            <a:ext cx="55563" cy="76200"/>
          </a:xfrm>
          <a:custGeom>
            <a:avLst/>
            <a:gdLst>
              <a:gd name="T0" fmla="*/ 0 w 69"/>
              <a:gd name="T1" fmla="*/ 3969 h 96"/>
              <a:gd name="T2" fmla="*/ 0 w 69"/>
              <a:gd name="T3" fmla="*/ 3969 h 96"/>
              <a:gd name="T4" fmla="*/ 0 w 69"/>
              <a:gd name="T5" fmla="*/ 6350 h 96"/>
              <a:gd name="T6" fmla="*/ 4026 w 69"/>
              <a:gd name="T7" fmla="*/ 6350 h 96"/>
              <a:gd name="T8" fmla="*/ 4026 w 69"/>
              <a:gd name="T9" fmla="*/ 15875 h 96"/>
              <a:gd name="T10" fmla="*/ 7247 w 69"/>
              <a:gd name="T11" fmla="*/ 19050 h 96"/>
              <a:gd name="T12" fmla="*/ 10468 w 69"/>
              <a:gd name="T13" fmla="*/ 15875 h 96"/>
              <a:gd name="T14" fmla="*/ 14495 w 69"/>
              <a:gd name="T15" fmla="*/ 6350 h 96"/>
              <a:gd name="T16" fmla="*/ 10468 w 69"/>
              <a:gd name="T17" fmla="*/ 3969 h 96"/>
              <a:gd name="T18" fmla="*/ 4026 w 69"/>
              <a:gd name="T19" fmla="*/ 0 h 96"/>
              <a:gd name="T20" fmla="*/ 0 w 69"/>
              <a:gd name="T21" fmla="*/ 3969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9"/>
              <a:gd name="T34" fmla="*/ 0 h 96"/>
              <a:gd name="T35" fmla="*/ 69 w 69"/>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9" h="96">
                <a:moveTo>
                  <a:pt x="0" y="17"/>
                </a:moveTo>
                <a:lnTo>
                  <a:pt x="0" y="17"/>
                </a:lnTo>
                <a:lnTo>
                  <a:pt x="0" y="32"/>
                </a:lnTo>
                <a:lnTo>
                  <a:pt x="17" y="32"/>
                </a:lnTo>
                <a:lnTo>
                  <a:pt x="17" y="80"/>
                </a:lnTo>
                <a:lnTo>
                  <a:pt x="34" y="96"/>
                </a:lnTo>
                <a:lnTo>
                  <a:pt x="52" y="80"/>
                </a:lnTo>
                <a:lnTo>
                  <a:pt x="69" y="32"/>
                </a:lnTo>
                <a:lnTo>
                  <a:pt x="52" y="17"/>
                </a:lnTo>
                <a:lnTo>
                  <a:pt x="17" y="0"/>
                </a:lnTo>
                <a:lnTo>
                  <a:pt x="0" y="17"/>
                </a:lnTo>
              </a:path>
            </a:pathLst>
          </a:custGeom>
          <a:solidFill>
            <a:schemeClr val="accent1"/>
          </a:solidFill>
          <a:ln w="9525">
            <a:solidFill>
              <a:srgbClr val="B2B2B2"/>
            </a:solidFill>
            <a:prstDash val="solid"/>
            <a:round/>
            <a:headEnd/>
            <a:tailEnd/>
          </a:ln>
        </p:spPr>
        <p:txBody>
          <a:bodyPr/>
          <a:lstStyle/>
          <a:p>
            <a:endParaRPr lang="en-AU" dirty="0"/>
          </a:p>
        </p:txBody>
      </p:sp>
      <p:sp>
        <p:nvSpPr>
          <p:cNvPr id="161" name="Freeform 159"/>
          <p:cNvSpPr>
            <a:spLocks/>
          </p:cNvSpPr>
          <p:nvPr/>
        </p:nvSpPr>
        <p:spPr bwMode="auto">
          <a:xfrm>
            <a:off x="7583487" y="3919538"/>
            <a:ext cx="57150" cy="25400"/>
          </a:xfrm>
          <a:custGeom>
            <a:avLst/>
            <a:gdLst>
              <a:gd name="T0" fmla="*/ 0 w 71"/>
              <a:gd name="T1" fmla="*/ 3175 h 32"/>
              <a:gd name="T2" fmla="*/ 0 w 71"/>
              <a:gd name="T3" fmla="*/ 3175 h 32"/>
              <a:gd name="T4" fmla="*/ 0 w 71"/>
              <a:gd name="T5" fmla="*/ 6350 h 32"/>
              <a:gd name="T6" fmla="*/ 4025 w 71"/>
              <a:gd name="T7" fmla="*/ 6350 h 32"/>
              <a:gd name="T8" fmla="*/ 7244 w 71"/>
              <a:gd name="T9" fmla="*/ 3175 h 32"/>
              <a:gd name="T10" fmla="*/ 11269 w 71"/>
              <a:gd name="T11" fmla="*/ 3175 h 32"/>
              <a:gd name="T12" fmla="*/ 14489 w 71"/>
              <a:gd name="T13" fmla="*/ 0 h 32"/>
              <a:gd name="T14" fmla="*/ 7244 w 71"/>
              <a:gd name="T15" fmla="*/ 0 h 32"/>
              <a:gd name="T16" fmla="*/ 0 w 71"/>
              <a:gd name="T17" fmla="*/ 3175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
              <a:gd name="T28" fmla="*/ 0 h 32"/>
              <a:gd name="T29" fmla="*/ 71 w 71"/>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 h="32">
                <a:moveTo>
                  <a:pt x="0" y="17"/>
                </a:moveTo>
                <a:lnTo>
                  <a:pt x="0" y="17"/>
                </a:lnTo>
                <a:lnTo>
                  <a:pt x="0" y="32"/>
                </a:lnTo>
                <a:lnTo>
                  <a:pt x="17" y="32"/>
                </a:lnTo>
                <a:lnTo>
                  <a:pt x="35" y="17"/>
                </a:lnTo>
                <a:lnTo>
                  <a:pt x="54" y="17"/>
                </a:lnTo>
                <a:lnTo>
                  <a:pt x="71" y="0"/>
                </a:lnTo>
                <a:lnTo>
                  <a:pt x="35" y="0"/>
                </a:lnTo>
                <a:lnTo>
                  <a:pt x="0" y="17"/>
                </a:lnTo>
              </a:path>
            </a:pathLst>
          </a:custGeom>
          <a:solidFill>
            <a:schemeClr val="accent1"/>
          </a:solidFill>
          <a:ln w="9525">
            <a:solidFill>
              <a:srgbClr val="B2B2B2"/>
            </a:solidFill>
            <a:prstDash val="solid"/>
            <a:round/>
            <a:headEnd/>
            <a:tailEnd/>
          </a:ln>
        </p:spPr>
        <p:txBody>
          <a:bodyPr/>
          <a:lstStyle/>
          <a:p>
            <a:endParaRPr lang="en-AU" dirty="0"/>
          </a:p>
        </p:txBody>
      </p:sp>
      <p:sp>
        <p:nvSpPr>
          <p:cNvPr id="162" name="Freeform 160"/>
          <p:cNvSpPr>
            <a:spLocks/>
          </p:cNvSpPr>
          <p:nvPr/>
        </p:nvSpPr>
        <p:spPr bwMode="auto">
          <a:xfrm>
            <a:off x="7558087" y="3729038"/>
            <a:ext cx="233363" cy="204788"/>
          </a:xfrm>
          <a:custGeom>
            <a:avLst/>
            <a:gdLst>
              <a:gd name="T0" fmla="*/ 0 w 294"/>
              <a:gd name="T1" fmla="*/ 44623 h 257"/>
              <a:gd name="T2" fmla="*/ 0 w 294"/>
              <a:gd name="T3" fmla="*/ 44623 h 257"/>
              <a:gd name="T4" fmla="*/ 0 w 294"/>
              <a:gd name="T5" fmla="*/ 47810 h 257"/>
              <a:gd name="T6" fmla="*/ 7144 w 294"/>
              <a:gd name="T7" fmla="*/ 47810 h 257"/>
              <a:gd name="T8" fmla="*/ 20638 w 294"/>
              <a:gd name="T9" fmla="*/ 42233 h 257"/>
              <a:gd name="T10" fmla="*/ 23813 w 294"/>
              <a:gd name="T11" fmla="*/ 44623 h 257"/>
              <a:gd name="T12" fmla="*/ 23813 w 294"/>
              <a:gd name="T13" fmla="*/ 47810 h 257"/>
              <a:gd name="T14" fmla="*/ 27781 w 294"/>
              <a:gd name="T15" fmla="*/ 51795 h 257"/>
              <a:gd name="T16" fmla="*/ 30956 w 294"/>
              <a:gd name="T17" fmla="*/ 44623 h 257"/>
              <a:gd name="T18" fmla="*/ 30956 w 294"/>
              <a:gd name="T19" fmla="*/ 42233 h 257"/>
              <a:gd name="T20" fmla="*/ 34131 w 294"/>
              <a:gd name="T21" fmla="*/ 44623 h 257"/>
              <a:gd name="T22" fmla="*/ 37306 w 294"/>
              <a:gd name="T23" fmla="*/ 44623 h 257"/>
              <a:gd name="T24" fmla="*/ 41275 w 294"/>
              <a:gd name="T25" fmla="*/ 42233 h 257"/>
              <a:gd name="T26" fmla="*/ 44450 w 294"/>
              <a:gd name="T27" fmla="*/ 44623 h 257"/>
              <a:gd name="T28" fmla="*/ 44450 w 294"/>
              <a:gd name="T29" fmla="*/ 42233 h 257"/>
              <a:gd name="T30" fmla="*/ 47625 w 294"/>
              <a:gd name="T31" fmla="*/ 38248 h 257"/>
              <a:gd name="T32" fmla="*/ 47625 w 294"/>
              <a:gd name="T33" fmla="*/ 42233 h 257"/>
              <a:gd name="T34" fmla="*/ 51594 w 294"/>
              <a:gd name="T35" fmla="*/ 42233 h 257"/>
              <a:gd name="T36" fmla="*/ 55563 w 294"/>
              <a:gd name="T37" fmla="*/ 38248 h 257"/>
              <a:gd name="T38" fmla="*/ 55563 w 294"/>
              <a:gd name="T39" fmla="*/ 23108 h 257"/>
              <a:gd name="T40" fmla="*/ 58738 w 294"/>
              <a:gd name="T41" fmla="*/ 23108 h 257"/>
              <a:gd name="T42" fmla="*/ 58738 w 294"/>
              <a:gd name="T43" fmla="*/ 16734 h 257"/>
              <a:gd name="T44" fmla="*/ 58738 w 294"/>
              <a:gd name="T45" fmla="*/ 3984 h 257"/>
              <a:gd name="T46" fmla="*/ 55563 w 294"/>
              <a:gd name="T47" fmla="*/ 0 h 257"/>
              <a:gd name="T48" fmla="*/ 55563 w 294"/>
              <a:gd name="T49" fmla="*/ 3984 h 257"/>
              <a:gd name="T50" fmla="*/ 51594 w 294"/>
              <a:gd name="T51" fmla="*/ 3984 h 257"/>
              <a:gd name="T52" fmla="*/ 47625 w 294"/>
              <a:gd name="T53" fmla="*/ 16734 h 257"/>
              <a:gd name="T54" fmla="*/ 41275 w 294"/>
              <a:gd name="T55" fmla="*/ 25499 h 257"/>
              <a:gd name="T56" fmla="*/ 34131 w 294"/>
              <a:gd name="T57" fmla="*/ 32670 h 257"/>
              <a:gd name="T58" fmla="*/ 34131 w 294"/>
              <a:gd name="T59" fmla="*/ 25499 h 257"/>
              <a:gd name="T60" fmla="*/ 30956 w 294"/>
              <a:gd name="T61" fmla="*/ 28686 h 257"/>
              <a:gd name="T62" fmla="*/ 27781 w 294"/>
              <a:gd name="T63" fmla="*/ 38248 h 257"/>
              <a:gd name="T64" fmla="*/ 23813 w 294"/>
              <a:gd name="T65" fmla="*/ 38248 h 257"/>
              <a:gd name="T66" fmla="*/ 10319 w 294"/>
              <a:gd name="T67" fmla="*/ 38248 h 257"/>
              <a:gd name="T68" fmla="*/ 0 w 294"/>
              <a:gd name="T69" fmla="*/ 44623 h 25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4"/>
              <a:gd name="T106" fmla="*/ 0 h 257"/>
              <a:gd name="T107" fmla="*/ 294 w 294"/>
              <a:gd name="T108" fmla="*/ 257 h 25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4" h="257">
                <a:moveTo>
                  <a:pt x="0" y="224"/>
                </a:moveTo>
                <a:lnTo>
                  <a:pt x="0" y="224"/>
                </a:lnTo>
                <a:lnTo>
                  <a:pt x="0" y="240"/>
                </a:lnTo>
                <a:lnTo>
                  <a:pt x="35" y="240"/>
                </a:lnTo>
                <a:lnTo>
                  <a:pt x="104" y="209"/>
                </a:lnTo>
                <a:lnTo>
                  <a:pt x="121" y="224"/>
                </a:lnTo>
                <a:lnTo>
                  <a:pt x="121" y="240"/>
                </a:lnTo>
                <a:lnTo>
                  <a:pt x="139" y="257"/>
                </a:lnTo>
                <a:lnTo>
                  <a:pt x="156" y="224"/>
                </a:lnTo>
                <a:lnTo>
                  <a:pt x="156" y="209"/>
                </a:lnTo>
                <a:lnTo>
                  <a:pt x="173" y="224"/>
                </a:lnTo>
                <a:lnTo>
                  <a:pt x="190" y="224"/>
                </a:lnTo>
                <a:lnTo>
                  <a:pt x="208" y="209"/>
                </a:lnTo>
                <a:lnTo>
                  <a:pt x="225" y="224"/>
                </a:lnTo>
                <a:lnTo>
                  <a:pt x="225" y="209"/>
                </a:lnTo>
                <a:lnTo>
                  <a:pt x="242" y="192"/>
                </a:lnTo>
                <a:lnTo>
                  <a:pt x="242" y="209"/>
                </a:lnTo>
                <a:lnTo>
                  <a:pt x="260" y="209"/>
                </a:lnTo>
                <a:lnTo>
                  <a:pt x="277" y="192"/>
                </a:lnTo>
                <a:lnTo>
                  <a:pt x="277" y="113"/>
                </a:lnTo>
                <a:lnTo>
                  <a:pt x="294" y="113"/>
                </a:lnTo>
                <a:lnTo>
                  <a:pt x="294" y="81"/>
                </a:lnTo>
                <a:lnTo>
                  <a:pt x="294" y="17"/>
                </a:lnTo>
                <a:lnTo>
                  <a:pt x="277" y="0"/>
                </a:lnTo>
                <a:lnTo>
                  <a:pt x="277" y="17"/>
                </a:lnTo>
                <a:lnTo>
                  <a:pt x="260" y="17"/>
                </a:lnTo>
                <a:lnTo>
                  <a:pt x="242" y="81"/>
                </a:lnTo>
                <a:lnTo>
                  <a:pt x="208" y="128"/>
                </a:lnTo>
                <a:lnTo>
                  <a:pt x="173" y="161"/>
                </a:lnTo>
                <a:lnTo>
                  <a:pt x="173" y="128"/>
                </a:lnTo>
                <a:lnTo>
                  <a:pt x="156" y="144"/>
                </a:lnTo>
                <a:lnTo>
                  <a:pt x="139" y="192"/>
                </a:lnTo>
                <a:lnTo>
                  <a:pt x="121" y="192"/>
                </a:lnTo>
                <a:lnTo>
                  <a:pt x="52" y="192"/>
                </a:lnTo>
                <a:lnTo>
                  <a:pt x="0" y="224"/>
                </a:lnTo>
              </a:path>
            </a:pathLst>
          </a:custGeom>
          <a:solidFill>
            <a:schemeClr val="accent1"/>
          </a:solidFill>
          <a:ln w="9525">
            <a:solidFill>
              <a:srgbClr val="B2B2B2"/>
            </a:solidFill>
            <a:prstDash val="solid"/>
            <a:round/>
            <a:headEnd/>
            <a:tailEnd/>
          </a:ln>
        </p:spPr>
        <p:txBody>
          <a:bodyPr/>
          <a:lstStyle/>
          <a:p>
            <a:endParaRPr lang="en-AU" dirty="0"/>
          </a:p>
        </p:txBody>
      </p:sp>
      <p:sp>
        <p:nvSpPr>
          <p:cNvPr id="163" name="Freeform 161"/>
          <p:cNvSpPr>
            <a:spLocks/>
          </p:cNvSpPr>
          <p:nvPr/>
        </p:nvSpPr>
        <p:spPr bwMode="auto">
          <a:xfrm>
            <a:off x="7750174" y="3614738"/>
            <a:ext cx="136525" cy="114300"/>
          </a:xfrm>
          <a:custGeom>
            <a:avLst/>
            <a:gdLst>
              <a:gd name="T0" fmla="*/ 0 w 173"/>
              <a:gd name="T1" fmla="*/ 22225 h 144"/>
              <a:gd name="T2" fmla="*/ 0 w 173"/>
              <a:gd name="T3" fmla="*/ 22225 h 144"/>
              <a:gd name="T4" fmla="*/ 0 w 173"/>
              <a:gd name="T5" fmla="*/ 28575 h 144"/>
              <a:gd name="T6" fmla="*/ 6313 w 173"/>
              <a:gd name="T7" fmla="*/ 26194 h 144"/>
              <a:gd name="T8" fmla="*/ 3157 w 173"/>
              <a:gd name="T9" fmla="*/ 26194 h 144"/>
              <a:gd name="T10" fmla="*/ 3157 w 173"/>
              <a:gd name="T11" fmla="*/ 22225 h 144"/>
              <a:gd name="T12" fmla="*/ 6313 w 173"/>
              <a:gd name="T13" fmla="*/ 22225 h 144"/>
              <a:gd name="T14" fmla="*/ 10259 w 173"/>
              <a:gd name="T15" fmla="*/ 22225 h 144"/>
              <a:gd name="T16" fmla="*/ 20518 w 173"/>
              <a:gd name="T17" fmla="*/ 26194 h 144"/>
              <a:gd name="T18" fmla="*/ 23675 w 173"/>
              <a:gd name="T19" fmla="*/ 19050 h 144"/>
              <a:gd name="T20" fmla="*/ 26832 w 173"/>
              <a:gd name="T21" fmla="*/ 19050 h 144"/>
              <a:gd name="T22" fmla="*/ 33934 w 173"/>
              <a:gd name="T23" fmla="*/ 15875 h 144"/>
              <a:gd name="T24" fmla="*/ 30777 w 173"/>
              <a:gd name="T25" fmla="*/ 15875 h 144"/>
              <a:gd name="T26" fmla="*/ 26832 w 173"/>
              <a:gd name="T27" fmla="*/ 13494 h 144"/>
              <a:gd name="T28" fmla="*/ 30777 w 173"/>
              <a:gd name="T29" fmla="*/ 9525 h 144"/>
              <a:gd name="T30" fmla="*/ 26832 w 173"/>
              <a:gd name="T31" fmla="*/ 13494 h 144"/>
              <a:gd name="T32" fmla="*/ 20518 w 173"/>
              <a:gd name="T33" fmla="*/ 9525 h 144"/>
              <a:gd name="T34" fmla="*/ 10259 w 173"/>
              <a:gd name="T35" fmla="*/ 0 h 144"/>
              <a:gd name="T36" fmla="*/ 10259 w 173"/>
              <a:gd name="T37" fmla="*/ 3969 h 144"/>
              <a:gd name="T38" fmla="*/ 10259 w 173"/>
              <a:gd name="T39" fmla="*/ 7144 h 144"/>
              <a:gd name="T40" fmla="*/ 6313 w 173"/>
              <a:gd name="T41" fmla="*/ 19050 h 144"/>
              <a:gd name="T42" fmla="*/ 3157 w 173"/>
              <a:gd name="T43" fmla="*/ 15875 h 144"/>
              <a:gd name="T44" fmla="*/ 3157 w 173"/>
              <a:gd name="T45" fmla="*/ 19050 h 144"/>
              <a:gd name="T46" fmla="*/ 0 w 173"/>
              <a:gd name="T47" fmla="*/ 22225 h 14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3"/>
              <a:gd name="T73" fmla="*/ 0 h 144"/>
              <a:gd name="T74" fmla="*/ 173 w 173"/>
              <a:gd name="T75" fmla="*/ 144 h 14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3" h="144">
                <a:moveTo>
                  <a:pt x="0" y="113"/>
                </a:moveTo>
                <a:lnTo>
                  <a:pt x="0" y="113"/>
                </a:lnTo>
                <a:lnTo>
                  <a:pt x="0" y="144"/>
                </a:lnTo>
                <a:lnTo>
                  <a:pt x="35" y="129"/>
                </a:lnTo>
                <a:lnTo>
                  <a:pt x="18" y="129"/>
                </a:lnTo>
                <a:lnTo>
                  <a:pt x="18" y="113"/>
                </a:lnTo>
                <a:lnTo>
                  <a:pt x="35" y="113"/>
                </a:lnTo>
                <a:lnTo>
                  <a:pt x="52" y="113"/>
                </a:lnTo>
                <a:lnTo>
                  <a:pt x="104" y="129"/>
                </a:lnTo>
                <a:lnTo>
                  <a:pt x="121" y="96"/>
                </a:lnTo>
                <a:lnTo>
                  <a:pt x="139" y="96"/>
                </a:lnTo>
                <a:lnTo>
                  <a:pt x="173" y="81"/>
                </a:lnTo>
                <a:lnTo>
                  <a:pt x="156" y="81"/>
                </a:lnTo>
                <a:lnTo>
                  <a:pt x="139" y="65"/>
                </a:lnTo>
                <a:lnTo>
                  <a:pt x="156" y="48"/>
                </a:lnTo>
                <a:lnTo>
                  <a:pt x="139" y="65"/>
                </a:lnTo>
                <a:lnTo>
                  <a:pt x="104" y="48"/>
                </a:lnTo>
                <a:lnTo>
                  <a:pt x="52" y="0"/>
                </a:lnTo>
                <a:lnTo>
                  <a:pt x="52" y="17"/>
                </a:lnTo>
                <a:lnTo>
                  <a:pt x="52" y="33"/>
                </a:lnTo>
                <a:lnTo>
                  <a:pt x="35" y="96"/>
                </a:lnTo>
                <a:lnTo>
                  <a:pt x="18" y="81"/>
                </a:lnTo>
                <a:lnTo>
                  <a:pt x="18" y="96"/>
                </a:lnTo>
                <a:lnTo>
                  <a:pt x="0" y="113"/>
                </a:lnTo>
                <a:close/>
              </a:path>
            </a:pathLst>
          </a:custGeom>
          <a:solidFill>
            <a:schemeClr val="accent1"/>
          </a:solidFill>
          <a:ln w="9525">
            <a:solidFill>
              <a:srgbClr val="B2B2B2"/>
            </a:solidFill>
            <a:round/>
            <a:headEnd/>
            <a:tailEnd/>
          </a:ln>
        </p:spPr>
        <p:txBody>
          <a:bodyPr/>
          <a:lstStyle/>
          <a:p>
            <a:endParaRPr lang="en-AU" dirty="0"/>
          </a:p>
        </p:txBody>
      </p:sp>
      <p:sp>
        <p:nvSpPr>
          <p:cNvPr id="164" name="Freeform 162"/>
          <p:cNvSpPr>
            <a:spLocks/>
          </p:cNvSpPr>
          <p:nvPr/>
        </p:nvSpPr>
        <p:spPr bwMode="auto">
          <a:xfrm>
            <a:off x="8078787" y="3462338"/>
            <a:ext cx="26988" cy="25400"/>
          </a:xfrm>
          <a:custGeom>
            <a:avLst/>
            <a:gdLst>
              <a:gd name="T0" fmla="*/ 0 w 35"/>
              <a:gd name="T1" fmla="*/ 3079 h 33"/>
              <a:gd name="T2" fmla="*/ 0 w 35"/>
              <a:gd name="T3" fmla="*/ 3079 h 33"/>
              <a:gd name="T4" fmla="*/ 0 w 35"/>
              <a:gd name="T5" fmla="*/ 6158 h 33"/>
              <a:gd name="T6" fmla="*/ 3084 w 35"/>
              <a:gd name="T7" fmla="*/ 3079 h 33"/>
              <a:gd name="T8" fmla="*/ 6169 w 35"/>
              <a:gd name="T9" fmla="*/ 0 h 33"/>
              <a:gd name="T10" fmla="*/ 0 w 35"/>
              <a:gd name="T11" fmla="*/ 3079 h 33"/>
              <a:gd name="T12" fmla="*/ 0 60000 65536"/>
              <a:gd name="T13" fmla="*/ 0 60000 65536"/>
              <a:gd name="T14" fmla="*/ 0 60000 65536"/>
              <a:gd name="T15" fmla="*/ 0 60000 65536"/>
              <a:gd name="T16" fmla="*/ 0 60000 65536"/>
              <a:gd name="T17" fmla="*/ 0 60000 65536"/>
              <a:gd name="T18" fmla="*/ 0 w 35"/>
              <a:gd name="T19" fmla="*/ 0 h 33"/>
              <a:gd name="T20" fmla="*/ 35 w 35"/>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35" h="33">
                <a:moveTo>
                  <a:pt x="0" y="17"/>
                </a:moveTo>
                <a:lnTo>
                  <a:pt x="0" y="17"/>
                </a:lnTo>
                <a:lnTo>
                  <a:pt x="0" y="33"/>
                </a:lnTo>
                <a:lnTo>
                  <a:pt x="17" y="17"/>
                </a:lnTo>
                <a:lnTo>
                  <a:pt x="35" y="0"/>
                </a:lnTo>
                <a:lnTo>
                  <a:pt x="0" y="17"/>
                </a:lnTo>
              </a:path>
            </a:pathLst>
          </a:custGeom>
          <a:solidFill>
            <a:schemeClr val="accent1"/>
          </a:solidFill>
          <a:ln w="9525">
            <a:solidFill>
              <a:srgbClr val="B2B2B2"/>
            </a:solidFill>
            <a:prstDash val="solid"/>
            <a:round/>
            <a:headEnd/>
            <a:tailEnd/>
          </a:ln>
        </p:spPr>
        <p:txBody>
          <a:bodyPr/>
          <a:lstStyle/>
          <a:p>
            <a:endParaRPr lang="en-AU" dirty="0"/>
          </a:p>
        </p:txBody>
      </p:sp>
      <p:sp>
        <p:nvSpPr>
          <p:cNvPr id="165" name="Freeform 163"/>
          <p:cNvSpPr>
            <a:spLocks/>
          </p:cNvSpPr>
          <p:nvPr/>
        </p:nvSpPr>
        <p:spPr bwMode="auto">
          <a:xfrm>
            <a:off x="7791449" y="3348038"/>
            <a:ext cx="53975" cy="266700"/>
          </a:xfrm>
          <a:custGeom>
            <a:avLst/>
            <a:gdLst>
              <a:gd name="T0" fmla="*/ 0 w 69"/>
              <a:gd name="T1" fmla="*/ 7144 h 336"/>
              <a:gd name="T2" fmla="*/ 0 w 69"/>
              <a:gd name="T3" fmla="*/ 7144 h 336"/>
              <a:gd name="T4" fmla="*/ 0 w 69"/>
              <a:gd name="T5" fmla="*/ 22225 h 336"/>
              <a:gd name="T6" fmla="*/ 3129 w 69"/>
              <a:gd name="T7" fmla="*/ 26194 h 336"/>
              <a:gd name="T8" fmla="*/ 0 w 69"/>
              <a:gd name="T9" fmla="*/ 44450 h 336"/>
              <a:gd name="T10" fmla="*/ 3129 w 69"/>
              <a:gd name="T11" fmla="*/ 51594 h 336"/>
              <a:gd name="T12" fmla="*/ 0 w 69"/>
              <a:gd name="T13" fmla="*/ 61119 h 336"/>
              <a:gd name="T14" fmla="*/ 3129 w 69"/>
              <a:gd name="T15" fmla="*/ 66675 h 336"/>
              <a:gd name="T16" fmla="*/ 3129 w 69"/>
              <a:gd name="T17" fmla="*/ 61119 h 336"/>
              <a:gd name="T18" fmla="*/ 10169 w 69"/>
              <a:gd name="T19" fmla="*/ 64294 h 336"/>
              <a:gd name="T20" fmla="*/ 10169 w 69"/>
              <a:gd name="T21" fmla="*/ 61119 h 336"/>
              <a:gd name="T22" fmla="*/ 3129 w 69"/>
              <a:gd name="T23" fmla="*/ 51594 h 336"/>
              <a:gd name="T24" fmla="*/ 6258 w 69"/>
              <a:gd name="T25" fmla="*/ 41275 h 336"/>
              <a:gd name="T26" fmla="*/ 10169 w 69"/>
              <a:gd name="T27" fmla="*/ 41275 h 336"/>
              <a:gd name="T28" fmla="*/ 13298 w 69"/>
              <a:gd name="T29" fmla="*/ 41275 h 336"/>
              <a:gd name="T30" fmla="*/ 6258 w 69"/>
              <a:gd name="T31" fmla="*/ 19050 h 336"/>
              <a:gd name="T32" fmla="*/ 6258 w 69"/>
              <a:gd name="T33" fmla="*/ 3969 h 336"/>
              <a:gd name="T34" fmla="*/ 6258 w 69"/>
              <a:gd name="T35" fmla="*/ 0 h 336"/>
              <a:gd name="T36" fmla="*/ 3129 w 69"/>
              <a:gd name="T37" fmla="*/ 0 h 336"/>
              <a:gd name="T38" fmla="*/ 3129 w 69"/>
              <a:gd name="T39" fmla="*/ 3969 h 336"/>
              <a:gd name="T40" fmla="*/ 0 w 69"/>
              <a:gd name="T41" fmla="*/ 7144 h 3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336"/>
              <a:gd name="T65" fmla="*/ 69 w 69"/>
              <a:gd name="T66" fmla="*/ 336 h 3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336">
                <a:moveTo>
                  <a:pt x="0" y="33"/>
                </a:moveTo>
                <a:lnTo>
                  <a:pt x="0" y="33"/>
                </a:lnTo>
                <a:lnTo>
                  <a:pt x="0" y="113"/>
                </a:lnTo>
                <a:lnTo>
                  <a:pt x="17" y="129"/>
                </a:lnTo>
                <a:lnTo>
                  <a:pt x="0" y="225"/>
                </a:lnTo>
                <a:lnTo>
                  <a:pt x="17" y="257"/>
                </a:lnTo>
                <a:lnTo>
                  <a:pt x="0" y="305"/>
                </a:lnTo>
                <a:lnTo>
                  <a:pt x="17" y="336"/>
                </a:lnTo>
                <a:lnTo>
                  <a:pt x="17" y="305"/>
                </a:lnTo>
                <a:lnTo>
                  <a:pt x="52" y="321"/>
                </a:lnTo>
                <a:lnTo>
                  <a:pt x="52" y="305"/>
                </a:lnTo>
                <a:lnTo>
                  <a:pt x="17" y="257"/>
                </a:lnTo>
                <a:lnTo>
                  <a:pt x="35" y="209"/>
                </a:lnTo>
                <a:lnTo>
                  <a:pt x="52" y="209"/>
                </a:lnTo>
                <a:lnTo>
                  <a:pt x="69" y="209"/>
                </a:lnTo>
                <a:lnTo>
                  <a:pt x="35" y="96"/>
                </a:lnTo>
                <a:lnTo>
                  <a:pt x="35" y="17"/>
                </a:lnTo>
                <a:lnTo>
                  <a:pt x="35" y="0"/>
                </a:lnTo>
                <a:lnTo>
                  <a:pt x="17" y="0"/>
                </a:lnTo>
                <a:lnTo>
                  <a:pt x="17" y="17"/>
                </a:lnTo>
                <a:lnTo>
                  <a:pt x="0" y="33"/>
                </a:lnTo>
              </a:path>
            </a:pathLst>
          </a:custGeom>
          <a:solidFill>
            <a:schemeClr val="accent1"/>
          </a:solidFill>
          <a:ln w="9525">
            <a:solidFill>
              <a:srgbClr val="B2B2B2"/>
            </a:solidFill>
            <a:prstDash val="solid"/>
            <a:round/>
            <a:headEnd/>
            <a:tailEnd/>
          </a:ln>
        </p:spPr>
        <p:txBody>
          <a:bodyPr/>
          <a:lstStyle/>
          <a:p>
            <a:endParaRPr lang="en-AU" dirty="0"/>
          </a:p>
        </p:txBody>
      </p:sp>
      <p:sp>
        <p:nvSpPr>
          <p:cNvPr id="166" name="Line 164"/>
          <p:cNvSpPr>
            <a:spLocks noChangeShapeType="1"/>
          </p:cNvSpPr>
          <p:nvPr/>
        </p:nvSpPr>
        <p:spPr bwMode="auto">
          <a:xfrm flipV="1">
            <a:off x="7961312" y="3608388"/>
            <a:ext cx="26988" cy="38100"/>
          </a:xfrm>
          <a:prstGeom prst="line">
            <a:avLst/>
          </a:prstGeom>
          <a:solidFill>
            <a:schemeClr val="accent1"/>
          </a:solidFill>
          <a:ln w="9525">
            <a:solidFill>
              <a:srgbClr val="B2B2B2"/>
            </a:solidFill>
            <a:round/>
            <a:headEnd/>
            <a:tailEnd/>
          </a:ln>
        </p:spPr>
        <p:txBody>
          <a:bodyPr/>
          <a:lstStyle/>
          <a:p>
            <a:endParaRPr lang="en-AU" dirty="0"/>
          </a:p>
        </p:txBody>
      </p:sp>
      <p:sp>
        <p:nvSpPr>
          <p:cNvPr id="167" name="Freeform 165"/>
          <p:cNvSpPr>
            <a:spLocks/>
          </p:cNvSpPr>
          <p:nvPr/>
        </p:nvSpPr>
        <p:spPr bwMode="auto">
          <a:xfrm>
            <a:off x="6318249" y="3373438"/>
            <a:ext cx="1322388" cy="850900"/>
          </a:xfrm>
          <a:custGeom>
            <a:avLst/>
            <a:gdLst>
              <a:gd name="T0" fmla="*/ 76292 w 1664"/>
              <a:gd name="T1" fmla="*/ 34958 h 1071"/>
              <a:gd name="T2" fmla="*/ 92980 w 1664"/>
              <a:gd name="T3" fmla="*/ 50847 h 1071"/>
              <a:gd name="T4" fmla="*/ 123974 w 1664"/>
              <a:gd name="T5" fmla="*/ 79449 h 1071"/>
              <a:gd name="T6" fmla="*/ 169272 w 1664"/>
              <a:gd name="T7" fmla="*/ 88983 h 1071"/>
              <a:gd name="T8" fmla="*/ 207418 w 1664"/>
              <a:gd name="T9" fmla="*/ 73093 h 1071"/>
              <a:gd name="T10" fmla="*/ 217749 w 1664"/>
              <a:gd name="T11" fmla="*/ 66737 h 1071"/>
              <a:gd name="T12" fmla="*/ 247948 w 1664"/>
              <a:gd name="T13" fmla="*/ 54025 h 1071"/>
              <a:gd name="T14" fmla="*/ 234438 w 1664"/>
              <a:gd name="T15" fmla="*/ 47669 h 1071"/>
              <a:gd name="T16" fmla="*/ 231259 w 1664"/>
              <a:gd name="T17" fmla="*/ 28602 h 1071"/>
              <a:gd name="T18" fmla="*/ 251921 w 1664"/>
              <a:gd name="T19" fmla="*/ 15890 h 1071"/>
              <a:gd name="T20" fmla="*/ 251921 w 1664"/>
              <a:gd name="T21" fmla="*/ 9534 h 1071"/>
              <a:gd name="T22" fmla="*/ 278941 w 1664"/>
              <a:gd name="T23" fmla="*/ 3178 h 1071"/>
              <a:gd name="T24" fmla="*/ 299604 w 1664"/>
              <a:gd name="T25" fmla="*/ 31780 h 1071"/>
              <a:gd name="T26" fmla="*/ 317087 w 1664"/>
              <a:gd name="T27" fmla="*/ 44491 h 1071"/>
              <a:gd name="T28" fmla="*/ 321061 w 1664"/>
              <a:gd name="T29" fmla="*/ 66737 h 1071"/>
              <a:gd name="T30" fmla="*/ 313908 w 1664"/>
              <a:gd name="T31" fmla="*/ 76271 h 1071"/>
              <a:gd name="T32" fmla="*/ 299604 w 1664"/>
              <a:gd name="T33" fmla="*/ 85805 h 1071"/>
              <a:gd name="T34" fmla="*/ 289272 w 1664"/>
              <a:gd name="T35" fmla="*/ 88983 h 1071"/>
              <a:gd name="T36" fmla="*/ 268610 w 1664"/>
              <a:gd name="T37" fmla="*/ 101695 h 1071"/>
              <a:gd name="T38" fmla="*/ 258279 w 1664"/>
              <a:gd name="T39" fmla="*/ 101695 h 1071"/>
              <a:gd name="T40" fmla="*/ 247948 w 1664"/>
              <a:gd name="T41" fmla="*/ 101695 h 1071"/>
              <a:gd name="T42" fmla="*/ 238411 w 1664"/>
              <a:gd name="T43" fmla="*/ 108051 h 1071"/>
              <a:gd name="T44" fmla="*/ 265431 w 1664"/>
              <a:gd name="T45" fmla="*/ 117585 h 1071"/>
              <a:gd name="T46" fmla="*/ 255100 w 1664"/>
              <a:gd name="T47" fmla="*/ 120763 h 1071"/>
              <a:gd name="T48" fmla="*/ 255100 w 1664"/>
              <a:gd name="T49" fmla="*/ 146186 h 1071"/>
              <a:gd name="T50" fmla="*/ 262252 w 1664"/>
              <a:gd name="T51" fmla="*/ 155720 h 1071"/>
              <a:gd name="T52" fmla="*/ 258279 w 1664"/>
              <a:gd name="T53" fmla="*/ 171610 h 1071"/>
              <a:gd name="T54" fmla="*/ 247948 w 1664"/>
              <a:gd name="T55" fmla="*/ 184322 h 1071"/>
              <a:gd name="T56" fmla="*/ 241590 w 1664"/>
              <a:gd name="T57" fmla="*/ 193856 h 1071"/>
              <a:gd name="T58" fmla="*/ 220928 w 1664"/>
              <a:gd name="T59" fmla="*/ 203390 h 1071"/>
              <a:gd name="T60" fmla="*/ 213775 w 1664"/>
              <a:gd name="T61" fmla="*/ 203390 h 1071"/>
              <a:gd name="T62" fmla="*/ 197087 w 1664"/>
              <a:gd name="T63" fmla="*/ 206568 h 1071"/>
              <a:gd name="T64" fmla="*/ 179603 w 1664"/>
              <a:gd name="T65" fmla="*/ 206568 h 1071"/>
              <a:gd name="T66" fmla="*/ 158146 w 1664"/>
              <a:gd name="T67" fmla="*/ 203390 h 1071"/>
              <a:gd name="T68" fmla="*/ 151789 w 1664"/>
              <a:gd name="T69" fmla="*/ 203390 h 1071"/>
              <a:gd name="T70" fmla="*/ 148610 w 1664"/>
              <a:gd name="T71" fmla="*/ 206568 h 1071"/>
              <a:gd name="T72" fmla="*/ 138279 w 1664"/>
              <a:gd name="T73" fmla="*/ 200212 h 1071"/>
              <a:gd name="T74" fmla="*/ 131126 w 1664"/>
              <a:gd name="T75" fmla="*/ 193856 h 1071"/>
              <a:gd name="T76" fmla="*/ 127947 w 1664"/>
              <a:gd name="T77" fmla="*/ 171610 h 1071"/>
              <a:gd name="T78" fmla="*/ 96954 w 1664"/>
              <a:gd name="T79" fmla="*/ 171610 h 1071"/>
              <a:gd name="T80" fmla="*/ 79470 w 1664"/>
              <a:gd name="T81" fmla="*/ 171610 h 1071"/>
              <a:gd name="T82" fmla="*/ 58808 w 1664"/>
              <a:gd name="T83" fmla="*/ 168432 h 1071"/>
              <a:gd name="T84" fmla="*/ 44503 w 1664"/>
              <a:gd name="T85" fmla="*/ 158898 h 1071"/>
              <a:gd name="T86" fmla="*/ 24636 w 1664"/>
              <a:gd name="T87" fmla="*/ 146186 h 1071"/>
              <a:gd name="T88" fmla="*/ 34172 w 1664"/>
              <a:gd name="T89" fmla="*/ 133474 h 1071"/>
              <a:gd name="T90" fmla="*/ 20662 w 1664"/>
              <a:gd name="T91" fmla="*/ 127119 h 1071"/>
              <a:gd name="T92" fmla="*/ 3974 w 1664"/>
              <a:gd name="T93" fmla="*/ 117585 h 1071"/>
              <a:gd name="T94" fmla="*/ 0 w 1664"/>
              <a:gd name="T95" fmla="*/ 108051 h 1071"/>
              <a:gd name="T96" fmla="*/ 14305 w 1664"/>
              <a:gd name="T97" fmla="*/ 95339 h 1071"/>
              <a:gd name="T98" fmla="*/ 34172 w 1664"/>
              <a:gd name="T99" fmla="*/ 85805 h 1071"/>
              <a:gd name="T100" fmla="*/ 34172 w 1664"/>
              <a:gd name="T101" fmla="*/ 63559 h 1071"/>
              <a:gd name="T102" fmla="*/ 58808 w 1664"/>
              <a:gd name="T103" fmla="*/ 50847 h 1071"/>
              <a:gd name="T104" fmla="*/ 69139 w 1664"/>
              <a:gd name="T105" fmla="*/ 38136 h 107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64"/>
              <a:gd name="T160" fmla="*/ 0 h 1071"/>
              <a:gd name="T161" fmla="*/ 1664 w 1664"/>
              <a:gd name="T162" fmla="*/ 1071 h 1071"/>
              <a:gd name="connsiteX0" fmla="*/ 2085 w 10000"/>
              <a:gd name="connsiteY0" fmla="*/ 1793 h 10000"/>
              <a:gd name="connsiteX1" fmla="*/ 2085 w 10000"/>
              <a:gd name="connsiteY1" fmla="*/ 1793 h 10000"/>
              <a:gd name="connsiteX2" fmla="*/ 2296 w 10000"/>
              <a:gd name="connsiteY2" fmla="*/ 1643 h 10000"/>
              <a:gd name="connsiteX3" fmla="*/ 2500 w 10000"/>
              <a:gd name="connsiteY3" fmla="*/ 2092 h 10000"/>
              <a:gd name="connsiteX4" fmla="*/ 2710 w 10000"/>
              <a:gd name="connsiteY4" fmla="*/ 2092 h 10000"/>
              <a:gd name="connsiteX5" fmla="*/ 2813 w 10000"/>
              <a:gd name="connsiteY5" fmla="*/ 2381 h 10000"/>
              <a:gd name="connsiteX6" fmla="*/ 2813 w 10000"/>
              <a:gd name="connsiteY6" fmla="*/ 2988 h 10000"/>
              <a:gd name="connsiteX7" fmla="*/ 3438 w 10000"/>
              <a:gd name="connsiteY7" fmla="*/ 3277 h 10000"/>
              <a:gd name="connsiteX8" fmla="*/ 3750 w 10000"/>
              <a:gd name="connsiteY8" fmla="*/ 3725 h 10000"/>
              <a:gd name="connsiteX9" fmla="*/ 4369 w 10000"/>
              <a:gd name="connsiteY9" fmla="*/ 3725 h 10000"/>
              <a:gd name="connsiteX10" fmla="*/ 4681 w 10000"/>
              <a:gd name="connsiteY10" fmla="*/ 4034 h 10000"/>
              <a:gd name="connsiteX11" fmla="*/ 5096 w 10000"/>
              <a:gd name="connsiteY11" fmla="*/ 4174 h 10000"/>
              <a:gd name="connsiteX12" fmla="*/ 5523 w 10000"/>
              <a:gd name="connsiteY12" fmla="*/ 3884 h 10000"/>
              <a:gd name="connsiteX13" fmla="*/ 5938 w 10000"/>
              <a:gd name="connsiteY13" fmla="*/ 3884 h 10000"/>
              <a:gd name="connsiteX14" fmla="*/ 6250 w 10000"/>
              <a:gd name="connsiteY14" fmla="*/ 3436 h 10000"/>
              <a:gd name="connsiteX15" fmla="*/ 6148 w 10000"/>
              <a:gd name="connsiteY15" fmla="*/ 3277 h 10000"/>
              <a:gd name="connsiteX16" fmla="*/ 6352 w 10000"/>
              <a:gd name="connsiteY16" fmla="*/ 2988 h 10000"/>
              <a:gd name="connsiteX17" fmla="*/ 6563 w 10000"/>
              <a:gd name="connsiteY17" fmla="*/ 3137 h 10000"/>
              <a:gd name="connsiteX18" fmla="*/ 6875 w 10000"/>
              <a:gd name="connsiteY18" fmla="*/ 2829 h 10000"/>
              <a:gd name="connsiteX19" fmla="*/ 7079 w 10000"/>
              <a:gd name="connsiteY19" fmla="*/ 2540 h 10000"/>
              <a:gd name="connsiteX20" fmla="*/ 7494 w 10000"/>
              <a:gd name="connsiteY20" fmla="*/ 2540 h 10000"/>
              <a:gd name="connsiteX21" fmla="*/ 7392 w 10000"/>
              <a:gd name="connsiteY21" fmla="*/ 2241 h 10000"/>
              <a:gd name="connsiteX22" fmla="*/ 7290 w 10000"/>
              <a:gd name="connsiteY22" fmla="*/ 2092 h 10000"/>
              <a:gd name="connsiteX23" fmla="*/ 7079 w 10000"/>
              <a:gd name="connsiteY23" fmla="*/ 2241 h 10000"/>
              <a:gd name="connsiteX24" fmla="*/ 6875 w 10000"/>
              <a:gd name="connsiteY24" fmla="*/ 2241 h 10000"/>
              <a:gd name="connsiteX25" fmla="*/ 6875 w 10000"/>
              <a:gd name="connsiteY25" fmla="*/ 1643 h 10000"/>
              <a:gd name="connsiteX26" fmla="*/ 6977 w 10000"/>
              <a:gd name="connsiteY26" fmla="*/ 1345 h 10000"/>
              <a:gd name="connsiteX27" fmla="*/ 7188 w 10000"/>
              <a:gd name="connsiteY27" fmla="*/ 1485 h 10000"/>
              <a:gd name="connsiteX28" fmla="*/ 7494 w 10000"/>
              <a:gd name="connsiteY28" fmla="*/ 1345 h 10000"/>
              <a:gd name="connsiteX29" fmla="*/ 7602 w 10000"/>
              <a:gd name="connsiteY29" fmla="*/ 747 h 10000"/>
              <a:gd name="connsiteX30" fmla="*/ 7704 w 10000"/>
              <a:gd name="connsiteY30" fmla="*/ 588 h 10000"/>
              <a:gd name="connsiteX31" fmla="*/ 7704 w 10000"/>
              <a:gd name="connsiteY31" fmla="*/ 448 h 10000"/>
              <a:gd name="connsiteX32" fmla="*/ 7602 w 10000"/>
              <a:gd name="connsiteY32" fmla="*/ 448 h 10000"/>
              <a:gd name="connsiteX33" fmla="*/ 7704 w 10000"/>
              <a:gd name="connsiteY33" fmla="*/ 140 h 10000"/>
              <a:gd name="connsiteX34" fmla="*/ 8119 w 10000"/>
              <a:gd name="connsiteY34" fmla="*/ 0 h 10000"/>
              <a:gd name="connsiteX35" fmla="*/ 8431 w 10000"/>
              <a:gd name="connsiteY35" fmla="*/ 140 h 10000"/>
              <a:gd name="connsiteX36" fmla="*/ 8642 w 10000"/>
              <a:gd name="connsiteY36" fmla="*/ 448 h 10000"/>
              <a:gd name="connsiteX37" fmla="*/ 8846 w 10000"/>
              <a:gd name="connsiteY37" fmla="*/ 1485 h 10000"/>
              <a:gd name="connsiteX38" fmla="*/ 9056 w 10000"/>
              <a:gd name="connsiteY38" fmla="*/ 1485 h 10000"/>
              <a:gd name="connsiteX39" fmla="*/ 9363 w 10000"/>
              <a:gd name="connsiteY39" fmla="*/ 1793 h 10000"/>
              <a:gd name="connsiteX40" fmla="*/ 9363 w 10000"/>
              <a:gd name="connsiteY40" fmla="*/ 2092 h 10000"/>
              <a:gd name="connsiteX41" fmla="*/ 9585 w 10000"/>
              <a:gd name="connsiteY41" fmla="*/ 2092 h 10000"/>
              <a:gd name="connsiteX42" fmla="*/ 10000 w 10000"/>
              <a:gd name="connsiteY42" fmla="*/ 1933 h 10000"/>
              <a:gd name="connsiteX43" fmla="*/ 10000 w 10000"/>
              <a:gd name="connsiteY43" fmla="*/ 2241 h 10000"/>
              <a:gd name="connsiteX44" fmla="*/ 9688 w 10000"/>
              <a:gd name="connsiteY44" fmla="*/ 3137 h 10000"/>
              <a:gd name="connsiteX45" fmla="*/ 9585 w 10000"/>
              <a:gd name="connsiteY45" fmla="*/ 2988 h 10000"/>
              <a:gd name="connsiteX46" fmla="*/ 9363 w 10000"/>
              <a:gd name="connsiteY46" fmla="*/ 3137 h 10000"/>
              <a:gd name="connsiteX47" fmla="*/ 9483 w 10000"/>
              <a:gd name="connsiteY47" fmla="*/ 3585 h 10000"/>
              <a:gd name="connsiteX48" fmla="*/ 9363 w 10000"/>
              <a:gd name="connsiteY48" fmla="*/ 3884 h 10000"/>
              <a:gd name="connsiteX49" fmla="*/ 9261 w 10000"/>
              <a:gd name="connsiteY49" fmla="*/ 3884 h 10000"/>
              <a:gd name="connsiteX50" fmla="*/ 9056 w 10000"/>
              <a:gd name="connsiteY50" fmla="*/ 4034 h 10000"/>
              <a:gd name="connsiteX51" fmla="*/ 8948 w 10000"/>
              <a:gd name="connsiteY51" fmla="*/ 4034 h 10000"/>
              <a:gd name="connsiteX52" fmla="*/ 8846 w 10000"/>
              <a:gd name="connsiteY52" fmla="*/ 4174 h 10000"/>
              <a:gd name="connsiteX53" fmla="*/ 8744 w 10000"/>
              <a:gd name="connsiteY53" fmla="*/ 4174 h 10000"/>
              <a:gd name="connsiteX54" fmla="*/ 8329 w 10000"/>
              <a:gd name="connsiteY54" fmla="*/ 4622 h 10000"/>
              <a:gd name="connsiteX55" fmla="*/ 8329 w 10000"/>
              <a:gd name="connsiteY55" fmla="*/ 4781 h 10000"/>
              <a:gd name="connsiteX56" fmla="*/ 8119 w 10000"/>
              <a:gd name="connsiteY56" fmla="*/ 4781 h 10000"/>
              <a:gd name="connsiteX57" fmla="*/ 7806 w 10000"/>
              <a:gd name="connsiteY57" fmla="*/ 5070 h 10000"/>
              <a:gd name="connsiteX58" fmla="*/ 7806 w 10000"/>
              <a:gd name="connsiteY58" fmla="*/ 4930 h 10000"/>
              <a:gd name="connsiteX59" fmla="*/ 7806 w 10000"/>
              <a:gd name="connsiteY59" fmla="*/ 4781 h 10000"/>
              <a:gd name="connsiteX60" fmla="*/ 7915 w 10000"/>
              <a:gd name="connsiteY60" fmla="*/ 4482 h 10000"/>
              <a:gd name="connsiteX61" fmla="*/ 7806 w 10000"/>
              <a:gd name="connsiteY61" fmla="*/ 4332 h 10000"/>
              <a:gd name="connsiteX62" fmla="*/ 7494 w 10000"/>
              <a:gd name="connsiteY62" fmla="*/ 4781 h 10000"/>
              <a:gd name="connsiteX63" fmla="*/ 7392 w 10000"/>
              <a:gd name="connsiteY63" fmla="*/ 4930 h 10000"/>
              <a:gd name="connsiteX64" fmla="*/ 7290 w 10000"/>
              <a:gd name="connsiteY64" fmla="*/ 4930 h 10000"/>
              <a:gd name="connsiteX65" fmla="*/ 7188 w 10000"/>
              <a:gd name="connsiteY65" fmla="*/ 5070 h 10000"/>
              <a:gd name="connsiteX66" fmla="*/ 7494 w 10000"/>
              <a:gd name="connsiteY66" fmla="*/ 5518 h 10000"/>
              <a:gd name="connsiteX67" fmla="*/ 7704 w 10000"/>
              <a:gd name="connsiteY67" fmla="*/ 5369 h 10000"/>
              <a:gd name="connsiteX68" fmla="*/ 8017 w 10000"/>
              <a:gd name="connsiteY68" fmla="*/ 5518 h 10000"/>
              <a:gd name="connsiteX69" fmla="*/ 8017 w 10000"/>
              <a:gd name="connsiteY69" fmla="*/ 5677 h 10000"/>
              <a:gd name="connsiteX70" fmla="*/ 7915 w 10000"/>
              <a:gd name="connsiteY70" fmla="*/ 5518 h 10000"/>
              <a:gd name="connsiteX71" fmla="*/ 7704 w 10000"/>
              <a:gd name="connsiteY71" fmla="*/ 5677 h 10000"/>
              <a:gd name="connsiteX72" fmla="*/ 7494 w 10000"/>
              <a:gd name="connsiteY72" fmla="*/ 6125 h 10000"/>
              <a:gd name="connsiteX73" fmla="*/ 7602 w 10000"/>
              <a:gd name="connsiteY73" fmla="*/ 6265 h 10000"/>
              <a:gd name="connsiteX74" fmla="*/ 7704 w 10000"/>
              <a:gd name="connsiteY74" fmla="*/ 6863 h 10000"/>
              <a:gd name="connsiteX75" fmla="*/ 7915 w 10000"/>
              <a:gd name="connsiteY75" fmla="*/ 7021 h 10000"/>
              <a:gd name="connsiteX76" fmla="*/ 7806 w 10000"/>
              <a:gd name="connsiteY76" fmla="*/ 7021 h 10000"/>
              <a:gd name="connsiteX77" fmla="*/ 7915 w 10000"/>
              <a:gd name="connsiteY77" fmla="*/ 7311 h 10000"/>
              <a:gd name="connsiteX78" fmla="*/ 7602 w 10000"/>
              <a:gd name="connsiteY78" fmla="*/ 7470 h 10000"/>
              <a:gd name="connsiteX79" fmla="*/ 7915 w 10000"/>
              <a:gd name="connsiteY79" fmla="*/ 7470 h 10000"/>
              <a:gd name="connsiteX80" fmla="*/ 7806 w 10000"/>
              <a:gd name="connsiteY80" fmla="*/ 8058 h 10000"/>
              <a:gd name="connsiteX81" fmla="*/ 7602 w 10000"/>
              <a:gd name="connsiteY81" fmla="*/ 8366 h 10000"/>
              <a:gd name="connsiteX82" fmla="*/ 7494 w 10000"/>
              <a:gd name="connsiteY82" fmla="*/ 8366 h 10000"/>
              <a:gd name="connsiteX83" fmla="*/ 7494 w 10000"/>
              <a:gd name="connsiteY83" fmla="*/ 8655 h 10000"/>
              <a:gd name="connsiteX84" fmla="*/ 7392 w 10000"/>
              <a:gd name="connsiteY84" fmla="*/ 8954 h 10000"/>
              <a:gd name="connsiteX85" fmla="*/ 7290 w 10000"/>
              <a:gd name="connsiteY85" fmla="*/ 8954 h 10000"/>
              <a:gd name="connsiteX86" fmla="*/ 7290 w 10000"/>
              <a:gd name="connsiteY86" fmla="*/ 9104 h 10000"/>
              <a:gd name="connsiteX87" fmla="*/ 6977 w 10000"/>
              <a:gd name="connsiteY87" fmla="*/ 9402 h 10000"/>
              <a:gd name="connsiteX88" fmla="*/ 6665 w 10000"/>
              <a:gd name="connsiteY88" fmla="*/ 9402 h 10000"/>
              <a:gd name="connsiteX89" fmla="*/ 6665 w 10000"/>
              <a:gd name="connsiteY89" fmla="*/ 9552 h 10000"/>
              <a:gd name="connsiteX90" fmla="*/ 6563 w 10000"/>
              <a:gd name="connsiteY90" fmla="*/ 9402 h 10000"/>
              <a:gd name="connsiteX91" fmla="*/ 6563 w 10000"/>
              <a:gd name="connsiteY91" fmla="*/ 9552 h 10000"/>
              <a:gd name="connsiteX92" fmla="*/ 6460 w 10000"/>
              <a:gd name="connsiteY92" fmla="*/ 9552 h 10000"/>
              <a:gd name="connsiteX93" fmla="*/ 6046 w 10000"/>
              <a:gd name="connsiteY93" fmla="*/ 9851 h 10000"/>
              <a:gd name="connsiteX94" fmla="*/ 5938 w 10000"/>
              <a:gd name="connsiteY94" fmla="*/ 10000 h 10000"/>
              <a:gd name="connsiteX95" fmla="*/ 5938 w 10000"/>
              <a:gd name="connsiteY95" fmla="*/ 9711 h 10000"/>
              <a:gd name="connsiteX96" fmla="*/ 5733 w 10000"/>
              <a:gd name="connsiteY96" fmla="*/ 9711 h 10000"/>
              <a:gd name="connsiteX97" fmla="*/ 5625 w 10000"/>
              <a:gd name="connsiteY97" fmla="*/ 9711 h 10000"/>
              <a:gd name="connsiteX98" fmla="*/ 5409 w 10000"/>
              <a:gd name="connsiteY98" fmla="*/ 9711 h 10000"/>
              <a:gd name="connsiteX99" fmla="*/ 5409 w 10000"/>
              <a:gd name="connsiteY99" fmla="*/ 9402 h 10000"/>
              <a:gd name="connsiteX100" fmla="*/ 5198 w 10000"/>
              <a:gd name="connsiteY100" fmla="*/ 9402 h 10000"/>
              <a:gd name="connsiteX101" fmla="*/ 4784 w 10000"/>
              <a:gd name="connsiteY101" fmla="*/ 9552 h 10000"/>
              <a:gd name="connsiteX102" fmla="*/ 4681 w 10000"/>
              <a:gd name="connsiteY102" fmla="*/ 9402 h 10000"/>
              <a:gd name="connsiteX103" fmla="*/ 4681 w 10000"/>
              <a:gd name="connsiteY103" fmla="*/ 9552 h 10000"/>
              <a:gd name="connsiteX104" fmla="*/ 4579 w 10000"/>
              <a:gd name="connsiteY104" fmla="*/ 9552 h 10000"/>
              <a:gd name="connsiteX105" fmla="*/ 4579 w 10000"/>
              <a:gd name="connsiteY105" fmla="*/ 9851 h 10000"/>
              <a:gd name="connsiteX106" fmla="*/ 4477 w 10000"/>
              <a:gd name="connsiteY106" fmla="*/ 9851 h 10000"/>
              <a:gd name="connsiteX107" fmla="*/ 4477 w 10000"/>
              <a:gd name="connsiteY107" fmla="*/ 9711 h 10000"/>
              <a:gd name="connsiteX108" fmla="*/ 4369 w 10000"/>
              <a:gd name="connsiteY108" fmla="*/ 9711 h 10000"/>
              <a:gd name="connsiteX109" fmla="*/ 4165 w 10000"/>
              <a:gd name="connsiteY109" fmla="*/ 9552 h 10000"/>
              <a:gd name="connsiteX110" fmla="*/ 4165 w 10000"/>
              <a:gd name="connsiteY110" fmla="*/ 9402 h 10000"/>
              <a:gd name="connsiteX111" fmla="*/ 4165 w 10000"/>
              <a:gd name="connsiteY111" fmla="*/ 9262 h 10000"/>
              <a:gd name="connsiteX112" fmla="*/ 4056 w 10000"/>
              <a:gd name="connsiteY112" fmla="*/ 9104 h 10000"/>
              <a:gd name="connsiteX113" fmla="*/ 3954 w 10000"/>
              <a:gd name="connsiteY113" fmla="*/ 9104 h 10000"/>
              <a:gd name="connsiteX114" fmla="*/ 4056 w 10000"/>
              <a:gd name="connsiteY114" fmla="*/ 8366 h 10000"/>
              <a:gd name="connsiteX115" fmla="*/ 3954 w 10000"/>
              <a:gd name="connsiteY115" fmla="*/ 8058 h 10000"/>
              <a:gd name="connsiteX116" fmla="*/ 3852 w 10000"/>
              <a:gd name="connsiteY116" fmla="*/ 8058 h 10000"/>
              <a:gd name="connsiteX117" fmla="*/ 3642 w 10000"/>
              <a:gd name="connsiteY117" fmla="*/ 7759 h 10000"/>
              <a:gd name="connsiteX118" fmla="*/ 3438 w 10000"/>
              <a:gd name="connsiteY118" fmla="*/ 7759 h 10000"/>
              <a:gd name="connsiteX119" fmla="*/ 2915 w 10000"/>
              <a:gd name="connsiteY119" fmla="*/ 8058 h 10000"/>
              <a:gd name="connsiteX120" fmla="*/ 2608 w 10000"/>
              <a:gd name="connsiteY120" fmla="*/ 8058 h 10000"/>
              <a:gd name="connsiteX121" fmla="*/ 2500 w 10000"/>
              <a:gd name="connsiteY121" fmla="*/ 8207 h 10000"/>
              <a:gd name="connsiteX122" fmla="*/ 2398 w 10000"/>
              <a:gd name="connsiteY122" fmla="*/ 8058 h 10000"/>
              <a:gd name="connsiteX123" fmla="*/ 2296 w 10000"/>
              <a:gd name="connsiteY123" fmla="*/ 8058 h 10000"/>
              <a:gd name="connsiteX124" fmla="*/ 1983 w 10000"/>
              <a:gd name="connsiteY124" fmla="*/ 8058 h 10000"/>
              <a:gd name="connsiteX125" fmla="*/ 1773 w 10000"/>
              <a:gd name="connsiteY125" fmla="*/ 7918 h 10000"/>
              <a:gd name="connsiteX126" fmla="*/ 1671 w 10000"/>
              <a:gd name="connsiteY126" fmla="*/ 7759 h 10000"/>
              <a:gd name="connsiteX127" fmla="*/ 1556 w 10000"/>
              <a:gd name="connsiteY127" fmla="*/ 7759 h 10000"/>
              <a:gd name="connsiteX128" fmla="*/ 1346 w 10000"/>
              <a:gd name="connsiteY128" fmla="*/ 7470 h 10000"/>
              <a:gd name="connsiteX129" fmla="*/ 1142 w 10000"/>
              <a:gd name="connsiteY129" fmla="*/ 7470 h 10000"/>
              <a:gd name="connsiteX130" fmla="*/ 829 w 10000"/>
              <a:gd name="connsiteY130" fmla="*/ 7311 h 10000"/>
              <a:gd name="connsiteX131" fmla="*/ 727 w 10000"/>
              <a:gd name="connsiteY131" fmla="*/ 6863 h 10000"/>
              <a:gd name="connsiteX132" fmla="*/ 931 w 10000"/>
              <a:gd name="connsiteY132" fmla="*/ 6863 h 10000"/>
              <a:gd name="connsiteX133" fmla="*/ 829 w 10000"/>
              <a:gd name="connsiteY133" fmla="*/ 6573 h 10000"/>
              <a:gd name="connsiteX134" fmla="*/ 1034 w 10000"/>
              <a:gd name="connsiteY134" fmla="*/ 6265 h 10000"/>
              <a:gd name="connsiteX135" fmla="*/ 1034 w 10000"/>
              <a:gd name="connsiteY135" fmla="*/ 5966 h 10000"/>
              <a:gd name="connsiteX136" fmla="*/ 931 w 10000"/>
              <a:gd name="connsiteY136" fmla="*/ 5817 h 10000"/>
              <a:gd name="connsiteX137" fmla="*/ 619 w 10000"/>
              <a:gd name="connsiteY137" fmla="*/ 5966 h 10000"/>
              <a:gd name="connsiteX138" fmla="*/ 415 w 10000"/>
              <a:gd name="connsiteY138" fmla="*/ 5817 h 10000"/>
              <a:gd name="connsiteX139" fmla="*/ 306 w 10000"/>
              <a:gd name="connsiteY139" fmla="*/ 5677 h 10000"/>
              <a:gd name="connsiteX140" fmla="*/ 102 w 10000"/>
              <a:gd name="connsiteY140" fmla="*/ 5518 h 10000"/>
              <a:gd name="connsiteX141" fmla="*/ 216 w 10000"/>
              <a:gd name="connsiteY141" fmla="*/ 5243 h 10000"/>
              <a:gd name="connsiteX142" fmla="*/ 204 w 10000"/>
              <a:gd name="connsiteY142" fmla="*/ 5070 h 10000"/>
              <a:gd name="connsiteX143" fmla="*/ 0 w 10000"/>
              <a:gd name="connsiteY143" fmla="*/ 5070 h 10000"/>
              <a:gd name="connsiteX144" fmla="*/ 0 w 10000"/>
              <a:gd name="connsiteY144" fmla="*/ 4622 h 10000"/>
              <a:gd name="connsiteX145" fmla="*/ 204 w 10000"/>
              <a:gd name="connsiteY145" fmla="*/ 4482 h 10000"/>
              <a:gd name="connsiteX146" fmla="*/ 415 w 10000"/>
              <a:gd name="connsiteY146" fmla="*/ 4482 h 10000"/>
              <a:gd name="connsiteX147" fmla="*/ 517 w 10000"/>
              <a:gd name="connsiteY147" fmla="*/ 4332 h 10000"/>
              <a:gd name="connsiteX148" fmla="*/ 727 w 10000"/>
              <a:gd name="connsiteY148" fmla="*/ 4332 h 10000"/>
              <a:gd name="connsiteX149" fmla="*/ 1034 w 10000"/>
              <a:gd name="connsiteY149" fmla="*/ 4034 h 10000"/>
              <a:gd name="connsiteX150" fmla="*/ 1142 w 10000"/>
              <a:gd name="connsiteY150" fmla="*/ 3725 h 10000"/>
              <a:gd name="connsiteX151" fmla="*/ 1034 w 10000"/>
              <a:gd name="connsiteY151" fmla="*/ 3137 h 10000"/>
              <a:gd name="connsiteX152" fmla="*/ 1034 w 10000"/>
              <a:gd name="connsiteY152" fmla="*/ 2988 h 10000"/>
              <a:gd name="connsiteX153" fmla="*/ 1346 w 10000"/>
              <a:gd name="connsiteY153" fmla="*/ 2988 h 10000"/>
              <a:gd name="connsiteX154" fmla="*/ 1454 w 10000"/>
              <a:gd name="connsiteY154" fmla="*/ 2381 h 10000"/>
              <a:gd name="connsiteX155" fmla="*/ 1773 w 10000"/>
              <a:gd name="connsiteY155" fmla="*/ 2381 h 10000"/>
              <a:gd name="connsiteX156" fmla="*/ 1881 w 10000"/>
              <a:gd name="connsiteY156" fmla="*/ 2381 h 10000"/>
              <a:gd name="connsiteX157" fmla="*/ 1983 w 10000"/>
              <a:gd name="connsiteY157" fmla="*/ 1933 h 10000"/>
              <a:gd name="connsiteX158" fmla="*/ 2085 w 10000"/>
              <a:gd name="connsiteY158" fmla="*/ 1793 h 10000"/>
              <a:gd name="connsiteX0" fmla="*/ 2085 w 10000"/>
              <a:gd name="connsiteY0" fmla="*/ 1793 h 10000"/>
              <a:gd name="connsiteX1" fmla="*/ 2085 w 10000"/>
              <a:gd name="connsiteY1" fmla="*/ 1793 h 10000"/>
              <a:gd name="connsiteX2" fmla="*/ 2296 w 10000"/>
              <a:gd name="connsiteY2" fmla="*/ 1643 h 10000"/>
              <a:gd name="connsiteX3" fmla="*/ 2500 w 10000"/>
              <a:gd name="connsiteY3" fmla="*/ 2092 h 10000"/>
              <a:gd name="connsiteX4" fmla="*/ 2710 w 10000"/>
              <a:gd name="connsiteY4" fmla="*/ 2092 h 10000"/>
              <a:gd name="connsiteX5" fmla="*/ 2813 w 10000"/>
              <a:gd name="connsiteY5" fmla="*/ 2381 h 10000"/>
              <a:gd name="connsiteX6" fmla="*/ 2813 w 10000"/>
              <a:gd name="connsiteY6" fmla="*/ 2988 h 10000"/>
              <a:gd name="connsiteX7" fmla="*/ 3438 w 10000"/>
              <a:gd name="connsiteY7" fmla="*/ 3277 h 10000"/>
              <a:gd name="connsiteX8" fmla="*/ 3750 w 10000"/>
              <a:gd name="connsiteY8" fmla="*/ 3725 h 10000"/>
              <a:gd name="connsiteX9" fmla="*/ 4369 w 10000"/>
              <a:gd name="connsiteY9" fmla="*/ 3725 h 10000"/>
              <a:gd name="connsiteX10" fmla="*/ 4681 w 10000"/>
              <a:gd name="connsiteY10" fmla="*/ 4034 h 10000"/>
              <a:gd name="connsiteX11" fmla="*/ 5096 w 10000"/>
              <a:gd name="connsiteY11" fmla="*/ 4174 h 10000"/>
              <a:gd name="connsiteX12" fmla="*/ 5523 w 10000"/>
              <a:gd name="connsiteY12" fmla="*/ 3884 h 10000"/>
              <a:gd name="connsiteX13" fmla="*/ 5938 w 10000"/>
              <a:gd name="connsiteY13" fmla="*/ 3884 h 10000"/>
              <a:gd name="connsiteX14" fmla="*/ 6250 w 10000"/>
              <a:gd name="connsiteY14" fmla="*/ 3436 h 10000"/>
              <a:gd name="connsiteX15" fmla="*/ 6148 w 10000"/>
              <a:gd name="connsiteY15" fmla="*/ 3277 h 10000"/>
              <a:gd name="connsiteX16" fmla="*/ 6352 w 10000"/>
              <a:gd name="connsiteY16" fmla="*/ 2988 h 10000"/>
              <a:gd name="connsiteX17" fmla="*/ 6563 w 10000"/>
              <a:gd name="connsiteY17" fmla="*/ 3137 h 10000"/>
              <a:gd name="connsiteX18" fmla="*/ 6875 w 10000"/>
              <a:gd name="connsiteY18" fmla="*/ 2829 h 10000"/>
              <a:gd name="connsiteX19" fmla="*/ 7079 w 10000"/>
              <a:gd name="connsiteY19" fmla="*/ 2540 h 10000"/>
              <a:gd name="connsiteX20" fmla="*/ 7494 w 10000"/>
              <a:gd name="connsiteY20" fmla="*/ 2540 h 10000"/>
              <a:gd name="connsiteX21" fmla="*/ 7392 w 10000"/>
              <a:gd name="connsiteY21" fmla="*/ 2241 h 10000"/>
              <a:gd name="connsiteX22" fmla="*/ 7290 w 10000"/>
              <a:gd name="connsiteY22" fmla="*/ 2092 h 10000"/>
              <a:gd name="connsiteX23" fmla="*/ 7079 w 10000"/>
              <a:gd name="connsiteY23" fmla="*/ 2241 h 10000"/>
              <a:gd name="connsiteX24" fmla="*/ 6875 w 10000"/>
              <a:gd name="connsiteY24" fmla="*/ 2241 h 10000"/>
              <a:gd name="connsiteX25" fmla="*/ 6875 w 10000"/>
              <a:gd name="connsiteY25" fmla="*/ 1643 h 10000"/>
              <a:gd name="connsiteX26" fmla="*/ 6977 w 10000"/>
              <a:gd name="connsiteY26" fmla="*/ 1345 h 10000"/>
              <a:gd name="connsiteX27" fmla="*/ 7188 w 10000"/>
              <a:gd name="connsiteY27" fmla="*/ 1485 h 10000"/>
              <a:gd name="connsiteX28" fmla="*/ 7494 w 10000"/>
              <a:gd name="connsiteY28" fmla="*/ 1345 h 10000"/>
              <a:gd name="connsiteX29" fmla="*/ 7602 w 10000"/>
              <a:gd name="connsiteY29" fmla="*/ 747 h 10000"/>
              <a:gd name="connsiteX30" fmla="*/ 7704 w 10000"/>
              <a:gd name="connsiteY30" fmla="*/ 588 h 10000"/>
              <a:gd name="connsiteX31" fmla="*/ 7704 w 10000"/>
              <a:gd name="connsiteY31" fmla="*/ 448 h 10000"/>
              <a:gd name="connsiteX32" fmla="*/ 7602 w 10000"/>
              <a:gd name="connsiteY32" fmla="*/ 448 h 10000"/>
              <a:gd name="connsiteX33" fmla="*/ 7704 w 10000"/>
              <a:gd name="connsiteY33" fmla="*/ 140 h 10000"/>
              <a:gd name="connsiteX34" fmla="*/ 8119 w 10000"/>
              <a:gd name="connsiteY34" fmla="*/ 0 h 10000"/>
              <a:gd name="connsiteX35" fmla="*/ 8431 w 10000"/>
              <a:gd name="connsiteY35" fmla="*/ 140 h 10000"/>
              <a:gd name="connsiteX36" fmla="*/ 8642 w 10000"/>
              <a:gd name="connsiteY36" fmla="*/ 448 h 10000"/>
              <a:gd name="connsiteX37" fmla="*/ 8846 w 10000"/>
              <a:gd name="connsiteY37" fmla="*/ 1485 h 10000"/>
              <a:gd name="connsiteX38" fmla="*/ 9056 w 10000"/>
              <a:gd name="connsiteY38" fmla="*/ 1485 h 10000"/>
              <a:gd name="connsiteX39" fmla="*/ 9363 w 10000"/>
              <a:gd name="connsiteY39" fmla="*/ 1793 h 10000"/>
              <a:gd name="connsiteX40" fmla="*/ 9363 w 10000"/>
              <a:gd name="connsiteY40" fmla="*/ 2092 h 10000"/>
              <a:gd name="connsiteX41" fmla="*/ 9585 w 10000"/>
              <a:gd name="connsiteY41" fmla="*/ 2092 h 10000"/>
              <a:gd name="connsiteX42" fmla="*/ 10000 w 10000"/>
              <a:gd name="connsiteY42" fmla="*/ 1933 h 10000"/>
              <a:gd name="connsiteX43" fmla="*/ 10000 w 10000"/>
              <a:gd name="connsiteY43" fmla="*/ 2241 h 10000"/>
              <a:gd name="connsiteX44" fmla="*/ 9688 w 10000"/>
              <a:gd name="connsiteY44" fmla="*/ 3137 h 10000"/>
              <a:gd name="connsiteX45" fmla="*/ 9585 w 10000"/>
              <a:gd name="connsiteY45" fmla="*/ 2988 h 10000"/>
              <a:gd name="connsiteX46" fmla="*/ 9363 w 10000"/>
              <a:gd name="connsiteY46" fmla="*/ 3137 h 10000"/>
              <a:gd name="connsiteX47" fmla="*/ 9483 w 10000"/>
              <a:gd name="connsiteY47" fmla="*/ 3585 h 10000"/>
              <a:gd name="connsiteX48" fmla="*/ 9363 w 10000"/>
              <a:gd name="connsiteY48" fmla="*/ 3884 h 10000"/>
              <a:gd name="connsiteX49" fmla="*/ 9261 w 10000"/>
              <a:gd name="connsiteY49" fmla="*/ 3884 h 10000"/>
              <a:gd name="connsiteX50" fmla="*/ 9056 w 10000"/>
              <a:gd name="connsiteY50" fmla="*/ 4034 h 10000"/>
              <a:gd name="connsiteX51" fmla="*/ 8948 w 10000"/>
              <a:gd name="connsiteY51" fmla="*/ 4034 h 10000"/>
              <a:gd name="connsiteX52" fmla="*/ 8846 w 10000"/>
              <a:gd name="connsiteY52" fmla="*/ 4174 h 10000"/>
              <a:gd name="connsiteX53" fmla="*/ 8744 w 10000"/>
              <a:gd name="connsiteY53" fmla="*/ 4174 h 10000"/>
              <a:gd name="connsiteX54" fmla="*/ 8329 w 10000"/>
              <a:gd name="connsiteY54" fmla="*/ 4622 h 10000"/>
              <a:gd name="connsiteX55" fmla="*/ 8329 w 10000"/>
              <a:gd name="connsiteY55" fmla="*/ 4781 h 10000"/>
              <a:gd name="connsiteX56" fmla="*/ 8119 w 10000"/>
              <a:gd name="connsiteY56" fmla="*/ 4781 h 10000"/>
              <a:gd name="connsiteX57" fmla="*/ 7806 w 10000"/>
              <a:gd name="connsiteY57" fmla="*/ 5070 h 10000"/>
              <a:gd name="connsiteX58" fmla="*/ 7806 w 10000"/>
              <a:gd name="connsiteY58" fmla="*/ 4930 h 10000"/>
              <a:gd name="connsiteX59" fmla="*/ 7806 w 10000"/>
              <a:gd name="connsiteY59" fmla="*/ 4781 h 10000"/>
              <a:gd name="connsiteX60" fmla="*/ 7915 w 10000"/>
              <a:gd name="connsiteY60" fmla="*/ 4482 h 10000"/>
              <a:gd name="connsiteX61" fmla="*/ 7806 w 10000"/>
              <a:gd name="connsiteY61" fmla="*/ 4332 h 10000"/>
              <a:gd name="connsiteX62" fmla="*/ 7494 w 10000"/>
              <a:gd name="connsiteY62" fmla="*/ 4781 h 10000"/>
              <a:gd name="connsiteX63" fmla="*/ 7392 w 10000"/>
              <a:gd name="connsiteY63" fmla="*/ 4930 h 10000"/>
              <a:gd name="connsiteX64" fmla="*/ 7290 w 10000"/>
              <a:gd name="connsiteY64" fmla="*/ 4930 h 10000"/>
              <a:gd name="connsiteX65" fmla="*/ 7188 w 10000"/>
              <a:gd name="connsiteY65" fmla="*/ 5070 h 10000"/>
              <a:gd name="connsiteX66" fmla="*/ 7494 w 10000"/>
              <a:gd name="connsiteY66" fmla="*/ 5518 h 10000"/>
              <a:gd name="connsiteX67" fmla="*/ 7704 w 10000"/>
              <a:gd name="connsiteY67" fmla="*/ 5369 h 10000"/>
              <a:gd name="connsiteX68" fmla="*/ 8017 w 10000"/>
              <a:gd name="connsiteY68" fmla="*/ 5518 h 10000"/>
              <a:gd name="connsiteX69" fmla="*/ 8017 w 10000"/>
              <a:gd name="connsiteY69" fmla="*/ 5677 h 10000"/>
              <a:gd name="connsiteX70" fmla="*/ 7915 w 10000"/>
              <a:gd name="connsiteY70" fmla="*/ 5518 h 10000"/>
              <a:gd name="connsiteX71" fmla="*/ 7704 w 10000"/>
              <a:gd name="connsiteY71" fmla="*/ 5677 h 10000"/>
              <a:gd name="connsiteX72" fmla="*/ 7494 w 10000"/>
              <a:gd name="connsiteY72" fmla="*/ 6125 h 10000"/>
              <a:gd name="connsiteX73" fmla="*/ 7602 w 10000"/>
              <a:gd name="connsiteY73" fmla="*/ 6265 h 10000"/>
              <a:gd name="connsiteX74" fmla="*/ 7704 w 10000"/>
              <a:gd name="connsiteY74" fmla="*/ 6863 h 10000"/>
              <a:gd name="connsiteX75" fmla="*/ 7915 w 10000"/>
              <a:gd name="connsiteY75" fmla="*/ 7021 h 10000"/>
              <a:gd name="connsiteX76" fmla="*/ 7806 w 10000"/>
              <a:gd name="connsiteY76" fmla="*/ 7021 h 10000"/>
              <a:gd name="connsiteX77" fmla="*/ 7915 w 10000"/>
              <a:gd name="connsiteY77" fmla="*/ 7311 h 10000"/>
              <a:gd name="connsiteX78" fmla="*/ 7602 w 10000"/>
              <a:gd name="connsiteY78" fmla="*/ 7470 h 10000"/>
              <a:gd name="connsiteX79" fmla="*/ 7915 w 10000"/>
              <a:gd name="connsiteY79" fmla="*/ 7470 h 10000"/>
              <a:gd name="connsiteX80" fmla="*/ 7806 w 10000"/>
              <a:gd name="connsiteY80" fmla="*/ 8058 h 10000"/>
              <a:gd name="connsiteX81" fmla="*/ 7602 w 10000"/>
              <a:gd name="connsiteY81" fmla="*/ 8366 h 10000"/>
              <a:gd name="connsiteX82" fmla="*/ 7494 w 10000"/>
              <a:gd name="connsiteY82" fmla="*/ 8366 h 10000"/>
              <a:gd name="connsiteX83" fmla="*/ 7494 w 10000"/>
              <a:gd name="connsiteY83" fmla="*/ 8655 h 10000"/>
              <a:gd name="connsiteX84" fmla="*/ 7392 w 10000"/>
              <a:gd name="connsiteY84" fmla="*/ 8954 h 10000"/>
              <a:gd name="connsiteX85" fmla="*/ 7290 w 10000"/>
              <a:gd name="connsiteY85" fmla="*/ 8954 h 10000"/>
              <a:gd name="connsiteX86" fmla="*/ 7290 w 10000"/>
              <a:gd name="connsiteY86" fmla="*/ 9104 h 10000"/>
              <a:gd name="connsiteX87" fmla="*/ 6977 w 10000"/>
              <a:gd name="connsiteY87" fmla="*/ 9402 h 10000"/>
              <a:gd name="connsiteX88" fmla="*/ 6665 w 10000"/>
              <a:gd name="connsiteY88" fmla="*/ 9402 h 10000"/>
              <a:gd name="connsiteX89" fmla="*/ 6665 w 10000"/>
              <a:gd name="connsiteY89" fmla="*/ 9552 h 10000"/>
              <a:gd name="connsiteX90" fmla="*/ 6563 w 10000"/>
              <a:gd name="connsiteY90" fmla="*/ 9402 h 10000"/>
              <a:gd name="connsiteX91" fmla="*/ 6563 w 10000"/>
              <a:gd name="connsiteY91" fmla="*/ 9552 h 10000"/>
              <a:gd name="connsiteX92" fmla="*/ 6460 w 10000"/>
              <a:gd name="connsiteY92" fmla="*/ 9552 h 10000"/>
              <a:gd name="connsiteX93" fmla="*/ 6046 w 10000"/>
              <a:gd name="connsiteY93" fmla="*/ 9851 h 10000"/>
              <a:gd name="connsiteX94" fmla="*/ 5938 w 10000"/>
              <a:gd name="connsiteY94" fmla="*/ 10000 h 10000"/>
              <a:gd name="connsiteX95" fmla="*/ 5938 w 10000"/>
              <a:gd name="connsiteY95" fmla="*/ 9711 h 10000"/>
              <a:gd name="connsiteX96" fmla="*/ 5733 w 10000"/>
              <a:gd name="connsiteY96" fmla="*/ 9711 h 10000"/>
              <a:gd name="connsiteX97" fmla="*/ 5625 w 10000"/>
              <a:gd name="connsiteY97" fmla="*/ 9711 h 10000"/>
              <a:gd name="connsiteX98" fmla="*/ 5409 w 10000"/>
              <a:gd name="connsiteY98" fmla="*/ 9711 h 10000"/>
              <a:gd name="connsiteX99" fmla="*/ 5409 w 10000"/>
              <a:gd name="connsiteY99" fmla="*/ 9402 h 10000"/>
              <a:gd name="connsiteX100" fmla="*/ 5198 w 10000"/>
              <a:gd name="connsiteY100" fmla="*/ 9402 h 10000"/>
              <a:gd name="connsiteX101" fmla="*/ 4784 w 10000"/>
              <a:gd name="connsiteY101" fmla="*/ 9552 h 10000"/>
              <a:gd name="connsiteX102" fmla="*/ 4681 w 10000"/>
              <a:gd name="connsiteY102" fmla="*/ 9402 h 10000"/>
              <a:gd name="connsiteX103" fmla="*/ 4681 w 10000"/>
              <a:gd name="connsiteY103" fmla="*/ 9552 h 10000"/>
              <a:gd name="connsiteX104" fmla="*/ 4579 w 10000"/>
              <a:gd name="connsiteY104" fmla="*/ 9552 h 10000"/>
              <a:gd name="connsiteX105" fmla="*/ 4579 w 10000"/>
              <a:gd name="connsiteY105" fmla="*/ 9851 h 10000"/>
              <a:gd name="connsiteX106" fmla="*/ 4477 w 10000"/>
              <a:gd name="connsiteY106" fmla="*/ 9851 h 10000"/>
              <a:gd name="connsiteX107" fmla="*/ 4477 w 10000"/>
              <a:gd name="connsiteY107" fmla="*/ 9711 h 10000"/>
              <a:gd name="connsiteX108" fmla="*/ 4369 w 10000"/>
              <a:gd name="connsiteY108" fmla="*/ 9711 h 10000"/>
              <a:gd name="connsiteX109" fmla="*/ 4165 w 10000"/>
              <a:gd name="connsiteY109" fmla="*/ 9552 h 10000"/>
              <a:gd name="connsiteX110" fmla="*/ 4165 w 10000"/>
              <a:gd name="connsiteY110" fmla="*/ 9402 h 10000"/>
              <a:gd name="connsiteX111" fmla="*/ 4165 w 10000"/>
              <a:gd name="connsiteY111" fmla="*/ 9262 h 10000"/>
              <a:gd name="connsiteX112" fmla="*/ 4056 w 10000"/>
              <a:gd name="connsiteY112" fmla="*/ 9104 h 10000"/>
              <a:gd name="connsiteX113" fmla="*/ 3954 w 10000"/>
              <a:gd name="connsiteY113" fmla="*/ 9104 h 10000"/>
              <a:gd name="connsiteX114" fmla="*/ 4056 w 10000"/>
              <a:gd name="connsiteY114" fmla="*/ 8366 h 10000"/>
              <a:gd name="connsiteX115" fmla="*/ 3954 w 10000"/>
              <a:gd name="connsiteY115" fmla="*/ 8058 h 10000"/>
              <a:gd name="connsiteX116" fmla="*/ 3852 w 10000"/>
              <a:gd name="connsiteY116" fmla="*/ 8058 h 10000"/>
              <a:gd name="connsiteX117" fmla="*/ 3642 w 10000"/>
              <a:gd name="connsiteY117" fmla="*/ 7759 h 10000"/>
              <a:gd name="connsiteX118" fmla="*/ 3438 w 10000"/>
              <a:gd name="connsiteY118" fmla="*/ 7759 h 10000"/>
              <a:gd name="connsiteX119" fmla="*/ 2915 w 10000"/>
              <a:gd name="connsiteY119" fmla="*/ 8058 h 10000"/>
              <a:gd name="connsiteX120" fmla="*/ 2608 w 10000"/>
              <a:gd name="connsiteY120" fmla="*/ 8058 h 10000"/>
              <a:gd name="connsiteX121" fmla="*/ 2500 w 10000"/>
              <a:gd name="connsiteY121" fmla="*/ 8207 h 10000"/>
              <a:gd name="connsiteX122" fmla="*/ 2398 w 10000"/>
              <a:gd name="connsiteY122" fmla="*/ 8058 h 10000"/>
              <a:gd name="connsiteX123" fmla="*/ 2296 w 10000"/>
              <a:gd name="connsiteY123" fmla="*/ 8058 h 10000"/>
              <a:gd name="connsiteX124" fmla="*/ 1983 w 10000"/>
              <a:gd name="connsiteY124" fmla="*/ 8058 h 10000"/>
              <a:gd name="connsiteX125" fmla="*/ 1773 w 10000"/>
              <a:gd name="connsiteY125" fmla="*/ 7918 h 10000"/>
              <a:gd name="connsiteX126" fmla="*/ 1671 w 10000"/>
              <a:gd name="connsiteY126" fmla="*/ 7759 h 10000"/>
              <a:gd name="connsiteX127" fmla="*/ 1556 w 10000"/>
              <a:gd name="connsiteY127" fmla="*/ 7759 h 10000"/>
              <a:gd name="connsiteX128" fmla="*/ 1346 w 10000"/>
              <a:gd name="connsiteY128" fmla="*/ 7470 h 10000"/>
              <a:gd name="connsiteX129" fmla="*/ 1142 w 10000"/>
              <a:gd name="connsiteY129" fmla="*/ 7470 h 10000"/>
              <a:gd name="connsiteX130" fmla="*/ 829 w 10000"/>
              <a:gd name="connsiteY130" fmla="*/ 7311 h 10000"/>
              <a:gd name="connsiteX131" fmla="*/ 727 w 10000"/>
              <a:gd name="connsiteY131" fmla="*/ 6863 h 10000"/>
              <a:gd name="connsiteX132" fmla="*/ 931 w 10000"/>
              <a:gd name="connsiteY132" fmla="*/ 6863 h 10000"/>
              <a:gd name="connsiteX133" fmla="*/ 829 w 10000"/>
              <a:gd name="connsiteY133" fmla="*/ 6573 h 10000"/>
              <a:gd name="connsiteX134" fmla="*/ 1034 w 10000"/>
              <a:gd name="connsiteY134" fmla="*/ 6265 h 10000"/>
              <a:gd name="connsiteX135" fmla="*/ 1034 w 10000"/>
              <a:gd name="connsiteY135" fmla="*/ 5966 h 10000"/>
              <a:gd name="connsiteX136" fmla="*/ 931 w 10000"/>
              <a:gd name="connsiteY136" fmla="*/ 5817 h 10000"/>
              <a:gd name="connsiteX137" fmla="*/ 619 w 10000"/>
              <a:gd name="connsiteY137" fmla="*/ 5966 h 10000"/>
              <a:gd name="connsiteX138" fmla="*/ 415 w 10000"/>
              <a:gd name="connsiteY138" fmla="*/ 5817 h 10000"/>
              <a:gd name="connsiteX139" fmla="*/ 444 w 10000"/>
              <a:gd name="connsiteY139" fmla="*/ 5373 h 10000"/>
              <a:gd name="connsiteX140" fmla="*/ 102 w 10000"/>
              <a:gd name="connsiteY140" fmla="*/ 5518 h 10000"/>
              <a:gd name="connsiteX141" fmla="*/ 216 w 10000"/>
              <a:gd name="connsiteY141" fmla="*/ 5243 h 10000"/>
              <a:gd name="connsiteX142" fmla="*/ 204 w 10000"/>
              <a:gd name="connsiteY142" fmla="*/ 5070 h 10000"/>
              <a:gd name="connsiteX143" fmla="*/ 0 w 10000"/>
              <a:gd name="connsiteY143" fmla="*/ 5070 h 10000"/>
              <a:gd name="connsiteX144" fmla="*/ 0 w 10000"/>
              <a:gd name="connsiteY144" fmla="*/ 4622 h 10000"/>
              <a:gd name="connsiteX145" fmla="*/ 204 w 10000"/>
              <a:gd name="connsiteY145" fmla="*/ 4482 h 10000"/>
              <a:gd name="connsiteX146" fmla="*/ 415 w 10000"/>
              <a:gd name="connsiteY146" fmla="*/ 4482 h 10000"/>
              <a:gd name="connsiteX147" fmla="*/ 517 w 10000"/>
              <a:gd name="connsiteY147" fmla="*/ 4332 h 10000"/>
              <a:gd name="connsiteX148" fmla="*/ 727 w 10000"/>
              <a:gd name="connsiteY148" fmla="*/ 4332 h 10000"/>
              <a:gd name="connsiteX149" fmla="*/ 1034 w 10000"/>
              <a:gd name="connsiteY149" fmla="*/ 4034 h 10000"/>
              <a:gd name="connsiteX150" fmla="*/ 1142 w 10000"/>
              <a:gd name="connsiteY150" fmla="*/ 3725 h 10000"/>
              <a:gd name="connsiteX151" fmla="*/ 1034 w 10000"/>
              <a:gd name="connsiteY151" fmla="*/ 3137 h 10000"/>
              <a:gd name="connsiteX152" fmla="*/ 1034 w 10000"/>
              <a:gd name="connsiteY152" fmla="*/ 2988 h 10000"/>
              <a:gd name="connsiteX153" fmla="*/ 1346 w 10000"/>
              <a:gd name="connsiteY153" fmla="*/ 2988 h 10000"/>
              <a:gd name="connsiteX154" fmla="*/ 1454 w 10000"/>
              <a:gd name="connsiteY154" fmla="*/ 2381 h 10000"/>
              <a:gd name="connsiteX155" fmla="*/ 1773 w 10000"/>
              <a:gd name="connsiteY155" fmla="*/ 2381 h 10000"/>
              <a:gd name="connsiteX156" fmla="*/ 1881 w 10000"/>
              <a:gd name="connsiteY156" fmla="*/ 2381 h 10000"/>
              <a:gd name="connsiteX157" fmla="*/ 1983 w 10000"/>
              <a:gd name="connsiteY157" fmla="*/ 1933 h 10000"/>
              <a:gd name="connsiteX158" fmla="*/ 2085 w 10000"/>
              <a:gd name="connsiteY158" fmla="*/ 1793 h 10000"/>
              <a:gd name="connsiteX0" fmla="*/ 2085 w 10000"/>
              <a:gd name="connsiteY0" fmla="*/ 1793 h 10000"/>
              <a:gd name="connsiteX1" fmla="*/ 2085 w 10000"/>
              <a:gd name="connsiteY1" fmla="*/ 1793 h 10000"/>
              <a:gd name="connsiteX2" fmla="*/ 2296 w 10000"/>
              <a:gd name="connsiteY2" fmla="*/ 1643 h 10000"/>
              <a:gd name="connsiteX3" fmla="*/ 2500 w 10000"/>
              <a:gd name="connsiteY3" fmla="*/ 2092 h 10000"/>
              <a:gd name="connsiteX4" fmla="*/ 2710 w 10000"/>
              <a:gd name="connsiteY4" fmla="*/ 2092 h 10000"/>
              <a:gd name="connsiteX5" fmla="*/ 2813 w 10000"/>
              <a:gd name="connsiteY5" fmla="*/ 2381 h 10000"/>
              <a:gd name="connsiteX6" fmla="*/ 2813 w 10000"/>
              <a:gd name="connsiteY6" fmla="*/ 2988 h 10000"/>
              <a:gd name="connsiteX7" fmla="*/ 3438 w 10000"/>
              <a:gd name="connsiteY7" fmla="*/ 3277 h 10000"/>
              <a:gd name="connsiteX8" fmla="*/ 3750 w 10000"/>
              <a:gd name="connsiteY8" fmla="*/ 3725 h 10000"/>
              <a:gd name="connsiteX9" fmla="*/ 4369 w 10000"/>
              <a:gd name="connsiteY9" fmla="*/ 3725 h 10000"/>
              <a:gd name="connsiteX10" fmla="*/ 4681 w 10000"/>
              <a:gd name="connsiteY10" fmla="*/ 4034 h 10000"/>
              <a:gd name="connsiteX11" fmla="*/ 5096 w 10000"/>
              <a:gd name="connsiteY11" fmla="*/ 4174 h 10000"/>
              <a:gd name="connsiteX12" fmla="*/ 5523 w 10000"/>
              <a:gd name="connsiteY12" fmla="*/ 3884 h 10000"/>
              <a:gd name="connsiteX13" fmla="*/ 5938 w 10000"/>
              <a:gd name="connsiteY13" fmla="*/ 3884 h 10000"/>
              <a:gd name="connsiteX14" fmla="*/ 6250 w 10000"/>
              <a:gd name="connsiteY14" fmla="*/ 3436 h 10000"/>
              <a:gd name="connsiteX15" fmla="*/ 6148 w 10000"/>
              <a:gd name="connsiteY15" fmla="*/ 3277 h 10000"/>
              <a:gd name="connsiteX16" fmla="*/ 6352 w 10000"/>
              <a:gd name="connsiteY16" fmla="*/ 2988 h 10000"/>
              <a:gd name="connsiteX17" fmla="*/ 6563 w 10000"/>
              <a:gd name="connsiteY17" fmla="*/ 3137 h 10000"/>
              <a:gd name="connsiteX18" fmla="*/ 6875 w 10000"/>
              <a:gd name="connsiteY18" fmla="*/ 2829 h 10000"/>
              <a:gd name="connsiteX19" fmla="*/ 7079 w 10000"/>
              <a:gd name="connsiteY19" fmla="*/ 2540 h 10000"/>
              <a:gd name="connsiteX20" fmla="*/ 7494 w 10000"/>
              <a:gd name="connsiteY20" fmla="*/ 2540 h 10000"/>
              <a:gd name="connsiteX21" fmla="*/ 7392 w 10000"/>
              <a:gd name="connsiteY21" fmla="*/ 2241 h 10000"/>
              <a:gd name="connsiteX22" fmla="*/ 7290 w 10000"/>
              <a:gd name="connsiteY22" fmla="*/ 2092 h 10000"/>
              <a:gd name="connsiteX23" fmla="*/ 7079 w 10000"/>
              <a:gd name="connsiteY23" fmla="*/ 2241 h 10000"/>
              <a:gd name="connsiteX24" fmla="*/ 6875 w 10000"/>
              <a:gd name="connsiteY24" fmla="*/ 2241 h 10000"/>
              <a:gd name="connsiteX25" fmla="*/ 6875 w 10000"/>
              <a:gd name="connsiteY25" fmla="*/ 1643 h 10000"/>
              <a:gd name="connsiteX26" fmla="*/ 6977 w 10000"/>
              <a:gd name="connsiteY26" fmla="*/ 1345 h 10000"/>
              <a:gd name="connsiteX27" fmla="*/ 7188 w 10000"/>
              <a:gd name="connsiteY27" fmla="*/ 1485 h 10000"/>
              <a:gd name="connsiteX28" fmla="*/ 7494 w 10000"/>
              <a:gd name="connsiteY28" fmla="*/ 1345 h 10000"/>
              <a:gd name="connsiteX29" fmla="*/ 7602 w 10000"/>
              <a:gd name="connsiteY29" fmla="*/ 747 h 10000"/>
              <a:gd name="connsiteX30" fmla="*/ 7704 w 10000"/>
              <a:gd name="connsiteY30" fmla="*/ 588 h 10000"/>
              <a:gd name="connsiteX31" fmla="*/ 7704 w 10000"/>
              <a:gd name="connsiteY31" fmla="*/ 448 h 10000"/>
              <a:gd name="connsiteX32" fmla="*/ 7602 w 10000"/>
              <a:gd name="connsiteY32" fmla="*/ 448 h 10000"/>
              <a:gd name="connsiteX33" fmla="*/ 7704 w 10000"/>
              <a:gd name="connsiteY33" fmla="*/ 140 h 10000"/>
              <a:gd name="connsiteX34" fmla="*/ 8119 w 10000"/>
              <a:gd name="connsiteY34" fmla="*/ 0 h 10000"/>
              <a:gd name="connsiteX35" fmla="*/ 8431 w 10000"/>
              <a:gd name="connsiteY35" fmla="*/ 140 h 10000"/>
              <a:gd name="connsiteX36" fmla="*/ 8642 w 10000"/>
              <a:gd name="connsiteY36" fmla="*/ 448 h 10000"/>
              <a:gd name="connsiteX37" fmla="*/ 8846 w 10000"/>
              <a:gd name="connsiteY37" fmla="*/ 1485 h 10000"/>
              <a:gd name="connsiteX38" fmla="*/ 9056 w 10000"/>
              <a:gd name="connsiteY38" fmla="*/ 1485 h 10000"/>
              <a:gd name="connsiteX39" fmla="*/ 9363 w 10000"/>
              <a:gd name="connsiteY39" fmla="*/ 1793 h 10000"/>
              <a:gd name="connsiteX40" fmla="*/ 9363 w 10000"/>
              <a:gd name="connsiteY40" fmla="*/ 2092 h 10000"/>
              <a:gd name="connsiteX41" fmla="*/ 9585 w 10000"/>
              <a:gd name="connsiteY41" fmla="*/ 2092 h 10000"/>
              <a:gd name="connsiteX42" fmla="*/ 10000 w 10000"/>
              <a:gd name="connsiteY42" fmla="*/ 1933 h 10000"/>
              <a:gd name="connsiteX43" fmla="*/ 10000 w 10000"/>
              <a:gd name="connsiteY43" fmla="*/ 2241 h 10000"/>
              <a:gd name="connsiteX44" fmla="*/ 9688 w 10000"/>
              <a:gd name="connsiteY44" fmla="*/ 3137 h 10000"/>
              <a:gd name="connsiteX45" fmla="*/ 9585 w 10000"/>
              <a:gd name="connsiteY45" fmla="*/ 2988 h 10000"/>
              <a:gd name="connsiteX46" fmla="*/ 9363 w 10000"/>
              <a:gd name="connsiteY46" fmla="*/ 3137 h 10000"/>
              <a:gd name="connsiteX47" fmla="*/ 9483 w 10000"/>
              <a:gd name="connsiteY47" fmla="*/ 3585 h 10000"/>
              <a:gd name="connsiteX48" fmla="*/ 9363 w 10000"/>
              <a:gd name="connsiteY48" fmla="*/ 3884 h 10000"/>
              <a:gd name="connsiteX49" fmla="*/ 9261 w 10000"/>
              <a:gd name="connsiteY49" fmla="*/ 3884 h 10000"/>
              <a:gd name="connsiteX50" fmla="*/ 9056 w 10000"/>
              <a:gd name="connsiteY50" fmla="*/ 4034 h 10000"/>
              <a:gd name="connsiteX51" fmla="*/ 8948 w 10000"/>
              <a:gd name="connsiteY51" fmla="*/ 4034 h 10000"/>
              <a:gd name="connsiteX52" fmla="*/ 8846 w 10000"/>
              <a:gd name="connsiteY52" fmla="*/ 4174 h 10000"/>
              <a:gd name="connsiteX53" fmla="*/ 8744 w 10000"/>
              <a:gd name="connsiteY53" fmla="*/ 4174 h 10000"/>
              <a:gd name="connsiteX54" fmla="*/ 8329 w 10000"/>
              <a:gd name="connsiteY54" fmla="*/ 4622 h 10000"/>
              <a:gd name="connsiteX55" fmla="*/ 8329 w 10000"/>
              <a:gd name="connsiteY55" fmla="*/ 4781 h 10000"/>
              <a:gd name="connsiteX56" fmla="*/ 8119 w 10000"/>
              <a:gd name="connsiteY56" fmla="*/ 4781 h 10000"/>
              <a:gd name="connsiteX57" fmla="*/ 7806 w 10000"/>
              <a:gd name="connsiteY57" fmla="*/ 5070 h 10000"/>
              <a:gd name="connsiteX58" fmla="*/ 7806 w 10000"/>
              <a:gd name="connsiteY58" fmla="*/ 4930 h 10000"/>
              <a:gd name="connsiteX59" fmla="*/ 7806 w 10000"/>
              <a:gd name="connsiteY59" fmla="*/ 4781 h 10000"/>
              <a:gd name="connsiteX60" fmla="*/ 7915 w 10000"/>
              <a:gd name="connsiteY60" fmla="*/ 4482 h 10000"/>
              <a:gd name="connsiteX61" fmla="*/ 7806 w 10000"/>
              <a:gd name="connsiteY61" fmla="*/ 4332 h 10000"/>
              <a:gd name="connsiteX62" fmla="*/ 7494 w 10000"/>
              <a:gd name="connsiteY62" fmla="*/ 4781 h 10000"/>
              <a:gd name="connsiteX63" fmla="*/ 7392 w 10000"/>
              <a:gd name="connsiteY63" fmla="*/ 4930 h 10000"/>
              <a:gd name="connsiteX64" fmla="*/ 7290 w 10000"/>
              <a:gd name="connsiteY64" fmla="*/ 4930 h 10000"/>
              <a:gd name="connsiteX65" fmla="*/ 7188 w 10000"/>
              <a:gd name="connsiteY65" fmla="*/ 5070 h 10000"/>
              <a:gd name="connsiteX66" fmla="*/ 7494 w 10000"/>
              <a:gd name="connsiteY66" fmla="*/ 5518 h 10000"/>
              <a:gd name="connsiteX67" fmla="*/ 7704 w 10000"/>
              <a:gd name="connsiteY67" fmla="*/ 5369 h 10000"/>
              <a:gd name="connsiteX68" fmla="*/ 8017 w 10000"/>
              <a:gd name="connsiteY68" fmla="*/ 5518 h 10000"/>
              <a:gd name="connsiteX69" fmla="*/ 8017 w 10000"/>
              <a:gd name="connsiteY69" fmla="*/ 5677 h 10000"/>
              <a:gd name="connsiteX70" fmla="*/ 7915 w 10000"/>
              <a:gd name="connsiteY70" fmla="*/ 5518 h 10000"/>
              <a:gd name="connsiteX71" fmla="*/ 7704 w 10000"/>
              <a:gd name="connsiteY71" fmla="*/ 5677 h 10000"/>
              <a:gd name="connsiteX72" fmla="*/ 7494 w 10000"/>
              <a:gd name="connsiteY72" fmla="*/ 6125 h 10000"/>
              <a:gd name="connsiteX73" fmla="*/ 7602 w 10000"/>
              <a:gd name="connsiteY73" fmla="*/ 6265 h 10000"/>
              <a:gd name="connsiteX74" fmla="*/ 7704 w 10000"/>
              <a:gd name="connsiteY74" fmla="*/ 6863 h 10000"/>
              <a:gd name="connsiteX75" fmla="*/ 7915 w 10000"/>
              <a:gd name="connsiteY75" fmla="*/ 7021 h 10000"/>
              <a:gd name="connsiteX76" fmla="*/ 7806 w 10000"/>
              <a:gd name="connsiteY76" fmla="*/ 7021 h 10000"/>
              <a:gd name="connsiteX77" fmla="*/ 7915 w 10000"/>
              <a:gd name="connsiteY77" fmla="*/ 7311 h 10000"/>
              <a:gd name="connsiteX78" fmla="*/ 7602 w 10000"/>
              <a:gd name="connsiteY78" fmla="*/ 7470 h 10000"/>
              <a:gd name="connsiteX79" fmla="*/ 7915 w 10000"/>
              <a:gd name="connsiteY79" fmla="*/ 7470 h 10000"/>
              <a:gd name="connsiteX80" fmla="*/ 7806 w 10000"/>
              <a:gd name="connsiteY80" fmla="*/ 8058 h 10000"/>
              <a:gd name="connsiteX81" fmla="*/ 7602 w 10000"/>
              <a:gd name="connsiteY81" fmla="*/ 8366 h 10000"/>
              <a:gd name="connsiteX82" fmla="*/ 7494 w 10000"/>
              <a:gd name="connsiteY82" fmla="*/ 8366 h 10000"/>
              <a:gd name="connsiteX83" fmla="*/ 7494 w 10000"/>
              <a:gd name="connsiteY83" fmla="*/ 8655 h 10000"/>
              <a:gd name="connsiteX84" fmla="*/ 7392 w 10000"/>
              <a:gd name="connsiteY84" fmla="*/ 8954 h 10000"/>
              <a:gd name="connsiteX85" fmla="*/ 7290 w 10000"/>
              <a:gd name="connsiteY85" fmla="*/ 8954 h 10000"/>
              <a:gd name="connsiteX86" fmla="*/ 7290 w 10000"/>
              <a:gd name="connsiteY86" fmla="*/ 9104 h 10000"/>
              <a:gd name="connsiteX87" fmla="*/ 6977 w 10000"/>
              <a:gd name="connsiteY87" fmla="*/ 9402 h 10000"/>
              <a:gd name="connsiteX88" fmla="*/ 6665 w 10000"/>
              <a:gd name="connsiteY88" fmla="*/ 9402 h 10000"/>
              <a:gd name="connsiteX89" fmla="*/ 6665 w 10000"/>
              <a:gd name="connsiteY89" fmla="*/ 9552 h 10000"/>
              <a:gd name="connsiteX90" fmla="*/ 6563 w 10000"/>
              <a:gd name="connsiteY90" fmla="*/ 9402 h 10000"/>
              <a:gd name="connsiteX91" fmla="*/ 6563 w 10000"/>
              <a:gd name="connsiteY91" fmla="*/ 9552 h 10000"/>
              <a:gd name="connsiteX92" fmla="*/ 6460 w 10000"/>
              <a:gd name="connsiteY92" fmla="*/ 9552 h 10000"/>
              <a:gd name="connsiteX93" fmla="*/ 6046 w 10000"/>
              <a:gd name="connsiteY93" fmla="*/ 9851 h 10000"/>
              <a:gd name="connsiteX94" fmla="*/ 5938 w 10000"/>
              <a:gd name="connsiteY94" fmla="*/ 10000 h 10000"/>
              <a:gd name="connsiteX95" fmla="*/ 5938 w 10000"/>
              <a:gd name="connsiteY95" fmla="*/ 9711 h 10000"/>
              <a:gd name="connsiteX96" fmla="*/ 5733 w 10000"/>
              <a:gd name="connsiteY96" fmla="*/ 9711 h 10000"/>
              <a:gd name="connsiteX97" fmla="*/ 5625 w 10000"/>
              <a:gd name="connsiteY97" fmla="*/ 9711 h 10000"/>
              <a:gd name="connsiteX98" fmla="*/ 5409 w 10000"/>
              <a:gd name="connsiteY98" fmla="*/ 9711 h 10000"/>
              <a:gd name="connsiteX99" fmla="*/ 5409 w 10000"/>
              <a:gd name="connsiteY99" fmla="*/ 9402 h 10000"/>
              <a:gd name="connsiteX100" fmla="*/ 5198 w 10000"/>
              <a:gd name="connsiteY100" fmla="*/ 9402 h 10000"/>
              <a:gd name="connsiteX101" fmla="*/ 4784 w 10000"/>
              <a:gd name="connsiteY101" fmla="*/ 9552 h 10000"/>
              <a:gd name="connsiteX102" fmla="*/ 4681 w 10000"/>
              <a:gd name="connsiteY102" fmla="*/ 9402 h 10000"/>
              <a:gd name="connsiteX103" fmla="*/ 4681 w 10000"/>
              <a:gd name="connsiteY103" fmla="*/ 9552 h 10000"/>
              <a:gd name="connsiteX104" fmla="*/ 4579 w 10000"/>
              <a:gd name="connsiteY104" fmla="*/ 9552 h 10000"/>
              <a:gd name="connsiteX105" fmla="*/ 4579 w 10000"/>
              <a:gd name="connsiteY105" fmla="*/ 9851 h 10000"/>
              <a:gd name="connsiteX106" fmla="*/ 4477 w 10000"/>
              <a:gd name="connsiteY106" fmla="*/ 9851 h 10000"/>
              <a:gd name="connsiteX107" fmla="*/ 4477 w 10000"/>
              <a:gd name="connsiteY107" fmla="*/ 9711 h 10000"/>
              <a:gd name="connsiteX108" fmla="*/ 4369 w 10000"/>
              <a:gd name="connsiteY108" fmla="*/ 9711 h 10000"/>
              <a:gd name="connsiteX109" fmla="*/ 4165 w 10000"/>
              <a:gd name="connsiteY109" fmla="*/ 9552 h 10000"/>
              <a:gd name="connsiteX110" fmla="*/ 4165 w 10000"/>
              <a:gd name="connsiteY110" fmla="*/ 9402 h 10000"/>
              <a:gd name="connsiteX111" fmla="*/ 4165 w 10000"/>
              <a:gd name="connsiteY111" fmla="*/ 9262 h 10000"/>
              <a:gd name="connsiteX112" fmla="*/ 4056 w 10000"/>
              <a:gd name="connsiteY112" fmla="*/ 9104 h 10000"/>
              <a:gd name="connsiteX113" fmla="*/ 3954 w 10000"/>
              <a:gd name="connsiteY113" fmla="*/ 9104 h 10000"/>
              <a:gd name="connsiteX114" fmla="*/ 4056 w 10000"/>
              <a:gd name="connsiteY114" fmla="*/ 8366 h 10000"/>
              <a:gd name="connsiteX115" fmla="*/ 3954 w 10000"/>
              <a:gd name="connsiteY115" fmla="*/ 8058 h 10000"/>
              <a:gd name="connsiteX116" fmla="*/ 3852 w 10000"/>
              <a:gd name="connsiteY116" fmla="*/ 8058 h 10000"/>
              <a:gd name="connsiteX117" fmla="*/ 3642 w 10000"/>
              <a:gd name="connsiteY117" fmla="*/ 7759 h 10000"/>
              <a:gd name="connsiteX118" fmla="*/ 3438 w 10000"/>
              <a:gd name="connsiteY118" fmla="*/ 7759 h 10000"/>
              <a:gd name="connsiteX119" fmla="*/ 2915 w 10000"/>
              <a:gd name="connsiteY119" fmla="*/ 8058 h 10000"/>
              <a:gd name="connsiteX120" fmla="*/ 2608 w 10000"/>
              <a:gd name="connsiteY120" fmla="*/ 8058 h 10000"/>
              <a:gd name="connsiteX121" fmla="*/ 2500 w 10000"/>
              <a:gd name="connsiteY121" fmla="*/ 8207 h 10000"/>
              <a:gd name="connsiteX122" fmla="*/ 2398 w 10000"/>
              <a:gd name="connsiteY122" fmla="*/ 8058 h 10000"/>
              <a:gd name="connsiteX123" fmla="*/ 2296 w 10000"/>
              <a:gd name="connsiteY123" fmla="*/ 8058 h 10000"/>
              <a:gd name="connsiteX124" fmla="*/ 1983 w 10000"/>
              <a:gd name="connsiteY124" fmla="*/ 8058 h 10000"/>
              <a:gd name="connsiteX125" fmla="*/ 1773 w 10000"/>
              <a:gd name="connsiteY125" fmla="*/ 7918 h 10000"/>
              <a:gd name="connsiteX126" fmla="*/ 1671 w 10000"/>
              <a:gd name="connsiteY126" fmla="*/ 7759 h 10000"/>
              <a:gd name="connsiteX127" fmla="*/ 1556 w 10000"/>
              <a:gd name="connsiteY127" fmla="*/ 7759 h 10000"/>
              <a:gd name="connsiteX128" fmla="*/ 1346 w 10000"/>
              <a:gd name="connsiteY128" fmla="*/ 7470 h 10000"/>
              <a:gd name="connsiteX129" fmla="*/ 1142 w 10000"/>
              <a:gd name="connsiteY129" fmla="*/ 7470 h 10000"/>
              <a:gd name="connsiteX130" fmla="*/ 829 w 10000"/>
              <a:gd name="connsiteY130" fmla="*/ 7311 h 10000"/>
              <a:gd name="connsiteX131" fmla="*/ 727 w 10000"/>
              <a:gd name="connsiteY131" fmla="*/ 6863 h 10000"/>
              <a:gd name="connsiteX132" fmla="*/ 931 w 10000"/>
              <a:gd name="connsiteY132" fmla="*/ 6863 h 10000"/>
              <a:gd name="connsiteX133" fmla="*/ 829 w 10000"/>
              <a:gd name="connsiteY133" fmla="*/ 6573 h 10000"/>
              <a:gd name="connsiteX134" fmla="*/ 1034 w 10000"/>
              <a:gd name="connsiteY134" fmla="*/ 6265 h 10000"/>
              <a:gd name="connsiteX135" fmla="*/ 1034 w 10000"/>
              <a:gd name="connsiteY135" fmla="*/ 5966 h 10000"/>
              <a:gd name="connsiteX136" fmla="*/ 931 w 10000"/>
              <a:gd name="connsiteY136" fmla="*/ 5817 h 10000"/>
              <a:gd name="connsiteX137" fmla="*/ 619 w 10000"/>
              <a:gd name="connsiteY137" fmla="*/ 5966 h 10000"/>
              <a:gd name="connsiteX138" fmla="*/ 936 w 10000"/>
              <a:gd name="connsiteY138" fmla="*/ 5821 h 10000"/>
              <a:gd name="connsiteX139" fmla="*/ 444 w 10000"/>
              <a:gd name="connsiteY139" fmla="*/ 5373 h 10000"/>
              <a:gd name="connsiteX140" fmla="*/ 102 w 10000"/>
              <a:gd name="connsiteY140" fmla="*/ 5518 h 10000"/>
              <a:gd name="connsiteX141" fmla="*/ 216 w 10000"/>
              <a:gd name="connsiteY141" fmla="*/ 5243 h 10000"/>
              <a:gd name="connsiteX142" fmla="*/ 204 w 10000"/>
              <a:gd name="connsiteY142" fmla="*/ 5070 h 10000"/>
              <a:gd name="connsiteX143" fmla="*/ 0 w 10000"/>
              <a:gd name="connsiteY143" fmla="*/ 5070 h 10000"/>
              <a:gd name="connsiteX144" fmla="*/ 0 w 10000"/>
              <a:gd name="connsiteY144" fmla="*/ 4622 h 10000"/>
              <a:gd name="connsiteX145" fmla="*/ 204 w 10000"/>
              <a:gd name="connsiteY145" fmla="*/ 4482 h 10000"/>
              <a:gd name="connsiteX146" fmla="*/ 415 w 10000"/>
              <a:gd name="connsiteY146" fmla="*/ 4482 h 10000"/>
              <a:gd name="connsiteX147" fmla="*/ 517 w 10000"/>
              <a:gd name="connsiteY147" fmla="*/ 4332 h 10000"/>
              <a:gd name="connsiteX148" fmla="*/ 727 w 10000"/>
              <a:gd name="connsiteY148" fmla="*/ 4332 h 10000"/>
              <a:gd name="connsiteX149" fmla="*/ 1034 w 10000"/>
              <a:gd name="connsiteY149" fmla="*/ 4034 h 10000"/>
              <a:gd name="connsiteX150" fmla="*/ 1142 w 10000"/>
              <a:gd name="connsiteY150" fmla="*/ 3725 h 10000"/>
              <a:gd name="connsiteX151" fmla="*/ 1034 w 10000"/>
              <a:gd name="connsiteY151" fmla="*/ 3137 h 10000"/>
              <a:gd name="connsiteX152" fmla="*/ 1034 w 10000"/>
              <a:gd name="connsiteY152" fmla="*/ 2988 h 10000"/>
              <a:gd name="connsiteX153" fmla="*/ 1346 w 10000"/>
              <a:gd name="connsiteY153" fmla="*/ 2988 h 10000"/>
              <a:gd name="connsiteX154" fmla="*/ 1454 w 10000"/>
              <a:gd name="connsiteY154" fmla="*/ 2381 h 10000"/>
              <a:gd name="connsiteX155" fmla="*/ 1773 w 10000"/>
              <a:gd name="connsiteY155" fmla="*/ 2381 h 10000"/>
              <a:gd name="connsiteX156" fmla="*/ 1881 w 10000"/>
              <a:gd name="connsiteY156" fmla="*/ 2381 h 10000"/>
              <a:gd name="connsiteX157" fmla="*/ 1983 w 10000"/>
              <a:gd name="connsiteY157" fmla="*/ 1933 h 10000"/>
              <a:gd name="connsiteX158" fmla="*/ 2085 w 10000"/>
              <a:gd name="connsiteY158" fmla="*/ 1793 h 10000"/>
              <a:gd name="connsiteX0" fmla="*/ 2085 w 10000"/>
              <a:gd name="connsiteY0" fmla="*/ 1793 h 10000"/>
              <a:gd name="connsiteX1" fmla="*/ 2085 w 10000"/>
              <a:gd name="connsiteY1" fmla="*/ 1793 h 10000"/>
              <a:gd name="connsiteX2" fmla="*/ 2296 w 10000"/>
              <a:gd name="connsiteY2" fmla="*/ 1643 h 10000"/>
              <a:gd name="connsiteX3" fmla="*/ 2500 w 10000"/>
              <a:gd name="connsiteY3" fmla="*/ 2092 h 10000"/>
              <a:gd name="connsiteX4" fmla="*/ 2710 w 10000"/>
              <a:gd name="connsiteY4" fmla="*/ 2092 h 10000"/>
              <a:gd name="connsiteX5" fmla="*/ 2813 w 10000"/>
              <a:gd name="connsiteY5" fmla="*/ 2381 h 10000"/>
              <a:gd name="connsiteX6" fmla="*/ 2813 w 10000"/>
              <a:gd name="connsiteY6" fmla="*/ 2988 h 10000"/>
              <a:gd name="connsiteX7" fmla="*/ 3438 w 10000"/>
              <a:gd name="connsiteY7" fmla="*/ 3277 h 10000"/>
              <a:gd name="connsiteX8" fmla="*/ 3750 w 10000"/>
              <a:gd name="connsiteY8" fmla="*/ 3725 h 10000"/>
              <a:gd name="connsiteX9" fmla="*/ 4369 w 10000"/>
              <a:gd name="connsiteY9" fmla="*/ 3725 h 10000"/>
              <a:gd name="connsiteX10" fmla="*/ 4681 w 10000"/>
              <a:gd name="connsiteY10" fmla="*/ 4034 h 10000"/>
              <a:gd name="connsiteX11" fmla="*/ 5096 w 10000"/>
              <a:gd name="connsiteY11" fmla="*/ 4174 h 10000"/>
              <a:gd name="connsiteX12" fmla="*/ 5523 w 10000"/>
              <a:gd name="connsiteY12" fmla="*/ 3884 h 10000"/>
              <a:gd name="connsiteX13" fmla="*/ 5938 w 10000"/>
              <a:gd name="connsiteY13" fmla="*/ 3884 h 10000"/>
              <a:gd name="connsiteX14" fmla="*/ 6250 w 10000"/>
              <a:gd name="connsiteY14" fmla="*/ 3436 h 10000"/>
              <a:gd name="connsiteX15" fmla="*/ 6148 w 10000"/>
              <a:gd name="connsiteY15" fmla="*/ 3277 h 10000"/>
              <a:gd name="connsiteX16" fmla="*/ 6352 w 10000"/>
              <a:gd name="connsiteY16" fmla="*/ 2988 h 10000"/>
              <a:gd name="connsiteX17" fmla="*/ 6563 w 10000"/>
              <a:gd name="connsiteY17" fmla="*/ 3137 h 10000"/>
              <a:gd name="connsiteX18" fmla="*/ 6875 w 10000"/>
              <a:gd name="connsiteY18" fmla="*/ 2829 h 10000"/>
              <a:gd name="connsiteX19" fmla="*/ 7079 w 10000"/>
              <a:gd name="connsiteY19" fmla="*/ 2540 h 10000"/>
              <a:gd name="connsiteX20" fmla="*/ 7494 w 10000"/>
              <a:gd name="connsiteY20" fmla="*/ 2540 h 10000"/>
              <a:gd name="connsiteX21" fmla="*/ 7392 w 10000"/>
              <a:gd name="connsiteY21" fmla="*/ 2241 h 10000"/>
              <a:gd name="connsiteX22" fmla="*/ 7290 w 10000"/>
              <a:gd name="connsiteY22" fmla="*/ 2092 h 10000"/>
              <a:gd name="connsiteX23" fmla="*/ 7079 w 10000"/>
              <a:gd name="connsiteY23" fmla="*/ 2241 h 10000"/>
              <a:gd name="connsiteX24" fmla="*/ 6875 w 10000"/>
              <a:gd name="connsiteY24" fmla="*/ 2241 h 10000"/>
              <a:gd name="connsiteX25" fmla="*/ 6875 w 10000"/>
              <a:gd name="connsiteY25" fmla="*/ 1643 h 10000"/>
              <a:gd name="connsiteX26" fmla="*/ 6977 w 10000"/>
              <a:gd name="connsiteY26" fmla="*/ 1345 h 10000"/>
              <a:gd name="connsiteX27" fmla="*/ 7188 w 10000"/>
              <a:gd name="connsiteY27" fmla="*/ 1485 h 10000"/>
              <a:gd name="connsiteX28" fmla="*/ 7494 w 10000"/>
              <a:gd name="connsiteY28" fmla="*/ 1345 h 10000"/>
              <a:gd name="connsiteX29" fmla="*/ 7602 w 10000"/>
              <a:gd name="connsiteY29" fmla="*/ 747 h 10000"/>
              <a:gd name="connsiteX30" fmla="*/ 7704 w 10000"/>
              <a:gd name="connsiteY30" fmla="*/ 588 h 10000"/>
              <a:gd name="connsiteX31" fmla="*/ 7704 w 10000"/>
              <a:gd name="connsiteY31" fmla="*/ 448 h 10000"/>
              <a:gd name="connsiteX32" fmla="*/ 7602 w 10000"/>
              <a:gd name="connsiteY32" fmla="*/ 448 h 10000"/>
              <a:gd name="connsiteX33" fmla="*/ 7704 w 10000"/>
              <a:gd name="connsiteY33" fmla="*/ 140 h 10000"/>
              <a:gd name="connsiteX34" fmla="*/ 8119 w 10000"/>
              <a:gd name="connsiteY34" fmla="*/ 0 h 10000"/>
              <a:gd name="connsiteX35" fmla="*/ 8431 w 10000"/>
              <a:gd name="connsiteY35" fmla="*/ 140 h 10000"/>
              <a:gd name="connsiteX36" fmla="*/ 8642 w 10000"/>
              <a:gd name="connsiteY36" fmla="*/ 448 h 10000"/>
              <a:gd name="connsiteX37" fmla="*/ 8846 w 10000"/>
              <a:gd name="connsiteY37" fmla="*/ 1485 h 10000"/>
              <a:gd name="connsiteX38" fmla="*/ 9056 w 10000"/>
              <a:gd name="connsiteY38" fmla="*/ 1485 h 10000"/>
              <a:gd name="connsiteX39" fmla="*/ 9363 w 10000"/>
              <a:gd name="connsiteY39" fmla="*/ 1793 h 10000"/>
              <a:gd name="connsiteX40" fmla="*/ 9363 w 10000"/>
              <a:gd name="connsiteY40" fmla="*/ 2092 h 10000"/>
              <a:gd name="connsiteX41" fmla="*/ 9585 w 10000"/>
              <a:gd name="connsiteY41" fmla="*/ 2092 h 10000"/>
              <a:gd name="connsiteX42" fmla="*/ 10000 w 10000"/>
              <a:gd name="connsiteY42" fmla="*/ 1933 h 10000"/>
              <a:gd name="connsiteX43" fmla="*/ 10000 w 10000"/>
              <a:gd name="connsiteY43" fmla="*/ 2241 h 10000"/>
              <a:gd name="connsiteX44" fmla="*/ 9688 w 10000"/>
              <a:gd name="connsiteY44" fmla="*/ 3137 h 10000"/>
              <a:gd name="connsiteX45" fmla="*/ 9585 w 10000"/>
              <a:gd name="connsiteY45" fmla="*/ 2988 h 10000"/>
              <a:gd name="connsiteX46" fmla="*/ 9363 w 10000"/>
              <a:gd name="connsiteY46" fmla="*/ 3137 h 10000"/>
              <a:gd name="connsiteX47" fmla="*/ 9483 w 10000"/>
              <a:gd name="connsiteY47" fmla="*/ 3585 h 10000"/>
              <a:gd name="connsiteX48" fmla="*/ 9363 w 10000"/>
              <a:gd name="connsiteY48" fmla="*/ 3884 h 10000"/>
              <a:gd name="connsiteX49" fmla="*/ 9261 w 10000"/>
              <a:gd name="connsiteY49" fmla="*/ 3884 h 10000"/>
              <a:gd name="connsiteX50" fmla="*/ 9056 w 10000"/>
              <a:gd name="connsiteY50" fmla="*/ 4034 h 10000"/>
              <a:gd name="connsiteX51" fmla="*/ 8948 w 10000"/>
              <a:gd name="connsiteY51" fmla="*/ 4034 h 10000"/>
              <a:gd name="connsiteX52" fmla="*/ 8846 w 10000"/>
              <a:gd name="connsiteY52" fmla="*/ 4174 h 10000"/>
              <a:gd name="connsiteX53" fmla="*/ 8744 w 10000"/>
              <a:gd name="connsiteY53" fmla="*/ 4174 h 10000"/>
              <a:gd name="connsiteX54" fmla="*/ 8329 w 10000"/>
              <a:gd name="connsiteY54" fmla="*/ 4622 h 10000"/>
              <a:gd name="connsiteX55" fmla="*/ 8329 w 10000"/>
              <a:gd name="connsiteY55" fmla="*/ 4781 h 10000"/>
              <a:gd name="connsiteX56" fmla="*/ 8119 w 10000"/>
              <a:gd name="connsiteY56" fmla="*/ 4781 h 10000"/>
              <a:gd name="connsiteX57" fmla="*/ 7806 w 10000"/>
              <a:gd name="connsiteY57" fmla="*/ 5070 h 10000"/>
              <a:gd name="connsiteX58" fmla="*/ 7806 w 10000"/>
              <a:gd name="connsiteY58" fmla="*/ 4930 h 10000"/>
              <a:gd name="connsiteX59" fmla="*/ 7806 w 10000"/>
              <a:gd name="connsiteY59" fmla="*/ 4781 h 10000"/>
              <a:gd name="connsiteX60" fmla="*/ 7915 w 10000"/>
              <a:gd name="connsiteY60" fmla="*/ 4482 h 10000"/>
              <a:gd name="connsiteX61" fmla="*/ 7806 w 10000"/>
              <a:gd name="connsiteY61" fmla="*/ 4332 h 10000"/>
              <a:gd name="connsiteX62" fmla="*/ 7494 w 10000"/>
              <a:gd name="connsiteY62" fmla="*/ 4781 h 10000"/>
              <a:gd name="connsiteX63" fmla="*/ 7392 w 10000"/>
              <a:gd name="connsiteY63" fmla="*/ 4930 h 10000"/>
              <a:gd name="connsiteX64" fmla="*/ 7290 w 10000"/>
              <a:gd name="connsiteY64" fmla="*/ 4930 h 10000"/>
              <a:gd name="connsiteX65" fmla="*/ 7188 w 10000"/>
              <a:gd name="connsiteY65" fmla="*/ 5070 h 10000"/>
              <a:gd name="connsiteX66" fmla="*/ 7494 w 10000"/>
              <a:gd name="connsiteY66" fmla="*/ 5518 h 10000"/>
              <a:gd name="connsiteX67" fmla="*/ 7704 w 10000"/>
              <a:gd name="connsiteY67" fmla="*/ 5369 h 10000"/>
              <a:gd name="connsiteX68" fmla="*/ 8017 w 10000"/>
              <a:gd name="connsiteY68" fmla="*/ 5518 h 10000"/>
              <a:gd name="connsiteX69" fmla="*/ 8017 w 10000"/>
              <a:gd name="connsiteY69" fmla="*/ 5677 h 10000"/>
              <a:gd name="connsiteX70" fmla="*/ 7915 w 10000"/>
              <a:gd name="connsiteY70" fmla="*/ 5518 h 10000"/>
              <a:gd name="connsiteX71" fmla="*/ 7704 w 10000"/>
              <a:gd name="connsiteY71" fmla="*/ 5677 h 10000"/>
              <a:gd name="connsiteX72" fmla="*/ 7494 w 10000"/>
              <a:gd name="connsiteY72" fmla="*/ 6125 h 10000"/>
              <a:gd name="connsiteX73" fmla="*/ 7602 w 10000"/>
              <a:gd name="connsiteY73" fmla="*/ 6265 h 10000"/>
              <a:gd name="connsiteX74" fmla="*/ 7704 w 10000"/>
              <a:gd name="connsiteY74" fmla="*/ 6863 h 10000"/>
              <a:gd name="connsiteX75" fmla="*/ 7915 w 10000"/>
              <a:gd name="connsiteY75" fmla="*/ 7021 h 10000"/>
              <a:gd name="connsiteX76" fmla="*/ 7806 w 10000"/>
              <a:gd name="connsiteY76" fmla="*/ 7021 h 10000"/>
              <a:gd name="connsiteX77" fmla="*/ 7915 w 10000"/>
              <a:gd name="connsiteY77" fmla="*/ 7311 h 10000"/>
              <a:gd name="connsiteX78" fmla="*/ 7602 w 10000"/>
              <a:gd name="connsiteY78" fmla="*/ 7470 h 10000"/>
              <a:gd name="connsiteX79" fmla="*/ 7915 w 10000"/>
              <a:gd name="connsiteY79" fmla="*/ 7470 h 10000"/>
              <a:gd name="connsiteX80" fmla="*/ 7806 w 10000"/>
              <a:gd name="connsiteY80" fmla="*/ 8058 h 10000"/>
              <a:gd name="connsiteX81" fmla="*/ 7602 w 10000"/>
              <a:gd name="connsiteY81" fmla="*/ 8366 h 10000"/>
              <a:gd name="connsiteX82" fmla="*/ 7494 w 10000"/>
              <a:gd name="connsiteY82" fmla="*/ 8366 h 10000"/>
              <a:gd name="connsiteX83" fmla="*/ 7494 w 10000"/>
              <a:gd name="connsiteY83" fmla="*/ 8655 h 10000"/>
              <a:gd name="connsiteX84" fmla="*/ 7392 w 10000"/>
              <a:gd name="connsiteY84" fmla="*/ 8954 h 10000"/>
              <a:gd name="connsiteX85" fmla="*/ 7290 w 10000"/>
              <a:gd name="connsiteY85" fmla="*/ 8954 h 10000"/>
              <a:gd name="connsiteX86" fmla="*/ 7290 w 10000"/>
              <a:gd name="connsiteY86" fmla="*/ 9104 h 10000"/>
              <a:gd name="connsiteX87" fmla="*/ 6977 w 10000"/>
              <a:gd name="connsiteY87" fmla="*/ 9402 h 10000"/>
              <a:gd name="connsiteX88" fmla="*/ 6665 w 10000"/>
              <a:gd name="connsiteY88" fmla="*/ 9402 h 10000"/>
              <a:gd name="connsiteX89" fmla="*/ 6665 w 10000"/>
              <a:gd name="connsiteY89" fmla="*/ 9552 h 10000"/>
              <a:gd name="connsiteX90" fmla="*/ 6563 w 10000"/>
              <a:gd name="connsiteY90" fmla="*/ 9402 h 10000"/>
              <a:gd name="connsiteX91" fmla="*/ 6563 w 10000"/>
              <a:gd name="connsiteY91" fmla="*/ 9552 h 10000"/>
              <a:gd name="connsiteX92" fmla="*/ 6460 w 10000"/>
              <a:gd name="connsiteY92" fmla="*/ 9552 h 10000"/>
              <a:gd name="connsiteX93" fmla="*/ 6046 w 10000"/>
              <a:gd name="connsiteY93" fmla="*/ 9851 h 10000"/>
              <a:gd name="connsiteX94" fmla="*/ 5938 w 10000"/>
              <a:gd name="connsiteY94" fmla="*/ 10000 h 10000"/>
              <a:gd name="connsiteX95" fmla="*/ 5938 w 10000"/>
              <a:gd name="connsiteY95" fmla="*/ 9711 h 10000"/>
              <a:gd name="connsiteX96" fmla="*/ 5733 w 10000"/>
              <a:gd name="connsiteY96" fmla="*/ 9711 h 10000"/>
              <a:gd name="connsiteX97" fmla="*/ 5625 w 10000"/>
              <a:gd name="connsiteY97" fmla="*/ 9711 h 10000"/>
              <a:gd name="connsiteX98" fmla="*/ 5409 w 10000"/>
              <a:gd name="connsiteY98" fmla="*/ 9711 h 10000"/>
              <a:gd name="connsiteX99" fmla="*/ 5409 w 10000"/>
              <a:gd name="connsiteY99" fmla="*/ 9402 h 10000"/>
              <a:gd name="connsiteX100" fmla="*/ 5198 w 10000"/>
              <a:gd name="connsiteY100" fmla="*/ 9402 h 10000"/>
              <a:gd name="connsiteX101" fmla="*/ 4784 w 10000"/>
              <a:gd name="connsiteY101" fmla="*/ 9552 h 10000"/>
              <a:gd name="connsiteX102" fmla="*/ 4681 w 10000"/>
              <a:gd name="connsiteY102" fmla="*/ 9402 h 10000"/>
              <a:gd name="connsiteX103" fmla="*/ 4681 w 10000"/>
              <a:gd name="connsiteY103" fmla="*/ 9552 h 10000"/>
              <a:gd name="connsiteX104" fmla="*/ 4579 w 10000"/>
              <a:gd name="connsiteY104" fmla="*/ 9552 h 10000"/>
              <a:gd name="connsiteX105" fmla="*/ 4579 w 10000"/>
              <a:gd name="connsiteY105" fmla="*/ 9851 h 10000"/>
              <a:gd name="connsiteX106" fmla="*/ 4477 w 10000"/>
              <a:gd name="connsiteY106" fmla="*/ 9851 h 10000"/>
              <a:gd name="connsiteX107" fmla="*/ 4477 w 10000"/>
              <a:gd name="connsiteY107" fmla="*/ 9711 h 10000"/>
              <a:gd name="connsiteX108" fmla="*/ 4369 w 10000"/>
              <a:gd name="connsiteY108" fmla="*/ 9711 h 10000"/>
              <a:gd name="connsiteX109" fmla="*/ 4165 w 10000"/>
              <a:gd name="connsiteY109" fmla="*/ 9552 h 10000"/>
              <a:gd name="connsiteX110" fmla="*/ 4165 w 10000"/>
              <a:gd name="connsiteY110" fmla="*/ 9402 h 10000"/>
              <a:gd name="connsiteX111" fmla="*/ 4165 w 10000"/>
              <a:gd name="connsiteY111" fmla="*/ 9262 h 10000"/>
              <a:gd name="connsiteX112" fmla="*/ 4056 w 10000"/>
              <a:gd name="connsiteY112" fmla="*/ 9104 h 10000"/>
              <a:gd name="connsiteX113" fmla="*/ 3954 w 10000"/>
              <a:gd name="connsiteY113" fmla="*/ 9104 h 10000"/>
              <a:gd name="connsiteX114" fmla="*/ 4056 w 10000"/>
              <a:gd name="connsiteY114" fmla="*/ 8366 h 10000"/>
              <a:gd name="connsiteX115" fmla="*/ 3954 w 10000"/>
              <a:gd name="connsiteY115" fmla="*/ 8058 h 10000"/>
              <a:gd name="connsiteX116" fmla="*/ 3852 w 10000"/>
              <a:gd name="connsiteY116" fmla="*/ 8058 h 10000"/>
              <a:gd name="connsiteX117" fmla="*/ 3642 w 10000"/>
              <a:gd name="connsiteY117" fmla="*/ 7759 h 10000"/>
              <a:gd name="connsiteX118" fmla="*/ 3438 w 10000"/>
              <a:gd name="connsiteY118" fmla="*/ 7759 h 10000"/>
              <a:gd name="connsiteX119" fmla="*/ 2915 w 10000"/>
              <a:gd name="connsiteY119" fmla="*/ 8058 h 10000"/>
              <a:gd name="connsiteX120" fmla="*/ 2608 w 10000"/>
              <a:gd name="connsiteY120" fmla="*/ 8058 h 10000"/>
              <a:gd name="connsiteX121" fmla="*/ 2500 w 10000"/>
              <a:gd name="connsiteY121" fmla="*/ 8207 h 10000"/>
              <a:gd name="connsiteX122" fmla="*/ 2398 w 10000"/>
              <a:gd name="connsiteY122" fmla="*/ 8058 h 10000"/>
              <a:gd name="connsiteX123" fmla="*/ 2296 w 10000"/>
              <a:gd name="connsiteY123" fmla="*/ 8058 h 10000"/>
              <a:gd name="connsiteX124" fmla="*/ 1983 w 10000"/>
              <a:gd name="connsiteY124" fmla="*/ 8058 h 10000"/>
              <a:gd name="connsiteX125" fmla="*/ 1773 w 10000"/>
              <a:gd name="connsiteY125" fmla="*/ 7918 h 10000"/>
              <a:gd name="connsiteX126" fmla="*/ 1671 w 10000"/>
              <a:gd name="connsiteY126" fmla="*/ 7759 h 10000"/>
              <a:gd name="connsiteX127" fmla="*/ 1556 w 10000"/>
              <a:gd name="connsiteY127" fmla="*/ 7759 h 10000"/>
              <a:gd name="connsiteX128" fmla="*/ 1346 w 10000"/>
              <a:gd name="connsiteY128" fmla="*/ 7470 h 10000"/>
              <a:gd name="connsiteX129" fmla="*/ 1142 w 10000"/>
              <a:gd name="connsiteY129" fmla="*/ 7470 h 10000"/>
              <a:gd name="connsiteX130" fmla="*/ 829 w 10000"/>
              <a:gd name="connsiteY130" fmla="*/ 7311 h 10000"/>
              <a:gd name="connsiteX131" fmla="*/ 727 w 10000"/>
              <a:gd name="connsiteY131" fmla="*/ 6863 h 10000"/>
              <a:gd name="connsiteX132" fmla="*/ 931 w 10000"/>
              <a:gd name="connsiteY132" fmla="*/ 6863 h 10000"/>
              <a:gd name="connsiteX133" fmla="*/ 829 w 10000"/>
              <a:gd name="connsiteY133" fmla="*/ 6573 h 10000"/>
              <a:gd name="connsiteX134" fmla="*/ 1034 w 10000"/>
              <a:gd name="connsiteY134" fmla="*/ 6265 h 10000"/>
              <a:gd name="connsiteX135" fmla="*/ 1034 w 10000"/>
              <a:gd name="connsiteY135" fmla="*/ 5966 h 10000"/>
              <a:gd name="connsiteX136" fmla="*/ 931 w 10000"/>
              <a:gd name="connsiteY136" fmla="*/ 5817 h 10000"/>
              <a:gd name="connsiteX137" fmla="*/ 619 w 10000"/>
              <a:gd name="connsiteY137" fmla="*/ 5966 h 10000"/>
              <a:gd name="connsiteX138" fmla="*/ 444 w 10000"/>
              <a:gd name="connsiteY138" fmla="*/ 5373 h 10000"/>
              <a:gd name="connsiteX139" fmla="*/ 102 w 10000"/>
              <a:gd name="connsiteY139" fmla="*/ 5518 h 10000"/>
              <a:gd name="connsiteX140" fmla="*/ 216 w 10000"/>
              <a:gd name="connsiteY140" fmla="*/ 5243 h 10000"/>
              <a:gd name="connsiteX141" fmla="*/ 204 w 10000"/>
              <a:gd name="connsiteY141" fmla="*/ 5070 h 10000"/>
              <a:gd name="connsiteX142" fmla="*/ 0 w 10000"/>
              <a:gd name="connsiteY142" fmla="*/ 5070 h 10000"/>
              <a:gd name="connsiteX143" fmla="*/ 0 w 10000"/>
              <a:gd name="connsiteY143" fmla="*/ 4622 h 10000"/>
              <a:gd name="connsiteX144" fmla="*/ 204 w 10000"/>
              <a:gd name="connsiteY144" fmla="*/ 4482 h 10000"/>
              <a:gd name="connsiteX145" fmla="*/ 415 w 10000"/>
              <a:gd name="connsiteY145" fmla="*/ 4482 h 10000"/>
              <a:gd name="connsiteX146" fmla="*/ 517 w 10000"/>
              <a:gd name="connsiteY146" fmla="*/ 4332 h 10000"/>
              <a:gd name="connsiteX147" fmla="*/ 727 w 10000"/>
              <a:gd name="connsiteY147" fmla="*/ 4332 h 10000"/>
              <a:gd name="connsiteX148" fmla="*/ 1034 w 10000"/>
              <a:gd name="connsiteY148" fmla="*/ 4034 h 10000"/>
              <a:gd name="connsiteX149" fmla="*/ 1142 w 10000"/>
              <a:gd name="connsiteY149" fmla="*/ 3725 h 10000"/>
              <a:gd name="connsiteX150" fmla="*/ 1034 w 10000"/>
              <a:gd name="connsiteY150" fmla="*/ 3137 h 10000"/>
              <a:gd name="connsiteX151" fmla="*/ 1034 w 10000"/>
              <a:gd name="connsiteY151" fmla="*/ 2988 h 10000"/>
              <a:gd name="connsiteX152" fmla="*/ 1346 w 10000"/>
              <a:gd name="connsiteY152" fmla="*/ 2988 h 10000"/>
              <a:gd name="connsiteX153" fmla="*/ 1454 w 10000"/>
              <a:gd name="connsiteY153" fmla="*/ 2381 h 10000"/>
              <a:gd name="connsiteX154" fmla="*/ 1773 w 10000"/>
              <a:gd name="connsiteY154" fmla="*/ 2381 h 10000"/>
              <a:gd name="connsiteX155" fmla="*/ 1881 w 10000"/>
              <a:gd name="connsiteY155" fmla="*/ 2381 h 10000"/>
              <a:gd name="connsiteX156" fmla="*/ 1983 w 10000"/>
              <a:gd name="connsiteY156" fmla="*/ 1933 h 10000"/>
              <a:gd name="connsiteX157" fmla="*/ 2085 w 10000"/>
              <a:gd name="connsiteY157" fmla="*/ 1793 h 10000"/>
              <a:gd name="connsiteX0" fmla="*/ 2085 w 10000"/>
              <a:gd name="connsiteY0" fmla="*/ 1793 h 10000"/>
              <a:gd name="connsiteX1" fmla="*/ 2085 w 10000"/>
              <a:gd name="connsiteY1" fmla="*/ 1793 h 10000"/>
              <a:gd name="connsiteX2" fmla="*/ 2296 w 10000"/>
              <a:gd name="connsiteY2" fmla="*/ 1643 h 10000"/>
              <a:gd name="connsiteX3" fmla="*/ 2500 w 10000"/>
              <a:gd name="connsiteY3" fmla="*/ 2092 h 10000"/>
              <a:gd name="connsiteX4" fmla="*/ 2710 w 10000"/>
              <a:gd name="connsiteY4" fmla="*/ 2092 h 10000"/>
              <a:gd name="connsiteX5" fmla="*/ 2813 w 10000"/>
              <a:gd name="connsiteY5" fmla="*/ 2381 h 10000"/>
              <a:gd name="connsiteX6" fmla="*/ 2813 w 10000"/>
              <a:gd name="connsiteY6" fmla="*/ 2988 h 10000"/>
              <a:gd name="connsiteX7" fmla="*/ 3438 w 10000"/>
              <a:gd name="connsiteY7" fmla="*/ 3277 h 10000"/>
              <a:gd name="connsiteX8" fmla="*/ 3750 w 10000"/>
              <a:gd name="connsiteY8" fmla="*/ 3725 h 10000"/>
              <a:gd name="connsiteX9" fmla="*/ 4369 w 10000"/>
              <a:gd name="connsiteY9" fmla="*/ 3725 h 10000"/>
              <a:gd name="connsiteX10" fmla="*/ 4681 w 10000"/>
              <a:gd name="connsiteY10" fmla="*/ 4034 h 10000"/>
              <a:gd name="connsiteX11" fmla="*/ 5096 w 10000"/>
              <a:gd name="connsiteY11" fmla="*/ 4174 h 10000"/>
              <a:gd name="connsiteX12" fmla="*/ 5523 w 10000"/>
              <a:gd name="connsiteY12" fmla="*/ 3884 h 10000"/>
              <a:gd name="connsiteX13" fmla="*/ 5938 w 10000"/>
              <a:gd name="connsiteY13" fmla="*/ 3884 h 10000"/>
              <a:gd name="connsiteX14" fmla="*/ 6250 w 10000"/>
              <a:gd name="connsiteY14" fmla="*/ 3436 h 10000"/>
              <a:gd name="connsiteX15" fmla="*/ 6148 w 10000"/>
              <a:gd name="connsiteY15" fmla="*/ 3277 h 10000"/>
              <a:gd name="connsiteX16" fmla="*/ 6352 w 10000"/>
              <a:gd name="connsiteY16" fmla="*/ 2988 h 10000"/>
              <a:gd name="connsiteX17" fmla="*/ 6563 w 10000"/>
              <a:gd name="connsiteY17" fmla="*/ 3137 h 10000"/>
              <a:gd name="connsiteX18" fmla="*/ 6875 w 10000"/>
              <a:gd name="connsiteY18" fmla="*/ 2829 h 10000"/>
              <a:gd name="connsiteX19" fmla="*/ 7079 w 10000"/>
              <a:gd name="connsiteY19" fmla="*/ 2540 h 10000"/>
              <a:gd name="connsiteX20" fmla="*/ 7494 w 10000"/>
              <a:gd name="connsiteY20" fmla="*/ 2540 h 10000"/>
              <a:gd name="connsiteX21" fmla="*/ 7392 w 10000"/>
              <a:gd name="connsiteY21" fmla="*/ 2241 h 10000"/>
              <a:gd name="connsiteX22" fmla="*/ 7290 w 10000"/>
              <a:gd name="connsiteY22" fmla="*/ 2092 h 10000"/>
              <a:gd name="connsiteX23" fmla="*/ 7079 w 10000"/>
              <a:gd name="connsiteY23" fmla="*/ 2241 h 10000"/>
              <a:gd name="connsiteX24" fmla="*/ 6875 w 10000"/>
              <a:gd name="connsiteY24" fmla="*/ 2241 h 10000"/>
              <a:gd name="connsiteX25" fmla="*/ 6875 w 10000"/>
              <a:gd name="connsiteY25" fmla="*/ 1643 h 10000"/>
              <a:gd name="connsiteX26" fmla="*/ 6977 w 10000"/>
              <a:gd name="connsiteY26" fmla="*/ 1345 h 10000"/>
              <a:gd name="connsiteX27" fmla="*/ 7188 w 10000"/>
              <a:gd name="connsiteY27" fmla="*/ 1485 h 10000"/>
              <a:gd name="connsiteX28" fmla="*/ 7494 w 10000"/>
              <a:gd name="connsiteY28" fmla="*/ 1345 h 10000"/>
              <a:gd name="connsiteX29" fmla="*/ 7602 w 10000"/>
              <a:gd name="connsiteY29" fmla="*/ 747 h 10000"/>
              <a:gd name="connsiteX30" fmla="*/ 7704 w 10000"/>
              <a:gd name="connsiteY30" fmla="*/ 588 h 10000"/>
              <a:gd name="connsiteX31" fmla="*/ 7704 w 10000"/>
              <a:gd name="connsiteY31" fmla="*/ 448 h 10000"/>
              <a:gd name="connsiteX32" fmla="*/ 7602 w 10000"/>
              <a:gd name="connsiteY32" fmla="*/ 448 h 10000"/>
              <a:gd name="connsiteX33" fmla="*/ 7704 w 10000"/>
              <a:gd name="connsiteY33" fmla="*/ 140 h 10000"/>
              <a:gd name="connsiteX34" fmla="*/ 8119 w 10000"/>
              <a:gd name="connsiteY34" fmla="*/ 0 h 10000"/>
              <a:gd name="connsiteX35" fmla="*/ 8431 w 10000"/>
              <a:gd name="connsiteY35" fmla="*/ 140 h 10000"/>
              <a:gd name="connsiteX36" fmla="*/ 8642 w 10000"/>
              <a:gd name="connsiteY36" fmla="*/ 448 h 10000"/>
              <a:gd name="connsiteX37" fmla="*/ 8846 w 10000"/>
              <a:gd name="connsiteY37" fmla="*/ 1485 h 10000"/>
              <a:gd name="connsiteX38" fmla="*/ 9056 w 10000"/>
              <a:gd name="connsiteY38" fmla="*/ 1485 h 10000"/>
              <a:gd name="connsiteX39" fmla="*/ 9363 w 10000"/>
              <a:gd name="connsiteY39" fmla="*/ 1793 h 10000"/>
              <a:gd name="connsiteX40" fmla="*/ 9363 w 10000"/>
              <a:gd name="connsiteY40" fmla="*/ 2092 h 10000"/>
              <a:gd name="connsiteX41" fmla="*/ 9585 w 10000"/>
              <a:gd name="connsiteY41" fmla="*/ 2092 h 10000"/>
              <a:gd name="connsiteX42" fmla="*/ 10000 w 10000"/>
              <a:gd name="connsiteY42" fmla="*/ 1933 h 10000"/>
              <a:gd name="connsiteX43" fmla="*/ 10000 w 10000"/>
              <a:gd name="connsiteY43" fmla="*/ 2241 h 10000"/>
              <a:gd name="connsiteX44" fmla="*/ 9688 w 10000"/>
              <a:gd name="connsiteY44" fmla="*/ 3137 h 10000"/>
              <a:gd name="connsiteX45" fmla="*/ 9585 w 10000"/>
              <a:gd name="connsiteY45" fmla="*/ 2988 h 10000"/>
              <a:gd name="connsiteX46" fmla="*/ 9363 w 10000"/>
              <a:gd name="connsiteY46" fmla="*/ 3137 h 10000"/>
              <a:gd name="connsiteX47" fmla="*/ 9483 w 10000"/>
              <a:gd name="connsiteY47" fmla="*/ 3585 h 10000"/>
              <a:gd name="connsiteX48" fmla="*/ 9363 w 10000"/>
              <a:gd name="connsiteY48" fmla="*/ 3884 h 10000"/>
              <a:gd name="connsiteX49" fmla="*/ 9261 w 10000"/>
              <a:gd name="connsiteY49" fmla="*/ 3884 h 10000"/>
              <a:gd name="connsiteX50" fmla="*/ 9056 w 10000"/>
              <a:gd name="connsiteY50" fmla="*/ 4034 h 10000"/>
              <a:gd name="connsiteX51" fmla="*/ 8948 w 10000"/>
              <a:gd name="connsiteY51" fmla="*/ 4034 h 10000"/>
              <a:gd name="connsiteX52" fmla="*/ 8846 w 10000"/>
              <a:gd name="connsiteY52" fmla="*/ 4174 h 10000"/>
              <a:gd name="connsiteX53" fmla="*/ 8744 w 10000"/>
              <a:gd name="connsiteY53" fmla="*/ 4174 h 10000"/>
              <a:gd name="connsiteX54" fmla="*/ 8329 w 10000"/>
              <a:gd name="connsiteY54" fmla="*/ 4622 h 10000"/>
              <a:gd name="connsiteX55" fmla="*/ 8329 w 10000"/>
              <a:gd name="connsiteY55" fmla="*/ 4781 h 10000"/>
              <a:gd name="connsiteX56" fmla="*/ 8119 w 10000"/>
              <a:gd name="connsiteY56" fmla="*/ 4781 h 10000"/>
              <a:gd name="connsiteX57" fmla="*/ 7806 w 10000"/>
              <a:gd name="connsiteY57" fmla="*/ 5070 h 10000"/>
              <a:gd name="connsiteX58" fmla="*/ 7806 w 10000"/>
              <a:gd name="connsiteY58" fmla="*/ 4930 h 10000"/>
              <a:gd name="connsiteX59" fmla="*/ 7806 w 10000"/>
              <a:gd name="connsiteY59" fmla="*/ 4781 h 10000"/>
              <a:gd name="connsiteX60" fmla="*/ 7915 w 10000"/>
              <a:gd name="connsiteY60" fmla="*/ 4482 h 10000"/>
              <a:gd name="connsiteX61" fmla="*/ 7806 w 10000"/>
              <a:gd name="connsiteY61" fmla="*/ 4332 h 10000"/>
              <a:gd name="connsiteX62" fmla="*/ 7494 w 10000"/>
              <a:gd name="connsiteY62" fmla="*/ 4781 h 10000"/>
              <a:gd name="connsiteX63" fmla="*/ 7392 w 10000"/>
              <a:gd name="connsiteY63" fmla="*/ 4930 h 10000"/>
              <a:gd name="connsiteX64" fmla="*/ 7290 w 10000"/>
              <a:gd name="connsiteY64" fmla="*/ 4930 h 10000"/>
              <a:gd name="connsiteX65" fmla="*/ 7188 w 10000"/>
              <a:gd name="connsiteY65" fmla="*/ 5070 h 10000"/>
              <a:gd name="connsiteX66" fmla="*/ 7494 w 10000"/>
              <a:gd name="connsiteY66" fmla="*/ 5518 h 10000"/>
              <a:gd name="connsiteX67" fmla="*/ 7704 w 10000"/>
              <a:gd name="connsiteY67" fmla="*/ 5369 h 10000"/>
              <a:gd name="connsiteX68" fmla="*/ 8017 w 10000"/>
              <a:gd name="connsiteY68" fmla="*/ 5518 h 10000"/>
              <a:gd name="connsiteX69" fmla="*/ 8017 w 10000"/>
              <a:gd name="connsiteY69" fmla="*/ 5677 h 10000"/>
              <a:gd name="connsiteX70" fmla="*/ 7915 w 10000"/>
              <a:gd name="connsiteY70" fmla="*/ 5518 h 10000"/>
              <a:gd name="connsiteX71" fmla="*/ 7704 w 10000"/>
              <a:gd name="connsiteY71" fmla="*/ 5677 h 10000"/>
              <a:gd name="connsiteX72" fmla="*/ 7494 w 10000"/>
              <a:gd name="connsiteY72" fmla="*/ 6125 h 10000"/>
              <a:gd name="connsiteX73" fmla="*/ 7602 w 10000"/>
              <a:gd name="connsiteY73" fmla="*/ 6265 h 10000"/>
              <a:gd name="connsiteX74" fmla="*/ 7704 w 10000"/>
              <a:gd name="connsiteY74" fmla="*/ 6863 h 10000"/>
              <a:gd name="connsiteX75" fmla="*/ 7915 w 10000"/>
              <a:gd name="connsiteY75" fmla="*/ 7021 h 10000"/>
              <a:gd name="connsiteX76" fmla="*/ 7806 w 10000"/>
              <a:gd name="connsiteY76" fmla="*/ 7021 h 10000"/>
              <a:gd name="connsiteX77" fmla="*/ 7915 w 10000"/>
              <a:gd name="connsiteY77" fmla="*/ 7311 h 10000"/>
              <a:gd name="connsiteX78" fmla="*/ 7602 w 10000"/>
              <a:gd name="connsiteY78" fmla="*/ 7470 h 10000"/>
              <a:gd name="connsiteX79" fmla="*/ 7915 w 10000"/>
              <a:gd name="connsiteY79" fmla="*/ 7470 h 10000"/>
              <a:gd name="connsiteX80" fmla="*/ 7806 w 10000"/>
              <a:gd name="connsiteY80" fmla="*/ 8058 h 10000"/>
              <a:gd name="connsiteX81" fmla="*/ 7602 w 10000"/>
              <a:gd name="connsiteY81" fmla="*/ 8366 h 10000"/>
              <a:gd name="connsiteX82" fmla="*/ 7494 w 10000"/>
              <a:gd name="connsiteY82" fmla="*/ 8366 h 10000"/>
              <a:gd name="connsiteX83" fmla="*/ 7494 w 10000"/>
              <a:gd name="connsiteY83" fmla="*/ 8655 h 10000"/>
              <a:gd name="connsiteX84" fmla="*/ 7392 w 10000"/>
              <a:gd name="connsiteY84" fmla="*/ 8954 h 10000"/>
              <a:gd name="connsiteX85" fmla="*/ 7290 w 10000"/>
              <a:gd name="connsiteY85" fmla="*/ 8954 h 10000"/>
              <a:gd name="connsiteX86" fmla="*/ 7290 w 10000"/>
              <a:gd name="connsiteY86" fmla="*/ 9104 h 10000"/>
              <a:gd name="connsiteX87" fmla="*/ 6977 w 10000"/>
              <a:gd name="connsiteY87" fmla="*/ 9402 h 10000"/>
              <a:gd name="connsiteX88" fmla="*/ 6665 w 10000"/>
              <a:gd name="connsiteY88" fmla="*/ 9402 h 10000"/>
              <a:gd name="connsiteX89" fmla="*/ 6665 w 10000"/>
              <a:gd name="connsiteY89" fmla="*/ 9552 h 10000"/>
              <a:gd name="connsiteX90" fmla="*/ 6563 w 10000"/>
              <a:gd name="connsiteY90" fmla="*/ 9402 h 10000"/>
              <a:gd name="connsiteX91" fmla="*/ 6563 w 10000"/>
              <a:gd name="connsiteY91" fmla="*/ 9552 h 10000"/>
              <a:gd name="connsiteX92" fmla="*/ 6460 w 10000"/>
              <a:gd name="connsiteY92" fmla="*/ 9552 h 10000"/>
              <a:gd name="connsiteX93" fmla="*/ 6046 w 10000"/>
              <a:gd name="connsiteY93" fmla="*/ 9851 h 10000"/>
              <a:gd name="connsiteX94" fmla="*/ 5938 w 10000"/>
              <a:gd name="connsiteY94" fmla="*/ 10000 h 10000"/>
              <a:gd name="connsiteX95" fmla="*/ 5938 w 10000"/>
              <a:gd name="connsiteY95" fmla="*/ 9711 h 10000"/>
              <a:gd name="connsiteX96" fmla="*/ 5733 w 10000"/>
              <a:gd name="connsiteY96" fmla="*/ 9711 h 10000"/>
              <a:gd name="connsiteX97" fmla="*/ 5625 w 10000"/>
              <a:gd name="connsiteY97" fmla="*/ 9711 h 10000"/>
              <a:gd name="connsiteX98" fmla="*/ 5409 w 10000"/>
              <a:gd name="connsiteY98" fmla="*/ 9711 h 10000"/>
              <a:gd name="connsiteX99" fmla="*/ 5409 w 10000"/>
              <a:gd name="connsiteY99" fmla="*/ 9402 h 10000"/>
              <a:gd name="connsiteX100" fmla="*/ 5198 w 10000"/>
              <a:gd name="connsiteY100" fmla="*/ 9402 h 10000"/>
              <a:gd name="connsiteX101" fmla="*/ 4784 w 10000"/>
              <a:gd name="connsiteY101" fmla="*/ 9552 h 10000"/>
              <a:gd name="connsiteX102" fmla="*/ 4681 w 10000"/>
              <a:gd name="connsiteY102" fmla="*/ 9402 h 10000"/>
              <a:gd name="connsiteX103" fmla="*/ 4681 w 10000"/>
              <a:gd name="connsiteY103" fmla="*/ 9552 h 10000"/>
              <a:gd name="connsiteX104" fmla="*/ 4579 w 10000"/>
              <a:gd name="connsiteY104" fmla="*/ 9552 h 10000"/>
              <a:gd name="connsiteX105" fmla="*/ 4579 w 10000"/>
              <a:gd name="connsiteY105" fmla="*/ 9851 h 10000"/>
              <a:gd name="connsiteX106" fmla="*/ 4477 w 10000"/>
              <a:gd name="connsiteY106" fmla="*/ 9851 h 10000"/>
              <a:gd name="connsiteX107" fmla="*/ 4477 w 10000"/>
              <a:gd name="connsiteY107" fmla="*/ 9711 h 10000"/>
              <a:gd name="connsiteX108" fmla="*/ 4369 w 10000"/>
              <a:gd name="connsiteY108" fmla="*/ 9711 h 10000"/>
              <a:gd name="connsiteX109" fmla="*/ 4165 w 10000"/>
              <a:gd name="connsiteY109" fmla="*/ 9552 h 10000"/>
              <a:gd name="connsiteX110" fmla="*/ 4165 w 10000"/>
              <a:gd name="connsiteY110" fmla="*/ 9402 h 10000"/>
              <a:gd name="connsiteX111" fmla="*/ 4165 w 10000"/>
              <a:gd name="connsiteY111" fmla="*/ 9262 h 10000"/>
              <a:gd name="connsiteX112" fmla="*/ 4056 w 10000"/>
              <a:gd name="connsiteY112" fmla="*/ 9104 h 10000"/>
              <a:gd name="connsiteX113" fmla="*/ 3954 w 10000"/>
              <a:gd name="connsiteY113" fmla="*/ 9104 h 10000"/>
              <a:gd name="connsiteX114" fmla="*/ 4056 w 10000"/>
              <a:gd name="connsiteY114" fmla="*/ 8366 h 10000"/>
              <a:gd name="connsiteX115" fmla="*/ 3954 w 10000"/>
              <a:gd name="connsiteY115" fmla="*/ 8058 h 10000"/>
              <a:gd name="connsiteX116" fmla="*/ 3852 w 10000"/>
              <a:gd name="connsiteY116" fmla="*/ 8058 h 10000"/>
              <a:gd name="connsiteX117" fmla="*/ 3642 w 10000"/>
              <a:gd name="connsiteY117" fmla="*/ 7759 h 10000"/>
              <a:gd name="connsiteX118" fmla="*/ 3438 w 10000"/>
              <a:gd name="connsiteY118" fmla="*/ 7759 h 10000"/>
              <a:gd name="connsiteX119" fmla="*/ 2915 w 10000"/>
              <a:gd name="connsiteY119" fmla="*/ 8058 h 10000"/>
              <a:gd name="connsiteX120" fmla="*/ 2608 w 10000"/>
              <a:gd name="connsiteY120" fmla="*/ 8058 h 10000"/>
              <a:gd name="connsiteX121" fmla="*/ 2500 w 10000"/>
              <a:gd name="connsiteY121" fmla="*/ 8207 h 10000"/>
              <a:gd name="connsiteX122" fmla="*/ 2398 w 10000"/>
              <a:gd name="connsiteY122" fmla="*/ 8058 h 10000"/>
              <a:gd name="connsiteX123" fmla="*/ 2296 w 10000"/>
              <a:gd name="connsiteY123" fmla="*/ 8058 h 10000"/>
              <a:gd name="connsiteX124" fmla="*/ 1983 w 10000"/>
              <a:gd name="connsiteY124" fmla="*/ 8058 h 10000"/>
              <a:gd name="connsiteX125" fmla="*/ 1773 w 10000"/>
              <a:gd name="connsiteY125" fmla="*/ 7918 h 10000"/>
              <a:gd name="connsiteX126" fmla="*/ 1671 w 10000"/>
              <a:gd name="connsiteY126" fmla="*/ 7759 h 10000"/>
              <a:gd name="connsiteX127" fmla="*/ 1556 w 10000"/>
              <a:gd name="connsiteY127" fmla="*/ 7759 h 10000"/>
              <a:gd name="connsiteX128" fmla="*/ 1346 w 10000"/>
              <a:gd name="connsiteY128" fmla="*/ 7470 h 10000"/>
              <a:gd name="connsiteX129" fmla="*/ 1142 w 10000"/>
              <a:gd name="connsiteY129" fmla="*/ 7470 h 10000"/>
              <a:gd name="connsiteX130" fmla="*/ 829 w 10000"/>
              <a:gd name="connsiteY130" fmla="*/ 7311 h 10000"/>
              <a:gd name="connsiteX131" fmla="*/ 727 w 10000"/>
              <a:gd name="connsiteY131" fmla="*/ 6863 h 10000"/>
              <a:gd name="connsiteX132" fmla="*/ 931 w 10000"/>
              <a:gd name="connsiteY132" fmla="*/ 6863 h 10000"/>
              <a:gd name="connsiteX133" fmla="*/ 829 w 10000"/>
              <a:gd name="connsiteY133" fmla="*/ 6573 h 10000"/>
              <a:gd name="connsiteX134" fmla="*/ 1034 w 10000"/>
              <a:gd name="connsiteY134" fmla="*/ 6265 h 10000"/>
              <a:gd name="connsiteX135" fmla="*/ 1034 w 10000"/>
              <a:gd name="connsiteY135" fmla="*/ 5966 h 10000"/>
              <a:gd name="connsiteX136" fmla="*/ 931 w 10000"/>
              <a:gd name="connsiteY136" fmla="*/ 5817 h 10000"/>
              <a:gd name="connsiteX137" fmla="*/ 673 w 10000"/>
              <a:gd name="connsiteY137" fmla="*/ 5821 h 10000"/>
              <a:gd name="connsiteX138" fmla="*/ 444 w 10000"/>
              <a:gd name="connsiteY138" fmla="*/ 5373 h 10000"/>
              <a:gd name="connsiteX139" fmla="*/ 102 w 10000"/>
              <a:gd name="connsiteY139" fmla="*/ 5518 h 10000"/>
              <a:gd name="connsiteX140" fmla="*/ 216 w 10000"/>
              <a:gd name="connsiteY140" fmla="*/ 5243 h 10000"/>
              <a:gd name="connsiteX141" fmla="*/ 204 w 10000"/>
              <a:gd name="connsiteY141" fmla="*/ 5070 h 10000"/>
              <a:gd name="connsiteX142" fmla="*/ 0 w 10000"/>
              <a:gd name="connsiteY142" fmla="*/ 5070 h 10000"/>
              <a:gd name="connsiteX143" fmla="*/ 0 w 10000"/>
              <a:gd name="connsiteY143" fmla="*/ 4622 h 10000"/>
              <a:gd name="connsiteX144" fmla="*/ 204 w 10000"/>
              <a:gd name="connsiteY144" fmla="*/ 4482 h 10000"/>
              <a:gd name="connsiteX145" fmla="*/ 415 w 10000"/>
              <a:gd name="connsiteY145" fmla="*/ 4482 h 10000"/>
              <a:gd name="connsiteX146" fmla="*/ 517 w 10000"/>
              <a:gd name="connsiteY146" fmla="*/ 4332 h 10000"/>
              <a:gd name="connsiteX147" fmla="*/ 727 w 10000"/>
              <a:gd name="connsiteY147" fmla="*/ 4332 h 10000"/>
              <a:gd name="connsiteX148" fmla="*/ 1034 w 10000"/>
              <a:gd name="connsiteY148" fmla="*/ 4034 h 10000"/>
              <a:gd name="connsiteX149" fmla="*/ 1142 w 10000"/>
              <a:gd name="connsiteY149" fmla="*/ 3725 h 10000"/>
              <a:gd name="connsiteX150" fmla="*/ 1034 w 10000"/>
              <a:gd name="connsiteY150" fmla="*/ 3137 h 10000"/>
              <a:gd name="connsiteX151" fmla="*/ 1034 w 10000"/>
              <a:gd name="connsiteY151" fmla="*/ 2988 h 10000"/>
              <a:gd name="connsiteX152" fmla="*/ 1346 w 10000"/>
              <a:gd name="connsiteY152" fmla="*/ 2988 h 10000"/>
              <a:gd name="connsiteX153" fmla="*/ 1454 w 10000"/>
              <a:gd name="connsiteY153" fmla="*/ 2381 h 10000"/>
              <a:gd name="connsiteX154" fmla="*/ 1773 w 10000"/>
              <a:gd name="connsiteY154" fmla="*/ 2381 h 10000"/>
              <a:gd name="connsiteX155" fmla="*/ 1881 w 10000"/>
              <a:gd name="connsiteY155" fmla="*/ 2381 h 10000"/>
              <a:gd name="connsiteX156" fmla="*/ 1983 w 10000"/>
              <a:gd name="connsiteY156" fmla="*/ 1933 h 10000"/>
              <a:gd name="connsiteX157" fmla="*/ 2085 w 10000"/>
              <a:gd name="connsiteY157" fmla="*/ 1793 h 10000"/>
              <a:gd name="connsiteX0" fmla="*/ 2085 w 10000"/>
              <a:gd name="connsiteY0" fmla="*/ 1793 h 10000"/>
              <a:gd name="connsiteX1" fmla="*/ 2085 w 10000"/>
              <a:gd name="connsiteY1" fmla="*/ 1793 h 10000"/>
              <a:gd name="connsiteX2" fmla="*/ 2296 w 10000"/>
              <a:gd name="connsiteY2" fmla="*/ 1643 h 10000"/>
              <a:gd name="connsiteX3" fmla="*/ 2500 w 10000"/>
              <a:gd name="connsiteY3" fmla="*/ 2092 h 10000"/>
              <a:gd name="connsiteX4" fmla="*/ 2710 w 10000"/>
              <a:gd name="connsiteY4" fmla="*/ 2092 h 10000"/>
              <a:gd name="connsiteX5" fmla="*/ 2813 w 10000"/>
              <a:gd name="connsiteY5" fmla="*/ 2381 h 10000"/>
              <a:gd name="connsiteX6" fmla="*/ 2813 w 10000"/>
              <a:gd name="connsiteY6" fmla="*/ 2988 h 10000"/>
              <a:gd name="connsiteX7" fmla="*/ 3438 w 10000"/>
              <a:gd name="connsiteY7" fmla="*/ 3277 h 10000"/>
              <a:gd name="connsiteX8" fmla="*/ 3750 w 10000"/>
              <a:gd name="connsiteY8" fmla="*/ 3725 h 10000"/>
              <a:gd name="connsiteX9" fmla="*/ 4369 w 10000"/>
              <a:gd name="connsiteY9" fmla="*/ 3725 h 10000"/>
              <a:gd name="connsiteX10" fmla="*/ 4681 w 10000"/>
              <a:gd name="connsiteY10" fmla="*/ 4034 h 10000"/>
              <a:gd name="connsiteX11" fmla="*/ 5096 w 10000"/>
              <a:gd name="connsiteY11" fmla="*/ 4174 h 10000"/>
              <a:gd name="connsiteX12" fmla="*/ 5523 w 10000"/>
              <a:gd name="connsiteY12" fmla="*/ 3884 h 10000"/>
              <a:gd name="connsiteX13" fmla="*/ 5938 w 10000"/>
              <a:gd name="connsiteY13" fmla="*/ 3884 h 10000"/>
              <a:gd name="connsiteX14" fmla="*/ 6250 w 10000"/>
              <a:gd name="connsiteY14" fmla="*/ 3436 h 10000"/>
              <a:gd name="connsiteX15" fmla="*/ 6148 w 10000"/>
              <a:gd name="connsiteY15" fmla="*/ 3277 h 10000"/>
              <a:gd name="connsiteX16" fmla="*/ 6352 w 10000"/>
              <a:gd name="connsiteY16" fmla="*/ 2988 h 10000"/>
              <a:gd name="connsiteX17" fmla="*/ 6563 w 10000"/>
              <a:gd name="connsiteY17" fmla="*/ 3137 h 10000"/>
              <a:gd name="connsiteX18" fmla="*/ 6875 w 10000"/>
              <a:gd name="connsiteY18" fmla="*/ 2829 h 10000"/>
              <a:gd name="connsiteX19" fmla="*/ 7079 w 10000"/>
              <a:gd name="connsiteY19" fmla="*/ 2540 h 10000"/>
              <a:gd name="connsiteX20" fmla="*/ 7494 w 10000"/>
              <a:gd name="connsiteY20" fmla="*/ 2540 h 10000"/>
              <a:gd name="connsiteX21" fmla="*/ 7392 w 10000"/>
              <a:gd name="connsiteY21" fmla="*/ 2241 h 10000"/>
              <a:gd name="connsiteX22" fmla="*/ 7290 w 10000"/>
              <a:gd name="connsiteY22" fmla="*/ 2092 h 10000"/>
              <a:gd name="connsiteX23" fmla="*/ 7079 w 10000"/>
              <a:gd name="connsiteY23" fmla="*/ 2241 h 10000"/>
              <a:gd name="connsiteX24" fmla="*/ 6875 w 10000"/>
              <a:gd name="connsiteY24" fmla="*/ 2241 h 10000"/>
              <a:gd name="connsiteX25" fmla="*/ 6875 w 10000"/>
              <a:gd name="connsiteY25" fmla="*/ 1643 h 10000"/>
              <a:gd name="connsiteX26" fmla="*/ 6977 w 10000"/>
              <a:gd name="connsiteY26" fmla="*/ 1345 h 10000"/>
              <a:gd name="connsiteX27" fmla="*/ 7188 w 10000"/>
              <a:gd name="connsiteY27" fmla="*/ 1485 h 10000"/>
              <a:gd name="connsiteX28" fmla="*/ 7494 w 10000"/>
              <a:gd name="connsiteY28" fmla="*/ 1345 h 10000"/>
              <a:gd name="connsiteX29" fmla="*/ 7602 w 10000"/>
              <a:gd name="connsiteY29" fmla="*/ 747 h 10000"/>
              <a:gd name="connsiteX30" fmla="*/ 7704 w 10000"/>
              <a:gd name="connsiteY30" fmla="*/ 588 h 10000"/>
              <a:gd name="connsiteX31" fmla="*/ 7704 w 10000"/>
              <a:gd name="connsiteY31" fmla="*/ 448 h 10000"/>
              <a:gd name="connsiteX32" fmla="*/ 7602 w 10000"/>
              <a:gd name="connsiteY32" fmla="*/ 448 h 10000"/>
              <a:gd name="connsiteX33" fmla="*/ 7704 w 10000"/>
              <a:gd name="connsiteY33" fmla="*/ 140 h 10000"/>
              <a:gd name="connsiteX34" fmla="*/ 8119 w 10000"/>
              <a:gd name="connsiteY34" fmla="*/ 0 h 10000"/>
              <a:gd name="connsiteX35" fmla="*/ 8431 w 10000"/>
              <a:gd name="connsiteY35" fmla="*/ 140 h 10000"/>
              <a:gd name="connsiteX36" fmla="*/ 8642 w 10000"/>
              <a:gd name="connsiteY36" fmla="*/ 448 h 10000"/>
              <a:gd name="connsiteX37" fmla="*/ 8846 w 10000"/>
              <a:gd name="connsiteY37" fmla="*/ 1485 h 10000"/>
              <a:gd name="connsiteX38" fmla="*/ 9056 w 10000"/>
              <a:gd name="connsiteY38" fmla="*/ 1485 h 10000"/>
              <a:gd name="connsiteX39" fmla="*/ 9363 w 10000"/>
              <a:gd name="connsiteY39" fmla="*/ 1793 h 10000"/>
              <a:gd name="connsiteX40" fmla="*/ 9363 w 10000"/>
              <a:gd name="connsiteY40" fmla="*/ 2092 h 10000"/>
              <a:gd name="connsiteX41" fmla="*/ 9585 w 10000"/>
              <a:gd name="connsiteY41" fmla="*/ 2092 h 10000"/>
              <a:gd name="connsiteX42" fmla="*/ 10000 w 10000"/>
              <a:gd name="connsiteY42" fmla="*/ 1933 h 10000"/>
              <a:gd name="connsiteX43" fmla="*/ 10000 w 10000"/>
              <a:gd name="connsiteY43" fmla="*/ 2241 h 10000"/>
              <a:gd name="connsiteX44" fmla="*/ 9688 w 10000"/>
              <a:gd name="connsiteY44" fmla="*/ 3137 h 10000"/>
              <a:gd name="connsiteX45" fmla="*/ 9585 w 10000"/>
              <a:gd name="connsiteY45" fmla="*/ 2988 h 10000"/>
              <a:gd name="connsiteX46" fmla="*/ 9363 w 10000"/>
              <a:gd name="connsiteY46" fmla="*/ 3137 h 10000"/>
              <a:gd name="connsiteX47" fmla="*/ 9483 w 10000"/>
              <a:gd name="connsiteY47" fmla="*/ 3585 h 10000"/>
              <a:gd name="connsiteX48" fmla="*/ 9363 w 10000"/>
              <a:gd name="connsiteY48" fmla="*/ 3884 h 10000"/>
              <a:gd name="connsiteX49" fmla="*/ 9261 w 10000"/>
              <a:gd name="connsiteY49" fmla="*/ 3884 h 10000"/>
              <a:gd name="connsiteX50" fmla="*/ 9056 w 10000"/>
              <a:gd name="connsiteY50" fmla="*/ 4034 h 10000"/>
              <a:gd name="connsiteX51" fmla="*/ 8948 w 10000"/>
              <a:gd name="connsiteY51" fmla="*/ 4034 h 10000"/>
              <a:gd name="connsiteX52" fmla="*/ 8846 w 10000"/>
              <a:gd name="connsiteY52" fmla="*/ 4174 h 10000"/>
              <a:gd name="connsiteX53" fmla="*/ 8744 w 10000"/>
              <a:gd name="connsiteY53" fmla="*/ 4174 h 10000"/>
              <a:gd name="connsiteX54" fmla="*/ 8329 w 10000"/>
              <a:gd name="connsiteY54" fmla="*/ 4622 h 10000"/>
              <a:gd name="connsiteX55" fmla="*/ 8329 w 10000"/>
              <a:gd name="connsiteY55" fmla="*/ 4781 h 10000"/>
              <a:gd name="connsiteX56" fmla="*/ 8119 w 10000"/>
              <a:gd name="connsiteY56" fmla="*/ 4781 h 10000"/>
              <a:gd name="connsiteX57" fmla="*/ 7806 w 10000"/>
              <a:gd name="connsiteY57" fmla="*/ 5070 h 10000"/>
              <a:gd name="connsiteX58" fmla="*/ 7806 w 10000"/>
              <a:gd name="connsiteY58" fmla="*/ 4930 h 10000"/>
              <a:gd name="connsiteX59" fmla="*/ 7806 w 10000"/>
              <a:gd name="connsiteY59" fmla="*/ 4781 h 10000"/>
              <a:gd name="connsiteX60" fmla="*/ 7915 w 10000"/>
              <a:gd name="connsiteY60" fmla="*/ 4482 h 10000"/>
              <a:gd name="connsiteX61" fmla="*/ 7806 w 10000"/>
              <a:gd name="connsiteY61" fmla="*/ 4332 h 10000"/>
              <a:gd name="connsiteX62" fmla="*/ 7494 w 10000"/>
              <a:gd name="connsiteY62" fmla="*/ 4781 h 10000"/>
              <a:gd name="connsiteX63" fmla="*/ 7392 w 10000"/>
              <a:gd name="connsiteY63" fmla="*/ 4930 h 10000"/>
              <a:gd name="connsiteX64" fmla="*/ 7290 w 10000"/>
              <a:gd name="connsiteY64" fmla="*/ 4930 h 10000"/>
              <a:gd name="connsiteX65" fmla="*/ 7188 w 10000"/>
              <a:gd name="connsiteY65" fmla="*/ 5070 h 10000"/>
              <a:gd name="connsiteX66" fmla="*/ 7494 w 10000"/>
              <a:gd name="connsiteY66" fmla="*/ 5518 h 10000"/>
              <a:gd name="connsiteX67" fmla="*/ 7704 w 10000"/>
              <a:gd name="connsiteY67" fmla="*/ 5369 h 10000"/>
              <a:gd name="connsiteX68" fmla="*/ 8017 w 10000"/>
              <a:gd name="connsiteY68" fmla="*/ 5518 h 10000"/>
              <a:gd name="connsiteX69" fmla="*/ 8017 w 10000"/>
              <a:gd name="connsiteY69" fmla="*/ 5677 h 10000"/>
              <a:gd name="connsiteX70" fmla="*/ 7915 w 10000"/>
              <a:gd name="connsiteY70" fmla="*/ 5518 h 10000"/>
              <a:gd name="connsiteX71" fmla="*/ 7704 w 10000"/>
              <a:gd name="connsiteY71" fmla="*/ 5677 h 10000"/>
              <a:gd name="connsiteX72" fmla="*/ 7494 w 10000"/>
              <a:gd name="connsiteY72" fmla="*/ 6125 h 10000"/>
              <a:gd name="connsiteX73" fmla="*/ 7602 w 10000"/>
              <a:gd name="connsiteY73" fmla="*/ 6265 h 10000"/>
              <a:gd name="connsiteX74" fmla="*/ 7704 w 10000"/>
              <a:gd name="connsiteY74" fmla="*/ 6863 h 10000"/>
              <a:gd name="connsiteX75" fmla="*/ 7915 w 10000"/>
              <a:gd name="connsiteY75" fmla="*/ 7021 h 10000"/>
              <a:gd name="connsiteX76" fmla="*/ 7806 w 10000"/>
              <a:gd name="connsiteY76" fmla="*/ 7021 h 10000"/>
              <a:gd name="connsiteX77" fmla="*/ 7915 w 10000"/>
              <a:gd name="connsiteY77" fmla="*/ 7311 h 10000"/>
              <a:gd name="connsiteX78" fmla="*/ 7602 w 10000"/>
              <a:gd name="connsiteY78" fmla="*/ 7470 h 10000"/>
              <a:gd name="connsiteX79" fmla="*/ 7915 w 10000"/>
              <a:gd name="connsiteY79" fmla="*/ 7470 h 10000"/>
              <a:gd name="connsiteX80" fmla="*/ 7806 w 10000"/>
              <a:gd name="connsiteY80" fmla="*/ 8058 h 10000"/>
              <a:gd name="connsiteX81" fmla="*/ 7602 w 10000"/>
              <a:gd name="connsiteY81" fmla="*/ 8366 h 10000"/>
              <a:gd name="connsiteX82" fmla="*/ 7494 w 10000"/>
              <a:gd name="connsiteY82" fmla="*/ 8366 h 10000"/>
              <a:gd name="connsiteX83" fmla="*/ 7494 w 10000"/>
              <a:gd name="connsiteY83" fmla="*/ 8655 h 10000"/>
              <a:gd name="connsiteX84" fmla="*/ 7392 w 10000"/>
              <a:gd name="connsiteY84" fmla="*/ 8954 h 10000"/>
              <a:gd name="connsiteX85" fmla="*/ 7290 w 10000"/>
              <a:gd name="connsiteY85" fmla="*/ 8954 h 10000"/>
              <a:gd name="connsiteX86" fmla="*/ 7290 w 10000"/>
              <a:gd name="connsiteY86" fmla="*/ 9104 h 10000"/>
              <a:gd name="connsiteX87" fmla="*/ 6977 w 10000"/>
              <a:gd name="connsiteY87" fmla="*/ 9402 h 10000"/>
              <a:gd name="connsiteX88" fmla="*/ 6665 w 10000"/>
              <a:gd name="connsiteY88" fmla="*/ 9402 h 10000"/>
              <a:gd name="connsiteX89" fmla="*/ 6665 w 10000"/>
              <a:gd name="connsiteY89" fmla="*/ 9552 h 10000"/>
              <a:gd name="connsiteX90" fmla="*/ 6563 w 10000"/>
              <a:gd name="connsiteY90" fmla="*/ 9402 h 10000"/>
              <a:gd name="connsiteX91" fmla="*/ 6563 w 10000"/>
              <a:gd name="connsiteY91" fmla="*/ 9552 h 10000"/>
              <a:gd name="connsiteX92" fmla="*/ 6460 w 10000"/>
              <a:gd name="connsiteY92" fmla="*/ 9552 h 10000"/>
              <a:gd name="connsiteX93" fmla="*/ 6046 w 10000"/>
              <a:gd name="connsiteY93" fmla="*/ 9851 h 10000"/>
              <a:gd name="connsiteX94" fmla="*/ 5938 w 10000"/>
              <a:gd name="connsiteY94" fmla="*/ 10000 h 10000"/>
              <a:gd name="connsiteX95" fmla="*/ 5938 w 10000"/>
              <a:gd name="connsiteY95" fmla="*/ 9711 h 10000"/>
              <a:gd name="connsiteX96" fmla="*/ 5733 w 10000"/>
              <a:gd name="connsiteY96" fmla="*/ 9711 h 10000"/>
              <a:gd name="connsiteX97" fmla="*/ 5625 w 10000"/>
              <a:gd name="connsiteY97" fmla="*/ 9711 h 10000"/>
              <a:gd name="connsiteX98" fmla="*/ 5409 w 10000"/>
              <a:gd name="connsiteY98" fmla="*/ 9711 h 10000"/>
              <a:gd name="connsiteX99" fmla="*/ 5409 w 10000"/>
              <a:gd name="connsiteY99" fmla="*/ 9402 h 10000"/>
              <a:gd name="connsiteX100" fmla="*/ 5198 w 10000"/>
              <a:gd name="connsiteY100" fmla="*/ 9402 h 10000"/>
              <a:gd name="connsiteX101" fmla="*/ 4784 w 10000"/>
              <a:gd name="connsiteY101" fmla="*/ 9552 h 10000"/>
              <a:gd name="connsiteX102" fmla="*/ 4681 w 10000"/>
              <a:gd name="connsiteY102" fmla="*/ 9402 h 10000"/>
              <a:gd name="connsiteX103" fmla="*/ 4681 w 10000"/>
              <a:gd name="connsiteY103" fmla="*/ 9552 h 10000"/>
              <a:gd name="connsiteX104" fmla="*/ 4579 w 10000"/>
              <a:gd name="connsiteY104" fmla="*/ 9552 h 10000"/>
              <a:gd name="connsiteX105" fmla="*/ 4579 w 10000"/>
              <a:gd name="connsiteY105" fmla="*/ 9851 h 10000"/>
              <a:gd name="connsiteX106" fmla="*/ 4477 w 10000"/>
              <a:gd name="connsiteY106" fmla="*/ 9851 h 10000"/>
              <a:gd name="connsiteX107" fmla="*/ 4477 w 10000"/>
              <a:gd name="connsiteY107" fmla="*/ 9711 h 10000"/>
              <a:gd name="connsiteX108" fmla="*/ 4369 w 10000"/>
              <a:gd name="connsiteY108" fmla="*/ 9711 h 10000"/>
              <a:gd name="connsiteX109" fmla="*/ 4165 w 10000"/>
              <a:gd name="connsiteY109" fmla="*/ 9552 h 10000"/>
              <a:gd name="connsiteX110" fmla="*/ 4165 w 10000"/>
              <a:gd name="connsiteY110" fmla="*/ 9402 h 10000"/>
              <a:gd name="connsiteX111" fmla="*/ 4165 w 10000"/>
              <a:gd name="connsiteY111" fmla="*/ 9262 h 10000"/>
              <a:gd name="connsiteX112" fmla="*/ 4056 w 10000"/>
              <a:gd name="connsiteY112" fmla="*/ 9104 h 10000"/>
              <a:gd name="connsiteX113" fmla="*/ 3954 w 10000"/>
              <a:gd name="connsiteY113" fmla="*/ 9104 h 10000"/>
              <a:gd name="connsiteX114" fmla="*/ 4056 w 10000"/>
              <a:gd name="connsiteY114" fmla="*/ 8366 h 10000"/>
              <a:gd name="connsiteX115" fmla="*/ 3954 w 10000"/>
              <a:gd name="connsiteY115" fmla="*/ 8058 h 10000"/>
              <a:gd name="connsiteX116" fmla="*/ 3852 w 10000"/>
              <a:gd name="connsiteY116" fmla="*/ 8058 h 10000"/>
              <a:gd name="connsiteX117" fmla="*/ 3642 w 10000"/>
              <a:gd name="connsiteY117" fmla="*/ 7759 h 10000"/>
              <a:gd name="connsiteX118" fmla="*/ 3438 w 10000"/>
              <a:gd name="connsiteY118" fmla="*/ 7759 h 10000"/>
              <a:gd name="connsiteX119" fmla="*/ 2915 w 10000"/>
              <a:gd name="connsiteY119" fmla="*/ 8058 h 10000"/>
              <a:gd name="connsiteX120" fmla="*/ 2608 w 10000"/>
              <a:gd name="connsiteY120" fmla="*/ 8058 h 10000"/>
              <a:gd name="connsiteX121" fmla="*/ 2500 w 10000"/>
              <a:gd name="connsiteY121" fmla="*/ 8207 h 10000"/>
              <a:gd name="connsiteX122" fmla="*/ 2398 w 10000"/>
              <a:gd name="connsiteY122" fmla="*/ 8058 h 10000"/>
              <a:gd name="connsiteX123" fmla="*/ 2296 w 10000"/>
              <a:gd name="connsiteY123" fmla="*/ 8058 h 10000"/>
              <a:gd name="connsiteX124" fmla="*/ 1983 w 10000"/>
              <a:gd name="connsiteY124" fmla="*/ 8058 h 10000"/>
              <a:gd name="connsiteX125" fmla="*/ 1773 w 10000"/>
              <a:gd name="connsiteY125" fmla="*/ 7918 h 10000"/>
              <a:gd name="connsiteX126" fmla="*/ 1671 w 10000"/>
              <a:gd name="connsiteY126" fmla="*/ 7759 h 10000"/>
              <a:gd name="connsiteX127" fmla="*/ 1556 w 10000"/>
              <a:gd name="connsiteY127" fmla="*/ 7759 h 10000"/>
              <a:gd name="connsiteX128" fmla="*/ 1346 w 10000"/>
              <a:gd name="connsiteY128" fmla="*/ 7470 h 10000"/>
              <a:gd name="connsiteX129" fmla="*/ 1142 w 10000"/>
              <a:gd name="connsiteY129" fmla="*/ 7470 h 10000"/>
              <a:gd name="connsiteX130" fmla="*/ 829 w 10000"/>
              <a:gd name="connsiteY130" fmla="*/ 7311 h 10000"/>
              <a:gd name="connsiteX131" fmla="*/ 727 w 10000"/>
              <a:gd name="connsiteY131" fmla="*/ 6863 h 10000"/>
              <a:gd name="connsiteX132" fmla="*/ 931 w 10000"/>
              <a:gd name="connsiteY132" fmla="*/ 6863 h 10000"/>
              <a:gd name="connsiteX133" fmla="*/ 829 w 10000"/>
              <a:gd name="connsiteY133" fmla="*/ 6573 h 10000"/>
              <a:gd name="connsiteX134" fmla="*/ 1034 w 10000"/>
              <a:gd name="connsiteY134" fmla="*/ 6265 h 10000"/>
              <a:gd name="connsiteX135" fmla="*/ 1034 w 10000"/>
              <a:gd name="connsiteY135" fmla="*/ 5966 h 10000"/>
              <a:gd name="connsiteX136" fmla="*/ 931 w 10000"/>
              <a:gd name="connsiteY136" fmla="*/ 5817 h 10000"/>
              <a:gd name="connsiteX137" fmla="*/ 673 w 10000"/>
              <a:gd name="connsiteY137" fmla="*/ 5821 h 10000"/>
              <a:gd name="connsiteX138" fmla="*/ 302 w 10000"/>
              <a:gd name="connsiteY138" fmla="*/ 5541 h 10000"/>
              <a:gd name="connsiteX139" fmla="*/ 102 w 10000"/>
              <a:gd name="connsiteY139" fmla="*/ 5518 h 10000"/>
              <a:gd name="connsiteX140" fmla="*/ 216 w 10000"/>
              <a:gd name="connsiteY140" fmla="*/ 5243 h 10000"/>
              <a:gd name="connsiteX141" fmla="*/ 204 w 10000"/>
              <a:gd name="connsiteY141" fmla="*/ 5070 h 10000"/>
              <a:gd name="connsiteX142" fmla="*/ 0 w 10000"/>
              <a:gd name="connsiteY142" fmla="*/ 5070 h 10000"/>
              <a:gd name="connsiteX143" fmla="*/ 0 w 10000"/>
              <a:gd name="connsiteY143" fmla="*/ 4622 h 10000"/>
              <a:gd name="connsiteX144" fmla="*/ 204 w 10000"/>
              <a:gd name="connsiteY144" fmla="*/ 4482 h 10000"/>
              <a:gd name="connsiteX145" fmla="*/ 415 w 10000"/>
              <a:gd name="connsiteY145" fmla="*/ 4482 h 10000"/>
              <a:gd name="connsiteX146" fmla="*/ 517 w 10000"/>
              <a:gd name="connsiteY146" fmla="*/ 4332 h 10000"/>
              <a:gd name="connsiteX147" fmla="*/ 727 w 10000"/>
              <a:gd name="connsiteY147" fmla="*/ 4332 h 10000"/>
              <a:gd name="connsiteX148" fmla="*/ 1034 w 10000"/>
              <a:gd name="connsiteY148" fmla="*/ 4034 h 10000"/>
              <a:gd name="connsiteX149" fmla="*/ 1142 w 10000"/>
              <a:gd name="connsiteY149" fmla="*/ 3725 h 10000"/>
              <a:gd name="connsiteX150" fmla="*/ 1034 w 10000"/>
              <a:gd name="connsiteY150" fmla="*/ 3137 h 10000"/>
              <a:gd name="connsiteX151" fmla="*/ 1034 w 10000"/>
              <a:gd name="connsiteY151" fmla="*/ 2988 h 10000"/>
              <a:gd name="connsiteX152" fmla="*/ 1346 w 10000"/>
              <a:gd name="connsiteY152" fmla="*/ 2988 h 10000"/>
              <a:gd name="connsiteX153" fmla="*/ 1454 w 10000"/>
              <a:gd name="connsiteY153" fmla="*/ 2381 h 10000"/>
              <a:gd name="connsiteX154" fmla="*/ 1773 w 10000"/>
              <a:gd name="connsiteY154" fmla="*/ 2381 h 10000"/>
              <a:gd name="connsiteX155" fmla="*/ 1881 w 10000"/>
              <a:gd name="connsiteY155" fmla="*/ 2381 h 10000"/>
              <a:gd name="connsiteX156" fmla="*/ 1983 w 10000"/>
              <a:gd name="connsiteY156" fmla="*/ 1933 h 10000"/>
              <a:gd name="connsiteX157" fmla="*/ 2085 w 10000"/>
              <a:gd name="connsiteY157" fmla="*/ 179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0000" h="10000">
                <a:moveTo>
                  <a:pt x="2085" y="1793"/>
                </a:moveTo>
                <a:lnTo>
                  <a:pt x="2085" y="1793"/>
                </a:lnTo>
                <a:lnTo>
                  <a:pt x="2296" y="1643"/>
                </a:lnTo>
                <a:lnTo>
                  <a:pt x="2500" y="2092"/>
                </a:lnTo>
                <a:lnTo>
                  <a:pt x="2710" y="2092"/>
                </a:lnTo>
                <a:cubicBezTo>
                  <a:pt x="2744" y="2188"/>
                  <a:pt x="2779" y="2285"/>
                  <a:pt x="2813" y="2381"/>
                </a:cubicBezTo>
                <a:lnTo>
                  <a:pt x="2813" y="2988"/>
                </a:lnTo>
                <a:lnTo>
                  <a:pt x="3438" y="3277"/>
                </a:lnTo>
                <a:lnTo>
                  <a:pt x="3750" y="3725"/>
                </a:lnTo>
                <a:lnTo>
                  <a:pt x="4369" y="3725"/>
                </a:lnTo>
                <a:lnTo>
                  <a:pt x="4681" y="4034"/>
                </a:lnTo>
                <a:lnTo>
                  <a:pt x="5096" y="4174"/>
                </a:lnTo>
                <a:lnTo>
                  <a:pt x="5523" y="3884"/>
                </a:lnTo>
                <a:lnTo>
                  <a:pt x="5938" y="3884"/>
                </a:lnTo>
                <a:lnTo>
                  <a:pt x="6250" y="3436"/>
                </a:lnTo>
                <a:lnTo>
                  <a:pt x="6148" y="3277"/>
                </a:lnTo>
                <a:lnTo>
                  <a:pt x="6352" y="2988"/>
                </a:lnTo>
                <a:lnTo>
                  <a:pt x="6563" y="3137"/>
                </a:lnTo>
                <a:lnTo>
                  <a:pt x="6875" y="2829"/>
                </a:lnTo>
                <a:lnTo>
                  <a:pt x="7079" y="2540"/>
                </a:lnTo>
                <a:lnTo>
                  <a:pt x="7494" y="2540"/>
                </a:lnTo>
                <a:lnTo>
                  <a:pt x="7392" y="2241"/>
                </a:lnTo>
                <a:lnTo>
                  <a:pt x="7290" y="2092"/>
                </a:lnTo>
                <a:lnTo>
                  <a:pt x="7079" y="2241"/>
                </a:lnTo>
                <a:lnTo>
                  <a:pt x="6875" y="2241"/>
                </a:lnTo>
                <a:lnTo>
                  <a:pt x="6875" y="1643"/>
                </a:lnTo>
                <a:lnTo>
                  <a:pt x="6977" y="1345"/>
                </a:lnTo>
                <a:lnTo>
                  <a:pt x="7188" y="1485"/>
                </a:lnTo>
                <a:lnTo>
                  <a:pt x="7494" y="1345"/>
                </a:lnTo>
                <a:lnTo>
                  <a:pt x="7602" y="747"/>
                </a:lnTo>
                <a:lnTo>
                  <a:pt x="7704" y="588"/>
                </a:lnTo>
                <a:lnTo>
                  <a:pt x="7704" y="448"/>
                </a:lnTo>
                <a:lnTo>
                  <a:pt x="7602" y="448"/>
                </a:lnTo>
                <a:lnTo>
                  <a:pt x="7704" y="140"/>
                </a:lnTo>
                <a:lnTo>
                  <a:pt x="8119" y="0"/>
                </a:lnTo>
                <a:lnTo>
                  <a:pt x="8431" y="140"/>
                </a:lnTo>
                <a:cubicBezTo>
                  <a:pt x="8501" y="243"/>
                  <a:pt x="8572" y="345"/>
                  <a:pt x="8642" y="448"/>
                </a:cubicBezTo>
                <a:lnTo>
                  <a:pt x="8846" y="1485"/>
                </a:lnTo>
                <a:lnTo>
                  <a:pt x="9056" y="1485"/>
                </a:lnTo>
                <a:lnTo>
                  <a:pt x="9363" y="1793"/>
                </a:lnTo>
                <a:lnTo>
                  <a:pt x="9363" y="2092"/>
                </a:lnTo>
                <a:lnTo>
                  <a:pt x="9585" y="2092"/>
                </a:lnTo>
                <a:lnTo>
                  <a:pt x="10000" y="1933"/>
                </a:lnTo>
                <a:lnTo>
                  <a:pt x="10000" y="2241"/>
                </a:lnTo>
                <a:lnTo>
                  <a:pt x="9688" y="3137"/>
                </a:lnTo>
                <a:cubicBezTo>
                  <a:pt x="9654" y="3087"/>
                  <a:pt x="9619" y="3038"/>
                  <a:pt x="9585" y="2988"/>
                </a:cubicBezTo>
                <a:lnTo>
                  <a:pt x="9363" y="3137"/>
                </a:lnTo>
                <a:lnTo>
                  <a:pt x="9483" y="3585"/>
                </a:lnTo>
                <a:lnTo>
                  <a:pt x="9363" y="3884"/>
                </a:lnTo>
                <a:lnTo>
                  <a:pt x="9261" y="3884"/>
                </a:lnTo>
                <a:lnTo>
                  <a:pt x="9056" y="4034"/>
                </a:lnTo>
                <a:lnTo>
                  <a:pt x="8948" y="4034"/>
                </a:lnTo>
                <a:lnTo>
                  <a:pt x="8846" y="4174"/>
                </a:lnTo>
                <a:lnTo>
                  <a:pt x="8744" y="4174"/>
                </a:lnTo>
                <a:lnTo>
                  <a:pt x="8329" y="4622"/>
                </a:lnTo>
                <a:lnTo>
                  <a:pt x="8329" y="4781"/>
                </a:lnTo>
                <a:lnTo>
                  <a:pt x="8119" y="4781"/>
                </a:lnTo>
                <a:lnTo>
                  <a:pt x="7806" y="5070"/>
                </a:lnTo>
                <a:lnTo>
                  <a:pt x="7806" y="4930"/>
                </a:lnTo>
                <a:lnTo>
                  <a:pt x="7806" y="4781"/>
                </a:lnTo>
                <a:cubicBezTo>
                  <a:pt x="7842" y="4681"/>
                  <a:pt x="7879" y="4582"/>
                  <a:pt x="7915" y="4482"/>
                </a:cubicBezTo>
                <a:cubicBezTo>
                  <a:pt x="7879" y="4432"/>
                  <a:pt x="7842" y="4382"/>
                  <a:pt x="7806" y="4332"/>
                </a:cubicBezTo>
                <a:lnTo>
                  <a:pt x="7494" y="4781"/>
                </a:lnTo>
                <a:lnTo>
                  <a:pt x="7392" y="4930"/>
                </a:lnTo>
                <a:lnTo>
                  <a:pt x="7290" y="4930"/>
                </a:lnTo>
                <a:lnTo>
                  <a:pt x="7188" y="5070"/>
                </a:lnTo>
                <a:lnTo>
                  <a:pt x="7494" y="5518"/>
                </a:lnTo>
                <a:lnTo>
                  <a:pt x="7704" y="5369"/>
                </a:lnTo>
                <a:lnTo>
                  <a:pt x="8017" y="5518"/>
                </a:lnTo>
                <a:lnTo>
                  <a:pt x="8017" y="5677"/>
                </a:lnTo>
                <a:lnTo>
                  <a:pt x="7915" y="5518"/>
                </a:lnTo>
                <a:lnTo>
                  <a:pt x="7704" y="5677"/>
                </a:lnTo>
                <a:lnTo>
                  <a:pt x="7494" y="6125"/>
                </a:lnTo>
                <a:lnTo>
                  <a:pt x="7602" y="6265"/>
                </a:lnTo>
                <a:lnTo>
                  <a:pt x="7704" y="6863"/>
                </a:lnTo>
                <a:lnTo>
                  <a:pt x="7915" y="7021"/>
                </a:lnTo>
                <a:lnTo>
                  <a:pt x="7806" y="7021"/>
                </a:lnTo>
                <a:cubicBezTo>
                  <a:pt x="7842" y="7118"/>
                  <a:pt x="7879" y="7214"/>
                  <a:pt x="7915" y="7311"/>
                </a:cubicBezTo>
                <a:lnTo>
                  <a:pt x="7602" y="7470"/>
                </a:lnTo>
                <a:lnTo>
                  <a:pt x="7915" y="7470"/>
                </a:lnTo>
                <a:cubicBezTo>
                  <a:pt x="7879" y="7666"/>
                  <a:pt x="7842" y="7862"/>
                  <a:pt x="7806" y="8058"/>
                </a:cubicBezTo>
                <a:lnTo>
                  <a:pt x="7602" y="8366"/>
                </a:lnTo>
                <a:lnTo>
                  <a:pt x="7494" y="8366"/>
                </a:lnTo>
                <a:lnTo>
                  <a:pt x="7494" y="8655"/>
                </a:lnTo>
                <a:lnTo>
                  <a:pt x="7392" y="8954"/>
                </a:lnTo>
                <a:lnTo>
                  <a:pt x="7290" y="8954"/>
                </a:lnTo>
                <a:lnTo>
                  <a:pt x="7290" y="9104"/>
                </a:lnTo>
                <a:lnTo>
                  <a:pt x="6977" y="9402"/>
                </a:lnTo>
                <a:lnTo>
                  <a:pt x="6665" y="9402"/>
                </a:lnTo>
                <a:lnTo>
                  <a:pt x="6665" y="9552"/>
                </a:lnTo>
                <a:lnTo>
                  <a:pt x="6563" y="9402"/>
                </a:lnTo>
                <a:lnTo>
                  <a:pt x="6563" y="9552"/>
                </a:lnTo>
                <a:lnTo>
                  <a:pt x="6460" y="9552"/>
                </a:lnTo>
                <a:lnTo>
                  <a:pt x="6046" y="9851"/>
                </a:lnTo>
                <a:lnTo>
                  <a:pt x="5938" y="10000"/>
                </a:lnTo>
                <a:lnTo>
                  <a:pt x="5938" y="9711"/>
                </a:lnTo>
                <a:lnTo>
                  <a:pt x="5733" y="9711"/>
                </a:lnTo>
                <a:lnTo>
                  <a:pt x="5625" y="9711"/>
                </a:lnTo>
                <a:lnTo>
                  <a:pt x="5409" y="9711"/>
                </a:lnTo>
                <a:lnTo>
                  <a:pt x="5409" y="9402"/>
                </a:lnTo>
                <a:lnTo>
                  <a:pt x="5198" y="9402"/>
                </a:lnTo>
                <a:lnTo>
                  <a:pt x="4784" y="9552"/>
                </a:lnTo>
                <a:cubicBezTo>
                  <a:pt x="4750" y="9502"/>
                  <a:pt x="4715" y="9452"/>
                  <a:pt x="4681" y="9402"/>
                </a:cubicBezTo>
                <a:lnTo>
                  <a:pt x="4681" y="9552"/>
                </a:lnTo>
                <a:lnTo>
                  <a:pt x="4579" y="9552"/>
                </a:lnTo>
                <a:lnTo>
                  <a:pt x="4579" y="9851"/>
                </a:lnTo>
                <a:lnTo>
                  <a:pt x="4477" y="9851"/>
                </a:lnTo>
                <a:lnTo>
                  <a:pt x="4477" y="9711"/>
                </a:lnTo>
                <a:lnTo>
                  <a:pt x="4369" y="9711"/>
                </a:lnTo>
                <a:lnTo>
                  <a:pt x="4165" y="9552"/>
                </a:lnTo>
                <a:lnTo>
                  <a:pt x="4165" y="9402"/>
                </a:lnTo>
                <a:lnTo>
                  <a:pt x="4165" y="9262"/>
                </a:lnTo>
                <a:cubicBezTo>
                  <a:pt x="4129" y="9209"/>
                  <a:pt x="4092" y="9157"/>
                  <a:pt x="4056" y="9104"/>
                </a:cubicBezTo>
                <a:lnTo>
                  <a:pt x="3954" y="9104"/>
                </a:lnTo>
                <a:lnTo>
                  <a:pt x="4056" y="8366"/>
                </a:lnTo>
                <a:lnTo>
                  <a:pt x="3954" y="8058"/>
                </a:lnTo>
                <a:lnTo>
                  <a:pt x="3852" y="8058"/>
                </a:lnTo>
                <a:lnTo>
                  <a:pt x="3642" y="7759"/>
                </a:lnTo>
                <a:lnTo>
                  <a:pt x="3438" y="7759"/>
                </a:lnTo>
                <a:lnTo>
                  <a:pt x="2915" y="8058"/>
                </a:lnTo>
                <a:lnTo>
                  <a:pt x="2608" y="8058"/>
                </a:lnTo>
                <a:lnTo>
                  <a:pt x="2500" y="8207"/>
                </a:lnTo>
                <a:lnTo>
                  <a:pt x="2398" y="8058"/>
                </a:lnTo>
                <a:lnTo>
                  <a:pt x="2296" y="8058"/>
                </a:lnTo>
                <a:lnTo>
                  <a:pt x="1983" y="8058"/>
                </a:lnTo>
                <a:lnTo>
                  <a:pt x="1773" y="7918"/>
                </a:lnTo>
                <a:lnTo>
                  <a:pt x="1671" y="7759"/>
                </a:lnTo>
                <a:lnTo>
                  <a:pt x="1556" y="7759"/>
                </a:lnTo>
                <a:lnTo>
                  <a:pt x="1346" y="7470"/>
                </a:lnTo>
                <a:lnTo>
                  <a:pt x="1142" y="7470"/>
                </a:lnTo>
                <a:lnTo>
                  <a:pt x="829" y="7311"/>
                </a:lnTo>
                <a:lnTo>
                  <a:pt x="727" y="6863"/>
                </a:lnTo>
                <a:lnTo>
                  <a:pt x="931" y="6863"/>
                </a:lnTo>
                <a:lnTo>
                  <a:pt x="829" y="6573"/>
                </a:lnTo>
                <a:cubicBezTo>
                  <a:pt x="897" y="6470"/>
                  <a:pt x="966" y="6368"/>
                  <a:pt x="1034" y="6265"/>
                </a:cubicBezTo>
                <a:lnTo>
                  <a:pt x="1034" y="5966"/>
                </a:lnTo>
                <a:cubicBezTo>
                  <a:pt x="1000" y="5916"/>
                  <a:pt x="965" y="5867"/>
                  <a:pt x="931" y="5817"/>
                </a:cubicBezTo>
                <a:lnTo>
                  <a:pt x="673" y="5821"/>
                </a:lnTo>
                <a:cubicBezTo>
                  <a:pt x="615" y="5623"/>
                  <a:pt x="360" y="5739"/>
                  <a:pt x="302" y="5541"/>
                </a:cubicBezTo>
                <a:lnTo>
                  <a:pt x="102" y="5518"/>
                </a:lnTo>
                <a:lnTo>
                  <a:pt x="216" y="5243"/>
                </a:lnTo>
                <a:cubicBezTo>
                  <a:pt x="212" y="5185"/>
                  <a:pt x="208" y="5128"/>
                  <a:pt x="204" y="5070"/>
                </a:cubicBezTo>
                <a:lnTo>
                  <a:pt x="0" y="5070"/>
                </a:lnTo>
                <a:lnTo>
                  <a:pt x="0" y="4622"/>
                </a:lnTo>
                <a:lnTo>
                  <a:pt x="204" y="4482"/>
                </a:lnTo>
                <a:lnTo>
                  <a:pt x="415" y="4482"/>
                </a:lnTo>
                <a:lnTo>
                  <a:pt x="517" y="4332"/>
                </a:lnTo>
                <a:lnTo>
                  <a:pt x="727" y="4332"/>
                </a:lnTo>
                <a:lnTo>
                  <a:pt x="1034" y="4034"/>
                </a:lnTo>
                <a:lnTo>
                  <a:pt x="1142" y="3725"/>
                </a:lnTo>
                <a:lnTo>
                  <a:pt x="1034" y="3137"/>
                </a:lnTo>
                <a:lnTo>
                  <a:pt x="1034" y="2988"/>
                </a:lnTo>
                <a:lnTo>
                  <a:pt x="1346" y="2988"/>
                </a:lnTo>
                <a:lnTo>
                  <a:pt x="1454" y="2381"/>
                </a:lnTo>
                <a:lnTo>
                  <a:pt x="1773" y="2381"/>
                </a:lnTo>
                <a:lnTo>
                  <a:pt x="1881" y="2381"/>
                </a:lnTo>
                <a:lnTo>
                  <a:pt x="1983" y="1933"/>
                </a:lnTo>
                <a:lnTo>
                  <a:pt x="2085" y="1793"/>
                </a:lnTo>
                <a:close/>
              </a:path>
            </a:pathLst>
          </a:custGeom>
          <a:solidFill>
            <a:schemeClr val="accent1"/>
          </a:solidFill>
          <a:ln w="9525">
            <a:solidFill>
              <a:srgbClr val="B2B2B2"/>
            </a:solidFill>
            <a:round/>
            <a:headEnd/>
            <a:tailEnd/>
          </a:ln>
        </p:spPr>
        <p:txBody>
          <a:bodyPr/>
          <a:lstStyle/>
          <a:p>
            <a:endParaRPr lang="en-AU" dirty="0"/>
          </a:p>
        </p:txBody>
      </p:sp>
      <p:sp>
        <p:nvSpPr>
          <p:cNvPr id="168" name="Freeform 166"/>
          <p:cNvSpPr>
            <a:spLocks/>
          </p:cNvSpPr>
          <p:nvPr/>
        </p:nvSpPr>
        <p:spPr bwMode="auto">
          <a:xfrm>
            <a:off x="7900987" y="3614738"/>
            <a:ext cx="41275" cy="38100"/>
          </a:xfrm>
          <a:custGeom>
            <a:avLst/>
            <a:gdLst>
              <a:gd name="T0" fmla="*/ 0 w 52"/>
              <a:gd name="T1" fmla="*/ 9525 h 48"/>
              <a:gd name="T2" fmla="*/ 0 w 52"/>
              <a:gd name="T3" fmla="*/ 9525 h 48"/>
              <a:gd name="T4" fmla="*/ 10319 w 52"/>
              <a:gd name="T5" fmla="*/ 0 h 48"/>
              <a:gd name="T6" fmla="*/ 7144 w 52"/>
              <a:gd name="T7" fmla="*/ 3969 h 48"/>
              <a:gd name="T8" fmla="*/ 0 w 52"/>
              <a:gd name="T9" fmla="*/ 9525 h 48"/>
              <a:gd name="T10" fmla="*/ 0 60000 65536"/>
              <a:gd name="T11" fmla="*/ 0 60000 65536"/>
              <a:gd name="T12" fmla="*/ 0 60000 65536"/>
              <a:gd name="T13" fmla="*/ 0 60000 65536"/>
              <a:gd name="T14" fmla="*/ 0 60000 65536"/>
              <a:gd name="T15" fmla="*/ 0 w 52"/>
              <a:gd name="T16" fmla="*/ 0 h 48"/>
              <a:gd name="T17" fmla="*/ 52 w 52"/>
              <a:gd name="T18" fmla="*/ 48 h 48"/>
            </a:gdLst>
            <a:ahLst/>
            <a:cxnLst>
              <a:cxn ang="T10">
                <a:pos x="T0" y="T1"/>
              </a:cxn>
              <a:cxn ang="T11">
                <a:pos x="T2" y="T3"/>
              </a:cxn>
              <a:cxn ang="T12">
                <a:pos x="T4" y="T5"/>
              </a:cxn>
              <a:cxn ang="T13">
                <a:pos x="T6" y="T7"/>
              </a:cxn>
              <a:cxn ang="T14">
                <a:pos x="T8" y="T9"/>
              </a:cxn>
            </a:cxnLst>
            <a:rect l="T15" t="T16" r="T17" b="T18"/>
            <a:pathLst>
              <a:path w="52" h="48">
                <a:moveTo>
                  <a:pt x="0" y="48"/>
                </a:moveTo>
                <a:lnTo>
                  <a:pt x="0" y="48"/>
                </a:lnTo>
                <a:lnTo>
                  <a:pt x="52" y="0"/>
                </a:lnTo>
                <a:lnTo>
                  <a:pt x="35" y="17"/>
                </a:lnTo>
                <a:lnTo>
                  <a:pt x="0" y="48"/>
                </a:lnTo>
              </a:path>
            </a:pathLst>
          </a:custGeom>
          <a:solidFill>
            <a:schemeClr val="accent1"/>
          </a:solidFill>
          <a:ln w="9525">
            <a:solidFill>
              <a:srgbClr val="B2B2B2"/>
            </a:solidFill>
            <a:prstDash val="solid"/>
            <a:round/>
            <a:headEnd/>
            <a:tailEnd/>
          </a:ln>
        </p:spPr>
        <p:txBody>
          <a:bodyPr/>
          <a:lstStyle/>
          <a:p>
            <a:endParaRPr lang="en-AU" dirty="0"/>
          </a:p>
        </p:txBody>
      </p:sp>
      <p:sp>
        <p:nvSpPr>
          <p:cNvPr id="169" name="Line 167"/>
          <p:cNvSpPr>
            <a:spLocks noChangeShapeType="1"/>
          </p:cNvSpPr>
          <p:nvPr/>
        </p:nvSpPr>
        <p:spPr bwMode="auto">
          <a:xfrm flipV="1">
            <a:off x="7878762" y="3660776"/>
            <a:ext cx="14288" cy="38100"/>
          </a:xfrm>
          <a:prstGeom prst="line">
            <a:avLst/>
          </a:prstGeom>
          <a:solidFill>
            <a:schemeClr val="accent1"/>
          </a:solidFill>
          <a:ln w="9525">
            <a:solidFill>
              <a:srgbClr val="B2B2B2"/>
            </a:solidFill>
            <a:round/>
            <a:headEnd/>
            <a:tailEnd/>
          </a:ln>
        </p:spPr>
        <p:txBody>
          <a:bodyPr/>
          <a:lstStyle/>
          <a:p>
            <a:endParaRPr lang="en-AU" dirty="0"/>
          </a:p>
        </p:txBody>
      </p:sp>
      <p:sp>
        <p:nvSpPr>
          <p:cNvPr id="170" name="Freeform 168"/>
          <p:cNvSpPr>
            <a:spLocks/>
          </p:cNvSpPr>
          <p:nvPr/>
        </p:nvSpPr>
        <p:spPr bwMode="auto">
          <a:xfrm>
            <a:off x="7693024" y="3324226"/>
            <a:ext cx="14288" cy="11113"/>
          </a:xfrm>
          <a:custGeom>
            <a:avLst/>
            <a:gdLst>
              <a:gd name="T0" fmla="*/ 0 w 18"/>
              <a:gd name="T1" fmla="*/ 0 h 15"/>
              <a:gd name="T2" fmla="*/ 0 w 18"/>
              <a:gd name="T3" fmla="*/ 0 h 15"/>
              <a:gd name="T4" fmla="*/ 3969 w 18"/>
              <a:gd name="T5" fmla="*/ 2223 h 15"/>
              <a:gd name="T6" fmla="*/ 3969 w 18"/>
              <a:gd name="T7" fmla="*/ 0 h 15"/>
              <a:gd name="T8" fmla="*/ 0 w 18"/>
              <a:gd name="T9" fmla="*/ 0 h 15"/>
              <a:gd name="T10" fmla="*/ 0 60000 65536"/>
              <a:gd name="T11" fmla="*/ 0 60000 65536"/>
              <a:gd name="T12" fmla="*/ 0 60000 65536"/>
              <a:gd name="T13" fmla="*/ 0 60000 65536"/>
              <a:gd name="T14" fmla="*/ 0 60000 65536"/>
              <a:gd name="T15" fmla="*/ 0 w 18"/>
              <a:gd name="T16" fmla="*/ 0 h 15"/>
              <a:gd name="T17" fmla="*/ 18 w 18"/>
              <a:gd name="T18" fmla="*/ 15 h 15"/>
            </a:gdLst>
            <a:ahLst/>
            <a:cxnLst>
              <a:cxn ang="T10">
                <a:pos x="T0" y="T1"/>
              </a:cxn>
              <a:cxn ang="T11">
                <a:pos x="T2" y="T3"/>
              </a:cxn>
              <a:cxn ang="T12">
                <a:pos x="T4" y="T5"/>
              </a:cxn>
              <a:cxn ang="T13">
                <a:pos x="T6" y="T7"/>
              </a:cxn>
              <a:cxn ang="T14">
                <a:pos x="T8" y="T9"/>
              </a:cxn>
            </a:cxnLst>
            <a:rect l="T15" t="T16" r="T17" b="T18"/>
            <a:pathLst>
              <a:path w="18" h="15">
                <a:moveTo>
                  <a:pt x="0" y="0"/>
                </a:moveTo>
                <a:lnTo>
                  <a:pt x="0" y="0"/>
                </a:lnTo>
                <a:lnTo>
                  <a:pt x="18" y="15"/>
                </a:lnTo>
                <a:lnTo>
                  <a:pt x="18" y="0"/>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171" name="Freeform 169"/>
          <p:cNvSpPr>
            <a:spLocks/>
          </p:cNvSpPr>
          <p:nvPr/>
        </p:nvSpPr>
        <p:spPr bwMode="auto">
          <a:xfrm>
            <a:off x="6619874" y="3424238"/>
            <a:ext cx="688975" cy="304800"/>
          </a:xfrm>
          <a:custGeom>
            <a:avLst/>
            <a:gdLst>
              <a:gd name="T0" fmla="*/ 113637 w 867"/>
              <a:gd name="T1" fmla="*/ 19050 h 384"/>
              <a:gd name="T2" fmla="*/ 113637 w 867"/>
              <a:gd name="T3" fmla="*/ 19050 h 384"/>
              <a:gd name="T4" fmla="*/ 92976 w 867"/>
              <a:gd name="T5" fmla="*/ 9525 h 384"/>
              <a:gd name="T6" fmla="*/ 86619 w 867"/>
              <a:gd name="T7" fmla="*/ 13494 h 384"/>
              <a:gd name="T8" fmla="*/ 82645 w 867"/>
              <a:gd name="T9" fmla="*/ 13494 h 384"/>
              <a:gd name="T10" fmla="*/ 76288 w 867"/>
              <a:gd name="T11" fmla="*/ 3969 h 384"/>
              <a:gd name="T12" fmla="*/ 62779 w 867"/>
              <a:gd name="T13" fmla="*/ 0 h 384"/>
              <a:gd name="T14" fmla="*/ 55627 w 867"/>
              <a:gd name="T15" fmla="*/ 3969 h 384"/>
              <a:gd name="T16" fmla="*/ 55627 w 867"/>
              <a:gd name="T17" fmla="*/ 9525 h 384"/>
              <a:gd name="T18" fmla="*/ 55627 w 867"/>
              <a:gd name="T19" fmla="*/ 16669 h 384"/>
              <a:gd name="T20" fmla="*/ 41323 w 867"/>
              <a:gd name="T21" fmla="*/ 16669 h 384"/>
              <a:gd name="T22" fmla="*/ 34965 w 867"/>
              <a:gd name="T23" fmla="*/ 13494 h 384"/>
              <a:gd name="T24" fmla="*/ 20661 w 867"/>
              <a:gd name="T25" fmla="*/ 9525 h 384"/>
              <a:gd name="T26" fmla="*/ 3973 w 867"/>
              <a:gd name="T27" fmla="*/ 19050 h 384"/>
              <a:gd name="T28" fmla="*/ 0 w 867"/>
              <a:gd name="T29" fmla="*/ 22225 h 384"/>
              <a:gd name="T30" fmla="*/ 7152 w 867"/>
              <a:gd name="T31" fmla="*/ 32544 h 384"/>
              <a:gd name="T32" fmla="*/ 14304 w 867"/>
              <a:gd name="T33" fmla="*/ 32544 h 384"/>
              <a:gd name="T34" fmla="*/ 17483 w 867"/>
              <a:gd name="T35" fmla="*/ 38100 h 384"/>
              <a:gd name="T36" fmla="*/ 17483 w 867"/>
              <a:gd name="T37" fmla="*/ 51594 h 384"/>
              <a:gd name="T38" fmla="*/ 38144 w 867"/>
              <a:gd name="T39" fmla="*/ 57150 h 384"/>
              <a:gd name="T40" fmla="*/ 48475 w 867"/>
              <a:gd name="T41" fmla="*/ 66675 h 384"/>
              <a:gd name="T42" fmla="*/ 69136 w 867"/>
              <a:gd name="T43" fmla="*/ 66675 h 384"/>
              <a:gd name="T44" fmla="*/ 79467 w 867"/>
              <a:gd name="T45" fmla="*/ 73819 h 384"/>
              <a:gd name="T46" fmla="*/ 92976 w 867"/>
              <a:gd name="T47" fmla="*/ 76200 h 384"/>
              <a:gd name="T48" fmla="*/ 107280 w 867"/>
              <a:gd name="T49" fmla="*/ 70644 h 384"/>
              <a:gd name="T50" fmla="*/ 120789 w 867"/>
              <a:gd name="T51" fmla="*/ 70644 h 384"/>
              <a:gd name="T52" fmla="*/ 131120 w 867"/>
              <a:gd name="T53" fmla="*/ 61119 h 384"/>
              <a:gd name="T54" fmla="*/ 127941 w 867"/>
              <a:gd name="T55" fmla="*/ 57150 h 384"/>
              <a:gd name="T56" fmla="*/ 135093 w 867"/>
              <a:gd name="T57" fmla="*/ 51594 h 384"/>
              <a:gd name="T58" fmla="*/ 141450 w 867"/>
              <a:gd name="T59" fmla="*/ 54769 h 384"/>
              <a:gd name="T60" fmla="*/ 151781 w 867"/>
              <a:gd name="T61" fmla="*/ 47625 h 384"/>
              <a:gd name="T62" fmla="*/ 158933 w 867"/>
              <a:gd name="T63" fmla="*/ 41275 h 384"/>
              <a:gd name="T64" fmla="*/ 172442 w 867"/>
              <a:gd name="T65" fmla="*/ 41275 h 384"/>
              <a:gd name="T66" fmla="*/ 169264 w 867"/>
              <a:gd name="T67" fmla="*/ 35719 h 384"/>
              <a:gd name="T68" fmla="*/ 166085 w 867"/>
              <a:gd name="T69" fmla="*/ 32544 h 384"/>
              <a:gd name="T70" fmla="*/ 158933 w 867"/>
              <a:gd name="T71" fmla="*/ 35719 h 384"/>
              <a:gd name="T72" fmla="*/ 151781 w 867"/>
              <a:gd name="T73" fmla="*/ 35719 h 384"/>
              <a:gd name="T74" fmla="*/ 151781 w 867"/>
              <a:gd name="T75" fmla="*/ 22225 h 384"/>
              <a:gd name="T76" fmla="*/ 155754 w 867"/>
              <a:gd name="T77" fmla="*/ 16669 h 384"/>
              <a:gd name="T78" fmla="*/ 145424 w 867"/>
              <a:gd name="T79" fmla="*/ 13494 h 384"/>
              <a:gd name="T80" fmla="*/ 138272 w 867"/>
              <a:gd name="T81" fmla="*/ 19050 h 384"/>
              <a:gd name="T82" fmla="*/ 123968 w 867"/>
              <a:gd name="T83" fmla="*/ 22225 h 384"/>
              <a:gd name="T84" fmla="*/ 113637 w 867"/>
              <a:gd name="T85" fmla="*/ 19050 h 3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67"/>
              <a:gd name="T130" fmla="*/ 0 h 384"/>
              <a:gd name="T131" fmla="*/ 867 w 867"/>
              <a:gd name="T132" fmla="*/ 384 h 3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67" h="384">
                <a:moveTo>
                  <a:pt x="572" y="96"/>
                </a:moveTo>
                <a:lnTo>
                  <a:pt x="572" y="96"/>
                </a:lnTo>
                <a:lnTo>
                  <a:pt x="468" y="48"/>
                </a:lnTo>
                <a:lnTo>
                  <a:pt x="434" y="65"/>
                </a:lnTo>
                <a:lnTo>
                  <a:pt x="416" y="65"/>
                </a:lnTo>
                <a:lnTo>
                  <a:pt x="382" y="17"/>
                </a:lnTo>
                <a:lnTo>
                  <a:pt x="313" y="0"/>
                </a:lnTo>
                <a:lnTo>
                  <a:pt x="278" y="17"/>
                </a:lnTo>
                <a:lnTo>
                  <a:pt x="278" y="48"/>
                </a:lnTo>
                <a:lnTo>
                  <a:pt x="278" y="81"/>
                </a:lnTo>
                <a:lnTo>
                  <a:pt x="207" y="81"/>
                </a:lnTo>
                <a:lnTo>
                  <a:pt x="173" y="65"/>
                </a:lnTo>
                <a:lnTo>
                  <a:pt x="103" y="48"/>
                </a:lnTo>
                <a:lnTo>
                  <a:pt x="17" y="96"/>
                </a:lnTo>
                <a:lnTo>
                  <a:pt x="0" y="113"/>
                </a:lnTo>
                <a:lnTo>
                  <a:pt x="34" y="161"/>
                </a:lnTo>
                <a:lnTo>
                  <a:pt x="69" y="161"/>
                </a:lnTo>
                <a:lnTo>
                  <a:pt x="86" y="192"/>
                </a:lnTo>
                <a:lnTo>
                  <a:pt x="86" y="257"/>
                </a:lnTo>
                <a:lnTo>
                  <a:pt x="190" y="288"/>
                </a:lnTo>
                <a:lnTo>
                  <a:pt x="244" y="336"/>
                </a:lnTo>
                <a:lnTo>
                  <a:pt x="347" y="336"/>
                </a:lnTo>
                <a:lnTo>
                  <a:pt x="399" y="369"/>
                </a:lnTo>
                <a:lnTo>
                  <a:pt x="468" y="384"/>
                </a:lnTo>
                <a:lnTo>
                  <a:pt x="537" y="353"/>
                </a:lnTo>
                <a:lnTo>
                  <a:pt x="606" y="353"/>
                </a:lnTo>
                <a:lnTo>
                  <a:pt x="660" y="305"/>
                </a:lnTo>
                <a:lnTo>
                  <a:pt x="641" y="288"/>
                </a:lnTo>
                <a:lnTo>
                  <a:pt x="677" y="257"/>
                </a:lnTo>
                <a:lnTo>
                  <a:pt x="712" y="273"/>
                </a:lnTo>
                <a:lnTo>
                  <a:pt x="764" y="240"/>
                </a:lnTo>
                <a:lnTo>
                  <a:pt x="798" y="209"/>
                </a:lnTo>
                <a:lnTo>
                  <a:pt x="867" y="209"/>
                </a:lnTo>
                <a:lnTo>
                  <a:pt x="850" y="177"/>
                </a:lnTo>
                <a:lnTo>
                  <a:pt x="833" y="161"/>
                </a:lnTo>
                <a:lnTo>
                  <a:pt x="798" y="177"/>
                </a:lnTo>
                <a:lnTo>
                  <a:pt x="764" y="177"/>
                </a:lnTo>
                <a:lnTo>
                  <a:pt x="764" y="113"/>
                </a:lnTo>
                <a:lnTo>
                  <a:pt x="781" y="81"/>
                </a:lnTo>
                <a:lnTo>
                  <a:pt x="729" y="65"/>
                </a:lnTo>
                <a:lnTo>
                  <a:pt x="695" y="96"/>
                </a:lnTo>
                <a:lnTo>
                  <a:pt x="624" y="113"/>
                </a:lnTo>
                <a:lnTo>
                  <a:pt x="572" y="96"/>
                </a:lnTo>
                <a:close/>
              </a:path>
            </a:pathLst>
          </a:custGeom>
          <a:solidFill>
            <a:schemeClr val="accent1"/>
          </a:solidFill>
          <a:ln w="9525">
            <a:solidFill>
              <a:srgbClr val="B2B2B2"/>
            </a:solidFill>
            <a:round/>
            <a:headEnd/>
            <a:tailEnd/>
          </a:ln>
        </p:spPr>
        <p:txBody>
          <a:bodyPr/>
          <a:lstStyle/>
          <a:p>
            <a:endParaRPr lang="en-AU" dirty="0"/>
          </a:p>
        </p:txBody>
      </p:sp>
      <p:sp>
        <p:nvSpPr>
          <p:cNvPr id="172" name="Freeform 170"/>
          <p:cNvSpPr>
            <a:spLocks/>
          </p:cNvSpPr>
          <p:nvPr/>
        </p:nvSpPr>
        <p:spPr bwMode="auto">
          <a:xfrm>
            <a:off x="7145337" y="2357438"/>
            <a:ext cx="25400" cy="38100"/>
          </a:xfrm>
          <a:custGeom>
            <a:avLst/>
            <a:gdLst>
              <a:gd name="T0" fmla="*/ 6158 w 33"/>
              <a:gd name="T1" fmla="*/ 9525 h 48"/>
              <a:gd name="T2" fmla="*/ 6158 w 33"/>
              <a:gd name="T3" fmla="*/ 9525 h 48"/>
              <a:gd name="T4" fmla="*/ 6158 w 33"/>
              <a:gd name="T5" fmla="*/ 3969 h 48"/>
              <a:gd name="T6" fmla="*/ 0 w 33"/>
              <a:gd name="T7" fmla="*/ 0 h 48"/>
              <a:gd name="T8" fmla="*/ 0 w 33"/>
              <a:gd name="T9" fmla="*/ 3969 h 48"/>
              <a:gd name="T10" fmla="*/ 6158 w 33"/>
              <a:gd name="T11" fmla="*/ 9525 h 48"/>
              <a:gd name="T12" fmla="*/ 0 60000 65536"/>
              <a:gd name="T13" fmla="*/ 0 60000 65536"/>
              <a:gd name="T14" fmla="*/ 0 60000 65536"/>
              <a:gd name="T15" fmla="*/ 0 60000 65536"/>
              <a:gd name="T16" fmla="*/ 0 60000 65536"/>
              <a:gd name="T17" fmla="*/ 0 60000 65536"/>
              <a:gd name="T18" fmla="*/ 0 w 33"/>
              <a:gd name="T19" fmla="*/ 0 h 48"/>
              <a:gd name="T20" fmla="*/ 33 w 33"/>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33" h="48">
                <a:moveTo>
                  <a:pt x="33" y="48"/>
                </a:moveTo>
                <a:lnTo>
                  <a:pt x="33" y="48"/>
                </a:lnTo>
                <a:lnTo>
                  <a:pt x="33" y="17"/>
                </a:lnTo>
                <a:lnTo>
                  <a:pt x="0" y="0"/>
                </a:lnTo>
                <a:lnTo>
                  <a:pt x="0" y="17"/>
                </a:lnTo>
                <a:lnTo>
                  <a:pt x="33" y="48"/>
                </a:lnTo>
              </a:path>
            </a:pathLst>
          </a:custGeom>
          <a:solidFill>
            <a:schemeClr val="accent1"/>
          </a:solidFill>
          <a:ln w="9525">
            <a:solidFill>
              <a:srgbClr val="B2B2B2"/>
            </a:solidFill>
            <a:prstDash val="solid"/>
            <a:round/>
            <a:headEnd/>
            <a:tailEnd/>
          </a:ln>
        </p:spPr>
        <p:txBody>
          <a:bodyPr/>
          <a:lstStyle/>
          <a:p>
            <a:endParaRPr lang="en-AU" dirty="0"/>
          </a:p>
        </p:txBody>
      </p:sp>
      <p:sp>
        <p:nvSpPr>
          <p:cNvPr id="173" name="Freeform 171"/>
          <p:cNvSpPr>
            <a:spLocks/>
          </p:cNvSpPr>
          <p:nvPr/>
        </p:nvSpPr>
        <p:spPr bwMode="auto">
          <a:xfrm>
            <a:off x="5300662" y="2092326"/>
            <a:ext cx="3548063" cy="1636713"/>
          </a:xfrm>
          <a:custGeom>
            <a:avLst/>
            <a:gdLst>
              <a:gd name="T0" fmla="*/ 436660 w 4469"/>
              <a:gd name="T1" fmla="*/ 82510 h 2063"/>
              <a:gd name="T2" fmla="*/ 436660 w 4469"/>
              <a:gd name="T3" fmla="*/ 15867 h 2063"/>
              <a:gd name="T4" fmla="*/ 361237 w 4469"/>
              <a:gd name="T5" fmla="*/ 34908 h 2063"/>
              <a:gd name="T6" fmla="*/ 296135 w 4469"/>
              <a:gd name="T7" fmla="*/ 117418 h 2063"/>
              <a:gd name="T8" fmla="*/ 261996 w 4469"/>
              <a:gd name="T9" fmla="*/ 104724 h 2063"/>
              <a:gd name="T10" fmla="*/ 261996 w 4469"/>
              <a:gd name="T11" fmla="*/ 174540 h 2063"/>
              <a:gd name="T12" fmla="*/ 244530 w 4469"/>
              <a:gd name="T13" fmla="*/ 117418 h 2063"/>
              <a:gd name="T14" fmla="*/ 217536 w 4469"/>
              <a:gd name="T15" fmla="*/ 145979 h 2063"/>
              <a:gd name="T16" fmla="*/ 179428 w 4469"/>
              <a:gd name="T17" fmla="*/ 158673 h 2063"/>
              <a:gd name="T18" fmla="*/ 113532 w 4469"/>
              <a:gd name="T19" fmla="*/ 180887 h 2063"/>
              <a:gd name="T20" fmla="*/ 93683 w 4469"/>
              <a:gd name="T21" fmla="*/ 180887 h 2063"/>
              <a:gd name="T22" fmla="*/ 52399 w 4469"/>
              <a:gd name="T23" fmla="*/ 209448 h 2063"/>
              <a:gd name="T24" fmla="*/ 34933 w 4469"/>
              <a:gd name="T25" fmla="*/ 184061 h 2063"/>
              <a:gd name="T26" fmla="*/ 27787 w 4469"/>
              <a:gd name="T27" fmla="*/ 142806 h 2063"/>
              <a:gd name="T28" fmla="*/ 14291 w 4469"/>
              <a:gd name="T29" fmla="*/ 180887 h 2063"/>
              <a:gd name="T30" fmla="*/ 14291 w 4469"/>
              <a:gd name="T31" fmla="*/ 246737 h 2063"/>
              <a:gd name="T32" fmla="*/ 3970 w 4469"/>
              <a:gd name="T33" fmla="*/ 279265 h 2063"/>
              <a:gd name="T34" fmla="*/ 21436 w 4469"/>
              <a:gd name="T35" fmla="*/ 307826 h 2063"/>
              <a:gd name="T36" fmla="*/ 38109 w 4469"/>
              <a:gd name="T37" fmla="*/ 330040 h 2063"/>
              <a:gd name="T38" fmla="*/ 55575 w 4469"/>
              <a:gd name="T39" fmla="*/ 341940 h 2063"/>
              <a:gd name="T40" fmla="*/ 69072 w 4469"/>
              <a:gd name="T41" fmla="*/ 370502 h 2063"/>
              <a:gd name="T42" fmla="*/ 86538 w 4469"/>
              <a:gd name="T43" fmla="*/ 396683 h 2063"/>
              <a:gd name="T44" fmla="*/ 110356 w 4469"/>
              <a:gd name="T45" fmla="*/ 399063 h 2063"/>
              <a:gd name="T46" fmla="*/ 117501 w 4469"/>
              <a:gd name="T47" fmla="*/ 374468 h 2063"/>
              <a:gd name="T48" fmla="*/ 120677 w 4469"/>
              <a:gd name="T49" fmla="*/ 349081 h 2063"/>
              <a:gd name="T50" fmla="*/ 161961 w 4469"/>
              <a:gd name="T51" fmla="*/ 339560 h 2063"/>
              <a:gd name="T52" fmla="*/ 182603 w 4469"/>
              <a:gd name="T53" fmla="*/ 326867 h 2063"/>
              <a:gd name="T54" fmla="*/ 237384 w 4469"/>
              <a:gd name="T55" fmla="*/ 303859 h 2063"/>
              <a:gd name="T56" fmla="*/ 265172 w 4469"/>
              <a:gd name="T57" fmla="*/ 313379 h 2063"/>
              <a:gd name="T58" fmla="*/ 316777 w 4469"/>
              <a:gd name="T59" fmla="*/ 349081 h 2063"/>
              <a:gd name="T60" fmla="*/ 350916 w 4469"/>
              <a:gd name="T61" fmla="*/ 341940 h 2063"/>
              <a:gd name="T62" fmla="*/ 406491 w 4469"/>
              <a:gd name="T63" fmla="*/ 336387 h 2063"/>
              <a:gd name="T64" fmla="*/ 474769 w 4469"/>
              <a:gd name="T65" fmla="*/ 345907 h 2063"/>
              <a:gd name="T66" fmla="*/ 505732 w 4469"/>
              <a:gd name="T67" fmla="*/ 330040 h 2063"/>
              <a:gd name="T68" fmla="*/ 564483 w 4469"/>
              <a:gd name="T69" fmla="*/ 358601 h 2063"/>
              <a:gd name="T70" fmla="*/ 564483 w 4469"/>
              <a:gd name="T71" fmla="*/ 387162 h 2063"/>
              <a:gd name="T72" fmla="*/ 585125 w 4469"/>
              <a:gd name="T73" fmla="*/ 396683 h 2063"/>
              <a:gd name="T74" fmla="*/ 605767 w 4469"/>
              <a:gd name="T75" fmla="*/ 320520 h 2063"/>
              <a:gd name="T76" fmla="*/ 598621 w 4469"/>
              <a:gd name="T77" fmla="*/ 298305 h 2063"/>
              <a:gd name="T78" fmla="*/ 674045 w 4469"/>
              <a:gd name="T79" fmla="*/ 265777 h 2063"/>
              <a:gd name="T80" fmla="*/ 722474 w 4469"/>
              <a:gd name="T81" fmla="*/ 241183 h 2063"/>
              <a:gd name="T82" fmla="*/ 739941 w 4469"/>
              <a:gd name="T83" fmla="*/ 253877 h 2063"/>
              <a:gd name="T84" fmla="*/ 719298 w 4469"/>
              <a:gd name="T85" fmla="*/ 322900 h 2063"/>
              <a:gd name="T86" fmla="*/ 739941 w 4469"/>
              <a:gd name="T87" fmla="*/ 298305 h 2063"/>
              <a:gd name="T88" fmla="*/ 739941 w 4469"/>
              <a:gd name="T89" fmla="*/ 269744 h 2063"/>
              <a:gd name="T90" fmla="*/ 778049 w 4469"/>
              <a:gd name="T91" fmla="*/ 263397 h 2063"/>
              <a:gd name="T92" fmla="*/ 818540 w 4469"/>
              <a:gd name="T93" fmla="*/ 209448 h 2063"/>
              <a:gd name="T94" fmla="*/ 846327 w 4469"/>
              <a:gd name="T95" fmla="*/ 199928 h 2063"/>
              <a:gd name="T96" fmla="*/ 877290 w 4469"/>
              <a:gd name="T97" fmla="*/ 184061 h 2063"/>
              <a:gd name="T98" fmla="*/ 767728 w 4469"/>
              <a:gd name="T99" fmla="*/ 152326 h 2063"/>
              <a:gd name="T100" fmla="*/ 725650 w 4469"/>
              <a:gd name="T101" fmla="*/ 145979 h 2063"/>
              <a:gd name="T102" fmla="*/ 670869 w 4469"/>
              <a:gd name="T103" fmla="*/ 120592 h 2063"/>
              <a:gd name="T104" fmla="*/ 595446 w 4469"/>
              <a:gd name="T105" fmla="*/ 117418 h 2063"/>
              <a:gd name="T106" fmla="*/ 557337 w 4469"/>
              <a:gd name="T107" fmla="*/ 98377 h 2063"/>
              <a:gd name="T108" fmla="*/ 499381 w 4469"/>
              <a:gd name="T109" fmla="*/ 82510 h 206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469"/>
              <a:gd name="T166" fmla="*/ 0 h 2063"/>
              <a:gd name="T167" fmla="*/ 4469 w 4469"/>
              <a:gd name="T168" fmla="*/ 2063 h 206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469" h="2063">
                <a:moveTo>
                  <a:pt x="2269" y="384"/>
                </a:moveTo>
                <a:lnTo>
                  <a:pt x="2269" y="384"/>
                </a:lnTo>
                <a:lnTo>
                  <a:pt x="2252" y="401"/>
                </a:lnTo>
                <a:lnTo>
                  <a:pt x="2269" y="432"/>
                </a:lnTo>
                <a:lnTo>
                  <a:pt x="2200" y="465"/>
                </a:lnTo>
                <a:lnTo>
                  <a:pt x="2183" y="465"/>
                </a:lnTo>
                <a:lnTo>
                  <a:pt x="2200" y="417"/>
                </a:lnTo>
                <a:lnTo>
                  <a:pt x="2375" y="273"/>
                </a:lnTo>
                <a:lnTo>
                  <a:pt x="2375" y="177"/>
                </a:lnTo>
                <a:lnTo>
                  <a:pt x="2304" y="113"/>
                </a:lnTo>
                <a:lnTo>
                  <a:pt x="2218" y="113"/>
                </a:lnTo>
                <a:lnTo>
                  <a:pt x="2218" y="144"/>
                </a:lnTo>
                <a:lnTo>
                  <a:pt x="2166" y="144"/>
                </a:lnTo>
                <a:lnTo>
                  <a:pt x="2200" y="81"/>
                </a:lnTo>
                <a:lnTo>
                  <a:pt x="2114" y="65"/>
                </a:lnTo>
                <a:lnTo>
                  <a:pt x="2166" y="33"/>
                </a:lnTo>
                <a:lnTo>
                  <a:pt x="2114" y="0"/>
                </a:lnTo>
                <a:lnTo>
                  <a:pt x="2028" y="81"/>
                </a:lnTo>
                <a:lnTo>
                  <a:pt x="2028" y="144"/>
                </a:lnTo>
                <a:lnTo>
                  <a:pt x="1976" y="144"/>
                </a:lnTo>
                <a:lnTo>
                  <a:pt x="1820" y="177"/>
                </a:lnTo>
                <a:lnTo>
                  <a:pt x="1682" y="257"/>
                </a:lnTo>
                <a:lnTo>
                  <a:pt x="1630" y="321"/>
                </a:lnTo>
                <a:lnTo>
                  <a:pt x="1647" y="401"/>
                </a:lnTo>
                <a:lnTo>
                  <a:pt x="1455" y="432"/>
                </a:lnTo>
                <a:lnTo>
                  <a:pt x="1473" y="528"/>
                </a:lnTo>
                <a:lnTo>
                  <a:pt x="1525" y="576"/>
                </a:lnTo>
                <a:lnTo>
                  <a:pt x="1490" y="593"/>
                </a:lnTo>
                <a:lnTo>
                  <a:pt x="1438" y="528"/>
                </a:lnTo>
                <a:lnTo>
                  <a:pt x="1386" y="512"/>
                </a:lnTo>
                <a:lnTo>
                  <a:pt x="1369" y="528"/>
                </a:lnTo>
                <a:lnTo>
                  <a:pt x="1334" y="497"/>
                </a:lnTo>
                <a:lnTo>
                  <a:pt x="1300" y="465"/>
                </a:lnTo>
                <a:lnTo>
                  <a:pt x="1300" y="480"/>
                </a:lnTo>
                <a:lnTo>
                  <a:pt x="1317" y="528"/>
                </a:lnTo>
                <a:lnTo>
                  <a:pt x="1265" y="608"/>
                </a:lnTo>
                <a:lnTo>
                  <a:pt x="1300" y="672"/>
                </a:lnTo>
                <a:lnTo>
                  <a:pt x="1283" y="737"/>
                </a:lnTo>
                <a:lnTo>
                  <a:pt x="1283" y="785"/>
                </a:lnTo>
                <a:lnTo>
                  <a:pt x="1334" y="785"/>
                </a:lnTo>
                <a:lnTo>
                  <a:pt x="1300" y="800"/>
                </a:lnTo>
                <a:lnTo>
                  <a:pt x="1317" y="881"/>
                </a:lnTo>
                <a:lnTo>
                  <a:pt x="1214" y="960"/>
                </a:lnTo>
                <a:lnTo>
                  <a:pt x="1196" y="944"/>
                </a:lnTo>
                <a:lnTo>
                  <a:pt x="1265" y="864"/>
                </a:lnTo>
                <a:lnTo>
                  <a:pt x="1283" y="816"/>
                </a:lnTo>
                <a:lnTo>
                  <a:pt x="1248" y="785"/>
                </a:lnTo>
                <a:lnTo>
                  <a:pt x="1248" y="624"/>
                </a:lnTo>
                <a:lnTo>
                  <a:pt x="1231" y="593"/>
                </a:lnTo>
                <a:lnTo>
                  <a:pt x="1248" y="497"/>
                </a:lnTo>
                <a:lnTo>
                  <a:pt x="1214" y="480"/>
                </a:lnTo>
                <a:lnTo>
                  <a:pt x="1231" y="465"/>
                </a:lnTo>
                <a:lnTo>
                  <a:pt x="1214" y="432"/>
                </a:lnTo>
                <a:lnTo>
                  <a:pt x="1179" y="449"/>
                </a:lnTo>
                <a:lnTo>
                  <a:pt x="1093" y="656"/>
                </a:lnTo>
                <a:lnTo>
                  <a:pt x="1093" y="737"/>
                </a:lnTo>
                <a:lnTo>
                  <a:pt x="1144" y="800"/>
                </a:lnTo>
                <a:lnTo>
                  <a:pt x="1144" y="833"/>
                </a:lnTo>
                <a:lnTo>
                  <a:pt x="1093" y="800"/>
                </a:lnTo>
                <a:lnTo>
                  <a:pt x="885" y="672"/>
                </a:lnTo>
                <a:lnTo>
                  <a:pt x="868" y="704"/>
                </a:lnTo>
                <a:lnTo>
                  <a:pt x="937" y="785"/>
                </a:lnTo>
                <a:lnTo>
                  <a:pt x="903" y="800"/>
                </a:lnTo>
                <a:lnTo>
                  <a:pt x="885" y="785"/>
                </a:lnTo>
                <a:lnTo>
                  <a:pt x="780" y="816"/>
                </a:lnTo>
                <a:lnTo>
                  <a:pt x="762" y="848"/>
                </a:lnTo>
                <a:lnTo>
                  <a:pt x="745" y="816"/>
                </a:lnTo>
                <a:lnTo>
                  <a:pt x="745" y="785"/>
                </a:lnTo>
                <a:lnTo>
                  <a:pt x="572" y="881"/>
                </a:lnTo>
                <a:lnTo>
                  <a:pt x="572" y="912"/>
                </a:lnTo>
                <a:lnTo>
                  <a:pt x="538" y="929"/>
                </a:lnTo>
                <a:lnTo>
                  <a:pt x="486" y="896"/>
                </a:lnTo>
                <a:lnTo>
                  <a:pt x="538" y="864"/>
                </a:lnTo>
                <a:lnTo>
                  <a:pt x="521" y="816"/>
                </a:lnTo>
                <a:lnTo>
                  <a:pt x="451" y="800"/>
                </a:lnTo>
                <a:lnTo>
                  <a:pt x="469" y="833"/>
                </a:lnTo>
                <a:lnTo>
                  <a:pt x="469" y="912"/>
                </a:lnTo>
                <a:lnTo>
                  <a:pt x="486" y="944"/>
                </a:lnTo>
                <a:lnTo>
                  <a:pt x="469" y="977"/>
                </a:lnTo>
                <a:lnTo>
                  <a:pt x="417" y="960"/>
                </a:lnTo>
                <a:lnTo>
                  <a:pt x="348" y="1008"/>
                </a:lnTo>
                <a:lnTo>
                  <a:pt x="382" y="1073"/>
                </a:lnTo>
                <a:lnTo>
                  <a:pt x="279" y="1040"/>
                </a:lnTo>
                <a:lnTo>
                  <a:pt x="261" y="1056"/>
                </a:lnTo>
                <a:lnTo>
                  <a:pt x="296" y="1103"/>
                </a:lnTo>
                <a:lnTo>
                  <a:pt x="261" y="1103"/>
                </a:lnTo>
                <a:lnTo>
                  <a:pt x="210" y="1073"/>
                </a:lnTo>
                <a:lnTo>
                  <a:pt x="210" y="977"/>
                </a:lnTo>
                <a:lnTo>
                  <a:pt x="158" y="944"/>
                </a:lnTo>
                <a:lnTo>
                  <a:pt x="140" y="912"/>
                </a:lnTo>
                <a:lnTo>
                  <a:pt x="175" y="929"/>
                </a:lnTo>
                <a:lnTo>
                  <a:pt x="313" y="977"/>
                </a:lnTo>
                <a:lnTo>
                  <a:pt x="400" y="929"/>
                </a:lnTo>
                <a:lnTo>
                  <a:pt x="382" y="881"/>
                </a:lnTo>
                <a:lnTo>
                  <a:pt x="279" y="785"/>
                </a:lnTo>
                <a:lnTo>
                  <a:pt x="175" y="752"/>
                </a:lnTo>
                <a:lnTo>
                  <a:pt x="175" y="737"/>
                </a:lnTo>
                <a:lnTo>
                  <a:pt x="140" y="720"/>
                </a:lnTo>
                <a:lnTo>
                  <a:pt x="106" y="737"/>
                </a:lnTo>
                <a:lnTo>
                  <a:pt x="106" y="752"/>
                </a:lnTo>
                <a:lnTo>
                  <a:pt x="87" y="752"/>
                </a:lnTo>
                <a:lnTo>
                  <a:pt x="52" y="785"/>
                </a:lnTo>
                <a:lnTo>
                  <a:pt x="52" y="833"/>
                </a:lnTo>
                <a:lnTo>
                  <a:pt x="87" y="864"/>
                </a:lnTo>
                <a:lnTo>
                  <a:pt x="69" y="912"/>
                </a:lnTo>
                <a:lnTo>
                  <a:pt x="87" y="992"/>
                </a:lnTo>
                <a:lnTo>
                  <a:pt x="69" y="1040"/>
                </a:lnTo>
                <a:lnTo>
                  <a:pt x="106" y="1088"/>
                </a:lnTo>
                <a:lnTo>
                  <a:pt x="87" y="1121"/>
                </a:lnTo>
                <a:lnTo>
                  <a:pt x="123" y="1151"/>
                </a:lnTo>
                <a:lnTo>
                  <a:pt x="123" y="1169"/>
                </a:lnTo>
                <a:lnTo>
                  <a:pt x="69" y="1247"/>
                </a:lnTo>
                <a:lnTo>
                  <a:pt x="18" y="1280"/>
                </a:lnTo>
                <a:lnTo>
                  <a:pt x="35" y="1280"/>
                </a:lnTo>
                <a:lnTo>
                  <a:pt x="69" y="1313"/>
                </a:lnTo>
                <a:lnTo>
                  <a:pt x="35" y="1343"/>
                </a:lnTo>
                <a:lnTo>
                  <a:pt x="18" y="1361"/>
                </a:lnTo>
                <a:lnTo>
                  <a:pt x="0" y="1361"/>
                </a:lnTo>
                <a:lnTo>
                  <a:pt x="18" y="1409"/>
                </a:lnTo>
                <a:lnTo>
                  <a:pt x="18" y="1424"/>
                </a:lnTo>
                <a:lnTo>
                  <a:pt x="18" y="1439"/>
                </a:lnTo>
                <a:lnTo>
                  <a:pt x="18" y="1457"/>
                </a:lnTo>
                <a:lnTo>
                  <a:pt x="35" y="1487"/>
                </a:lnTo>
                <a:lnTo>
                  <a:pt x="87" y="1505"/>
                </a:lnTo>
                <a:lnTo>
                  <a:pt x="106" y="1520"/>
                </a:lnTo>
                <a:lnTo>
                  <a:pt x="106" y="1553"/>
                </a:lnTo>
                <a:lnTo>
                  <a:pt x="140" y="1600"/>
                </a:lnTo>
                <a:lnTo>
                  <a:pt x="158" y="1600"/>
                </a:lnTo>
                <a:lnTo>
                  <a:pt x="140" y="1631"/>
                </a:lnTo>
                <a:lnTo>
                  <a:pt x="123" y="1616"/>
                </a:lnTo>
                <a:lnTo>
                  <a:pt x="123" y="1631"/>
                </a:lnTo>
                <a:lnTo>
                  <a:pt x="140" y="1664"/>
                </a:lnTo>
                <a:lnTo>
                  <a:pt x="192" y="1664"/>
                </a:lnTo>
                <a:lnTo>
                  <a:pt x="210" y="1679"/>
                </a:lnTo>
                <a:lnTo>
                  <a:pt x="192" y="1679"/>
                </a:lnTo>
                <a:lnTo>
                  <a:pt x="210" y="1696"/>
                </a:lnTo>
                <a:lnTo>
                  <a:pt x="227" y="1696"/>
                </a:lnTo>
                <a:lnTo>
                  <a:pt x="244" y="1727"/>
                </a:lnTo>
                <a:lnTo>
                  <a:pt x="261" y="1744"/>
                </a:lnTo>
                <a:lnTo>
                  <a:pt x="279" y="1727"/>
                </a:lnTo>
                <a:lnTo>
                  <a:pt x="365" y="1775"/>
                </a:lnTo>
                <a:lnTo>
                  <a:pt x="348" y="1840"/>
                </a:lnTo>
                <a:lnTo>
                  <a:pt x="330" y="1823"/>
                </a:lnTo>
                <a:lnTo>
                  <a:pt x="313" y="1840"/>
                </a:lnTo>
                <a:lnTo>
                  <a:pt x="313" y="1871"/>
                </a:lnTo>
                <a:lnTo>
                  <a:pt x="330" y="1856"/>
                </a:lnTo>
                <a:lnTo>
                  <a:pt x="348" y="1871"/>
                </a:lnTo>
                <a:lnTo>
                  <a:pt x="296" y="1888"/>
                </a:lnTo>
                <a:lnTo>
                  <a:pt x="313" y="1904"/>
                </a:lnTo>
                <a:lnTo>
                  <a:pt x="279" y="1936"/>
                </a:lnTo>
                <a:lnTo>
                  <a:pt x="261" y="1936"/>
                </a:lnTo>
                <a:lnTo>
                  <a:pt x="279" y="1936"/>
                </a:lnTo>
                <a:lnTo>
                  <a:pt x="348" y="2000"/>
                </a:lnTo>
                <a:lnTo>
                  <a:pt x="434" y="2000"/>
                </a:lnTo>
                <a:lnTo>
                  <a:pt x="469" y="2015"/>
                </a:lnTo>
                <a:lnTo>
                  <a:pt x="503" y="2015"/>
                </a:lnTo>
                <a:lnTo>
                  <a:pt x="538" y="2048"/>
                </a:lnTo>
                <a:lnTo>
                  <a:pt x="555" y="2063"/>
                </a:lnTo>
                <a:lnTo>
                  <a:pt x="572" y="2063"/>
                </a:lnTo>
                <a:lnTo>
                  <a:pt x="590" y="2048"/>
                </a:lnTo>
                <a:lnTo>
                  <a:pt x="555" y="2015"/>
                </a:lnTo>
                <a:lnTo>
                  <a:pt x="555" y="1984"/>
                </a:lnTo>
                <a:lnTo>
                  <a:pt x="538" y="1952"/>
                </a:lnTo>
                <a:lnTo>
                  <a:pt x="572" y="1904"/>
                </a:lnTo>
                <a:lnTo>
                  <a:pt x="590" y="1919"/>
                </a:lnTo>
                <a:lnTo>
                  <a:pt x="607" y="1904"/>
                </a:lnTo>
                <a:lnTo>
                  <a:pt x="607" y="1888"/>
                </a:lnTo>
                <a:lnTo>
                  <a:pt x="590" y="1888"/>
                </a:lnTo>
                <a:lnTo>
                  <a:pt x="607" y="1871"/>
                </a:lnTo>
                <a:lnTo>
                  <a:pt x="590" y="1840"/>
                </a:lnTo>
                <a:lnTo>
                  <a:pt x="555" y="1840"/>
                </a:lnTo>
                <a:lnTo>
                  <a:pt x="538" y="1808"/>
                </a:lnTo>
                <a:lnTo>
                  <a:pt x="555" y="1727"/>
                </a:lnTo>
                <a:lnTo>
                  <a:pt x="590" y="1760"/>
                </a:lnTo>
                <a:lnTo>
                  <a:pt x="607" y="1760"/>
                </a:lnTo>
                <a:lnTo>
                  <a:pt x="590" y="1727"/>
                </a:lnTo>
                <a:lnTo>
                  <a:pt x="641" y="1679"/>
                </a:lnTo>
                <a:lnTo>
                  <a:pt x="676" y="1696"/>
                </a:lnTo>
                <a:lnTo>
                  <a:pt x="693" y="1679"/>
                </a:lnTo>
                <a:lnTo>
                  <a:pt x="728" y="1696"/>
                </a:lnTo>
                <a:lnTo>
                  <a:pt x="780" y="1727"/>
                </a:lnTo>
                <a:lnTo>
                  <a:pt x="814" y="1712"/>
                </a:lnTo>
                <a:lnTo>
                  <a:pt x="851" y="1712"/>
                </a:lnTo>
                <a:lnTo>
                  <a:pt x="868" y="1727"/>
                </a:lnTo>
                <a:lnTo>
                  <a:pt x="937" y="1727"/>
                </a:lnTo>
                <a:lnTo>
                  <a:pt x="954" y="1696"/>
                </a:lnTo>
                <a:lnTo>
                  <a:pt x="903" y="1679"/>
                </a:lnTo>
                <a:lnTo>
                  <a:pt x="937" y="1664"/>
                </a:lnTo>
                <a:lnTo>
                  <a:pt x="920" y="1648"/>
                </a:lnTo>
                <a:lnTo>
                  <a:pt x="937" y="1631"/>
                </a:lnTo>
                <a:lnTo>
                  <a:pt x="937" y="1583"/>
                </a:lnTo>
                <a:lnTo>
                  <a:pt x="972" y="1600"/>
                </a:lnTo>
                <a:lnTo>
                  <a:pt x="1127" y="1553"/>
                </a:lnTo>
                <a:lnTo>
                  <a:pt x="1127" y="1535"/>
                </a:lnTo>
                <a:lnTo>
                  <a:pt x="1144" y="1535"/>
                </a:lnTo>
                <a:lnTo>
                  <a:pt x="1196" y="1535"/>
                </a:lnTo>
                <a:lnTo>
                  <a:pt x="1214" y="1568"/>
                </a:lnTo>
                <a:lnTo>
                  <a:pt x="1214" y="1583"/>
                </a:lnTo>
                <a:lnTo>
                  <a:pt x="1231" y="1583"/>
                </a:lnTo>
                <a:lnTo>
                  <a:pt x="1265" y="1600"/>
                </a:lnTo>
                <a:lnTo>
                  <a:pt x="1265" y="1616"/>
                </a:lnTo>
                <a:lnTo>
                  <a:pt x="1300" y="1616"/>
                </a:lnTo>
                <a:lnTo>
                  <a:pt x="1334" y="1583"/>
                </a:lnTo>
                <a:lnTo>
                  <a:pt x="1369" y="1568"/>
                </a:lnTo>
                <a:lnTo>
                  <a:pt x="1386" y="1616"/>
                </a:lnTo>
                <a:lnTo>
                  <a:pt x="1455" y="1727"/>
                </a:lnTo>
                <a:lnTo>
                  <a:pt x="1473" y="1696"/>
                </a:lnTo>
                <a:lnTo>
                  <a:pt x="1490" y="1727"/>
                </a:lnTo>
                <a:lnTo>
                  <a:pt x="1542" y="1712"/>
                </a:lnTo>
                <a:lnTo>
                  <a:pt x="1596" y="1760"/>
                </a:lnTo>
                <a:lnTo>
                  <a:pt x="1630" y="1775"/>
                </a:lnTo>
                <a:lnTo>
                  <a:pt x="1630" y="1760"/>
                </a:lnTo>
                <a:lnTo>
                  <a:pt x="1647" y="1792"/>
                </a:lnTo>
                <a:lnTo>
                  <a:pt x="1630" y="1808"/>
                </a:lnTo>
                <a:lnTo>
                  <a:pt x="1665" y="1792"/>
                </a:lnTo>
                <a:lnTo>
                  <a:pt x="1682" y="1775"/>
                </a:lnTo>
                <a:lnTo>
                  <a:pt x="1768" y="1727"/>
                </a:lnTo>
                <a:lnTo>
                  <a:pt x="1837" y="1744"/>
                </a:lnTo>
                <a:lnTo>
                  <a:pt x="1872" y="1760"/>
                </a:lnTo>
                <a:lnTo>
                  <a:pt x="1941" y="1760"/>
                </a:lnTo>
                <a:lnTo>
                  <a:pt x="1941" y="1727"/>
                </a:lnTo>
                <a:lnTo>
                  <a:pt x="1941" y="1696"/>
                </a:lnTo>
                <a:lnTo>
                  <a:pt x="1976" y="1679"/>
                </a:lnTo>
                <a:lnTo>
                  <a:pt x="2045" y="1696"/>
                </a:lnTo>
                <a:lnTo>
                  <a:pt x="2079" y="1744"/>
                </a:lnTo>
                <a:lnTo>
                  <a:pt x="2097" y="1744"/>
                </a:lnTo>
                <a:lnTo>
                  <a:pt x="2131" y="1727"/>
                </a:lnTo>
                <a:lnTo>
                  <a:pt x="2235" y="1775"/>
                </a:lnTo>
                <a:lnTo>
                  <a:pt x="2287" y="1792"/>
                </a:lnTo>
                <a:lnTo>
                  <a:pt x="2358" y="1775"/>
                </a:lnTo>
                <a:lnTo>
                  <a:pt x="2392" y="1744"/>
                </a:lnTo>
                <a:lnTo>
                  <a:pt x="2444" y="1760"/>
                </a:lnTo>
                <a:lnTo>
                  <a:pt x="2479" y="1775"/>
                </a:lnTo>
                <a:lnTo>
                  <a:pt x="2530" y="1760"/>
                </a:lnTo>
                <a:lnTo>
                  <a:pt x="2548" y="1696"/>
                </a:lnTo>
                <a:lnTo>
                  <a:pt x="2565" y="1679"/>
                </a:lnTo>
                <a:lnTo>
                  <a:pt x="2565" y="1664"/>
                </a:lnTo>
                <a:lnTo>
                  <a:pt x="2548" y="1664"/>
                </a:lnTo>
                <a:lnTo>
                  <a:pt x="2565" y="1631"/>
                </a:lnTo>
                <a:lnTo>
                  <a:pt x="2634" y="1616"/>
                </a:lnTo>
                <a:lnTo>
                  <a:pt x="2686" y="1631"/>
                </a:lnTo>
                <a:lnTo>
                  <a:pt x="2721" y="1664"/>
                </a:lnTo>
                <a:lnTo>
                  <a:pt x="2755" y="1775"/>
                </a:lnTo>
                <a:lnTo>
                  <a:pt x="2790" y="1775"/>
                </a:lnTo>
                <a:lnTo>
                  <a:pt x="2841" y="1808"/>
                </a:lnTo>
                <a:lnTo>
                  <a:pt x="2841" y="1840"/>
                </a:lnTo>
                <a:lnTo>
                  <a:pt x="2876" y="1840"/>
                </a:lnTo>
                <a:lnTo>
                  <a:pt x="2945" y="1823"/>
                </a:lnTo>
                <a:lnTo>
                  <a:pt x="2945" y="1856"/>
                </a:lnTo>
                <a:lnTo>
                  <a:pt x="2893" y="1952"/>
                </a:lnTo>
                <a:lnTo>
                  <a:pt x="2876" y="1936"/>
                </a:lnTo>
                <a:lnTo>
                  <a:pt x="2841" y="1952"/>
                </a:lnTo>
                <a:lnTo>
                  <a:pt x="2859" y="2000"/>
                </a:lnTo>
                <a:lnTo>
                  <a:pt x="2841" y="2032"/>
                </a:lnTo>
                <a:lnTo>
                  <a:pt x="2859" y="2000"/>
                </a:lnTo>
                <a:lnTo>
                  <a:pt x="2876" y="2000"/>
                </a:lnTo>
                <a:lnTo>
                  <a:pt x="2876" y="2015"/>
                </a:lnTo>
                <a:lnTo>
                  <a:pt x="2893" y="2032"/>
                </a:lnTo>
                <a:lnTo>
                  <a:pt x="2945" y="2000"/>
                </a:lnTo>
                <a:lnTo>
                  <a:pt x="3103" y="1823"/>
                </a:lnTo>
                <a:lnTo>
                  <a:pt x="3103" y="1712"/>
                </a:lnTo>
                <a:lnTo>
                  <a:pt x="3120" y="1679"/>
                </a:lnTo>
                <a:lnTo>
                  <a:pt x="3120" y="1631"/>
                </a:lnTo>
                <a:lnTo>
                  <a:pt x="3085" y="1583"/>
                </a:lnTo>
                <a:lnTo>
                  <a:pt x="3068" y="1583"/>
                </a:lnTo>
                <a:lnTo>
                  <a:pt x="3049" y="1616"/>
                </a:lnTo>
                <a:lnTo>
                  <a:pt x="3014" y="1616"/>
                </a:lnTo>
                <a:lnTo>
                  <a:pt x="3032" y="1583"/>
                </a:lnTo>
                <a:lnTo>
                  <a:pt x="3014" y="1583"/>
                </a:lnTo>
                <a:lnTo>
                  <a:pt x="2997" y="1568"/>
                </a:lnTo>
                <a:lnTo>
                  <a:pt x="2962" y="1568"/>
                </a:lnTo>
                <a:lnTo>
                  <a:pt x="2962" y="1553"/>
                </a:lnTo>
                <a:lnTo>
                  <a:pt x="3014" y="1505"/>
                </a:lnTo>
                <a:lnTo>
                  <a:pt x="3172" y="1361"/>
                </a:lnTo>
                <a:lnTo>
                  <a:pt x="3241" y="1343"/>
                </a:lnTo>
                <a:lnTo>
                  <a:pt x="3258" y="1361"/>
                </a:lnTo>
                <a:lnTo>
                  <a:pt x="3275" y="1343"/>
                </a:lnTo>
                <a:lnTo>
                  <a:pt x="3327" y="1361"/>
                </a:lnTo>
                <a:lnTo>
                  <a:pt x="3344" y="1328"/>
                </a:lnTo>
                <a:lnTo>
                  <a:pt x="3396" y="1343"/>
                </a:lnTo>
                <a:lnTo>
                  <a:pt x="3414" y="1343"/>
                </a:lnTo>
                <a:lnTo>
                  <a:pt x="3396" y="1361"/>
                </a:lnTo>
                <a:lnTo>
                  <a:pt x="3396" y="1376"/>
                </a:lnTo>
                <a:lnTo>
                  <a:pt x="3500" y="1361"/>
                </a:lnTo>
                <a:lnTo>
                  <a:pt x="3483" y="1343"/>
                </a:lnTo>
                <a:lnTo>
                  <a:pt x="3552" y="1232"/>
                </a:lnTo>
                <a:lnTo>
                  <a:pt x="3638" y="1217"/>
                </a:lnTo>
                <a:lnTo>
                  <a:pt x="3638" y="1247"/>
                </a:lnTo>
                <a:lnTo>
                  <a:pt x="3638" y="1280"/>
                </a:lnTo>
                <a:lnTo>
                  <a:pt x="3725" y="1232"/>
                </a:lnTo>
                <a:lnTo>
                  <a:pt x="3725" y="1184"/>
                </a:lnTo>
                <a:lnTo>
                  <a:pt x="3759" y="1184"/>
                </a:lnTo>
                <a:lnTo>
                  <a:pt x="3742" y="1199"/>
                </a:lnTo>
                <a:lnTo>
                  <a:pt x="3725" y="1280"/>
                </a:lnTo>
                <a:lnTo>
                  <a:pt x="3690" y="1295"/>
                </a:lnTo>
                <a:lnTo>
                  <a:pt x="3586" y="1409"/>
                </a:lnTo>
                <a:lnTo>
                  <a:pt x="3552" y="1424"/>
                </a:lnTo>
                <a:lnTo>
                  <a:pt x="3517" y="1535"/>
                </a:lnTo>
                <a:lnTo>
                  <a:pt x="3552" y="1727"/>
                </a:lnTo>
                <a:lnTo>
                  <a:pt x="3586" y="1696"/>
                </a:lnTo>
                <a:lnTo>
                  <a:pt x="3621" y="1631"/>
                </a:lnTo>
                <a:lnTo>
                  <a:pt x="3638" y="1631"/>
                </a:lnTo>
                <a:lnTo>
                  <a:pt x="3638" y="1583"/>
                </a:lnTo>
                <a:lnTo>
                  <a:pt x="3655" y="1583"/>
                </a:lnTo>
                <a:lnTo>
                  <a:pt x="3690" y="1568"/>
                </a:lnTo>
                <a:lnTo>
                  <a:pt x="3673" y="1520"/>
                </a:lnTo>
                <a:lnTo>
                  <a:pt x="3707" y="1505"/>
                </a:lnTo>
                <a:lnTo>
                  <a:pt x="3725" y="1505"/>
                </a:lnTo>
                <a:lnTo>
                  <a:pt x="3725" y="1472"/>
                </a:lnTo>
                <a:lnTo>
                  <a:pt x="3707" y="1472"/>
                </a:lnTo>
                <a:lnTo>
                  <a:pt x="3725" y="1424"/>
                </a:lnTo>
                <a:lnTo>
                  <a:pt x="3707" y="1424"/>
                </a:lnTo>
                <a:lnTo>
                  <a:pt x="3690" y="1424"/>
                </a:lnTo>
                <a:lnTo>
                  <a:pt x="3690" y="1409"/>
                </a:lnTo>
                <a:lnTo>
                  <a:pt x="3725" y="1361"/>
                </a:lnTo>
                <a:lnTo>
                  <a:pt x="3725" y="1328"/>
                </a:lnTo>
                <a:lnTo>
                  <a:pt x="3759" y="1328"/>
                </a:lnTo>
                <a:lnTo>
                  <a:pt x="3813" y="1295"/>
                </a:lnTo>
                <a:lnTo>
                  <a:pt x="3813" y="1328"/>
                </a:lnTo>
                <a:lnTo>
                  <a:pt x="3830" y="1313"/>
                </a:lnTo>
                <a:lnTo>
                  <a:pt x="3882" y="1295"/>
                </a:lnTo>
                <a:lnTo>
                  <a:pt x="3917" y="1328"/>
                </a:lnTo>
                <a:lnTo>
                  <a:pt x="3934" y="1295"/>
                </a:lnTo>
                <a:lnTo>
                  <a:pt x="4107" y="1184"/>
                </a:lnTo>
                <a:lnTo>
                  <a:pt x="4158" y="1199"/>
                </a:lnTo>
                <a:lnTo>
                  <a:pt x="4176" y="1184"/>
                </a:lnTo>
                <a:lnTo>
                  <a:pt x="4141" y="1088"/>
                </a:lnTo>
                <a:lnTo>
                  <a:pt x="4124" y="1088"/>
                </a:lnTo>
                <a:lnTo>
                  <a:pt x="4124" y="1056"/>
                </a:lnTo>
                <a:lnTo>
                  <a:pt x="4141" y="1056"/>
                </a:lnTo>
                <a:lnTo>
                  <a:pt x="4176" y="1040"/>
                </a:lnTo>
                <a:lnTo>
                  <a:pt x="4210" y="1008"/>
                </a:lnTo>
                <a:lnTo>
                  <a:pt x="4193" y="977"/>
                </a:lnTo>
                <a:lnTo>
                  <a:pt x="4210" y="960"/>
                </a:lnTo>
                <a:lnTo>
                  <a:pt x="4228" y="1008"/>
                </a:lnTo>
                <a:lnTo>
                  <a:pt x="4262" y="1008"/>
                </a:lnTo>
                <a:lnTo>
                  <a:pt x="4297" y="1040"/>
                </a:lnTo>
                <a:lnTo>
                  <a:pt x="4383" y="1088"/>
                </a:lnTo>
                <a:lnTo>
                  <a:pt x="4400" y="1040"/>
                </a:lnTo>
                <a:lnTo>
                  <a:pt x="4400" y="1008"/>
                </a:lnTo>
                <a:lnTo>
                  <a:pt x="4435" y="1008"/>
                </a:lnTo>
                <a:lnTo>
                  <a:pt x="4469" y="977"/>
                </a:lnTo>
                <a:lnTo>
                  <a:pt x="4418" y="929"/>
                </a:lnTo>
                <a:lnTo>
                  <a:pt x="4331" y="912"/>
                </a:lnTo>
                <a:lnTo>
                  <a:pt x="4176" y="785"/>
                </a:lnTo>
                <a:lnTo>
                  <a:pt x="4072" y="720"/>
                </a:lnTo>
                <a:lnTo>
                  <a:pt x="3934" y="704"/>
                </a:lnTo>
                <a:lnTo>
                  <a:pt x="3934" y="785"/>
                </a:lnTo>
                <a:lnTo>
                  <a:pt x="3899" y="800"/>
                </a:lnTo>
                <a:lnTo>
                  <a:pt x="3865" y="768"/>
                </a:lnTo>
                <a:lnTo>
                  <a:pt x="3865" y="737"/>
                </a:lnTo>
                <a:lnTo>
                  <a:pt x="3882" y="737"/>
                </a:lnTo>
                <a:lnTo>
                  <a:pt x="3899" y="720"/>
                </a:lnTo>
                <a:lnTo>
                  <a:pt x="3865" y="720"/>
                </a:lnTo>
                <a:lnTo>
                  <a:pt x="3830" y="752"/>
                </a:lnTo>
                <a:lnTo>
                  <a:pt x="3742" y="737"/>
                </a:lnTo>
                <a:lnTo>
                  <a:pt x="3655" y="737"/>
                </a:lnTo>
                <a:lnTo>
                  <a:pt x="3621" y="720"/>
                </a:lnTo>
                <a:lnTo>
                  <a:pt x="3638" y="689"/>
                </a:lnTo>
                <a:lnTo>
                  <a:pt x="3604" y="641"/>
                </a:lnTo>
                <a:lnTo>
                  <a:pt x="3535" y="624"/>
                </a:lnTo>
                <a:lnTo>
                  <a:pt x="3431" y="656"/>
                </a:lnTo>
                <a:lnTo>
                  <a:pt x="3414" y="608"/>
                </a:lnTo>
                <a:lnTo>
                  <a:pt x="3379" y="608"/>
                </a:lnTo>
                <a:lnTo>
                  <a:pt x="3362" y="593"/>
                </a:lnTo>
                <a:lnTo>
                  <a:pt x="3362" y="545"/>
                </a:lnTo>
                <a:lnTo>
                  <a:pt x="3241" y="512"/>
                </a:lnTo>
                <a:lnTo>
                  <a:pt x="3103" y="480"/>
                </a:lnTo>
                <a:lnTo>
                  <a:pt x="3068" y="545"/>
                </a:lnTo>
                <a:lnTo>
                  <a:pt x="3103" y="593"/>
                </a:lnTo>
                <a:lnTo>
                  <a:pt x="2997" y="593"/>
                </a:lnTo>
                <a:lnTo>
                  <a:pt x="2980" y="593"/>
                </a:lnTo>
                <a:lnTo>
                  <a:pt x="2945" y="608"/>
                </a:lnTo>
                <a:lnTo>
                  <a:pt x="2893" y="560"/>
                </a:lnTo>
                <a:lnTo>
                  <a:pt x="2859" y="656"/>
                </a:lnTo>
                <a:lnTo>
                  <a:pt x="2824" y="641"/>
                </a:lnTo>
                <a:lnTo>
                  <a:pt x="2790" y="576"/>
                </a:lnTo>
                <a:lnTo>
                  <a:pt x="2807" y="497"/>
                </a:lnTo>
                <a:lnTo>
                  <a:pt x="2772" y="449"/>
                </a:lnTo>
                <a:lnTo>
                  <a:pt x="2669" y="417"/>
                </a:lnTo>
                <a:lnTo>
                  <a:pt x="2634" y="417"/>
                </a:lnTo>
                <a:lnTo>
                  <a:pt x="2617" y="449"/>
                </a:lnTo>
                <a:lnTo>
                  <a:pt x="2634" y="480"/>
                </a:lnTo>
                <a:lnTo>
                  <a:pt x="2496" y="465"/>
                </a:lnTo>
                <a:lnTo>
                  <a:pt x="2513" y="417"/>
                </a:lnTo>
                <a:lnTo>
                  <a:pt x="2427" y="401"/>
                </a:lnTo>
                <a:lnTo>
                  <a:pt x="2375" y="432"/>
                </a:lnTo>
                <a:lnTo>
                  <a:pt x="2269" y="384"/>
                </a:lnTo>
                <a:close/>
              </a:path>
            </a:pathLst>
          </a:custGeom>
          <a:solidFill>
            <a:schemeClr val="accent1"/>
          </a:solidFill>
          <a:ln w="9525">
            <a:solidFill>
              <a:srgbClr val="B2B2B2"/>
            </a:solidFill>
            <a:round/>
            <a:headEnd/>
            <a:tailEnd/>
          </a:ln>
        </p:spPr>
        <p:txBody>
          <a:bodyPr/>
          <a:lstStyle/>
          <a:p>
            <a:endParaRPr lang="en-AU" dirty="0"/>
          </a:p>
        </p:txBody>
      </p:sp>
      <p:sp>
        <p:nvSpPr>
          <p:cNvPr id="174" name="Freeform 172"/>
          <p:cNvSpPr>
            <a:spLocks/>
          </p:cNvSpPr>
          <p:nvPr/>
        </p:nvSpPr>
        <p:spPr bwMode="auto">
          <a:xfrm>
            <a:off x="5837237" y="2155826"/>
            <a:ext cx="371475" cy="468313"/>
          </a:xfrm>
          <a:custGeom>
            <a:avLst/>
            <a:gdLst>
              <a:gd name="T0" fmla="*/ 0 w 468"/>
              <a:gd name="T1" fmla="*/ 101428 h 591"/>
              <a:gd name="T2" fmla="*/ 0 w 468"/>
              <a:gd name="T3" fmla="*/ 101428 h 591"/>
              <a:gd name="T4" fmla="*/ 10319 w 468"/>
              <a:gd name="T5" fmla="*/ 113314 h 591"/>
              <a:gd name="T6" fmla="*/ 27781 w 468"/>
              <a:gd name="T7" fmla="*/ 116484 h 591"/>
              <a:gd name="T8" fmla="*/ 31750 w 468"/>
              <a:gd name="T9" fmla="*/ 113314 h 591"/>
              <a:gd name="T10" fmla="*/ 23812 w 468"/>
              <a:gd name="T11" fmla="*/ 106975 h 591"/>
              <a:gd name="T12" fmla="*/ 20638 w 468"/>
              <a:gd name="T13" fmla="*/ 101428 h 591"/>
              <a:gd name="T14" fmla="*/ 20638 w 468"/>
              <a:gd name="T15" fmla="*/ 84788 h 591"/>
              <a:gd name="T16" fmla="*/ 23812 w 468"/>
              <a:gd name="T17" fmla="*/ 78448 h 591"/>
              <a:gd name="T18" fmla="*/ 48419 w 468"/>
              <a:gd name="T19" fmla="*/ 40413 h 591"/>
              <a:gd name="T20" fmla="*/ 65881 w 468"/>
              <a:gd name="T21" fmla="*/ 28527 h 591"/>
              <a:gd name="T22" fmla="*/ 92869 w 468"/>
              <a:gd name="T23" fmla="*/ 15848 h 591"/>
              <a:gd name="T24" fmla="*/ 92869 w 468"/>
              <a:gd name="T25" fmla="*/ 2377 h 591"/>
              <a:gd name="T26" fmla="*/ 86519 w 468"/>
              <a:gd name="T27" fmla="*/ 0 h 591"/>
              <a:gd name="T28" fmla="*/ 79375 w 468"/>
              <a:gd name="T29" fmla="*/ 6339 h 591"/>
              <a:gd name="T30" fmla="*/ 73025 w 468"/>
              <a:gd name="T31" fmla="*/ 11886 h 591"/>
              <a:gd name="T32" fmla="*/ 62706 w 468"/>
              <a:gd name="T33" fmla="*/ 15848 h 591"/>
              <a:gd name="T34" fmla="*/ 52388 w 468"/>
              <a:gd name="T35" fmla="*/ 15848 h 591"/>
              <a:gd name="T36" fmla="*/ 42069 w 468"/>
              <a:gd name="T37" fmla="*/ 21395 h 591"/>
              <a:gd name="T38" fmla="*/ 31750 w 468"/>
              <a:gd name="T39" fmla="*/ 34866 h 591"/>
              <a:gd name="T40" fmla="*/ 20638 w 468"/>
              <a:gd name="T41" fmla="*/ 40413 h 591"/>
              <a:gd name="T42" fmla="*/ 20638 w 468"/>
              <a:gd name="T43" fmla="*/ 47544 h 591"/>
              <a:gd name="T44" fmla="*/ 17463 w 468"/>
              <a:gd name="T45" fmla="*/ 57053 h 591"/>
              <a:gd name="T46" fmla="*/ 10319 w 468"/>
              <a:gd name="T47" fmla="*/ 63393 h 591"/>
              <a:gd name="T48" fmla="*/ 14288 w 468"/>
              <a:gd name="T49" fmla="*/ 68939 h 591"/>
              <a:gd name="T50" fmla="*/ 10319 w 468"/>
              <a:gd name="T51" fmla="*/ 76071 h 591"/>
              <a:gd name="T52" fmla="*/ 3969 w 468"/>
              <a:gd name="T53" fmla="*/ 82410 h 591"/>
              <a:gd name="T54" fmla="*/ 7144 w 468"/>
              <a:gd name="T55" fmla="*/ 87957 h 591"/>
              <a:gd name="T56" fmla="*/ 0 w 468"/>
              <a:gd name="T57" fmla="*/ 91919 h 591"/>
              <a:gd name="T58" fmla="*/ 0 w 468"/>
              <a:gd name="T59" fmla="*/ 101428 h 59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68"/>
              <a:gd name="T91" fmla="*/ 0 h 591"/>
              <a:gd name="T92" fmla="*/ 468 w 468"/>
              <a:gd name="T93" fmla="*/ 591 h 59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68" h="591">
                <a:moveTo>
                  <a:pt x="0" y="512"/>
                </a:moveTo>
                <a:lnTo>
                  <a:pt x="0" y="512"/>
                </a:lnTo>
                <a:lnTo>
                  <a:pt x="52" y="575"/>
                </a:lnTo>
                <a:lnTo>
                  <a:pt x="140" y="591"/>
                </a:lnTo>
                <a:lnTo>
                  <a:pt x="157" y="575"/>
                </a:lnTo>
                <a:lnTo>
                  <a:pt x="123" y="543"/>
                </a:lnTo>
                <a:lnTo>
                  <a:pt x="104" y="512"/>
                </a:lnTo>
                <a:lnTo>
                  <a:pt x="104" y="431"/>
                </a:lnTo>
                <a:lnTo>
                  <a:pt x="123" y="399"/>
                </a:lnTo>
                <a:lnTo>
                  <a:pt x="244" y="207"/>
                </a:lnTo>
                <a:lnTo>
                  <a:pt x="330" y="144"/>
                </a:lnTo>
                <a:lnTo>
                  <a:pt x="468" y="80"/>
                </a:lnTo>
                <a:lnTo>
                  <a:pt x="468" y="15"/>
                </a:lnTo>
                <a:lnTo>
                  <a:pt x="434" y="0"/>
                </a:lnTo>
                <a:lnTo>
                  <a:pt x="399" y="32"/>
                </a:lnTo>
                <a:lnTo>
                  <a:pt x="365" y="63"/>
                </a:lnTo>
                <a:lnTo>
                  <a:pt x="313" y="80"/>
                </a:lnTo>
                <a:lnTo>
                  <a:pt x="261" y="80"/>
                </a:lnTo>
                <a:lnTo>
                  <a:pt x="209" y="111"/>
                </a:lnTo>
                <a:lnTo>
                  <a:pt x="157" y="176"/>
                </a:lnTo>
                <a:lnTo>
                  <a:pt x="104" y="207"/>
                </a:lnTo>
                <a:lnTo>
                  <a:pt x="104" y="240"/>
                </a:lnTo>
                <a:lnTo>
                  <a:pt x="86" y="288"/>
                </a:lnTo>
                <a:lnTo>
                  <a:pt x="52" y="320"/>
                </a:lnTo>
                <a:lnTo>
                  <a:pt x="69" y="351"/>
                </a:lnTo>
                <a:lnTo>
                  <a:pt x="52" y="384"/>
                </a:lnTo>
                <a:lnTo>
                  <a:pt x="17" y="416"/>
                </a:lnTo>
                <a:lnTo>
                  <a:pt x="35" y="447"/>
                </a:lnTo>
                <a:lnTo>
                  <a:pt x="0" y="464"/>
                </a:lnTo>
                <a:lnTo>
                  <a:pt x="0" y="512"/>
                </a:lnTo>
                <a:close/>
              </a:path>
            </a:pathLst>
          </a:custGeom>
          <a:solidFill>
            <a:schemeClr val="accent1"/>
          </a:solidFill>
          <a:ln w="9525">
            <a:solidFill>
              <a:srgbClr val="B2B2B2"/>
            </a:solidFill>
            <a:round/>
            <a:headEnd/>
            <a:tailEnd/>
          </a:ln>
        </p:spPr>
        <p:txBody>
          <a:bodyPr/>
          <a:lstStyle/>
          <a:p>
            <a:endParaRPr lang="en-AU" dirty="0"/>
          </a:p>
        </p:txBody>
      </p:sp>
      <p:sp>
        <p:nvSpPr>
          <p:cNvPr id="175" name="Freeform 173"/>
          <p:cNvSpPr>
            <a:spLocks/>
          </p:cNvSpPr>
          <p:nvPr/>
        </p:nvSpPr>
        <p:spPr bwMode="auto">
          <a:xfrm>
            <a:off x="5767387" y="2676526"/>
            <a:ext cx="41275" cy="50800"/>
          </a:xfrm>
          <a:custGeom>
            <a:avLst/>
            <a:gdLst>
              <a:gd name="T0" fmla="*/ 0 w 52"/>
              <a:gd name="T1" fmla="*/ 12902 h 63"/>
              <a:gd name="T2" fmla="*/ 0 w 52"/>
              <a:gd name="T3" fmla="*/ 12902 h 63"/>
              <a:gd name="T4" fmla="*/ 7144 w 52"/>
              <a:gd name="T5" fmla="*/ 9676 h 63"/>
              <a:gd name="T6" fmla="*/ 10319 w 52"/>
              <a:gd name="T7" fmla="*/ 6451 h 63"/>
              <a:gd name="T8" fmla="*/ 3969 w 52"/>
              <a:gd name="T9" fmla="*/ 0 h 63"/>
              <a:gd name="T10" fmla="*/ 0 w 52"/>
              <a:gd name="T11" fmla="*/ 6451 h 63"/>
              <a:gd name="T12" fmla="*/ 0 w 52"/>
              <a:gd name="T13" fmla="*/ 12902 h 63"/>
              <a:gd name="T14" fmla="*/ 0 60000 65536"/>
              <a:gd name="T15" fmla="*/ 0 60000 65536"/>
              <a:gd name="T16" fmla="*/ 0 60000 65536"/>
              <a:gd name="T17" fmla="*/ 0 60000 65536"/>
              <a:gd name="T18" fmla="*/ 0 60000 65536"/>
              <a:gd name="T19" fmla="*/ 0 60000 65536"/>
              <a:gd name="T20" fmla="*/ 0 60000 65536"/>
              <a:gd name="T21" fmla="*/ 0 w 52"/>
              <a:gd name="T22" fmla="*/ 0 h 63"/>
              <a:gd name="T23" fmla="*/ 52 w 52"/>
              <a:gd name="T24" fmla="*/ 63 h 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 h="63">
                <a:moveTo>
                  <a:pt x="0" y="63"/>
                </a:moveTo>
                <a:lnTo>
                  <a:pt x="0" y="63"/>
                </a:lnTo>
                <a:lnTo>
                  <a:pt x="34" y="48"/>
                </a:lnTo>
                <a:lnTo>
                  <a:pt x="52" y="31"/>
                </a:lnTo>
                <a:lnTo>
                  <a:pt x="17" y="0"/>
                </a:lnTo>
                <a:lnTo>
                  <a:pt x="0" y="31"/>
                </a:lnTo>
                <a:lnTo>
                  <a:pt x="0" y="63"/>
                </a:lnTo>
              </a:path>
            </a:pathLst>
          </a:custGeom>
          <a:solidFill>
            <a:schemeClr val="accent1"/>
          </a:solidFill>
          <a:ln w="9525">
            <a:solidFill>
              <a:srgbClr val="B2B2B2"/>
            </a:solidFill>
            <a:prstDash val="solid"/>
            <a:round/>
            <a:headEnd/>
            <a:tailEnd/>
          </a:ln>
        </p:spPr>
        <p:txBody>
          <a:bodyPr/>
          <a:lstStyle/>
          <a:p>
            <a:endParaRPr lang="en-AU" dirty="0"/>
          </a:p>
        </p:txBody>
      </p:sp>
      <p:sp>
        <p:nvSpPr>
          <p:cNvPr id="176" name="Freeform 174"/>
          <p:cNvSpPr>
            <a:spLocks/>
          </p:cNvSpPr>
          <p:nvPr/>
        </p:nvSpPr>
        <p:spPr bwMode="auto">
          <a:xfrm>
            <a:off x="5649912" y="2146301"/>
            <a:ext cx="155575" cy="44450"/>
          </a:xfrm>
          <a:custGeom>
            <a:avLst/>
            <a:gdLst>
              <a:gd name="T0" fmla="*/ 32544 w 196"/>
              <a:gd name="T1" fmla="*/ 3969 h 56"/>
              <a:gd name="T2" fmla="*/ 28575 w 196"/>
              <a:gd name="T3" fmla="*/ 3969 h 56"/>
              <a:gd name="T4" fmla="*/ 24606 w 196"/>
              <a:gd name="T5" fmla="*/ 3969 h 56"/>
              <a:gd name="T6" fmla="*/ 24606 w 196"/>
              <a:gd name="T7" fmla="*/ 7938 h 56"/>
              <a:gd name="T8" fmla="*/ 20637 w 196"/>
              <a:gd name="T9" fmla="*/ 11113 h 56"/>
              <a:gd name="T10" fmla="*/ 20637 w 196"/>
              <a:gd name="T11" fmla="*/ 7938 h 56"/>
              <a:gd name="T12" fmla="*/ 18256 w 196"/>
              <a:gd name="T13" fmla="*/ 7938 h 56"/>
              <a:gd name="T14" fmla="*/ 15081 w 196"/>
              <a:gd name="T15" fmla="*/ 3969 h 56"/>
              <a:gd name="T16" fmla="*/ 18256 w 196"/>
              <a:gd name="T17" fmla="*/ 3969 h 56"/>
              <a:gd name="T18" fmla="*/ 20637 w 196"/>
              <a:gd name="T19" fmla="*/ 3969 h 56"/>
              <a:gd name="T20" fmla="*/ 18256 w 196"/>
              <a:gd name="T21" fmla="*/ 3969 h 56"/>
              <a:gd name="T22" fmla="*/ 15081 w 196"/>
              <a:gd name="T23" fmla="*/ 3969 h 56"/>
              <a:gd name="T24" fmla="*/ 18256 w 196"/>
              <a:gd name="T25" fmla="*/ 3969 h 56"/>
              <a:gd name="T26" fmla="*/ 15081 w 196"/>
              <a:gd name="T27" fmla="*/ 0 h 56"/>
              <a:gd name="T28" fmla="*/ 10319 w 196"/>
              <a:gd name="T29" fmla="*/ 3969 h 56"/>
              <a:gd name="T30" fmla="*/ 7144 w 196"/>
              <a:gd name="T31" fmla="*/ 3969 h 56"/>
              <a:gd name="T32" fmla="*/ 3969 w 196"/>
              <a:gd name="T33" fmla="*/ 3969 h 56"/>
              <a:gd name="T34" fmla="*/ 0 w 196"/>
              <a:gd name="T35" fmla="*/ 3969 h 56"/>
              <a:gd name="T36" fmla="*/ 3969 w 196"/>
              <a:gd name="T37" fmla="*/ 0 h 56"/>
              <a:gd name="T38" fmla="*/ 10319 w 196"/>
              <a:gd name="T39" fmla="*/ 0 h 56"/>
              <a:gd name="T40" fmla="*/ 18256 w 196"/>
              <a:gd name="T41" fmla="*/ 0 h 56"/>
              <a:gd name="T42" fmla="*/ 20637 w 196"/>
              <a:gd name="T43" fmla="*/ 0 h 56"/>
              <a:gd name="T44" fmla="*/ 28575 w 196"/>
              <a:gd name="T45" fmla="*/ 0 h 56"/>
              <a:gd name="T46" fmla="*/ 32544 w 196"/>
              <a:gd name="T47" fmla="*/ 0 h 56"/>
              <a:gd name="T48" fmla="*/ 35719 w 196"/>
              <a:gd name="T49" fmla="*/ 0 h 56"/>
              <a:gd name="T50" fmla="*/ 38894 w 196"/>
              <a:gd name="T51" fmla="*/ 0 h 56"/>
              <a:gd name="T52" fmla="*/ 38894 w 196"/>
              <a:gd name="T53" fmla="*/ 3969 h 56"/>
              <a:gd name="T54" fmla="*/ 35719 w 196"/>
              <a:gd name="T55" fmla="*/ 3969 h 56"/>
              <a:gd name="T56" fmla="*/ 32544 w 196"/>
              <a:gd name="T57" fmla="*/ 3969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96"/>
              <a:gd name="T88" fmla="*/ 0 h 56"/>
              <a:gd name="T89" fmla="*/ 196 w 196"/>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96" h="56">
                <a:moveTo>
                  <a:pt x="161" y="17"/>
                </a:moveTo>
                <a:lnTo>
                  <a:pt x="144" y="17"/>
                </a:lnTo>
                <a:lnTo>
                  <a:pt x="125" y="17"/>
                </a:lnTo>
                <a:lnTo>
                  <a:pt x="125" y="37"/>
                </a:lnTo>
                <a:lnTo>
                  <a:pt x="107" y="56"/>
                </a:lnTo>
                <a:lnTo>
                  <a:pt x="107" y="37"/>
                </a:lnTo>
                <a:lnTo>
                  <a:pt x="90" y="37"/>
                </a:lnTo>
                <a:lnTo>
                  <a:pt x="73" y="17"/>
                </a:lnTo>
                <a:lnTo>
                  <a:pt x="90" y="17"/>
                </a:lnTo>
                <a:lnTo>
                  <a:pt x="107" y="17"/>
                </a:lnTo>
                <a:lnTo>
                  <a:pt x="90" y="17"/>
                </a:lnTo>
                <a:lnTo>
                  <a:pt x="73" y="17"/>
                </a:lnTo>
                <a:lnTo>
                  <a:pt x="90" y="17"/>
                </a:lnTo>
                <a:lnTo>
                  <a:pt x="73" y="0"/>
                </a:lnTo>
                <a:lnTo>
                  <a:pt x="54" y="17"/>
                </a:lnTo>
                <a:lnTo>
                  <a:pt x="36" y="17"/>
                </a:lnTo>
                <a:lnTo>
                  <a:pt x="19" y="17"/>
                </a:lnTo>
                <a:lnTo>
                  <a:pt x="0" y="17"/>
                </a:lnTo>
                <a:lnTo>
                  <a:pt x="19" y="0"/>
                </a:lnTo>
                <a:lnTo>
                  <a:pt x="54" y="0"/>
                </a:lnTo>
                <a:lnTo>
                  <a:pt x="90" y="0"/>
                </a:lnTo>
                <a:lnTo>
                  <a:pt x="107" y="0"/>
                </a:lnTo>
                <a:lnTo>
                  <a:pt x="144" y="0"/>
                </a:lnTo>
                <a:lnTo>
                  <a:pt x="161" y="0"/>
                </a:lnTo>
                <a:lnTo>
                  <a:pt x="178" y="0"/>
                </a:lnTo>
                <a:lnTo>
                  <a:pt x="196" y="0"/>
                </a:lnTo>
                <a:lnTo>
                  <a:pt x="196" y="17"/>
                </a:lnTo>
                <a:lnTo>
                  <a:pt x="178" y="17"/>
                </a:lnTo>
                <a:lnTo>
                  <a:pt x="161" y="17"/>
                </a:lnTo>
                <a:close/>
              </a:path>
            </a:pathLst>
          </a:custGeom>
          <a:solidFill>
            <a:schemeClr val="accent1"/>
          </a:solidFill>
          <a:ln w="9525">
            <a:solidFill>
              <a:srgbClr val="B2B2B2"/>
            </a:solidFill>
            <a:prstDash val="solid"/>
            <a:round/>
            <a:headEnd/>
            <a:tailEnd/>
          </a:ln>
        </p:spPr>
        <p:txBody>
          <a:bodyPr/>
          <a:lstStyle/>
          <a:p>
            <a:endParaRPr lang="en-AU" dirty="0"/>
          </a:p>
        </p:txBody>
      </p:sp>
      <p:sp>
        <p:nvSpPr>
          <p:cNvPr id="177" name="Freeform 175"/>
          <p:cNvSpPr>
            <a:spLocks/>
          </p:cNvSpPr>
          <p:nvPr/>
        </p:nvSpPr>
        <p:spPr bwMode="auto">
          <a:xfrm>
            <a:off x="5876924" y="2087563"/>
            <a:ext cx="87313" cy="73025"/>
          </a:xfrm>
          <a:custGeom>
            <a:avLst/>
            <a:gdLst>
              <a:gd name="T0" fmla="*/ 18424 w 109"/>
              <a:gd name="T1" fmla="*/ 15081 h 92"/>
              <a:gd name="T2" fmla="*/ 15220 w 109"/>
              <a:gd name="T3" fmla="*/ 15081 h 92"/>
              <a:gd name="T4" fmla="*/ 11215 w 109"/>
              <a:gd name="T5" fmla="*/ 18256 h 92"/>
              <a:gd name="T6" fmla="*/ 7209 w 109"/>
              <a:gd name="T7" fmla="*/ 18256 h 92"/>
              <a:gd name="T8" fmla="*/ 0 w 109"/>
              <a:gd name="T9" fmla="*/ 15081 h 92"/>
              <a:gd name="T10" fmla="*/ 0 w 109"/>
              <a:gd name="T11" fmla="*/ 11112 h 92"/>
              <a:gd name="T12" fmla="*/ 4005 w 109"/>
              <a:gd name="T13" fmla="*/ 11112 h 92"/>
              <a:gd name="T14" fmla="*/ 11215 w 109"/>
              <a:gd name="T15" fmla="*/ 11112 h 92"/>
              <a:gd name="T16" fmla="*/ 11215 w 109"/>
              <a:gd name="T17" fmla="*/ 7938 h 92"/>
              <a:gd name="T18" fmla="*/ 7209 w 109"/>
              <a:gd name="T19" fmla="*/ 11112 h 92"/>
              <a:gd name="T20" fmla="*/ 7209 w 109"/>
              <a:gd name="T21" fmla="*/ 7938 h 92"/>
              <a:gd name="T22" fmla="*/ 11215 w 109"/>
              <a:gd name="T23" fmla="*/ 7938 h 92"/>
              <a:gd name="T24" fmla="*/ 15220 w 109"/>
              <a:gd name="T25" fmla="*/ 7938 h 92"/>
              <a:gd name="T26" fmla="*/ 18424 w 109"/>
              <a:gd name="T27" fmla="*/ 3969 h 92"/>
              <a:gd name="T28" fmla="*/ 22429 w 109"/>
              <a:gd name="T29" fmla="*/ 3969 h 92"/>
              <a:gd name="T30" fmla="*/ 22429 w 109"/>
              <a:gd name="T31" fmla="*/ 0 h 92"/>
              <a:gd name="T32" fmla="*/ 22429 w 109"/>
              <a:gd name="T33" fmla="*/ 3969 h 92"/>
              <a:gd name="T34" fmla="*/ 22429 w 109"/>
              <a:gd name="T35" fmla="*/ 7938 h 92"/>
              <a:gd name="T36" fmla="*/ 18424 w 109"/>
              <a:gd name="T37" fmla="*/ 7938 h 92"/>
              <a:gd name="T38" fmla="*/ 15220 w 109"/>
              <a:gd name="T39" fmla="*/ 7938 h 92"/>
              <a:gd name="T40" fmla="*/ 11215 w 109"/>
              <a:gd name="T41" fmla="*/ 11112 h 92"/>
              <a:gd name="T42" fmla="*/ 15220 w 109"/>
              <a:gd name="T43" fmla="*/ 11112 h 92"/>
              <a:gd name="T44" fmla="*/ 22429 w 109"/>
              <a:gd name="T45" fmla="*/ 11112 h 92"/>
              <a:gd name="T46" fmla="*/ 22429 w 109"/>
              <a:gd name="T47" fmla="*/ 15081 h 92"/>
              <a:gd name="T48" fmla="*/ 18424 w 109"/>
              <a:gd name="T49" fmla="*/ 15081 h 9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9"/>
              <a:gd name="T76" fmla="*/ 0 h 92"/>
              <a:gd name="T77" fmla="*/ 109 w 109"/>
              <a:gd name="T78" fmla="*/ 92 h 9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9" h="92">
                <a:moveTo>
                  <a:pt x="90" y="73"/>
                </a:moveTo>
                <a:lnTo>
                  <a:pt x="73" y="73"/>
                </a:lnTo>
                <a:lnTo>
                  <a:pt x="54" y="92"/>
                </a:lnTo>
                <a:lnTo>
                  <a:pt x="36" y="92"/>
                </a:lnTo>
                <a:lnTo>
                  <a:pt x="0" y="73"/>
                </a:lnTo>
                <a:lnTo>
                  <a:pt x="0" y="56"/>
                </a:lnTo>
                <a:lnTo>
                  <a:pt x="19" y="56"/>
                </a:lnTo>
                <a:lnTo>
                  <a:pt x="54" y="56"/>
                </a:lnTo>
                <a:lnTo>
                  <a:pt x="54" y="37"/>
                </a:lnTo>
                <a:lnTo>
                  <a:pt x="36" y="56"/>
                </a:lnTo>
                <a:lnTo>
                  <a:pt x="36" y="37"/>
                </a:lnTo>
                <a:lnTo>
                  <a:pt x="54" y="37"/>
                </a:lnTo>
                <a:lnTo>
                  <a:pt x="73" y="37"/>
                </a:lnTo>
                <a:lnTo>
                  <a:pt x="90" y="20"/>
                </a:lnTo>
                <a:lnTo>
                  <a:pt x="109" y="20"/>
                </a:lnTo>
                <a:lnTo>
                  <a:pt x="109" y="0"/>
                </a:lnTo>
                <a:lnTo>
                  <a:pt x="109" y="20"/>
                </a:lnTo>
                <a:lnTo>
                  <a:pt x="109" y="37"/>
                </a:lnTo>
                <a:lnTo>
                  <a:pt x="90" y="37"/>
                </a:lnTo>
                <a:lnTo>
                  <a:pt x="73" y="37"/>
                </a:lnTo>
                <a:lnTo>
                  <a:pt x="54" y="56"/>
                </a:lnTo>
                <a:lnTo>
                  <a:pt x="73" y="56"/>
                </a:lnTo>
                <a:lnTo>
                  <a:pt x="109" y="56"/>
                </a:lnTo>
                <a:lnTo>
                  <a:pt x="109" y="73"/>
                </a:lnTo>
                <a:lnTo>
                  <a:pt x="90" y="73"/>
                </a:lnTo>
                <a:close/>
              </a:path>
            </a:pathLst>
          </a:custGeom>
          <a:solidFill>
            <a:schemeClr val="accent1"/>
          </a:solidFill>
          <a:ln w="9525">
            <a:solidFill>
              <a:srgbClr val="B2B2B2"/>
            </a:solidFill>
            <a:prstDash val="solid"/>
            <a:round/>
            <a:headEnd/>
            <a:tailEnd/>
          </a:ln>
        </p:spPr>
        <p:txBody>
          <a:bodyPr/>
          <a:lstStyle/>
          <a:p>
            <a:endParaRPr lang="en-AU" dirty="0"/>
          </a:p>
        </p:txBody>
      </p:sp>
      <p:sp>
        <p:nvSpPr>
          <p:cNvPr id="178" name="Freeform 176"/>
          <p:cNvSpPr>
            <a:spLocks/>
          </p:cNvSpPr>
          <p:nvPr/>
        </p:nvSpPr>
        <p:spPr bwMode="auto">
          <a:xfrm>
            <a:off x="4941888" y="2190751"/>
            <a:ext cx="282575" cy="161925"/>
          </a:xfrm>
          <a:custGeom>
            <a:avLst/>
            <a:gdLst>
              <a:gd name="T0" fmla="*/ 56198 w 357"/>
              <a:gd name="T1" fmla="*/ 29513 h 203"/>
              <a:gd name="T2" fmla="*/ 49866 w 357"/>
              <a:gd name="T3" fmla="*/ 29513 h 203"/>
              <a:gd name="T4" fmla="*/ 53032 w 357"/>
              <a:gd name="T5" fmla="*/ 25525 h 203"/>
              <a:gd name="T6" fmla="*/ 49866 w 357"/>
              <a:gd name="T7" fmla="*/ 18346 h 203"/>
              <a:gd name="T8" fmla="*/ 49866 w 357"/>
              <a:gd name="T9" fmla="*/ 18346 h 203"/>
              <a:gd name="T10" fmla="*/ 41951 w 357"/>
              <a:gd name="T11" fmla="*/ 18346 h 203"/>
              <a:gd name="T12" fmla="*/ 38785 w 357"/>
              <a:gd name="T13" fmla="*/ 29513 h 203"/>
              <a:gd name="T14" fmla="*/ 34827 w 357"/>
              <a:gd name="T15" fmla="*/ 36692 h 203"/>
              <a:gd name="T16" fmla="*/ 31661 w 357"/>
              <a:gd name="T17" fmla="*/ 40681 h 203"/>
              <a:gd name="T18" fmla="*/ 20580 w 357"/>
              <a:gd name="T19" fmla="*/ 36692 h 203"/>
              <a:gd name="T20" fmla="*/ 20580 w 357"/>
              <a:gd name="T21" fmla="*/ 29513 h 203"/>
              <a:gd name="T22" fmla="*/ 27703 w 357"/>
              <a:gd name="T23" fmla="*/ 29513 h 203"/>
              <a:gd name="T24" fmla="*/ 20580 w 357"/>
              <a:gd name="T25" fmla="*/ 29513 h 203"/>
              <a:gd name="T26" fmla="*/ 13456 w 357"/>
              <a:gd name="T27" fmla="*/ 29513 h 203"/>
              <a:gd name="T28" fmla="*/ 17414 w 357"/>
              <a:gd name="T29" fmla="*/ 22334 h 203"/>
              <a:gd name="T30" fmla="*/ 24537 w 357"/>
              <a:gd name="T31" fmla="*/ 22334 h 203"/>
              <a:gd name="T32" fmla="*/ 27703 w 357"/>
              <a:gd name="T33" fmla="*/ 18346 h 203"/>
              <a:gd name="T34" fmla="*/ 20580 w 357"/>
              <a:gd name="T35" fmla="*/ 18346 h 203"/>
              <a:gd name="T36" fmla="*/ 13456 w 357"/>
              <a:gd name="T37" fmla="*/ 22334 h 203"/>
              <a:gd name="T38" fmla="*/ 10290 w 357"/>
              <a:gd name="T39" fmla="*/ 18346 h 203"/>
              <a:gd name="T40" fmla="*/ 10290 w 357"/>
              <a:gd name="T41" fmla="*/ 18346 h 203"/>
              <a:gd name="T42" fmla="*/ 3166 w 357"/>
              <a:gd name="T43" fmla="*/ 15156 h 203"/>
              <a:gd name="T44" fmla="*/ 0 w 357"/>
              <a:gd name="T45" fmla="*/ 11167 h 203"/>
              <a:gd name="T46" fmla="*/ 0 w 357"/>
              <a:gd name="T47" fmla="*/ 3988 h 203"/>
              <a:gd name="T48" fmla="*/ 6332 w 357"/>
              <a:gd name="T49" fmla="*/ 3988 h 203"/>
              <a:gd name="T50" fmla="*/ 13456 w 357"/>
              <a:gd name="T51" fmla="*/ 3988 h 203"/>
              <a:gd name="T52" fmla="*/ 13456 w 357"/>
              <a:gd name="T53" fmla="*/ 3988 h 203"/>
              <a:gd name="T54" fmla="*/ 13456 w 357"/>
              <a:gd name="T55" fmla="*/ 7179 h 203"/>
              <a:gd name="T56" fmla="*/ 17414 w 357"/>
              <a:gd name="T57" fmla="*/ 3988 h 203"/>
              <a:gd name="T58" fmla="*/ 24537 w 357"/>
              <a:gd name="T59" fmla="*/ 7179 h 203"/>
              <a:gd name="T60" fmla="*/ 24537 w 357"/>
              <a:gd name="T61" fmla="*/ 7179 h 203"/>
              <a:gd name="T62" fmla="*/ 24537 w 357"/>
              <a:gd name="T63" fmla="*/ 0 h 203"/>
              <a:gd name="T64" fmla="*/ 31661 w 357"/>
              <a:gd name="T65" fmla="*/ 0 h 203"/>
              <a:gd name="T66" fmla="*/ 34827 w 357"/>
              <a:gd name="T67" fmla="*/ 3988 h 203"/>
              <a:gd name="T68" fmla="*/ 41951 w 357"/>
              <a:gd name="T69" fmla="*/ 3988 h 203"/>
              <a:gd name="T70" fmla="*/ 41951 w 357"/>
              <a:gd name="T71" fmla="*/ 11167 h 203"/>
              <a:gd name="T72" fmla="*/ 56198 w 357"/>
              <a:gd name="T73" fmla="*/ 18346 h 203"/>
              <a:gd name="T74" fmla="*/ 63322 w 357"/>
              <a:gd name="T75" fmla="*/ 18346 h 203"/>
              <a:gd name="T76" fmla="*/ 70446 w 357"/>
              <a:gd name="T77" fmla="*/ 29513 h 203"/>
              <a:gd name="T78" fmla="*/ 63322 w 357"/>
              <a:gd name="T79" fmla="*/ 33502 h 20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57"/>
              <a:gd name="T121" fmla="*/ 0 h 203"/>
              <a:gd name="T122" fmla="*/ 357 w 357"/>
              <a:gd name="T123" fmla="*/ 203 h 20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57" h="203">
                <a:moveTo>
                  <a:pt x="286" y="167"/>
                </a:moveTo>
                <a:lnTo>
                  <a:pt x="286" y="148"/>
                </a:lnTo>
                <a:lnTo>
                  <a:pt x="269" y="148"/>
                </a:lnTo>
                <a:lnTo>
                  <a:pt x="252" y="148"/>
                </a:lnTo>
                <a:lnTo>
                  <a:pt x="269" y="148"/>
                </a:lnTo>
                <a:lnTo>
                  <a:pt x="269" y="128"/>
                </a:lnTo>
                <a:lnTo>
                  <a:pt x="252" y="109"/>
                </a:lnTo>
                <a:lnTo>
                  <a:pt x="252" y="92"/>
                </a:lnTo>
                <a:lnTo>
                  <a:pt x="269" y="92"/>
                </a:lnTo>
                <a:lnTo>
                  <a:pt x="252" y="92"/>
                </a:lnTo>
                <a:lnTo>
                  <a:pt x="231" y="92"/>
                </a:lnTo>
                <a:lnTo>
                  <a:pt x="213" y="92"/>
                </a:lnTo>
                <a:lnTo>
                  <a:pt x="213" y="128"/>
                </a:lnTo>
                <a:lnTo>
                  <a:pt x="196" y="148"/>
                </a:lnTo>
                <a:lnTo>
                  <a:pt x="179" y="148"/>
                </a:lnTo>
                <a:lnTo>
                  <a:pt x="179" y="184"/>
                </a:lnTo>
                <a:lnTo>
                  <a:pt x="179" y="203"/>
                </a:lnTo>
                <a:lnTo>
                  <a:pt x="160" y="203"/>
                </a:lnTo>
                <a:lnTo>
                  <a:pt x="125" y="203"/>
                </a:lnTo>
                <a:lnTo>
                  <a:pt x="106" y="184"/>
                </a:lnTo>
                <a:lnTo>
                  <a:pt x="71" y="148"/>
                </a:lnTo>
                <a:lnTo>
                  <a:pt x="106" y="148"/>
                </a:lnTo>
                <a:lnTo>
                  <a:pt x="125" y="148"/>
                </a:lnTo>
                <a:lnTo>
                  <a:pt x="142" y="148"/>
                </a:lnTo>
                <a:lnTo>
                  <a:pt x="125" y="148"/>
                </a:lnTo>
                <a:lnTo>
                  <a:pt x="106" y="148"/>
                </a:lnTo>
                <a:lnTo>
                  <a:pt x="89" y="148"/>
                </a:lnTo>
                <a:lnTo>
                  <a:pt x="71" y="148"/>
                </a:lnTo>
                <a:lnTo>
                  <a:pt x="71" y="128"/>
                </a:lnTo>
                <a:lnTo>
                  <a:pt x="89" y="109"/>
                </a:lnTo>
                <a:lnTo>
                  <a:pt x="106" y="109"/>
                </a:lnTo>
                <a:lnTo>
                  <a:pt x="125" y="109"/>
                </a:lnTo>
                <a:lnTo>
                  <a:pt x="125" y="92"/>
                </a:lnTo>
                <a:lnTo>
                  <a:pt x="142" y="92"/>
                </a:lnTo>
                <a:lnTo>
                  <a:pt x="125" y="92"/>
                </a:lnTo>
                <a:lnTo>
                  <a:pt x="106" y="92"/>
                </a:lnTo>
                <a:lnTo>
                  <a:pt x="89" y="92"/>
                </a:lnTo>
                <a:lnTo>
                  <a:pt x="71" y="109"/>
                </a:lnTo>
                <a:lnTo>
                  <a:pt x="54" y="109"/>
                </a:lnTo>
                <a:lnTo>
                  <a:pt x="54" y="92"/>
                </a:lnTo>
                <a:lnTo>
                  <a:pt x="35" y="92"/>
                </a:lnTo>
                <a:lnTo>
                  <a:pt x="54" y="92"/>
                </a:lnTo>
                <a:lnTo>
                  <a:pt x="35" y="92"/>
                </a:lnTo>
                <a:lnTo>
                  <a:pt x="17" y="73"/>
                </a:lnTo>
                <a:lnTo>
                  <a:pt x="17" y="54"/>
                </a:lnTo>
                <a:lnTo>
                  <a:pt x="0" y="54"/>
                </a:lnTo>
                <a:lnTo>
                  <a:pt x="0" y="36"/>
                </a:lnTo>
                <a:lnTo>
                  <a:pt x="0" y="19"/>
                </a:lnTo>
                <a:lnTo>
                  <a:pt x="17" y="19"/>
                </a:lnTo>
                <a:lnTo>
                  <a:pt x="35" y="19"/>
                </a:lnTo>
                <a:lnTo>
                  <a:pt x="54" y="19"/>
                </a:lnTo>
                <a:lnTo>
                  <a:pt x="71" y="19"/>
                </a:lnTo>
                <a:lnTo>
                  <a:pt x="54" y="19"/>
                </a:lnTo>
                <a:lnTo>
                  <a:pt x="71" y="19"/>
                </a:lnTo>
                <a:lnTo>
                  <a:pt x="89" y="36"/>
                </a:lnTo>
                <a:lnTo>
                  <a:pt x="71" y="36"/>
                </a:lnTo>
                <a:lnTo>
                  <a:pt x="71" y="19"/>
                </a:lnTo>
                <a:lnTo>
                  <a:pt x="89" y="19"/>
                </a:lnTo>
                <a:lnTo>
                  <a:pt x="125" y="19"/>
                </a:lnTo>
                <a:lnTo>
                  <a:pt x="125" y="36"/>
                </a:lnTo>
                <a:lnTo>
                  <a:pt x="142" y="54"/>
                </a:lnTo>
                <a:lnTo>
                  <a:pt x="125" y="36"/>
                </a:lnTo>
                <a:lnTo>
                  <a:pt x="125" y="19"/>
                </a:lnTo>
                <a:lnTo>
                  <a:pt x="125" y="0"/>
                </a:lnTo>
                <a:lnTo>
                  <a:pt x="142" y="0"/>
                </a:lnTo>
                <a:lnTo>
                  <a:pt x="160" y="0"/>
                </a:lnTo>
                <a:lnTo>
                  <a:pt x="179" y="0"/>
                </a:lnTo>
                <a:lnTo>
                  <a:pt x="179" y="19"/>
                </a:lnTo>
                <a:lnTo>
                  <a:pt x="196" y="19"/>
                </a:lnTo>
                <a:lnTo>
                  <a:pt x="213" y="19"/>
                </a:lnTo>
                <a:lnTo>
                  <a:pt x="213" y="36"/>
                </a:lnTo>
                <a:lnTo>
                  <a:pt x="213" y="54"/>
                </a:lnTo>
                <a:lnTo>
                  <a:pt x="269" y="73"/>
                </a:lnTo>
                <a:lnTo>
                  <a:pt x="286" y="92"/>
                </a:lnTo>
                <a:lnTo>
                  <a:pt x="304" y="92"/>
                </a:lnTo>
                <a:lnTo>
                  <a:pt x="323" y="92"/>
                </a:lnTo>
                <a:lnTo>
                  <a:pt x="340" y="128"/>
                </a:lnTo>
                <a:lnTo>
                  <a:pt x="357" y="148"/>
                </a:lnTo>
                <a:lnTo>
                  <a:pt x="340" y="148"/>
                </a:lnTo>
                <a:lnTo>
                  <a:pt x="323" y="167"/>
                </a:lnTo>
                <a:lnTo>
                  <a:pt x="286" y="167"/>
                </a:lnTo>
                <a:close/>
              </a:path>
            </a:pathLst>
          </a:custGeom>
          <a:solidFill>
            <a:schemeClr val="accent1"/>
          </a:solidFill>
          <a:ln w="9525">
            <a:solidFill>
              <a:srgbClr val="B2B2B2"/>
            </a:solidFill>
            <a:round/>
            <a:headEnd/>
            <a:tailEnd/>
          </a:ln>
        </p:spPr>
        <p:txBody>
          <a:bodyPr/>
          <a:lstStyle/>
          <a:p>
            <a:endParaRPr lang="en-AU" dirty="0"/>
          </a:p>
        </p:txBody>
      </p:sp>
      <p:sp>
        <p:nvSpPr>
          <p:cNvPr id="179" name="Freeform 177"/>
          <p:cNvSpPr>
            <a:spLocks/>
          </p:cNvSpPr>
          <p:nvPr/>
        </p:nvSpPr>
        <p:spPr bwMode="auto">
          <a:xfrm>
            <a:off x="5084762" y="2160588"/>
            <a:ext cx="198438" cy="73025"/>
          </a:xfrm>
          <a:custGeom>
            <a:avLst/>
            <a:gdLst>
              <a:gd name="T0" fmla="*/ 50207 w 249"/>
              <a:gd name="T1" fmla="*/ 7067 h 93"/>
              <a:gd name="T2" fmla="*/ 43035 w 249"/>
              <a:gd name="T3" fmla="*/ 10993 h 93"/>
              <a:gd name="T4" fmla="*/ 35862 w 249"/>
              <a:gd name="T5" fmla="*/ 14134 h 93"/>
              <a:gd name="T6" fmla="*/ 28690 w 249"/>
              <a:gd name="T7" fmla="*/ 18060 h 93"/>
              <a:gd name="T8" fmla="*/ 24705 w 249"/>
              <a:gd name="T9" fmla="*/ 18060 h 93"/>
              <a:gd name="T10" fmla="*/ 24705 w 249"/>
              <a:gd name="T11" fmla="*/ 14134 h 93"/>
              <a:gd name="T12" fmla="*/ 21517 w 249"/>
              <a:gd name="T13" fmla="*/ 14134 h 93"/>
              <a:gd name="T14" fmla="*/ 14345 w 249"/>
              <a:gd name="T15" fmla="*/ 14134 h 93"/>
              <a:gd name="T16" fmla="*/ 10360 w 249"/>
              <a:gd name="T17" fmla="*/ 14134 h 93"/>
              <a:gd name="T18" fmla="*/ 7172 w 249"/>
              <a:gd name="T19" fmla="*/ 10993 h 93"/>
              <a:gd name="T20" fmla="*/ 10360 w 249"/>
              <a:gd name="T21" fmla="*/ 10993 h 93"/>
              <a:gd name="T22" fmla="*/ 14345 w 249"/>
              <a:gd name="T23" fmla="*/ 10993 h 93"/>
              <a:gd name="T24" fmla="*/ 18330 w 249"/>
              <a:gd name="T25" fmla="*/ 10993 h 93"/>
              <a:gd name="T26" fmla="*/ 14345 w 249"/>
              <a:gd name="T27" fmla="*/ 10993 h 93"/>
              <a:gd name="T28" fmla="*/ 10360 w 249"/>
              <a:gd name="T29" fmla="*/ 10993 h 93"/>
              <a:gd name="T30" fmla="*/ 7172 w 249"/>
              <a:gd name="T31" fmla="*/ 10993 h 93"/>
              <a:gd name="T32" fmla="*/ 3985 w 249"/>
              <a:gd name="T33" fmla="*/ 7067 h 93"/>
              <a:gd name="T34" fmla="*/ 0 w 249"/>
              <a:gd name="T35" fmla="*/ 3926 h 93"/>
              <a:gd name="T36" fmla="*/ 0 w 249"/>
              <a:gd name="T37" fmla="*/ 0 h 93"/>
              <a:gd name="T38" fmla="*/ 3985 w 249"/>
              <a:gd name="T39" fmla="*/ 0 h 93"/>
              <a:gd name="T40" fmla="*/ 7172 w 249"/>
              <a:gd name="T41" fmla="*/ 3926 h 93"/>
              <a:gd name="T42" fmla="*/ 7172 w 249"/>
              <a:gd name="T43" fmla="*/ 0 h 93"/>
              <a:gd name="T44" fmla="*/ 10360 w 249"/>
              <a:gd name="T45" fmla="*/ 0 h 93"/>
              <a:gd name="T46" fmla="*/ 14345 w 249"/>
              <a:gd name="T47" fmla="*/ 0 h 93"/>
              <a:gd name="T48" fmla="*/ 21517 w 249"/>
              <a:gd name="T49" fmla="*/ 3926 h 93"/>
              <a:gd name="T50" fmla="*/ 24705 w 249"/>
              <a:gd name="T51" fmla="*/ 0 h 93"/>
              <a:gd name="T52" fmla="*/ 28690 w 249"/>
              <a:gd name="T53" fmla="*/ 0 h 93"/>
              <a:gd name="T54" fmla="*/ 28690 w 249"/>
              <a:gd name="T55" fmla="*/ 3926 h 93"/>
              <a:gd name="T56" fmla="*/ 32675 w 249"/>
              <a:gd name="T57" fmla="*/ 3926 h 93"/>
              <a:gd name="T58" fmla="*/ 32675 w 249"/>
              <a:gd name="T59" fmla="*/ 0 h 93"/>
              <a:gd name="T60" fmla="*/ 35862 w 249"/>
              <a:gd name="T61" fmla="*/ 0 h 93"/>
              <a:gd name="T62" fmla="*/ 39050 w 249"/>
              <a:gd name="T63" fmla="*/ 0 h 93"/>
              <a:gd name="T64" fmla="*/ 43035 w 249"/>
              <a:gd name="T65" fmla="*/ 0 h 93"/>
              <a:gd name="T66" fmla="*/ 43035 w 249"/>
              <a:gd name="T67" fmla="*/ 3926 h 93"/>
              <a:gd name="T68" fmla="*/ 46223 w 249"/>
              <a:gd name="T69" fmla="*/ 3926 h 93"/>
              <a:gd name="T70" fmla="*/ 50207 w 249"/>
              <a:gd name="T71" fmla="*/ 7067 h 9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9"/>
              <a:gd name="T109" fmla="*/ 0 h 93"/>
              <a:gd name="T110" fmla="*/ 249 w 249"/>
              <a:gd name="T111" fmla="*/ 93 h 9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9" h="93">
                <a:moveTo>
                  <a:pt x="249" y="39"/>
                </a:moveTo>
                <a:lnTo>
                  <a:pt x="213" y="56"/>
                </a:lnTo>
                <a:lnTo>
                  <a:pt x="178" y="75"/>
                </a:lnTo>
                <a:lnTo>
                  <a:pt x="142" y="93"/>
                </a:lnTo>
                <a:lnTo>
                  <a:pt x="124" y="93"/>
                </a:lnTo>
                <a:lnTo>
                  <a:pt x="124" y="75"/>
                </a:lnTo>
                <a:lnTo>
                  <a:pt x="107" y="75"/>
                </a:lnTo>
                <a:lnTo>
                  <a:pt x="71" y="75"/>
                </a:lnTo>
                <a:lnTo>
                  <a:pt x="51" y="75"/>
                </a:lnTo>
                <a:lnTo>
                  <a:pt x="34" y="56"/>
                </a:lnTo>
                <a:lnTo>
                  <a:pt x="51" y="56"/>
                </a:lnTo>
                <a:lnTo>
                  <a:pt x="71" y="56"/>
                </a:lnTo>
                <a:lnTo>
                  <a:pt x="90" y="56"/>
                </a:lnTo>
                <a:lnTo>
                  <a:pt x="71" y="56"/>
                </a:lnTo>
                <a:lnTo>
                  <a:pt x="51" y="56"/>
                </a:lnTo>
                <a:lnTo>
                  <a:pt x="34" y="56"/>
                </a:lnTo>
                <a:lnTo>
                  <a:pt x="17" y="39"/>
                </a:lnTo>
                <a:lnTo>
                  <a:pt x="0" y="20"/>
                </a:lnTo>
                <a:lnTo>
                  <a:pt x="0" y="0"/>
                </a:lnTo>
                <a:lnTo>
                  <a:pt x="17" y="0"/>
                </a:lnTo>
                <a:lnTo>
                  <a:pt x="34" y="20"/>
                </a:lnTo>
                <a:lnTo>
                  <a:pt x="34" y="0"/>
                </a:lnTo>
                <a:lnTo>
                  <a:pt x="51" y="0"/>
                </a:lnTo>
                <a:lnTo>
                  <a:pt x="71" y="0"/>
                </a:lnTo>
                <a:lnTo>
                  <a:pt x="107" y="20"/>
                </a:lnTo>
                <a:lnTo>
                  <a:pt x="124" y="0"/>
                </a:lnTo>
                <a:lnTo>
                  <a:pt x="142" y="0"/>
                </a:lnTo>
                <a:lnTo>
                  <a:pt x="142" y="20"/>
                </a:lnTo>
                <a:lnTo>
                  <a:pt x="161" y="20"/>
                </a:lnTo>
                <a:lnTo>
                  <a:pt x="161" y="0"/>
                </a:lnTo>
                <a:lnTo>
                  <a:pt x="178" y="0"/>
                </a:lnTo>
                <a:lnTo>
                  <a:pt x="195" y="0"/>
                </a:lnTo>
                <a:lnTo>
                  <a:pt x="213" y="0"/>
                </a:lnTo>
                <a:lnTo>
                  <a:pt x="213" y="20"/>
                </a:lnTo>
                <a:lnTo>
                  <a:pt x="232" y="20"/>
                </a:lnTo>
                <a:lnTo>
                  <a:pt x="249" y="39"/>
                </a:lnTo>
                <a:close/>
              </a:path>
            </a:pathLst>
          </a:custGeom>
          <a:solidFill>
            <a:schemeClr val="accent1"/>
          </a:solidFill>
          <a:ln w="9525">
            <a:solidFill>
              <a:srgbClr val="B2B2B2"/>
            </a:solidFill>
            <a:prstDash val="solid"/>
            <a:round/>
            <a:headEnd/>
            <a:tailEnd/>
          </a:ln>
        </p:spPr>
        <p:txBody>
          <a:bodyPr/>
          <a:lstStyle/>
          <a:p>
            <a:endParaRPr lang="en-AU" dirty="0"/>
          </a:p>
        </p:txBody>
      </p:sp>
      <p:sp>
        <p:nvSpPr>
          <p:cNvPr id="180" name="Freeform 178"/>
          <p:cNvSpPr>
            <a:spLocks/>
          </p:cNvSpPr>
          <p:nvPr/>
        </p:nvSpPr>
        <p:spPr bwMode="auto">
          <a:xfrm>
            <a:off x="4926013" y="2247901"/>
            <a:ext cx="28575" cy="30163"/>
          </a:xfrm>
          <a:custGeom>
            <a:avLst/>
            <a:gdLst>
              <a:gd name="T0" fmla="*/ 3969 w 36"/>
              <a:gd name="T1" fmla="*/ 0 h 36"/>
              <a:gd name="T2" fmla="*/ 3969 w 36"/>
              <a:gd name="T3" fmla="*/ 4189 h 36"/>
              <a:gd name="T4" fmla="*/ 7144 w 36"/>
              <a:gd name="T5" fmla="*/ 8379 h 36"/>
              <a:gd name="T6" fmla="*/ 3969 w 36"/>
              <a:gd name="T7" fmla="*/ 4189 h 36"/>
              <a:gd name="T8" fmla="*/ 0 w 36"/>
              <a:gd name="T9" fmla="*/ 4189 h 36"/>
              <a:gd name="T10" fmla="*/ 3969 w 36"/>
              <a:gd name="T11" fmla="*/ 0 h 36"/>
              <a:gd name="T12" fmla="*/ 0 60000 65536"/>
              <a:gd name="T13" fmla="*/ 0 60000 65536"/>
              <a:gd name="T14" fmla="*/ 0 60000 65536"/>
              <a:gd name="T15" fmla="*/ 0 60000 65536"/>
              <a:gd name="T16" fmla="*/ 0 60000 65536"/>
              <a:gd name="T17" fmla="*/ 0 60000 65536"/>
              <a:gd name="T18" fmla="*/ 0 w 36"/>
              <a:gd name="T19" fmla="*/ 0 h 36"/>
              <a:gd name="T20" fmla="*/ 36 w 36"/>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36" h="36">
                <a:moveTo>
                  <a:pt x="19" y="0"/>
                </a:moveTo>
                <a:lnTo>
                  <a:pt x="19" y="19"/>
                </a:lnTo>
                <a:lnTo>
                  <a:pt x="36" y="36"/>
                </a:lnTo>
                <a:lnTo>
                  <a:pt x="19" y="19"/>
                </a:lnTo>
                <a:lnTo>
                  <a:pt x="0" y="19"/>
                </a:lnTo>
                <a:lnTo>
                  <a:pt x="19" y="0"/>
                </a:lnTo>
                <a:close/>
              </a:path>
            </a:pathLst>
          </a:custGeom>
          <a:solidFill>
            <a:schemeClr val="accent1"/>
          </a:solidFill>
          <a:ln w="9525">
            <a:solidFill>
              <a:srgbClr val="B2B2B2"/>
            </a:solidFill>
            <a:prstDash val="solid"/>
            <a:round/>
            <a:headEnd/>
            <a:tailEnd/>
          </a:ln>
        </p:spPr>
        <p:txBody>
          <a:bodyPr/>
          <a:lstStyle/>
          <a:p>
            <a:endParaRPr lang="en-AU" dirty="0"/>
          </a:p>
        </p:txBody>
      </p:sp>
      <p:sp>
        <p:nvSpPr>
          <p:cNvPr id="181" name="Freeform 179"/>
          <p:cNvSpPr>
            <a:spLocks/>
          </p:cNvSpPr>
          <p:nvPr/>
        </p:nvSpPr>
        <p:spPr bwMode="auto">
          <a:xfrm>
            <a:off x="5135562" y="3309938"/>
            <a:ext cx="69850" cy="38100"/>
          </a:xfrm>
          <a:custGeom>
            <a:avLst/>
            <a:gdLst>
              <a:gd name="T0" fmla="*/ 18681 w 86"/>
              <a:gd name="T1" fmla="*/ 0 h 48"/>
              <a:gd name="T2" fmla="*/ 18681 w 86"/>
              <a:gd name="T3" fmla="*/ 0 h 48"/>
              <a:gd name="T4" fmla="*/ 18681 w 86"/>
              <a:gd name="T5" fmla="*/ 9525 h 48"/>
              <a:gd name="T6" fmla="*/ 11371 w 86"/>
              <a:gd name="T7" fmla="*/ 9525 h 48"/>
              <a:gd name="T8" fmla="*/ 0 w 86"/>
              <a:gd name="T9" fmla="*/ 7144 h 48"/>
              <a:gd name="T10" fmla="*/ 7310 w 86"/>
              <a:gd name="T11" fmla="*/ 3969 h 48"/>
              <a:gd name="T12" fmla="*/ 11371 w 86"/>
              <a:gd name="T13" fmla="*/ 0 h 48"/>
              <a:gd name="T14" fmla="*/ 18681 w 86"/>
              <a:gd name="T15" fmla="*/ 0 h 48"/>
              <a:gd name="T16" fmla="*/ 0 60000 65536"/>
              <a:gd name="T17" fmla="*/ 0 60000 65536"/>
              <a:gd name="T18" fmla="*/ 0 60000 65536"/>
              <a:gd name="T19" fmla="*/ 0 60000 65536"/>
              <a:gd name="T20" fmla="*/ 0 60000 65536"/>
              <a:gd name="T21" fmla="*/ 0 60000 65536"/>
              <a:gd name="T22" fmla="*/ 0 60000 65536"/>
              <a:gd name="T23" fmla="*/ 0 60000 65536"/>
              <a:gd name="T24" fmla="*/ 0 w 86"/>
              <a:gd name="T25" fmla="*/ 0 h 48"/>
              <a:gd name="T26" fmla="*/ 86 w 86"/>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6" h="48">
                <a:moveTo>
                  <a:pt x="86" y="0"/>
                </a:moveTo>
                <a:lnTo>
                  <a:pt x="86" y="0"/>
                </a:lnTo>
                <a:lnTo>
                  <a:pt x="86" y="48"/>
                </a:lnTo>
                <a:lnTo>
                  <a:pt x="52" y="48"/>
                </a:lnTo>
                <a:lnTo>
                  <a:pt x="0" y="33"/>
                </a:lnTo>
                <a:lnTo>
                  <a:pt x="34" y="18"/>
                </a:lnTo>
                <a:lnTo>
                  <a:pt x="52" y="0"/>
                </a:lnTo>
                <a:lnTo>
                  <a:pt x="86" y="0"/>
                </a:lnTo>
              </a:path>
            </a:pathLst>
          </a:custGeom>
          <a:solidFill>
            <a:schemeClr val="accent1"/>
          </a:solidFill>
          <a:ln w="9525">
            <a:solidFill>
              <a:srgbClr val="B2B2B2"/>
            </a:solidFill>
            <a:prstDash val="solid"/>
            <a:round/>
            <a:headEnd/>
            <a:tailEnd/>
          </a:ln>
        </p:spPr>
        <p:txBody>
          <a:bodyPr/>
          <a:lstStyle/>
          <a:p>
            <a:endParaRPr lang="en-AU" dirty="0"/>
          </a:p>
        </p:txBody>
      </p:sp>
      <p:sp>
        <p:nvSpPr>
          <p:cNvPr id="182" name="Freeform 180"/>
          <p:cNvSpPr>
            <a:spLocks/>
          </p:cNvSpPr>
          <p:nvPr/>
        </p:nvSpPr>
        <p:spPr bwMode="auto">
          <a:xfrm>
            <a:off x="4927600" y="3297238"/>
            <a:ext cx="15875" cy="26988"/>
          </a:xfrm>
          <a:custGeom>
            <a:avLst/>
            <a:gdLst>
              <a:gd name="T0" fmla="*/ 0 w 19"/>
              <a:gd name="T1" fmla="*/ 3271 h 33"/>
              <a:gd name="T2" fmla="*/ 0 w 19"/>
              <a:gd name="T3" fmla="*/ 3271 h 33"/>
              <a:gd name="T4" fmla="*/ 0 w 19"/>
              <a:gd name="T5" fmla="*/ 7360 h 33"/>
              <a:gd name="T6" fmla="*/ 4178 w 19"/>
              <a:gd name="T7" fmla="*/ 7360 h 33"/>
              <a:gd name="T8" fmla="*/ 4178 w 19"/>
              <a:gd name="T9" fmla="*/ 3271 h 33"/>
              <a:gd name="T10" fmla="*/ 4178 w 19"/>
              <a:gd name="T11" fmla="*/ 0 h 33"/>
              <a:gd name="T12" fmla="*/ 0 w 19"/>
              <a:gd name="T13" fmla="*/ 3271 h 33"/>
              <a:gd name="T14" fmla="*/ 0 60000 65536"/>
              <a:gd name="T15" fmla="*/ 0 60000 65536"/>
              <a:gd name="T16" fmla="*/ 0 60000 65536"/>
              <a:gd name="T17" fmla="*/ 0 60000 65536"/>
              <a:gd name="T18" fmla="*/ 0 60000 65536"/>
              <a:gd name="T19" fmla="*/ 0 60000 65536"/>
              <a:gd name="T20" fmla="*/ 0 60000 65536"/>
              <a:gd name="T21" fmla="*/ 0 w 19"/>
              <a:gd name="T22" fmla="*/ 0 h 33"/>
              <a:gd name="T23" fmla="*/ 19 w 19"/>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33">
                <a:moveTo>
                  <a:pt x="0" y="15"/>
                </a:moveTo>
                <a:lnTo>
                  <a:pt x="0" y="15"/>
                </a:lnTo>
                <a:lnTo>
                  <a:pt x="0" y="33"/>
                </a:lnTo>
                <a:lnTo>
                  <a:pt x="19" y="33"/>
                </a:lnTo>
                <a:lnTo>
                  <a:pt x="19" y="15"/>
                </a:lnTo>
                <a:lnTo>
                  <a:pt x="19" y="0"/>
                </a:lnTo>
                <a:lnTo>
                  <a:pt x="0" y="15"/>
                </a:lnTo>
              </a:path>
            </a:pathLst>
          </a:custGeom>
          <a:solidFill>
            <a:schemeClr val="accent1"/>
          </a:solidFill>
          <a:ln w="9525">
            <a:solidFill>
              <a:srgbClr val="B2B2B2"/>
            </a:solidFill>
            <a:prstDash val="solid"/>
            <a:round/>
            <a:headEnd/>
            <a:tailEnd/>
          </a:ln>
        </p:spPr>
        <p:txBody>
          <a:bodyPr/>
          <a:lstStyle/>
          <a:p>
            <a:endParaRPr lang="en-AU" dirty="0"/>
          </a:p>
        </p:txBody>
      </p:sp>
      <p:sp>
        <p:nvSpPr>
          <p:cNvPr id="183" name="Freeform 181"/>
          <p:cNvSpPr>
            <a:spLocks/>
          </p:cNvSpPr>
          <p:nvPr/>
        </p:nvSpPr>
        <p:spPr bwMode="auto">
          <a:xfrm>
            <a:off x="4956174" y="3286126"/>
            <a:ext cx="28575" cy="23813"/>
          </a:xfrm>
          <a:custGeom>
            <a:avLst/>
            <a:gdLst>
              <a:gd name="T0" fmla="*/ 0 w 37"/>
              <a:gd name="T1" fmla="*/ 3175 h 30"/>
              <a:gd name="T2" fmla="*/ 0 w 37"/>
              <a:gd name="T3" fmla="*/ 3175 h 30"/>
              <a:gd name="T4" fmla="*/ 0 w 37"/>
              <a:gd name="T5" fmla="*/ 6350 h 30"/>
              <a:gd name="T6" fmla="*/ 6951 w 37"/>
              <a:gd name="T7" fmla="*/ 6350 h 30"/>
              <a:gd name="T8" fmla="*/ 6951 w 37"/>
              <a:gd name="T9" fmla="*/ 3175 h 30"/>
              <a:gd name="T10" fmla="*/ 6951 w 37"/>
              <a:gd name="T11" fmla="*/ 0 h 30"/>
              <a:gd name="T12" fmla="*/ 0 w 37"/>
              <a:gd name="T13" fmla="*/ 3175 h 30"/>
              <a:gd name="T14" fmla="*/ 0 60000 65536"/>
              <a:gd name="T15" fmla="*/ 0 60000 65536"/>
              <a:gd name="T16" fmla="*/ 0 60000 65536"/>
              <a:gd name="T17" fmla="*/ 0 60000 65536"/>
              <a:gd name="T18" fmla="*/ 0 60000 65536"/>
              <a:gd name="T19" fmla="*/ 0 60000 65536"/>
              <a:gd name="T20" fmla="*/ 0 60000 65536"/>
              <a:gd name="T21" fmla="*/ 0 w 37"/>
              <a:gd name="T22" fmla="*/ 0 h 30"/>
              <a:gd name="T23" fmla="*/ 37 w 37"/>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30">
                <a:moveTo>
                  <a:pt x="0" y="15"/>
                </a:moveTo>
                <a:lnTo>
                  <a:pt x="0" y="15"/>
                </a:lnTo>
                <a:lnTo>
                  <a:pt x="0" y="30"/>
                </a:lnTo>
                <a:lnTo>
                  <a:pt x="37" y="30"/>
                </a:lnTo>
                <a:lnTo>
                  <a:pt x="37" y="15"/>
                </a:lnTo>
                <a:lnTo>
                  <a:pt x="37" y="0"/>
                </a:lnTo>
                <a:lnTo>
                  <a:pt x="0" y="15"/>
                </a:lnTo>
              </a:path>
            </a:pathLst>
          </a:custGeom>
          <a:solidFill>
            <a:schemeClr val="accent1"/>
          </a:solidFill>
          <a:ln w="9525">
            <a:solidFill>
              <a:srgbClr val="B2B2B2"/>
            </a:solidFill>
            <a:prstDash val="solid"/>
            <a:round/>
            <a:headEnd/>
            <a:tailEnd/>
          </a:ln>
        </p:spPr>
        <p:txBody>
          <a:bodyPr/>
          <a:lstStyle/>
          <a:p>
            <a:endParaRPr lang="en-AU" dirty="0"/>
          </a:p>
        </p:txBody>
      </p:sp>
      <p:sp>
        <p:nvSpPr>
          <p:cNvPr id="184" name="Freeform 182"/>
          <p:cNvSpPr>
            <a:spLocks/>
          </p:cNvSpPr>
          <p:nvPr/>
        </p:nvSpPr>
        <p:spPr bwMode="auto">
          <a:xfrm>
            <a:off x="4956174" y="3324226"/>
            <a:ext cx="28575" cy="11113"/>
          </a:xfrm>
          <a:custGeom>
            <a:avLst/>
            <a:gdLst>
              <a:gd name="T0" fmla="*/ 0 w 37"/>
              <a:gd name="T1" fmla="*/ 0 h 15"/>
              <a:gd name="T2" fmla="*/ 0 w 37"/>
              <a:gd name="T3" fmla="*/ 0 h 15"/>
              <a:gd name="T4" fmla="*/ 0 w 37"/>
              <a:gd name="T5" fmla="*/ 2223 h 15"/>
              <a:gd name="T6" fmla="*/ 6951 w 37"/>
              <a:gd name="T7" fmla="*/ 0 h 15"/>
              <a:gd name="T8" fmla="*/ 0 w 37"/>
              <a:gd name="T9" fmla="*/ 0 h 15"/>
              <a:gd name="T10" fmla="*/ 0 60000 65536"/>
              <a:gd name="T11" fmla="*/ 0 60000 65536"/>
              <a:gd name="T12" fmla="*/ 0 60000 65536"/>
              <a:gd name="T13" fmla="*/ 0 60000 65536"/>
              <a:gd name="T14" fmla="*/ 0 60000 65536"/>
              <a:gd name="T15" fmla="*/ 0 w 37"/>
              <a:gd name="T16" fmla="*/ 0 h 15"/>
              <a:gd name="T17" fmla="*/ 37 w 37"/>
              <a:gd name="T18" fmla="*/ 15 h 15"/>
            </a:gdLst>
            <a:ahLst/>
            <a:cxnLst>
              <a:cxn ang="T10">
                <a:pos x="T0" y="T1"/>
              </a:cxn>
              <a:cxn ang="T11">
                <a:pos x="T2" y="T3"/>
              </a:cxn>
              <a:cxn ang="T12">
                <a:pos x="T4" y="T5"/>
              </a:cxn>
              <a:cxn ang="T13">
                <a:pos x="T6" y="T7"/>
              </a:cxn>
              <a:cxn ang="T14">
                <a:pos x="T8" y="T9"/>
              </a:cxn>
            </a:cxnLst>
            <a:rect l="T15" t="T16" r="T17" b="T18"/>
            <a:pathLst>
              <a:path w="37" h="15">
                <a:moveTo>
                  <a:pt x="0" y="0"/>
                </a:moveTo>
                <a:lnTo>
                  <a:pt x="0" y="0"/>
                </a:lnTo>
                <a:lnTo>
                  <a:pt x="0" y="15"/>
                </a:lnTo>
                <a:lnTo>
                  <a:pt x="37" y="0"/>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185" name="Freeform 183"/>
          <p:cNvSpPr>
            <a:spLocks/>
          </p:cNvSpPr>
          <p:nvPr/>
        </p:nvSpPr>
        <p:spPr bwMode="auto">
          <a:xfrm>
            <a:off x="5106987" y="3221038"/>
            <a:ext cx="28575" cy="26988"/>
          </a:xfrm>
          <a:custGeom>
            <a:avLst/>
            <a:gdLst>
              <a:gd name="T0" fmla="*/ 0 w 37"/>
              <a:gd name="T1" fmla="*/ 3271 h 33"/>
              <a:gd name="T2" fmla="*/ 0 w 37"/>
              <a:gd name="T3" fmla="*/ 3271 h 33"/>
              <a:gd name="T4" fmla="*/ 0 w 37"/>
              <a:gd name="T5" fmla="*/ 7360 h 33"/>
              <a:gd name="T6" fmla="*/ 3089 w 37"/>
              <a:gd name="T7" fmla="*/ 7360 h 33"/>
              <a:gd name="T8" fmla="*/ 3089 w 37"/>
              <a:gd name="T9" fmla="*/ 0 h 33"/>
              <a:gd name="T10" fmla="*/ 6951 w 37"/>
              <a:gd name="T11" fmla="*/ 0 h 33"/>
              <a:gd name="T12" fmla="*/ 0 w 37"/>
              <a:gd name="T13" fmla="*/ 3271 h 33"/>
              <a:gd name="T14" fmla="*/ 0 60000 65536"/>
              <a:gd name="T15" fmla="*/ 0 60000 65536"/>
              <a:gd name="T16" fmla="*/ 0 60000 65536"/>
              <a:gd name="T17" fmla="*/ 0 60000 65536"/>
              <a:gd name="T18" fmla="*/ 0 60000 65536"/>
              <a:gd name="T19" fmla="*/ 0 60000 65536"/>
              <a:gd name="T20" fmla="*/ 0 60000 65536"/>
              <a:gd name="T21" fmla="*/ 0 w 37"/>
              <a:gd name="T22" fmla="*/ 0 h 33"/>
              <a:gd name="T23" fmla="*/ 37 w 37"/>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33">
                <a:moveTo>
                  <a:pt x="0" y="15"/>
                </a:moveTo>
                <a:lnTo>
                  <a:pt x="0" y="15"/>
                </a:lnTo>
                <a:lnTo>
                  <a:pt x="0" y="33"/>
                </a:lnTo>
                <a:lnTo>
                  <a:pt x="18" y="33"/>
                </a:lnTo>
                <a:lnTo>
                  <a:pt x="18" y="0"/>
                </a:lnTo>
                <a:lnTo>
                  <a:pt x="37" y="0"/>
                </a:lnTo>
                <a:lnTo>
                  <a:pt x="0" y="15"/>
                </a:lnTo>
              </a:path>
            </a:pathLst>
          </a:custGeom>
          <a:solidFill>
            <a:schemeClr val="accent1"/>
          </a:solidFill>
          <a:ln w="9525">
            <a:solidFill>
              <a:srgbClr val="B2B2B2"/>
            </a:solidFill>
            <a:prstDash val="solid"/>
            <a:round/>
            <a:headEnd/>
            <a:tailEnd/>
          </a:ln>
        </p:spPr>
        <p:txBody>
          <a:bodyPr/>
          <a:lstStyle/>
          <a:p>
            <a:endParaRPr lang="en-AU" dirty="0"/>
          </a:p>
        </p:txBody>
      </p:sp>
      <p:sp>
        <p:nvSpPr>
          <p:cNvPr id="186" name="Freeform 184"/>
          <p:cNvSpPr>
            <a:spLocks/>
          </p:cNvSpPr>
          <p:nvPr/>
        </p:nvSpPr>
        <p:spPr bwMode="auto">
          <a:xfrm>
            <a:off x="5189537" y="3195638"/>
            <a:ext cx="28575" cy="14288"/>
          </a:xfrm>
          <a:custGeom>
            <a:avLst/>
            <a:gdLst>
              <a:gd name="T0" fmla="*/ 0 w 37"/>
              <a:gd name="T1" fmla="*/ 0 h 18"/>
              <a:gd name="T2" fmla="*/ 0 w 37"/>
              <a:gd name="T3" fmla="*/ 0 h 18"/>
              <a:gd name="T4" fmla="*/ 0 w 37"/>
              <a:gd name="T5" fmla="*/ 3969 h 18"/>
              <a:gd name="T6" fmla="*/ 6951 w 37"/>
              <a:gd name="T7" fmla="*/ 0 h 18"/>
              <a:gd name="T8" fmla="*/ 3089 w 37"/>
              <a:gd name="T9" fmla="*/ 0 h 18"/>
              <a:gd name="T10" fmla="*/ 0 w 37"/>
              <a:gd name="T11" fmla="*/ 0 h 18"/>
              <a:gd name="T12" fmla="*/ 0 60000 65536"/>
              <a:gd name="T13" fmla="*/ 0 60000 65536"/>
              <a:gd name="T14" fmla="*/ 0 60000 65536"/>
              <a:gd name="T15" fmla="*/ 0 60000 65536"/>
              <a:gd name="T16" fmla="*/ 0 60000 65536"/>
              <a:gd name="T17" fmla="*/ 0 60000 65536"/>
              <a:gd name="T18" fmla="*/ 0 w 37"/>
              <a:gd name="T19" fmla="*/ 0 h 18"/>
              <a:gd name="T20" fmla="*/ 37 w 3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7" h="18">
                <a:moveTo>
                  <a:pt x="0" y="0"/>
                </a:moveTo>
                <a:lnTo>
                  <a:pt x="0" y="0"/>
                </a:lnTo>
                <a:lnTo>
                  <a:pt x="0" y="18"/>
                </a:lnTo>
                <a:lnTo>
                  <a:pt x="37" y="0"/>
                </a:lnTo>
                <a:lnTo>
                  <a:pt x="19" y="0"/>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187" name="Freeform 185"/>
          <p:cNvSpPr>
            <a:spLocks/>
          </p:cNvSpPr>
          <p:nvPr/>
        </p:nvSpPr>
        <p:spPr bwMode="auto">
          <a:xfrm>
            <a:off x="5205412" y="3171826"/>
            <a:ext cx="12700" cy="11113"/>
          </a:xfrm>
          <a:custGeom>
            <a:avLst/>
            <a:gdLst>
              <a:gd name="T0" fmla="*/ 0 w 18"/>
              <a:gd name="T1" fmla="*/ 2223 h 15"/>
              <a:gd name="T2" fmla="*/ 0 w 18"/>
              <a:gd name="T3" fmla="*/ 2223 h 15"/>
              <a:gd name="T4" fmla="*/ 2822 w 18"/>
              <a:gd name="T5" fmla="*/ 2223 h 15"/>
              <a:gd name="T6" fmla="*/ 0 w 18"/>
              <a:gd name="T7" fmla="*/ 0 h 15"/>
              <a:gd name="T8" fmla="*/ 0 w 18"/>
              <a:gd name="T9" fmla="*/ 2223 h 15"/>
              <a:gd name="T10" fmla="*/ 0 60000 65536"/>
              <a:gd name="T11" fmla="*/ 0 60000 65536"/>
              <a:gd name="T12" fmla="*/ 0 60000 65536"/>
              <a:gd name="T13" fmla="*/ 0 60000 65536"/>
              <a:gd name="T14" fmla="*/ 0 60000 65536"/>
              <a:gd name="T15" fmla="*/ 0 w 18"/>
              <a:gd name="T16" fmla="*/ 0 h 15"/>
              <a:gd name="T17" fmla="*/ 18 w 18"/>
              <a:gd name="T18" fmla="*/ 15 h 15"/>
            </a:gdLst>
            <a:ahLst/>
            <a:cxnLst>
              <a:cxn ang="T10">
                <a:pos x="T0" y="T1"/>
              </a:cxn>
              <a:cxn ang="T11">
                <a:pos x="T2" y="T3"/>
              </a:cxn>
              <a:cxn ang="T12">
                <a:pos x="T4" y="T5"/>
              </a:cxn>
              <a:cxn ang="T13">
                <a:pos x="T6" y="T7"/>
              </a:cxn>
              <a:cxn ang="T14">
                <a:pos x="T8" y="T9"/>
              </a:cxn>
            </a:cxnLst>
            <a:rect l="T15" t="T16" r="T17" b="T18"/>
            <a:pathLst>
              <a:path w="18" h="15">
                <a:moveTo>
                  <a:pt x="0" y="15"/>
                </a:moveTo>
                <a:lnTo>
                  <a:pt x="0" y="15"/>
                </a:lnTo>
                <a:lnTo>
                  <a:pt x="18" y="15"/>
                </a:lnTo>
                <a:lnTo>
                  <a:pt x="0" y="0"/>
                </a:lnTo>
                <a:lnTo>
                  <a:pt x="0" y="15"/>
                </a:lnTo>
              </a:path>
            </a:pathLst>
          </a:custGeom>
          <a:solidFill>
            <a:schemeClr val="accent1"/>
          </a:solidFill>
          <a:ln w="9525">
            <a:solidFill>
              <a:srgbClr val="B2B2B2"/>
            </a:solidFill>
            <a:prstDash val="solid"/>
            <a:round/>
            <a:headEnd/>
            <a:tailEnd/>
          </a:ln>
        </p:spPr>
        <p:txBody>
          <a:bodyPr/>
          <a:lstStyle/>
          <a:p>
            <a:endParaRPr lang="en-AU" dirty="0"/>
          </a:p>
        </p:txBody>
      </p:sp>
      <p:sp>
        <p:nvSpPr>
          <p:cNvPr id="188" name="Freeform 186"/>
          <p:cNvSpPr>
            <a:spLocks/>
          </p:cNvSpPr>
          <p:nvPr/>
        </p:nvSpPr>
        <p:spPr bwMode="auto">
          <a:xfrm>
            <a:off x="5727699" y="3309938"/>
            <a:ext cx="881063" cy="433388"/>
          </a:xfrm>
          <a:custGeom>
            <a:avLst/>
            <a:gdLst>
              <a:gd name="T0" fmla="*/ 216889 w 1109"/>
              <a:gd name="T1" fmla="*/ 54869 h 545"/>
              <a:gd name="T2" fmla="*/ 209739 w 1109"/>
              <a:gd name="T3" fmla="*/ 66797 h 545"/>
              <a:gd name="T4" fmla="*/ 196233 w 1109"/>
              <a:gd name="T5" fmla="*/ 66797 h 545"/>
              <a:gd name="T6" fmla="*/ 182727 w 1109"/>
              <a:gd name="T7" fmla="*/ 80316 h 545"/>
              <a:gd name="T8" fmla="*/ 185905 w 1109"/>
              <a:gd name="T9" fmla="*/ 95425 h 545"/>
              <a:gd name="T10" fmla="*/ 175577 w 1109"/>
              <a:gd name="T11" fmla="*/ 95425 h 545"/>
              <a:gd name="T12" fmla="*/ 148565 w 1109"/>
              <a:gd name="T13" fmla="*/ 93039 h 545"/>
              <a:gd name="T14" fmla="*/ 144593 w 1109"/>
              <a:gd name="T15" fmla="*/ 99401 h 545"/>
              <a:gd name="T16" fmla="*/ 131087 w 1109"/>
              <a:gd name="T17" fmla="*/ 99401 h 545"/>
              <a:gd name="T18" fmla="*/ 117581 w 1109"/>
              <a:gd name="T19" fmla="*/ 104967 h 545"/>
              <a:gd name="T20" fmla="*/ 110431 w 1109"/>
              <a:gd name="T21" fmla="*/ 102582 h 545"/>
              <a:gd name="T22" fmla="*/ 107253 w 1109"/>
              <a:gd name="T23" fmla="*/ 95425 h 545"/>
              <a:gd name="T24" fmla="*/ 82624 w 1109"/>
              <a:gd name="T25" fmla="*/ 89858 h 545"/>
              <a:gd name="T26" fmla="*/ 65146 w 1109"/>
              <a:gd name="T27" fmla="*/ 76340 h 545"/>
              <a:gd name="T28" fmla="*/ 51640 w 1109"/>
              <a:gd name="T29" fmla="*/ 104967 h 545"/>
              <a:gd name="T30" fmla="*/ 41312 w 1109"/>
              <a:gd name="T31" fmla="*/ 99401 h 545"/>
              <a:gd name="T32" fmla="*/ 30984 w 1109"/>
              <a:gd name="T33" fmla="*/ 95425 h 545"/>
              <a:gd name="T34" fmla="*/ 24628 w 1109"/>
              <a:gd name="T35" fmla="*/ 85882 h 545"/>
              <a:gd name="T36" fmla="*/ 27806 w 1109"/>
              <a:gd name="T37" fmla="*/ 85882 h 545"/>
              <a:gd name="T38" fmla="*/ 27806 w 1109"/>
              <a:gd name="T39" fmla="*/ 80316 h 545"/>
              <a:gd name="T40" fmla="*/ 38134 w 1109"/>
              <a:gd name="T41" fmla="*/ 70773 h 545"/>
              <a:gd name="T42" fmla="*/ 24628 w 1109"/>
              <a:gd name="T43" fmla="*/ 64412 h 545"/>
              <a:gd name="T44" fmla="*/ 10328 w 1109"/>
              <a:gd name="T45" fmla="*/ 70773 h 545"/>
              <a:gd name="T46" fmla="*/ 10328 w 1109"/>
              <a:gd name="T47" fmla="*/ 61231 h 545"/>
              <a:gd name="T48" fmla="*/ 0 w 1109"/>
              <a:gd name="T49" fmla="*/ 54869 h 545"/>
              <a:gd name="T50" fmla="*/ 10328 w 1109"/>
              <a:gd name="T51" fmla="*/ 45327 h 545"/>
              <a:gd name="T52" fmla="*/ 10328 w 1109"/>
              <a:gd name="T53" fmla="*/ 38170 h 545"/>
              <a:gd name="T54" fmla="*/ 27806 w 1109"/>
              <a:gd name="T55" fmla="*/ 32603 h 545"/>
              <a:gd name="T56" fmla="*/ 38134 w 1109"/>
              <a:gd name="T57" fmla="*/ 32603 h 545"/>
              <a:gd name="T58" fmla="*/ 54818 w 1109"/>
              <a:gd name="T59" fmla="*/ 35784 h 545"/>
              <a:gd name="T60" fmla="*/ 65146 w 1109"/>
              <a:gd name="T61" fmla="*/ 38170 h 545"/>
              <a:gd name="T62" fmla="*/ 82624 w 1109"/>
              <a:gd name="T63" fmla="*/ 32603 h 545"/>
              <a:gd name="T64" fmla="*/ 79447 w 1109"/>
              <a:gd name="T65" fmla="*/ 26242 h 545"/>
              <a:gd name="T66" fmla="*/ 79447 w 1109"/>
              <a:gd name="T67" fmla="*/ 19085 h 545"/>
              <a:gd name="T68" fmla="*/ 85802 w 1109"/>
              <a:gd name="T69" fmla="*/ 13519 h 545"/>
              <a:gd name="T70" fmla="*/ 117581 w 1109"/>
              <a:gd name="T71" fmla="*/ 0 h 545"/>
              <a:gd name="T72" fmla="*/ 131087 w 1109"/>
              <a:gd name="T73" fmla="*/ 0 h 545"/>
              <a:gd name="T74" fmla="*/ 134265 w 1109"/>
              <a:gd name="T75" fmla="*/ 9542 h 545"/>
              <a:gd name="T76" fmla="*/ 144593 w 1109"/>
              <a:gd name="T77" fmla="*/ 13519 h 545"/>
              <a:gd name="T78" fmla="*/ 151743 w 1109"/>
              <a:gd name="T79" fmla="*/ 16699 h 545"/>
              <a:gd name="T80" fmla="*/ 165249 w 1109"/>
              <a:gd name="T81" fmla="*/ 7157 h 545"/>
              <a:gd name="T82" fmla="*/ 182727 w 1109"/>
              <a:gd name="T83" fmla="*/ 38170 h 545"/>
              <a:gd name="T84" fmla="*/ 189083 w 1109"/>
              <a:gd name="T85" fmla="*/ 38170 h 545"/>
              <a:gd name="T86" fmla="*/ 209739 w 1109"/>
              <a:gd name="T87" fmla="*/ 45327 h 545"/>
              <a:gd name="T88" fmla="*/ 216889 w 1109"/>
              <a:gd name="T89" fmla="*/ 45327 h 545"/>
              <a:gd name="T90" fmla="*/ 216889 w 1109"/>
              <a:gd name="T91" fmla="*/ 54869 h 5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09"/>
              <a:gd name="T139" fmla="*/ 0 h 545"/>
              <a:gd name="T140" fmla="*/ 1109 w 1109"/>
              <a:gd name="T141" fmla="*/ 545 h 5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09" h="545">
                <a:moveTo>
                  <a:pt x="1092" y="273"/>
                </a:moveTo>
                <a:lnTo>
                  <a:pt x="1092" y="273"/>
                </a:lnTo>
                <a:lnTo>
                  <a:pt x="1075" y="288"/>
                </a:lnTo>
                <a:lnTo>
                  <a:pt x="1056" y="336"/>
                </a:lnTo>
                <a:lnTo>
                  <a:pt x="1038" y="336"/>
                </a:lnTo>
                <a:lnTo>
                  <a:pt x="987" y="336"/>
                </a:lnTo>
                <a:lnTo>
                  <a:pt x="969" y="401"/>
                </a:lnTo>
                <a:lnTo>
                  <a:pt x="917" y="401"/>
                </a:lnTo>
                <a:lnTo>
                  <a:pt x="917" y="417"/>
                </a:lnTo>
                <a:lnTo>
                  <a:pt x="935" y="480"/>
                </a:lnTo>
                <a:lnTo>
                  <a:pt x="917" y="497"/>
                </a:lnTo>
                <a:lnTo>
                  <a:pt x="883" y="480"/>
                </a:lnTo>
                <a:lnTo>
                  <a:pt x="779" y="480"/>
                </a:lnTo>
                <a:lnTo>
                  <a:pt x="745" y="465"/>
                </a:lnTo>
                <a:lnTo>
                  <a:pt x="727" y="480"/>
                </a:lnTo>
                <a:lnTo>
                  <a:pt x="727" y="497"/>
                </a:lnTo>
                <a:lnTo>
                  <a:pt x="676" y="480"/>
                </a:lnTo>
                <a:lnTo>
                  <a:pt x="658" y="497"/>
                </a:lnTo>
                <a:lnTo>
                  <a:pt x="606" y="545"/>
                </a:lnTo>
                <a:lnTo>
                  <a:pt x="589" y="528"/>
                </a:lnTo>
                <a:lnTo>
                  <a:pt x="555" y="528"/>
                </a:lnTo>
                <a:lnTo>
                  <a:pt x="555" y="513"/>
                </a:lnTo>
                <a:lnTo>
                  <a:pt x="537" y="513"/>
                </a:lnTo>
                <a:lnTo>
                  <a:pt x="537" y="480"/>
                </a:lnTo>
                <a:lnTo>
                  <a:pt x="501" y="449"/>
                </a:lnTo>
                <a:lnTo>
                  <a:pt x="414" y="449"/>
                </a:lnTo>
                <a:lnTo>
                  <a:pt x="363" y="401"/>
                </a:lnTo>
                <a:lnTo>
                  <a:pt x="328" y="384"/>
                </a:lnTo>
                <a:lnTo>
                  <a:pt x="259" y="401"/>
                </a:lnTo>
                <a:lnTo>
                  <a:pt x="259" y="528"/>
                </a:lnTo>
                <a:lnTo>
                  <a:pt x="242" y="528"/>
                </a:lnTo>
                <a:lnTo>
                  <a:pt x="207" y="497"/>
                </a:lnTo>
                <a:lnTo>
                  <a:pt x="155" y="513"/>
                </a:lnTo>
                <a:lnTo>
                  <a:pt x="155" y="480"/>
                </a:lnTo>
                <a:lnTo>
                  <a:pt x="138" y="480"/>
                </a:lnTo>
                <a:lnTo>
                  <a:pt x="121" y="432"/>
                </a:lnTo>
                <a:lnTo>
                  <a:pt x="103" y="432"/>
                </a:lnTo>
                <a:lnTo>
                  <a:pt x="138" y="432"/>
                </a:lnTo>
                <a:lnTo>
                  <a:pt x="121" y="417"/>
                </a:lnTo>
                <a:lnTo>
                  <a:pt x="138" y="401"/>
                </a:lnTo>
                <a:lnTo>
                  <a:pt x="207" y="401"/>
                </a:lnTo>
                <a:lnTo>
                  <a:pt x="190" y="353"/>
                </a:lnTo>
                <a:lnTo>
                  <a:pt x="155" y="336"/>
                </a:lnTo>
                <a:lnTo>
                  <a:pt x="121" y="321"/>
                </a:lnTo>
                <a:lnTo>
                  <a:pt x="69" y="353"/>
                </a:lnTo>
                <a:lnTo>
                  <a:pt x="52" y="353"/>
                </a:lnTo>
                <a:lnTo>
                  <a:pt x="69" y="336"/>
                </a:lnTo>
                <a:lnTo>
                  <a:pt x="52" y="305"/>
                </a:lnTo>
                <a:lnTo>
                  <a:pt x="17" y="305"/>
                </a:lnTo>
                <a:lnTo>
                  <a:pt x="0" y="273"/>
                </a:lnTo>
                <a:lnTo>
                  <a:pt x="17" y="192"/>
                </a:lnTo>
                <a:lnTo>
                  <a:pt x="52" y="225"/>
                </a:lnTo>
                <a:lnTo>
                  <a:pt x="69" y="225"/>
                </a:lnTo>
                <a:lnTo>
                  <a:pt x="52" y="192"/>
                </a:lnTo>
                <a:lnTo>
                  <a:pt x="103" y="144"/>
                </a:lnTo>
                <a:lnTo>
                  <a:pt x="138" y="161"/>
                </a:lnTo>
                <a:lnTo>
                  <a:pt x="155" y="144"/>
                </a:lnTo>
                <a:lnTo>
                  <a:pt x="190" y="161"/>
                </a:lnTo>
                <a:lnTo>
                  <a:pt x="242" y="192"/>
                </a:lnTo>
                <a:lnTo>
                  <a:pt x="276" y="177"/>
                </a:lnTo>
                <a:lnTo>
                  <a:pt x="311" y="177"/>
                </a:lnTo>
                <a:lnTo>
                  <a:pt x="328" y="192"/>
                </a:lnTo>
                <a:lnTo>
                  <a:pt x="397" y="192"/>
                </a:lnTo>
                <a:lnTo>
                  <a:pt x="414" y="161"/>
                </a:lnTo>
                <a:lnTo>
                  <a:pt x="363" y="144"/>
                </a:lnTo>
                <a:lnTo>
                  <a:pt x="397" y="129"/>
                </a:lnTo>
                <a:lnTo>
                  <a:pt x="380" y="113"/>
                </a:lnTo>
                <a:lnTo>
                  <a:pt x="397" y="96"/>
                </a:lnTo>
                <a:lnTo>
                  <a:pt x="397" y="48"/>
                </a:lnTo>
                <a:lnTo>
                  <a:pt x="432" y="65"/>
                </a:lnTo>
                <a:lnTo>
                  <a:pt x="589" y="18"/>
                </a:lnTo>
                <a:lnTo>
                  <a:pt x="589" y="0"/>
                </a:lnTo>
                <a:lnTo>
                  <a:pt x="606" y="0"/>
                </a:lnTo>
                <a:lnTo>
                  <a:pt x="658" y="0"/>
                </a:lnTo>
                <a:lnTo>
                  <a:pt x="676" y="33"/>
                </a:lnTo>
                <a:lnTo>
                  <a:pt x="676" y="48"/>
                </a:lnTo>
                <a:lnTo>
                  <a:pt x="693" y="48"/>
                </a:lnTo>
                <a:lnTo>
                  <a:pt x="727" y="65"/>
                </a:lnTo>
                <a:lnTo>
                  <a:pt x="727" y="81"/>
                </a:lnTo>
                <a:lnTo>
                  <a:pt x="762" y="81"/>
                </a:lnTo>
                <a:lnTo>
                  <a:pt x="796" y="48"/>
                </a:lnTo>
                <a:lnTo>
                  <a:pt x="831" y="33"/>
                </a:lnTo>
                <a:lnTo>
                  <a:pt x="848" y="81"/>
                </a:lnTo>
                <a:lnTo>
                  <a:pt x="917" y="192"/>
                </a:lnTo>
                <a:lnTo>
                  <a:pt x="935" y="161"/>
                </a:lnTo>
                <a:lnTo>
                  <a:pt x="952" y="192"/>
                </a:lnTo>
                <a:lnTo>
                  <a:pt x="1004" y="177"/>
                </a:lnTo>
                <a:lnTo>
                  <a:pt x="1056" y="225"/>
                </a:lnTo>
                <a:lnTo>
                  <a:pt x="1092" y="240"/>
                </a:lnTo>
                <a:lnTo>
                  <a:pt x="1092" y="225"/>
                </a:lnTo>
                <a:lnTo>
                  <a:pt x="1109" y="257"/>
                </a:lnTo>
                <a:lnTo>
                  <a:pt x="1092" y="273"/>
                </a:lnTo>
                <a:close/>
              </a:path>
            </a:pathLst>
          </a:custGeom>
          <a:solidFill>
            <a:schemeClr val="accent1"/>
          </a:solidFill>
          <a:ln w="9525">
            <a:solidFill>
              <a:srgbClr val="B2B2B2"/>
            </a:solidFill>
            <a:round/>
            <a:headEnd/>
            <a:tailEnd/>
          </a:ln>
        </p:spPr>
        <p:txBody>
          <a:bodyPr/>
          <a:lstStyle/>
          <a:p>
            <a:endParaRPr lang="en-AU" dirty="0"/>
          </a:p>
        </p:txBody>
      </p:sp>
      <p:sp>
        <p:nvSpPr>
          <p:cNvPr id="189" name="Freeform 187"/>
          <p:cNvSpPr>
            <a:spLocks/>
          </p:cNvSpPr>
          <p:nvPr/>
        </p:nvSpPr>
        <p:spPr bwMode="auto">
          <a:xfrm>
            <a:off x="5851524" y="3690938"/>
            <a:ext cx="315913" cy="190500"/>
          </a:xfrm>
          <a:custGeom>
            <a:avLst/>
            <a:gdLst>
              <a:gd name="T0" fmla="*/ 75029 w 400"/>
              <a:gd name="T1" fmla="*/ 38100 h 240"/>
              <a:gd name="T2" fmla="*/ 75029 w 400"/>
              <a:gd name="T3" fmla="*/ 38100 h 240"/>
              <a:gd name="T4" fmla="*/ 71870 w 400"/>
              <a:gd name="T5" fmla="*/ 34925 h 240"/>
              <a:gd name="T6" fmla="*/ 71870 w 400"/>
              <a:gd name="T7" fmla="*/ 38100 h 240"/>
              <a:gd name="T8" fmla="*/ 67921 w 400"/>
              <a:gd name="T9" fmla="*/ 38100 h 240"/>
              <a:gd name="T10" fmla="*/ 64762 w 400"/>
              <a:gd name="T11" fmla="*/ 44450 h 240"/>
              <a:gd name="T12" fmla="*/ 57654 w 400"/>
              <a:gd name="T13" fmla="*/ 44450 h 240"/>
              <a:gd name="T14" fmla="*/ 57654 w 400"/>
              <a:gd name="T15" fmla="*/ 47625 h 240"/>
              <a:gd name="T16" fmla="*/ 47387 w 400"/>
              <a:gd name="T17" fmla="*/ 47625 h 240"/>
              <a:gd name="T18" fmla="*/ 47387 w 400"/>
              <a:gd name="T19" fmla="*/ 44450 h 240"/>
              <a:gd name="T20" fmla="*/ 47387 w 400"/>
              <a:gd name="T21" fmla="*/ 42069 h 240"/>
              <a:gd name="T22" fmla="*/ 26853 w 400"/>
              <a:gd name="T23" fmla="*/ 32544 h 240"/>
              <a:gd name="T24" fmla="*/ 16585 w 400"/>
              <a:gd name="T25" fmla="*/ 32544 h 240"/>
              <a:gd name="T26" fmla="*/ 10267 w 400"/>
              <a:gd name="T27" fmla="*/ 34925 h 240"/>
              <a:gd name="T28" fmla="*/ 10267 w 400"/>
              <a:gd name="T29" fmla="*/ 26194 h 240"/>
              <a:gd name="T30" fmla="*/ 6318 w 400"/>
              <a:gd name="T31" fmla="*/ 26194 h 240"/>
              <a:gd name="T32" fmla="*/ 6318 w 400"/>
              <a:gd name="T33" fmla="*/ 19050 h 240"/>
              <a:gd name="T34" fmla="*/ 3159 w 400"/>
              <a:gd name="T35" fmla="*/ 19050 h 240"/>
              <a:gd name="T36" fmla="*/ 3159 w 400"/>
              <a:gd name="T37" fmla="*/ 16669 h 240"/>
              <a:gd name="T38" fmla="*/ 10267 w 400"/>
              <a:gd name="T39" fmla="*/ 16669 h 240"/>
              <a:gd name="T40" fmla="*/ 13426 w 400"/>
              <a:gd name="T41" fmla="*/ 13494 h 240"/>
              <a:gd name="T42" fmla="*/ 6318 w 400"/>
              <a:gd name="T43" fmla="*/ 7144 h 240"/>
              <a:gd name="T44" fmla="*/ 3159 w 400"/>
              <a:gd name="T45" fmla="*/ 7144 h 240"/>
              <a:gd name="T46" fmla="*/ 3159 w 400"/>
              <a:gd name="T47" fmla="*/ 13494 h 240"/>
              <a:gd name="T48" fmla="*/ 0 w 400"/>
              <a:gd name="T49" fmla="*/ 7144 h 240"/>
              <a:gd name="T50" fmla="*/ 10267 w 400"/>
              <a:gd name="T51" fmla="*/ 3969 h 240"/>
              <a:gd name="T52" fmla="*/ 16585 w 400"/>
              <a:gd name="T53" fmla="*/ 9525 h 240"/>
              <a:gd name="T54" fmla="*/ 20534 w 400"/>
              <a:gd name="T55" fmla="*/ 9525 h 240"/>
              <a:gd name="T56" fmla="*/ 23693 w 400"/>
              <a:gd name="T57" fmla="*/ 9525 h 240"/>
              <a:gd name="T58" fmla="*/ 23693 w 400"/>
              <a:gd name="T59" fmla="*/ 7144 h 240"/>
              <a:gd name="T60" fmla="*/ 30802 w 400"/>
              <a:gd name="T61" fmla="*/ 3969 h 240"/>
              <a:gd name="T62" fmla="*/ 33961 w 400"/>
              <a:gd name="T63" fmla="*/ 3969 h 240"/>
              <a:gd name="T64" fmla="*/ 30802 w 400"/>
              <a:gd name="T65" fmla="*/ 0 h 240"/>
              <a:gd name="T66" fmla="*/ 33961 w 400"/>
              <a:gd name="T67" fmla="*/ 0 h 240"/>
              <a:gd name="T68" fmla="*/ 40279 w 400"/>
              <a:gd name="T69" fmla="*/ 3969 h 240"/>
              <a:gd name="T70" fmla="*/ 40279 w 400"/>
              <a:gd name="T71" fmla="*/ 9525 h 240"/>
              <a:gd name="T72" fmla="*/ 50546 w 400"/>
              <a:gd name="T73" fmla="*/ 9525 h 240"/>
              <a:gd name="T74" fmla="*/ 54495 w 400"/>
              <a:gd name="T75" fmla="*/ 19050 h 240"/>
              <a:gd name="T76" fmla="*/ 71870 w 400"/>
              <a:gd name="T77" fmla="*/ 28575 h 240"/>
              <a:gd name="T78" fmla="*/ 78188 w 400"/>
              <a:gd name="T79" fmla="*/ 32544 h 240"/>
              <a:gd name="T80" fmla="*/ 75029 w 400"/>
              <a:gd name="T81" fmla="*/ 38100 h 2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00"/>
              <a:gd name="T124" fmla="*/ 0 h 240"/>
              <a:gd name="T125" fmla="*/ 400 w 400"/>
              <a:gd name="T126" fmla="*/ 240 h 2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00" h="240">
                <a:moveTo>
                  <a:pt x="382" y="192"/>
                </a:moveTo>
                <a:lnTo>
                  <a:pt x="382" y="192"/>
                </a:lnTo>
                <a:lnTo>
                  <a:pt x="365" y="176"/>
                </a:lnTo>
                <a:lnTo>
                  <a:pt x="365" y="192"/>
                </a:lnTo>
                <a:lnTo>
                  <a:pt x="348" y="192"/>
                </a:lnTo>
                <a:lnTo>
                  <a:pt x="330" y="224"/>
                </a:lnTo>
                <a:lnTo>
                  <a:pt x="296" y="224"/>
                </a:lnTo>
                <a:lnTo>
                  <a:pt x="296" y="240"/>
                </a:lnTo>
                <a:lnTo>
                  <a:pt x="242" y="240"/>
                </a:lnTo>
                <a:lnTo>
                  <a:pt x="242" y="224"/>
                </a:lnTo>
                <a:lnTo>
                  <a:pt x="242" y="209"/>
                </a:lnTo>
                <a:lnTo>
                  <a:pt x="139" y="161"/>
                </a:lnTo>
                <a:lnTo>
                  <a:pt x="87" y="161"/>
                </a:lnTo>
                <a:lnTo>
                  <a:pt x="52" y="176"/>
                </a:lnTo>
                <a:lnTo>
                  <a:pt x="52" y="129"/>
                </a:lnTo>
                <a:lnTo>
                  <a:pt x="35" y="129"/>
                </a:lnTo>
                <a:lnTo>
                  <a:pt x="35" y="96"/>
                </a:lnTo>
                <a:lnTo>
                  <a:pt x="18" y="96"/>
                </a:lnTo>
                <a:lnTo>
                  <a:pt x="18" y="81"/>
                </a:lnTo>
                <a:lnTo>
                  <a:pt x="52" y="81"/>
                </a:lnTo>
                <a:lnTo>
                  <a:pt x="69" y="65"/>
                </a:lnTo>
                <a:lnTo>
                  <a:pt x="35" y="33"/>
                </a:lnTo>
                <a:lnTo>
                  <a:pt x="18" y="33"/>
                </a:lnTo>
                <a:lnTo>
                  <a:pt x="18" y="65"/>
                </a:lnTo>
                <a:lnTo>
                  <a:pt x="0" y="33"/>
                </a:lnTo>
                <a:lnTo>
                  <a:pt x="52" y="17"/>
                </a:lnTo>
                <a:lnTo>
                  <a:pt x="87" y="48"/>
                </a:lnTo>
                <a:lnTo>
                  <a:pt x="104" y="48"/>
                </a:lnTo>
                <a:lnTo>
                  <a:pt x="121" y="48"/>
                </a:lnTo>
                <a:lnTo>
                  <a:pt x="121" y="33"/>
                </a:lnTo>
                <a:lnTo>
                  <a:pt x="156" y="17"/>
                </a:lnTo>
                <a:lnTo>
                  <a:pt x="173" y="17"/>
                </a:lnTo>
                <a:lnTo>
                  <a:pt x="156" y="0"/>
                </a:lnTo>
                <a:lnTo>
                  <a:pt x="173" y="0"/>
                </a:lnTo>
                <a:lnTo>
                  <a:pt x="208" y="17"/>
                </a:lnTo>
                <a:lnTo>
                  <a:pt x="208" y="48"/>
                </a:lnTo>
                <a:lnTo>
                  <a:pt x="259" y="48"/>
                </a:lnTo>
                <a:lnTo>
                  <a:pt x="279" y="96"/>
                </a:lnTo>
                <a:lnTo>
                  <a:pt x="365" y="144"/>
                </a:lnTo>
                <a:lnTo>
                  <a:pt x="400" y="161"/>
                </a:lnTo>
                <a:lnTo>
                  <a:pt x="382" y="192"/>
                </a:lnTo>
                <a:close/>
              </a:path>
            </a:pathLst>
          </a:custGeom>
          <a:solidFill>
            <a:schemeClr val="accent1"/>
          </a:solidFill>
          <a:ln w="9525">
            <a:solidFill>
              <a:srgbClr val="B2B2B2"/>
            </a:solidFill>
            <a:round/>
            <a:headEnd/>
            <a:tailEnd/>
          </a:ln>
        </p:spPr>
        <p:txBody>
          <a:bodyPr/>
          <a:lstStyle/>
          <a:p>
            <a:endParaRPr lang="en-AU" dirty="0"/>
          </a:p>
        </p:txBody>
      </p:sp>
      <p:sp>
        <p:nvSpPr>
          <p:cNvPr id="190" name="Freeform 188"/>
          <p:cNvSpPr>
            <a:spLocks/>
          </p:cNvSpPr>
          <p:nvPr/>
        </p:nvSpPr>
        <p:spPr bwMode="auto">
          <a:xfrm>
            <a:off x="5932487" y="3614738"/>
            <a:ext cx="373063" cy="228600"/>
          </a:xfrm>
          <a:custGeom>
            <a:avLst/>
            <a:gdLst>
              <a:gd name="T0" fmla="*/ 55800 w 468"/>
              <a:gd name="T1" fmla="*/ 57150 h 288"/>
              <a:gd name="T2" fmla="*/ 55800 w 468"/>
              <a:gd name="T3" fmla="*/ 57150 h 288"/>
              <a:gd name="T4" fmla="*/ 62177 w 468"/>
              <a:gd name="T5" fmla="*/ 57150 h 288"/>
              <a:gd name="T6" fmla="*/ 66163 w 468"/>
              <a:gd name="T7" fmla="*/ 51594 h 288"/>
              <a:gd name="T8" fmla="*/ 66163 w 468"/>
              <a:gd name="T9" fmla="*/ 44450 h 288"/>
              <a:gd name="T10" fmla="*/ 62177 w 468"/>
              <a:gd name="T11" fmla="*/ 41275 h 288"/>
              <a:gd name="T12" fmla="*/ 69351 w 468"/>
              <a:gd name="T13" fmla="*/ 41275 h 288"/>
              <a:gd name="T14" fmla="*/ 72540 w 468"/>
              <a:gd name="T15" fmla="*/ 34925 h 288"/>
              <a:gd name="T16" fmla="*/ 72540 w 468"/>
              <a:gd name="T17" fmla="*/ 31750 h 288"/>
              <a:gd name="T18" fmla="*/ 79714 w 468"/>
              <a:gd name="T19" fmla="*/ 31750 h 288"/>
              <a:gd name="T20" fmla="*/ 79714 w 468"/>
              <a:gd name="T21" fmla="*/ 34925 h 288"/>
              <a:gd name="T22" fmla="*/ 86889 w 468"/>
              <a:gd name="T23" fmla="*/ 34925 h 288"/>
              <a:gd name="T24" fmla="*/ 94063 w 468"/>
              <a:gd name="T25" fmla="*/ 31750 h 288"/>
              <a:gd name="T26" fmla="*/ 86889 w 468"/>
              <a:gd name="T27" fmla="*/ 28575 h 288"/>
              <a:gd name="T28" fmla="*/ 83700 w 468"/>
              <a:gd name="T29" fmla="*/ 28575 h 288"/>
              <a:gd name="T30" fmla="*/ 76526 w 468"/>
              <a:gd name="T31" fmla="*/ 28575 h 288"/>
              <a:gd name="T32" fmla="*/ 83700 w 468"/>
              <a:gd name="T33" fmla="*/ 22225 h 288"/>
              <a:gd name="T34" fmla="*/ 79714 w 468"/>
              <a:gd name="T35" fmla="*/ 22225 h 288"/>
              <a:gd name="T36" fmla="*/ 69351 w 468"/>
              <a:gd name="T37" fmla="*/ 31750 h 288"/>
              <a:gd name="T38" fmla="*/ 66163 w 468"/>
              <a:gd name="T39" fmla="*/ 28575 h 288"/>
              <a:gd name="T40" fmla="*/ 58989 w 468"/>
              <a:gd name="T41" fmla="*/ 28575 h 288"/>
              <a:gd name="T42" fmla="*/ 58989 w 468"/>
              <a:gd name="T43" fmla="*/ 26194 h 288"/>
              <a:gd name="T44" fmla="*/ 55800 w 468"/>
              <a:gd name="T45" fmla="*/ 26194 h 288"/>
              <a:gd name="T46" fmla="*/ 55800 w 468"/>
              <a:gd name="T47" fmla="*/ 19050 h 288"/>
              <a:gd name="T48" fmla="*/ 48626 w 468"/>
              <a:gd name="T49" fmla="*/ 13494 h 288"/>
              <a:gd name="T50" fmla="*/ 31089 w 468"/>
              <a:gd name="T51" fmla="*/ 13494 h 288"/>
              <a:gd name="T52" fmla="*/ 20726 w 468"/>
              <a:gd name="T53" fmla="*/ 3969 h 288"/>
              <a:gd name="T54" fmla="*/ 14349 w 468"/>
              <a:gd name="T55" fmla="*/ 0 h 288"/>
              <a:gd name="T56" fmla="*/ 0 w 468"/>
              <a:gd name="T57" fmla="*/ 3969 h 288"/>
              <a:gd name="T58" fmla="*/ 0 w 468"/>
              <a:gd name="T59" fmla="*/ 28575 h 288"/>
              <a:gd name="T60" fmla="*/ 3986 w 468"/>
              <a:gd name="T61" fmla="*/ 28575 h 288"/>
              <a:gd name="T62" fmla="*/ 3986 w 468"/>
              <a:gd name="T63" fmla="*/ 26194 h 288"/>
              <a:gd name="T64" fmla="*/ 10363 w 468"/>
              <a:gd name="T65" fmla="*/ 22225 h 288"/>
              <a:gd name="T66" fmla="*/ 14349 w 468"/>
              <a:gd name="T67" fmla="*/ 22225 h 288"/>
              <a:gd name="T68" fmla="*/ 10363 w 468"/>
              <a:gd name="T69" fmla="*/ 19050 h 288"/>
              <a:gd name="T70" fmla="*/ 14349 w 468"/>
              <a:gd name="T71" fmla="*/ 19050 h 288"/>
              <a:gd name="T72" fmla="*/ 20726 w 468"/>
              <a:gd name="T73" fmla="*/ 22225 h 288"/>
              <a:gd name="T74" fmla="*/ 20726 w 468"/>
              <a:gd name="T75" fmla="*/ 28575 h 288"/>
              <a:gd name="T76" fmla="*/ 31089 w 468"/>
              <a:gd name="T77" fmla="*/ 28575 h 288"/>
              <a:gd name="T78" fmla="*/ 35074 w 468"/>
              <a:gd name="T79" fmla="*/ 38100 h 288"/>
              <a:gd name="T80" fmla="*/ 51814 w 468"/>
              <a:gd name="T81" fmla="*/ 47625 h 288"/>
              <a:gd name="T82" fmla="*/ 58989 w 468"/>
              <a:gd name="T83" fmla="*/ 51594 h 288"/>
              <a:gd name="T84" fmla="*/ 55800 w 468"/>
              <a:gd name="T85" fmla="*/ 57150 h 2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68"/>
              <a:gd name="T130" fmla="*/ 0 h 288"/>
              <a:gd name="T131" fmla="*/ 468 w 468"/>
              <a:gd name="T132" fmla="*/ 288 h 2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68" h="288">
                <a:moveTo>
                  <a:pt x="276" y="288"/>
                </a:moveTo>
                <a:lnTo>
                  <a:pt x="276" y="288"/>
                </a:lnTo>
                <a:lnTo>
                  <a:pt x="311" y="288"/>
                </a:lnTo>
                <a:lnTo>
                  <a:pt x="328" y="257"/>
                </a:lnTo>
                <a:lnTo>
                  <a:pt x="328" y="225"/>
                </a:lnTo>
                <a:lnTo>
                  <a:pt x="311" y="209"/>
                </a:lnTo>
                <a:lnTo>
                  <a:pt x="346" y="209"/>
                </a:lnTo>
                <a:lnTo>
                  <a:pt x="363" y="177"/>
                </a:lnTo>
                <a:lnTo>
                  <a:pt x="363" y="161"/>
                </a:lnTo>
                <a:lnTo>
                  <a:pt x="399" y="161"/>
                </a:lnTo>
                <a:lnTo>
                  <a:pt x="399" y="177"/>
                </a:lnTo>
                <a:lnTo>
                  <a:pt x="434" y="177"/>
                </a:lnTo>
                <a:lnTo>
                  <a:pt x="468" y="161"/>
                </a:lnTo>
                <a:lnTo>
                  <a:pt x="434" y="144"/>
                </a:lnTo>
                <a:lnTo>
                  <a:pt x="417" y="144"/>
                </a:lnTo>
                <a:lnTo>
                  <a:pt x="380" y="144"/>
                </a:lnTo>
                <a:lnTo>
                  <a:pt x="417" y="113"/>
                </a:lnTo>
                <a:lnTo>
                  <a:pt x="399" y="113"/>
                </a:lnTo>
                <a:lnTo>
                  <a:pt x="346" y="161"/>
                </a:lnTo>
                <a:lnTo>
                  <a:pt x="328" y="144"/>
                </a:lnTo>
                <a:lnTo>
                  <a:pt x="294" y="144"/>
                </a:lnTo>
                <a:lnTo>
                  <a:pt x="294" y="129"/>
                </a:lnTo>
                <a:lnTo>
                  <a:pt x="276" y="129"/>
                </a:lnTo>
                <a:lnTo>
                  <a:pt x="276" y="96"/>
                </a:lnTo>
                <a:lnTo>
                  <a:pt x="242" y="65"/>
                </a:lnTo>
                <a:lnTo>
                  <a:pt x="155" y="65"/>
                </a:lnTo>
                <a:lnTo>
                  <a:pt x="104" y="17"/>
                </a:lnTo>
                <a:lnTo>
                  <a:pt x="69" y="0"/>
                </a:lnTo>
                <a:lnTo>
                  <a:pt x="0" y="17"/>
                </a:lnTo>
                <a:lnTo>
                  <a:pt x="0" y="144"/>
                </a:lnTo>
                <a:lnTo>
                  <a:pt x="17" y="144"/>
                </a:lnTo>
                <a:lnTo>
                  <a:pt x="17" y="129"/>
                </a:lnTo>
                <a:lnTo>
                  <a:pt x="52" y="113"/>
                </a:lnTo>
                <a:lnTo>
                  <a:pt x="69" y="113"/>
                </a:lnTo>
                <a:lnTo>
                  <a:pt x="52" y="96"/>
                </a:lnTo>
                <a:lnTo>
                  <a:pt x="69" y="96"/>
                </a:lnTo>
                <a:lnTo>
                  <a:pt x="104" y="113"/>
                </a:lnTo>
                <a:lnTo>
                  <a:pt x="104" y="144"/>
                </a:lnTo>
                <a:lnTo>
                  <a:pt x="155" y="144"/>
                </a:lnTo>
                <a:lnTo>
                  <a:pt x="173" y="192"/>
                </a:lnTo>
                <a:lnTo>
                  <a:pt x="259" y="240"/>
                </a:lnTo>
                <a:lnTo>
                  <a:pt x="294" y="257"/>
                </a:lnTo>
                <a:lnTo>
                  <a:pt x="276" y="288"/>
                </a:lnTo>
                <a:close/>
              </a:path>
            </a:pathLst>
          </a:custGeom>
          <a:solidFill>
            <a:schemeClr val="accent1"/>
          </a:solidFill>
          <a:ln w="9525">
            <a:solidFill>
              <a:srgbClr val="B2B2B2"/>
            </a:solidFill>
            <a:round/>
            <a:headEnd/>
            <a:tailEnd/>
          </a:ln>
        </p:spPr>
        <p:txBody>
          <a:bodyPr/>
          <a:lstStyle/>
          <a:p>
            <a:endParaRPr lang="en-AU" dirty="0"/>
          </a:p>
        </p:txBody>
      </p:sp>
      <p:sp>
        <p:nvSpPr>
          <p:cNvPr id="191" name="Freeform 189"/>
          <p:cNvSpPr>
            <a:spLocks/>
          </p:cNvSpPr>
          <p:nvPr/>
        </p:nvSpPr>
        <p:spPr bwMode="auto">
          <a:xfrm>
            <a:off x="6180137" y="3743326"/>
            <a:ext cx="166688" cy="114300"/>
          </a:xfrm>
          <a:custGeom>
            <a:avLst/>
            <a:gdLst>
              <a:gd name="T0" fmla="*/ 35092 w 209"/>
              <a:gd name="T1" fmla="*/ 9525 h 144"/>
              <a:gd name="T2" fmla="*/ 35092 w 209"/>
              <a:gd name="T3" fmla="*/ 9525 h 144"/>
              <a:gd name="T4" fmla="*/ 35092 w 209"/>
              <a:gd name="T5" fmla="*/ 15081 h 144"/>
              <a:gd name="T6" fmla="*/ 42270 w 209"/>
              <a:gd name="T7" fmla="*/ 15081 h 144"/>
              <a:gd name="T8" fmla="*/ 42270 w 209"/>
              <a:gd name="T9" fmla="*/ 24606 h 144"/>
              <a:gd name="T10" fmla="*/ 31902 w 209"/>
              <a:gd name="T11" fmla="*/ 21431 h 144"/>
              <a:gd name="T12" fmla="*/ 24724 w 209"/>
              <a:gd name="T13" fmla="*/ 28575 h 144"/>
              <a:gd name="T14" fmla="*/ 21534 w 209"/>
              <a:gd name="T15" fmla="*/ 19050 h 144"/>
              <a:gd name="T16" fmla="*/ 17546 w 209"/>
              <a:gd name="T17" fmla="*/ 15081 h 144"/>
              <a:gd name="T18" fmla="*/ 14356 w 209"/>
              <a:gd name="T19" fmla="*/ 21431 h 144"/>
              <a:gd name="T20" fmla="*/ 11166 w 209"/>
              <a:gd name="T21" fmla="*/ 21431 h 144"/>
              <a:gd name="T22" fmla="*/ 11166 w 209"/>
              <a:gd name="T23" fmla="*/ 24606 h 144"/>
              <a:gd name="T24" fmla="*/ 3988 w 209"/>
              <a:gd name="T25" fmla="*/ 24606 h 144"/>
              <a:gd name="T26" fmla="*/ 0 w 209"/>
              <a:gd name="T27" fmla="*/ 24606 h 144"/>
              <a:gd name="T28" fmla="*/ 3988 w 209"/>
              <a:gd name="T29" fmla="*/ 19050 h 144"/>
              <a:gd name="T30" fmla="*/ 3988 w 209"/>
              <a:gd name="T31" fmla="*/ 12700 h 144"/>
              <a:gd name="T32" fmla="*/ 0 w 209"/>
              <a:gd name="T33" fmla="*/ 9525 h 144"/>
              <a:gd name="T34" fmla="*/ 7178 w 209"/>
              <a:gd name="T35" fmla="*/ 9525 h 144"/>
              <a:gd name="T36" fmla="*/ 11166 w 209"/>
              <a:gd name="T37" fmla="*/ 3175 h 144"/>
              <a:gd name="T38" fmla="*/ 11166 w 209"/>
              <a:gd name="T39" fmla="*/ 0 h 144"/>
              <a:gd name="T40" fmla="*/ 17546 w 209"/>
              <a:gd name="T41" fmla="*/ 0 h 144"/>
              <a:gd name="T42" fmla="*/ 17546 w 209"/>
              <a:gd name="T43" fmla="*/ 3175 h 144"/>
              <a:gd name="T44" fmla="*/ 17546 w 209"/>
              <a:gd name="T45" fmla="*/ 5556 h 144"/>
              <a:gd name="T46" fmla="*/ 11166 w 209"/>
              <a:gd name="T47" fmla="*/ 5556 h 144"/>
              <a:gd name="T48" fmla="*/ 11166 w 209"/>
              <a:gd name="T49" fmla="*/ 9525 h 144"/>
              <a:gd name="T50" fmla="*/ 21534 w 209"/>
              <a:gd name="T51" fmla="*/ 9525 h 144"/>
              <a:gd name="T52" fmla="*/ 24724 w 209"/>
              <a:gd name="T53" fmla="*/ 9525 h 144"/>
              <a:gd name="T54" fmla="*/ 35092 w 209"/>
              <a:gd name="T55" fmla="*/ 9525 h 1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9"/>
              <a:gd name="T85" fmla="*/ 0 h 144"/>
              <a:gd name="T86" fmla="*/ 209 w 209"/>
              <a:gd name="T87" fmla="*/ 144 h 14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9" h="144">
                <a:moveTo>
                  <a:pt x="175" y="48"/>
                </a:moveTo>
                <a:lnTo>
                  <a:pt x="175" y="48"/>
                </a:lnTo>
                <a:lnTo>
                  <a:pt x="175" y="79"/>
                </a:lnTo>
                <a:lnTo>
                  <a:pt x="209" y="79"/>
                </a:lnTo>
                <a:lnTo>
                  <a:pt x="209" y="127"/>
                </a:lnTo>
                <a:lnTo>
                  <a:pt x="157" y="111"/>
                </a:lnTo>
                <a:lnTo>
                  <a:pt x="123" y="144"/>
                </a:lnTo>
                <a:lnTo>
                  <a:pt x="106" y="96"/>
                </a:lnTo>
                <a:lnTo>
                  <a:pt x="88" y="79"/>
                </a:lnTo>
                <a:lnTo>
                  <a:pt x="71" y="111"/>
                </a:lnTo>
                <a:lnTo>
                  <a:pt x="54" y="111"/>
                </a:lnTo>
                <a:lnTo>
                  <a:pt x="54" y="127"/>
                </a:lnTo>
                <a:lnTo>
                  <a:pt x="17" y="127"/>
                </a:lnTo>
                <a:lnTo>
                  <a:pt x="0" y="127"/>
                </a:lnTo>
                <a:lnTo>
                  <a:pt x="17" y="96"/>
                </a:lnTo>
                <a:lnTo>
                  <a:pt x="17" y="64"/>
                </a:lnTo>
                <a:lnTo>
                  <a:pt x="0" y="48"/>
                </a:lnTo>
                <a:lnTo>
                  <a:pt x="35" y="48"/>
                </a:lnTo>
                <a:lnTo>
                  <a:pt x="54" y="16"/>
                </a:lnTo>
                <a:lnTo>
                  <a:pt x="54" y="0"/>
                </a:lnTo>
                <a:lnTo>
                  <a:pt x="88" y="0"/>
                </a:lnTo>
                <a:lnTo>
                  <a:pt x="88" y="16"/>
                </a:lnTo>
                <a:lnTo>
                  <a:pt x="88" y="31"/>
                </a:lnTo>
                <a:lnTo>
                  <a:pt x="54" y="31"/>
                </a:lnTo>
                <a:lnTo>
                  <a:pt x="54" y="48"/>
                </a:lnTo>
                <a:lnTo>
                  <a:pt x="106" y="48"/>
                </a:lnTo>
                <a:lnTo>
                  <a:pt x="123" y="48"/>
                </a:lnTo>
                <a:lnTo>
                  <a:pt x="175" y="48"/>
                </a:lnTo>
                <a:close/>
              </a:path>
            </a:pathLst>
          </a:custGeom>
          <a:solidFill>
            <a:schemeClr val="accent1"/>
          </a:solidFill>
          <a:ln w="9525">
            <a:solidFill>
              <a:srgbClr val="B2B2B2"/>
            </a:solidFill>
            <a:round/>
            <a:headEnd/>
            <a:tailEnd/>
          </a:ln>
        </p:spPr>
        <p:txBody>
          <a:bodyPr/>
          <a:lstStyle/>
          <a:p>
            <a:endParaRPr lang="en-AU" dirty="0"/>
          </a:p>
        </p:txBody>
      </p:sp>
      <p:sp>
        <p:nvSpPr>
          <p:cNvPr id="192" name="Freeform 190"/>
          <p:cNvSpPr>
            <a:spLocks/>
          </p:cNvSpPr>
          <p:nvPr/>
        </p:nvSpPr>
        <p:spPr bwMode="auto">
          <a:xfrm>
            <a:off x="6222999" y="3678238"/>
            <a:ext cx="234950" cy="103188"/>
          </a:xfrm>
          <a:custGeom>
            <a:avLst/>
            <a:gdLst>
              <a:gd name="T0" fmla="*/ 58937 w 295"/>
              <a:gd name="T1" fmla="*/ 6449 h 128"/>
              <a:gd name="T2" fmla="*/ 58937 w 295"/>
              <a:gd name="T3" fmla="*/ 6449 h 128"/>
              <a:gd name="T4" fmla="*/ 58937 w 295"/>
              <a:gd name="T5" fmla="*/ 9674 h 128"/>
              <a:gd name="T6" fmla="*/ 48583 w 295"/>
              <a:gd name="T7" fmla="*/ 16929 h 128"/>
              <a:gd name="T8" fmla="*/ 41415 w 295"/>
              <a:gd name="T9" fmla="*/ 16929 h 128"/>
              <a:gd name="T10" fmla="*/ 38229 w 295"/>
              <a:gd name="T11" fmla="*/ 20154 h 128"/>
              <a:gd name="T12" fmla="*/ 31061 w 295"/>
              <a:gd name="T13" fmla="*/ 20154 h 128"/>
              <a:gd name="T14" fmla="*/ 24690 w 295"/>
              <a:gd name="T15" fmla="*/ 22572 h 128"/>
              <a:gd name="T16" fmla="*/ 24690 w 295"/>
              <a:gd name="T17" fmla="*/ 26603 h 128"/>
              <a:gd name="T18" fmla="*/ 14336 w 295"/>
              <a:gd name="T19" fmla="*/ 26603 h 128"/>
              <a:gd name="T20" fmla="*/ 10354 w 295"/>
              <a:gd name="T21" fmla="*/ 26603 h 128"/>
              <a:gd name="T22" fmla="*/ 0 w 295"/>
              <a:gd name="T23" fmla="*/ 26603 h 128"/>
              <a:gd name="T24" fmla="*/ 0 w 295"/>
              <a:gd name="T25" fmla="*/ 22572 h 128"/>
              <a:gd name="T26" fmla="*/ 7168 w 295"/>
              <a:gd name="T27" fmla="*/ 22572 h 128"/>
              <a:gd name="T28" fmla="*/ 7168 w 295"/>
              <a:gd name="T29" fmla="*/ 20154 h 128"/>
              <a:gd name="T30" fmla="*/ 14336 w 295"/>
              <a:gd name="T31" fmla="*/ 20154 h 128"/>
              <a:gd name="T32" fmla="*/ 20707 w 295"/>
              <a:gd name="T33" fmla="*/ 16929 h 128"/>
              <a:gd name="T34" fmla="*/ 14336 w 295"/>
              <a:gd name="T35" fmla="*/ 12899 h 128"/>
              <a:gd name="T36" fmla="*/ 10354 w 295"/>
              <a:gd name="T37" fmla="*/ 12899 h 128"/>
              <a:gd name="T38" fmla="*/ 3982 w 295"/>
              <a:gd name="T39" fmla="*/ 12899 h 128"/>
              <a:gd name="T40" fmla="*/ 10354 w 295"/>
              <a:gd name="T41" fmla="*/ 6449 h 128"/>
              <a:gd name="T42" fmla="*/ 7168 w 295"/>
              <a:gd name="T43" fmla="*/ 6449 h 128"/>
              <a:gd name="T44" fmla="*/ 10354 w 295"/>
              <a:gd name="T45" fmla="*/ 3225 h 128"/>
              <a:gd name="T46" fmla="*/ 20707 w 295"/>
              <a:gd name="T47" fmla="*/ 6449 h 128"/>
              <a:gd name="T48" fmla="*/ 20707 w 295"/>
              <a:gd name="T49" fmla="*/ 3225 h 128"/>
              <a:gd name="T50" fmla="*/ 24690 w 295"/>
              <a:gd name="T51" fmla="*/ 0 h 128"/>
              <a:gd name="T52" fmla="*/ 31061 w 295"/>
              <a:gd name="T53" fmla="*/ 3225 h 128"/>
              <a:gd name="T54" fmla="*/ 51769 w 295"/>
              <a:gd name="T55" fmla="*/ 3225 h 128"/>
              <a:gd name="T56" fmla="*/ 58937 w 295"/>
              <a:gd name="T57" fmla="*/ 6449 h 12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95"/>
              <a:gd name="T88" fmla="*/ 0 h 128"/>
              <a:gd name="T89" fmla="*/ 295 w 295"/>
              <a:gd name="T90" fmla="*/ 128 h 12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95" h="128">
                <a:moveTo>
                  <a:pt x="295" y="32"/>
                </a:moveTo>
                <a:lnTo>
                  <a:pt x="295" y="32"/>
                </a:lnTo>
                <a:lnTo>
                  <a:pt x="295" y="48"/>
                </a:lnTo>
                <a:lnTo>
                  <a:pt x="242" y="80"/>
                </a:lnTo>
                <a:lnTo>
                  <a:pt x="207" y="80"/>
                </a:lnTo>
                <a:lnTo>
                  <a:pt x="190" y="96"/>
                </a:lnTo>
                <a:lnTo>
                  <a:pt x="155" y="96"/>
                </a:lnTo>
                <a:lnTo>
                  <a:pt x="121" y="111"/>
                </a:lnTo>
                <a:lnTo>
                  <a:pt x="121" y="128"/>
                </a:lnTo>
                <a:lnTo>
                  <a:pt x="69" y="128"/>
                </a:lnTo>
                <a:lnTo>
                  <a:pt x="52" y="128"/>
                </a:lnTo>
                <a:lnTo>
                  <a:pt x="0" y="128"/>
                </a:lnTo>
                <a:lnTo>
                  <a:pt x="0" y="111"/>
                </a:lnTo>
                <a:lnTo>
                  <a:pt x="34" y="111"/>
                </a:lnTo>
                <a:lnTo>
                  <a:pt x="34" y="96"/>
                </a:lnTo>
                <a:lnTo>
                  <a:pt x="69" y="96"/>
                </a:lnTo>
                <a:lnTo>
                  <a:pt x="103" y="80"/>
                </a:lnTo>
                <a:lnTo>
                  <a:pt x="69" y="63"/>
                </a:lnTo>
                <a:lnTo>
                  <a:pt x="52" y="63"/>
                </a:lnTo>
                <a:lnTo>
                  <a:pt x="17" y="63"/>
                </a:lnTo>
                <a:lnTo>
                  <a:pt x="52" y="32"/>
                </a:lnTo>
                <a:lnTo>
                  <a:pt x="34" y="32"/>
                </a:lnTo>
                <a:lnTo>
                  <a:pt x="52" y="15"/>
                </a:lnTo>
                <a:lnTo>
                  <a:pt x="103" y="32"/>
                </a:lnTo>
                <a:lnTo>
                  <a:pt x="103" y="15"/>
                </a:lnTo>
                <a:lnTo>
                  <a:pt x="121" y="0"/>
                </a:lnTo>
                <a:lnTo>
                  <a:pt x="155" y="15"/>
                </a:lnTo>
                <a:lnTo>
                  <a:pt x="259" y="15"/>
                </a:lnTo>
                <a:lnTo>
                  <a:pt x="295" y="32"/>
                </a:lnTo>
                <a:close/>
              </a:path>
            </a:pathLst>
          </a:custGeom>
          <a:solidFill>
            <a:schemeClr val="accent1"/>
          </a:solidFill>
          <a:ln w="9525">
            <a:solidFill>
              <a:srgbClr val="B2B2B2"/>
            </a:solidFill>
            <a:round/>
            <a:headEnd/>
            <a:tailEnd/>
          </a:ln>
        </p:spPr>
        <p:txBody>
          <a:bodyPr/>
          <a:lstStyle/>
          <a:p>
            <a:endParaRPr lang="en-AU" dirty="0"/>
          </a:p>
        </p:txBody>
      </p:sp>
      <p:sp>
        <p:nvSpPr>
          <p:cNvPr id="193" name="Freeform 191"/>
          <p:cNvSpPr>
            <a:spLocks/>
          </p:cNvSpPr>
          <p:nvPr/>
        </p:nvSpPr>
        <p:spPr bwMode="auto">
          <a:xfrm>
            <a:off x="6045199" y="3843338"/>
            <a:ext cx="313050" cy="317500"/>
          </a:xfrm>
          <a:custGeom>
            <a:avLst/>
            <a:gdLst>
              <a:gd name="T0" fmla="*/ 3168 w 449"/>
              <a:gd name="T1" fmla="*/ 69676 h 401"/>
              <a:gd name="T2" fmla="*/ 3168 w 449"/>
              <a:gd name="T3" fmla="*/ 69676 h 401"/>
              <a:gd name="T4" fmla="*/ 3168 w 449"/>
              <a:gd name="T5" fmla="*/ 63342 h 401"/>
              <a:gd name="T6" fmla="*/ 10296 w 449"/>
              <a:gd name="T7" fmla="*/ 60175 h 401"/>
              <a:gd name="T8" fmla="*/ 6336 w 449"/>
              <a:gd name="T9" fmla="*/ 53840 h 401"/>
              <a:gd name="T10" fmla="*/ 3168 w 449"/>
              <a:gd name="T11" fmla="*/ 50673 h 401"/>
              <a:gd name="T12" fmla="*/ 0 w 449"/>
              <a:gd name="T13" fmla="*/ 44339 h 401"/>
              <a:gd name="T14" fmla="*/ 6336 w 449"/>
              <a:gd name="T15" fmla="*/ 47506 h 401"/>
              <a:gd name="T16" fmla="*/ 26927 w 449"/>
              <a:gd name="T17" fmla="*/ 44339 h 401"/>
              <a:gd name="T18" fmla="*/ 26927 w 449"/>
              <a:gd name="T19" fmla="*/ 38005 h 401"/>
              <a:gd name="T20" fmla="*/ 30887 w 449"/>
              <a:gd name="T21" fmla="*/ 34838 h 401"/>
              <a:gd name="T22" fmla="*/ 44351 w 449"/>
              <a:gd name="T23" fmla="*/ 31671 h 401"/>
              <a:gd name="T24" fmla="*/ 44351 w 449"/>
              <a:gd name="T25" fmla="*/ 25337 h 401"/>
              <a:gd name="T26" fmla="*/ 47519 w 449"/>
              <a:gd name="T27" fmla="*/ 22170 h 401"/>
              <a:gd name="T28" fmla="*/ 47519 w 449"/>
              <a:gd name="T29" fmla="*/ 19002 h 401"/>
              <a:gd name="T30" fmla="*/ 50687 w 449"/>
              <a:gd name="T31" fmla="*/ 19002 h 401"/>
              <a:gd name="T32" fmla="*/ 54647 w 449"/>
              <a:gd name="T33" fmla="*/ 12668 h 401"/>
              <a:gd name="T34" fmla="*/ 54647 w 449"/>
              <a:gd name="T35" fmla="*/ 6334 h 401"/>
              <a:gd name="T36" fmla="*/ 60983 w 449"/>
              <a:gd name="T37" fmla="*/ 3167 h 401"/>
              <a:gd name="T38" fmla="*/ 68110 w 449"/>
              <a:gd name="T39" fmla="*/ 0 h 401"/>
              <a:gd name="T40" fmla="*/ 71278 w 449"/>
              <a:gd name="T41" fmla="*/ 0 h 401"/>
              <a:gd name="T42" fmla="*/ 78406 w 449"/>
              <a:gd name="T43" fmla="*/ 3167 h 401"/>
              <a:gd name="T44" fmla="*/ 81574 w 449"/>
              <a:gd name="T45" fmla="*/ 6334 h 401"/>
              <a:gd name="T46" fmla="*/ 88702 w 449"/>
              <a:gd name="T47" fmla="*/ 9501 h 401"/>
              <a:gd name="T48" fmla="*/ 85534 w 449"/>
              <a:gd name="T49" fmla="*/ 12668 h 401"/>
              <a:gd name="T50" fmla="*/ 78406 w 449"/>
              <a:gd name="T51" fmla="*/ 15835 h 401"/>
              <a:gd name="T52" fmla="*/ 71278 w 449"/>
              <a:gd name="T53" fmla="*/ 12668 h 401"/>
              <a:gd name="T54" fmla="*/ 68110 w 449"/>
              <a:gd name="T55" fmla="*/ 15835 h 401"/>
              <a:gd name="T56" fmla="*/ 71278 w 449"/>
              <a:gd name="T57" fmla="*/ 19002 h 401"/>
              <a:gd name="T58" fmla="*/ 68110 w 449"/>
              <a:gd name="T59" fmla="*/ 25337 h 401"/>
              <a:gd name="T60" fmla="*/ 75238 w 449"/>
              <a:gd name="T61" fmla="*/ 28504 h 401"/>
              <a:gd name="T62" fmla="*/ 75238 w 449"/>
              <a:gd name="T63" fmla="*/ 31671 h 401"/>
              <a:gd name="T64" fmla="*/ 71278 w 449"/>
              <a:gd name="T65" fmla="*/ 31671 h 401"/>
              <a:gd name="T66" fmla="*/ 75238 w 449"/>
              <a:gd name="T67" fmla="*/ 34838 h 401"/>
              <a:gd name="T68" fmla="*/ 57815 w 449"/>
              <a:gd name="T69" fmla="*/ 53840 h 401"/>
              <a:gd name="T70" fmla="*/ 50687 w 449"/>
              <a:gd name="T71" fmla="*/ 57007 h 401"/>
              <a:gd name="T72" fmla="*/ 47519 w 449"/>
              <a:gd name="T73" fmla="*/ 53840 h 401"/>
              <a:gd name="T74" fmla="*/ 44351 w 449"/>
              <a:gd name="T75" fmla="*/ 57007 h 401"/>
              <a:gd name="T76" fmla="*/ 44351 w 449"/>
              <a:gd name="T77" fmla="*/ 63342 h 401"/>
              <a:gd name="T78" fmla="*/ 47519 w 449"/>
              <a:gd name="T79" fmla="*/ 63342 h 401"/>
              <a:gd name="T80" fmla="*/ 47519 w 449"/>
              <a:gd name="T81" fmla="*/ 66509 h 401"/>
              <a:gd name="T82" fmla="*/ 50687 w 449"/>
              <a:gd name="T83" fmla="*/ 66509 h 401"/>
              <a:gd name="T84" fmla="*/ 50687 w 449"/>
              <a:gd name="T85" fmla="*/ 72843 h 401"/>
              <a:gd name="T86" fmla="*/ 50687 w 449"/>
              <a:gd name="T87" fmla="*/ 76010 h 401"/>
              <a:gd name="T88" fmla="*/ 40391 w 449"/>
              <a:gd name="T89" fmla="*/ 76010 h 401"/>
              <a:gd name="T90" fmla="*/ 37223 w 449"/>
              <a:gd name="T91" fmla="*/ 79177 h 401"/>
              <a:gd name="T92" fmla="*/ 34055 w 449"/>
              <a:gd name="T93" fmla="*/ 76010 h 401"/>
              <a:gd name="T94" fmla="*/ 30887 w 449"/>
              <a:gd name="T95" fmla="*/ 69676 h 401"/>
              <a:gd name="T96" fmla="*/ 20592 w 449"/>
              <a:gd name="T97" fmla="*/ 69676 h 401"/>
              <a:gd name="T98" fmla="*/ 13464 w 449"/>
              <a:gd name="T99" fmla="*/ 69676 h 401"/>
              <a:gd name="T100" fmla="*/ 3168 w 449"/>
              <a:gd name="T101" fmla="*/ 69676 h 40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49"/>
              <a:gd name="T154" fmla="*/ 0 h 401"/>
              <a:gd name="T155" fmla="*/ 449 w 449"/>
              <a:gd name="T156" fmla="*/ 401 h 401"/>
              <a:gd name="connsiteX0" fmla="*/ 379 w 9621"/>
              <a:gd name="connsiteY0" fmla="*/ 8803 h 10000"/>
              <a:gd name="connsiteX1" fmla="*/ 379 w 9621"/>
              <a:gd name="connsiteY1" fmla="*/ 8803 h 10000"/>
              <a:gd name="connsiteX2" fmla="*/ 379 w 9621"/>
              <a:gd name="connsiteY2" fmla="*/ 7980 h 10000"/>
              <a:gd name="connsiteX3" fmla="*/ 1158 w 9621"/>
              <a:gd name="connsiteY3" fmla="*/ 7606 h 10000"/>
              <a:gd name="connsiteX4" fmla="*/ 780 w 9621"/>
              <a:gd name="connsiteY4" fmla="*/ 6783 h 10000"/>
              <a:gd name="connsiteX5" fmla="*/ 379 w 9621"/>
              <a:gd name="connsiteY5" fmla="*/ 6409 h 10000"/>
              <a:gd name="connsiteX6" fmla="*/ 0 w 9621"/>
              <a:gd name="connsiteY6" fmla="*/ 5586 h 10000"/>
              <a:gd name="connsiteX7" fmla="*/ 780 w 9621"/>
              <a:gd name="connsiteY7" fmla="*/ 5985 h 10000"/>
              <a:gd name="connsiteX8" fmla="*/ 3073 w 9621"/>
              <a:gd name="connsiteY8" fmla="*/ 5586 h 10000"/>
              <a:gd name="connsiteX9" fmla="*/ 3073 w 9621"/>
              <a:gd name="connsiteY9" fmla="*/ 4788 h 10000"/>
              <a:gd name="connsiteX10" fmla="*/ 3474 w 9621"/>
              <a:gd name="connsiteY10" fmla="*/ 4389 h 10000"/>
              <a:gd name="connsiteX11" fmla="*/ 5011 w 9621"/>
              <a:gd name="connsiteY11" fmla="*/ 4015 h 10000"/>
              <a:gd name="connsiteX12" fmla="*/ 5011 w 9621"/>
              <a:gd name="connsiteY12" fmla="*/ 3192 h 10000"/>
              <a:gd name="connsiteX13" fmla="*/ 5390 w 9621"/>
              <a:gd name="connsiteY13" fmla="*/ 2818 h 10000"/>
              <a:gd name="connsiteX14" fmla="*/ 5390 w 9621"/>
              <a:gd name="connsiteY14" fmla="*/ 2394 h 10000"/>
              <a:gd name="connsiteX15" fmla="*/ 5768 w 9621"/>
              <a:gd name="connsiteY15" fmla="*/ 2394 h 10000"/>
              <a:gd name="connsiteX16" fmla="*/ 6169 w 9621"/>
              <a:gd name="connsiteY16" fmla="*/ 1621 h 10000"/>
              <a:gd name="connsiteX17" fmla="*/ 6169 w 9621"/>
              <a:gd name="connsiteY17" fmla="*/ 798 h 10000"/>
              <a:gd name="connsiteX18" fmla="*/ 6927 w 9621"/>
              <a:gd name="connsiteY18" fmla="*/ 424 h 10000"/>
              <a:gd name="connsiteX19" fmla="*/ 7706 w 9621"/>
              <a:gd name="connsiteY19" fmla="*/ 0 h 10000"/>
              <a:gd name="connsiteX20" fmla="*/ 8085 w 9621"/>
              <a:gd name="connsiteY20" fmla="*/ 0 h 10000"/>
              <a:gd name="connsiteX21" fmla="*/ 8842 w 9621"/>
              <a:gd name="connsiteY21" fmla="*/ 424 h 10000"/>
              <a:gd name="connsiteX22" fmla="*/ 9243 w 9621"/>
              <a:gd name="connsiteY22" fmla="*/ 798 h 10000"/>
              <a:gd name="connsiteX23" fmla="*/ 9621 w 9621"/>
              <a:gd name="connsiteY23" fmla="*/ 1621 h 10000"/>
              <a:gd name="connsiteX24" fmla="*/ 8842 w 9621"/>
              <a:gd name="connsiteY24" fmla="*/ 1995 h 10000"/>
              <a:gd name="connsiteX25" fmla="*/ 8085 w 9621"/>
              <a:gd name="connsiteY25" fmla="*/ 1621 h 10000"/>
              <a:gd name="connsiteX26" fmla="*/ 7706 w 9621"/>
              <a:gd name="connsiteY26" fmla="*/ 1995 h 10000"/>
              <a:gd name="connsiteX27" fmla="*/ 8085 w 9621"/>
              <a:gd name="connsiteY27" fmla="*/ 2394 h 10000"/>
              <a:gd name="connsiteX28" fmla="*/ 7706 w 9621"/>
              <a:gd name="connsiteY28" fmla="*/ 3192 h 10000"/>
              <a:gd name="connsiteX29" fmla="*/ 8463 w 9621"/>
              <a:gd name="connsiteY29" fmla="*/ 3591 h 10000"/>
              <a:gd name="connsiteX30" fmla="*/ 8463 w 9621"/>
              <a:gd name="connsiteY30" fmla="*/ 4015 h 10000"/>
              <a:gd name="connsiteX31" fmla="*/ 8085 w 9621"/>
              <a:gd name="connsiteY31" fmla="*/ 4015 h 10000"/>
              <a:gd name="connsiteX32" fmla="*/ 8463 w 9621"/>
              <a:gd name="connsiteY32" fmla="*/ 4389 h 10000"/>
              <a:gd name="connsiteX33" fmla="*/ 6548 w 9621"/>
              <a:gd name="connsiteY33" fmla="*/ 6783 h 10000"/>
              <a:gd name="connsiteX34" fmla="*/ 5768 w 9621"/>
              <a:gd name="connsiteY34" fmla="*/ 7182 h 10000"/>
              <a:gd name="connsiteX35" fmla="*/ 5390 w 9621"/>
              <a:gd name="connsiteY35" fmla="*/ 6783 h 10000"/>
              <a:gd name="connsiteX36" fmla="*/ 5011 w 9621"/>
              <a:gd name="connsiteY36" fmla="*/ 7182 h 10000"/>
              <a:gd name="connsiteX37" fmla="*/ 5011 w 9621"/>
              <a:gd name="connsiteY37" fmla="*/ 7980 h 10000"/>
              <a:gd name="connsiteX38" fmla="*/ 5390 w 9621"/>
              <a:gd name="connsiteY38" fmla="*/ 7980 h 10000"/>
              <a:gd name="connsiteX39" fmla="*/ 5390 w 9621"/>
              <a:gd name="connsiteY39" fmla="*/ 8379 h 10000"/>
              <a:gd name="connsiteX40" fmla="*/ 5768 w 9621"/>
              <a:gd name="connsiteY40" fmla="*/ 8379 h 10000"/>
              <a:gd name="connsiteX41" fmla="*/ 5768 w 9621"/>
              <a:gd name="connsiteY41" fmla="*/ 9177 h 10000"/>
              <a:gd name="connsiteX42" fmla="*/ 5768 w 9621"/>
              <a:gd name="connsiteY42" fmla="*/ 9576 h 10000"/>
              <a:gd name="connsiteX43" fmla="*/ 4610 w 9621"/>
              <a:gd name="connsiteY43" fmla="*/ 9576 h 10000"/>
              <a:gd name="connsiteX44" fmla="*/ 4232 w 9621"/>
              <a:gd name="connsiteY44" fmla="*/ 10000 h 10000"/>
              <a:gd name="connsiteX45" fmla="*/ 3853 w 9621"/>
              <a:gd name="connsiteY45" fmla="*/ 9576 h 10000"/>
              <a:gd name="connsiteX46" fmla="*/ 3474 w 9621"/>
              <a:gd name="connsiteY46" fmla="*/ 8803 h 10000"/>
              <a:gd name="connsiteX47" fmla="*/ 2316 w 9621"/>
              <a:gd name="connsiteY47" fmla="*/ 8803 h 10000"/>
              <a:gd name="connsiteX48" fmla="*/ 1537 w 9621"/>
              <a:gd name="connsiteY48" fmla="*/ 8803 h 10000"/>
              <a:gd name="connsiteX49" fmla="*/ 379 w 9621"/>
              <a:gd name="connsiteY49" fmla="*/ 8803 h 10000"/>
              <a:gd name="connsiteX0" fmla="*/ 394 w 10000"/>
              <a:gd name="connsiteY0" fmla="*/ 8803 h 10000"/>
              <a:gd name="connsiteX1" fmla="*/ 394 w 10000"/>
              <a:gd name="connsiteY1" fmla="*/ 8803 h 10000"/>
              <a:gd name="connsiteX2" fmla="*/ 394 w 10000"/>
              <a:gd name="connsiteY2" fmla="*/ 7980 h 10000"/>
              <a:gd name="connsiteX3" fmla="*/ 1204 w 10000"/>
              <a:gd name="connsiteY3" fmla="*/ 7606 h 10000"/>
              <a:gd name="connsiteX4" fmla="*/ 811 w 10000"/>
              <a:gd name="connsiteY4" fmla="*/ 6783 h 10000"/>
              <a:gd name="connsiteX5" fmla="*/ 394 w 10000"/>
              <a:gd name="connsiteY5" fmla="*/ 6409 h 10000"/>
              <a:gd name="connsiteX6" fmla="*/ 0 w 10000"/>
              <a:gd name="connsiteY6" fmla="*/ 5586 h 10000"/>
              <a:gd name="connsiteX7" fmla="*/ 811 w 10000"/>
              <a:gd name="connsiteY7" fmla="*/ 5985 h 10000"/>
              <a:gd name="connsiteX8" fmla="*/ 3194 w 10000"/>
              <a:gd name="connsiteY8" fmla="*/ 5586 h 10000"/>
              <a:gd name="connsiteX9" fmla="*/ 3194 w 10000"/>
              <a:gd name="connsiteY9" fmla="*/ 4788 h 10000"/>
              <a:gd name="connsiteX10" fmla="*/ 3611 w 10000"/>
              <a:gd name="connsiteY10" fmla="*/ 4389 h 10000"/>
              <a:gd name="connsiteX11" fmla="*/ 5208 w 10000"/>
              <a:gd name="connsiteY11" fmla="*/ 4015 h 10000"/>
              <a:gd name="connsiteX12" fmla="*/ 5208 w 10000"/>
              <a:gd name="connsiteY12" fmla="*/ 3192 h 10000"/>
              <a:gd name="connsiteX13" fmla="*/ 5602 w 10000"/>
              <a:gd name="connsiteY13" fmla="*/ 2818 h 10000"/>
              <a:gd name="connsiteX14" fmla="*/ 5602 w 10000"/>
              <a:gd name="connsiteY14" fmla="*/ 2394 h 10000"/>
              <a:gd name="connsiteX15" fmla="*/ 5995 w 10000"/>
              <a:gd name="connsiteY15" fmla="*/ 2394 h 10000"/>
              <a:gd name="connsiteX16" fmla="*/ 6412 w 10000"/>
              <a:gd name="connsiteY16" fmla="*/ 1621 h 10000"/>
              <a:gd name="connsiteX17" fmla="*/ 6412 w 10000"/>
              <a:gd name="connsiteY17" fmla="*/ 798 h 10000"/>
              <a:gd name="connsiteX18" fmla="*/ 7200 w 10000"/>
              <a:gd name="connsiteY18" fmla="*/ 424 h 10000"/>
              <a:gd name="connsiteX19" fmla="*/ 8010 w 10000"/>
              <a:gd name="connsiteY19" fmla="*/ 0 h 10000"/>
              <a:gd name="connsiteX20" fmla="*/ 8403 w 10000"/>
              <a:gd name="connsiteY20" fmla="*/ 0 h 10000"/>
              <a:gd name="connsiteX21" fmla="*/ 9190 w 10000"/>
              <a:gd name="connsiteY21" fmla="*/ 424 h 10000"/>
              <a:gd name="connsiteX22" fmla="*/ 10000 w 10000"/>
              <a:gd name="connsiteY22" fmla="*/ 1621 h 10000"/>
              <a:gd name="connsiteX23" fmla="*/ 9190 w 10000"/>
              <a:gd name="connsiteY23" fmla="*/ 1995 h 10000"/>
              <a:gd name="connsiteX24" fmla="*/ 8403 w 10000"/>
              <a:gd name="connsiteY24" fmla="*/ 1621 h 10000"/>
              <a:gd name="connsiteX25" fmla="*/ 8010 w 10000"/>
              <a:gd name="connsiteY25" fmla="*/ 1995 h 10000"/>
              <a:gd name="connsiteX26" fmla="*/ 8403 w 10000"/>
              <a:gd name="connsiteY26" fmla="*/ 2394 h 10000"/>
              <a:gd name="connsiteX27" fmla="*/ 8010 w 10000"/>
              <a:gd name="connsiteY27" fmla="*/ 3192 h 10000"/>
              <a:gd name="connsiteX28" fmla="*/ 8796 w 10000"/>
              <a:gd name="connsiteY28" fmla="*/ 3591 h 10000"/>
              <a:gd name="connsiteX29" fmla="*/ 8796 w 10000"/>
              <a:gd name="connsiteY29" fmla="*/ 4015 h 10000"/>
              <a:gd name="connsiteX30" fmla="*/ 8403 w 10000"/>
              <a:gd name="connsiteY30" fmla="*/ 4015 h 10000"/>
              <a:gd name="connsiteX31" fmla="*/ 8796 w 10000"/>
              <a:gd name="connsiteY31" fmla="*/ 4389 h 10000"/>
              <a:gd name="connsiteX32" fmla="*/ 6806 w 10000"/>
              <a:gd name="connsiteY32" fmla="*/ 6783 h 10000"/>
              <a:gd name="connsiteX33" fmla="*/ 5995 w 10000"/>
              <a:gd name="connsiteY33" fmla="*/ 7182 h 10000"/>
              <a:gd name="connsiteX34" fmla="*/ 5602 w 10000"/>
              <a:gd name="connsiteY34" fmla="*/ 6783 h 10000"/>
              <a:gd name="connsiteX35" fmla="*/ 5208 w 10000"/>
              <a:gd name="connsiteY35" fmla="*/ 7182 h 10000"/>
              <a:gd name="connsiteX36" fmla="*/ 5208 w 10000"/>
              <a:gd name="connsiteY36" fmla="*/ 7980 h 10000"/>
              <a:gd name="connsiteX37" fmla="*/ 5602 w 10000"/>
              <a:gd name="connsiteY37" fmla="*/ 7980 h 10000"/>
              <a:gd name="connsiteX38" fmla="*/ 5602 w 10000"/>
              <a:gd name="connsiteY38" fmla="*/ 8379 h 10000"/>
              <a:gd name="connsiteX39" fmla="*/ 5995 w 10000"/>
              <a:gd name="connsiteY39" fmla="*/ 8379 h 10000"/>
              <a:gd name="connsiteX40" fmla="*/ 5995 w 10000"/>
              <a:gd name="connsiteY40" fmla="*/ 9177 h 10000"/>
              <a:gd name="connsiteX41" fmla="*/ 5995 w 10000"/>
              <a:gd name="connsiteY41" fmla="*/ 9576 h 10000"/>
              <a:gd name="connsiteX42" fmla="*/ 4792 w 10000"/>
              <a:gd name="connsiteY42" fmla="*/ 9576 h 10000"/>
              <a:gd name="connsiteX43" fmla="*/ 4399 w 10000"/>
              <a:gd name="connsiteY43" fmla="*/ 10000 h 10000"/>
              <a:gd name="connsiteX44" fmla="*/ 4005 w 10000"/>
              <a:gd name="connsiteY44" fmla="*/ 9576 h 10000"/>
              <a:gd name="connsiteX45" fmla="*/ 3611 w 10000"/>
              <a:gd name="connsiteY45" fmla="*/ 8803 h 10000"/>
              <a:gd name="connsiteX46" fmla="*/ 2407 w 10000"/>
              <a:gd name="connsiteY46" fmla="*/ 8803 h 10000"/>
              <a:gd name="connsiteX47" fmla="*/ 1598 w 10000"/>
              <a:gd name="connsiteY47" fmla="*/ 8803 h 10000"/>
              <a:gd name="connsiteX48" fmla="*/ 394 w 10000"/>
              <a:gd name="connsiteY48" fmla="*/ 8803 h 10000"/>
              <a:gd name="connsiteX0" fmla="*/ 394 w 9190"/>
              <a:gd name="connsiteY0" fmla="*/ 8803 h 10000"/>
              <a:gd name="connsiteX1" fmla="*/ 394 w 9190"/>
              <a:gd name="connsiteY1" fmla="*/ 8803 h 10000"/>
              <a:gd name="connsiteX2" fmla="*/ 394 w 9190"/>
              <a:gd name="connsiteY2" fmla="*/ 7980 h 10000"/>
              <a:gd name="connsiteX3" fmla="*/ 1204 w 9190"/>
              <a:gd name="connsiteY3" fmla="*/ 7606 h 10000"/>
              <a:gd name="connsiteX4" fmla="*/ 811 w 9190"/>
              <a:gd name="connsiteY4" fmla="*/ 6783 h 10000"/>
              <a:gd name="connsiteX5" fmla="*/ 394 w 9190"/>
              <a:gd name="connsiteY5" fmla="*/ 6409 h 10000"/>
              <a:gd name="connsiteX6" fmla="*/ 0 w 9190"/>
              <a:gd name="connsiteY6" fmla="*/ 5586 h 10000"/>
              <a:gd name="connsiteX7" fmla="*/ 811 w 9190"/>
              <a:gd name="connsiteY7" fmla="*/ 5985 h 10000"/>
              <a:gd name="connsiteX8" fmla="*/ 3194 w 9190"/>
              <a:gd name="connsiteY8" fmla="*/ 5586 h 10000"/>
              <a:gd name="connsiteX9" fmla="*/ 3194 w 9190"/>
              <a:gd name="connsiteY9" fmla="*/ 4788 h 10000"/>
              <a:gd name="connsiteX10" fmla="*/ 3611 w 9190"/>
              <a:gd name="connsiteY10" fmla="*/ 4389 h 10000"/>
              <a:gd name="connsiteX11" fmla="*/ 5208 w 9190"/>
              <a:gd name="connsiteY11" fmla="*/ 4015 h 10000"/>
              <a:gd name="connsiteX12" fmla="*/ 5208 w 9190"/>
              <a:gd name="connsiteY12" fmla="*/ 3192 h 10000"/>
              <a:gd name="connsiteX13" fmla="*/ 5602 w 9190"/>
              <a:gd name="connsiteY13" fmla="*/ 2818 h 10000"/>
              <a:gd name="connsiteX14" fmla="*/ 5602 w 9190"/>
              <a:gd name="connsiteY14" fmla="*/ 2394 h 10000"/>
              <a:gd name="connsiteX15" fmla="*/ 5995 w 9190"/>
              <a:gd name="connsiteY15" fmla="*/ 2394 h 10000"/>
              <a:gd name="connsiteX16" fmla="*/ 6412 w 9190"/>
              <a:gd name="connsiteY16" fmla="*/ 1621 h 10000"/>
              <a:gd name="connsiteX17" fmla="*/ 6412 w 9190"/>
              <a:gd name="connsiteY17" fmla="*/ 798 h 10000"/>
              <a:gd name="connsiteX18" fmla="*/ 7200 w 9190"/>
              <a:gd name="connsiteY18" fmla="*/ 424 h 10000"/>
              <a:gd name="connsiteX19" fmla="*/ 8010 w 9190"/>
              <a:gd name="connsiteY19" fmla="*/ 0 h 10000"/>
              <a:gd name="connsiteX20" fmla="*/ 8403 w 9190"/>
              <a:gd name="connsiteY20" fmla="*/ 0 h 10000"/>
              <a:gd name="connsiteX21" fmla="*/ 9190 w 9190"/>
              <a:gd name="connsiteY21" fmla="*/ 424 h 10000"/>
              <a:gd name="connsiteX22" fmla="*/ 9190 w 9190"/>
              <a:gd name="connsiteY22" fmla="*/ 1995 h 10000"/>
              <a:gd name="connsiteX23" fmla="*/ 8403 w 9190"/>
              <a:gd name="connsiteY23" fmla="*/ 1621 h 10000"/>
              <a:gd name="connsiteX24" fmla="*/ 8010 w 9190"/>
              <a:gd name="connsiteY24" fmla="*/ 1995 h 10000"/>
              <a:gd name="connsiteX25" fmla="*/ 8403 w 9190"/>
              <a:gd name="connsiteY25" fmla="*/ 2394 h 10000"/>
              <a:gd name="connsiteX26" fmla="*/ 8010 w 9190"/>
              <a:gd name="connsiteY26" fmla="*/ 3192 h 10000"/>
              <a:gd name="connsiteX27" fmla="*/ 8796 w 9190"/>
              <a:gd name="connsiteY27" fmla="*/ 3591 h 10000"/>
              <a:gd name="connsiteX28" fmla="*/ 8796 w 9190"/>
              <a:gd name="connsiteY28" fmla="*/ 4015 h 10000"/>
              <a:gd name="connsiteX29" fmla="*/ 8403 w 9190"/>
              <a:gd name="connsiteY29" fmla="*/ 4015 h 10000"/>
              <a:gd name="connsiteX30" fmla="*/ 8796 w 9190"/>
              <a:gd name="connsiteY30" fmla="*/ 4389 h 10000"/>
              <a:gd name="connsiteX31" fmla="*/ 6806 w 9190"/>
              <a:gd name="connsiteY31" fmla="*/ 6783 h 10000"/>
              <a:gd name="connsiteX32" fmla="*/ 5995 w 9190"/>
              <a:gd name="connsiteY32" fmla="*/ 7182 h 10000"/>
              <a:gd name="connsiteX33" fmla="*/ 5602 w 9190"/>
              <a:gd name="connsiteY33" fmla="*/ 6783 h 10000"/>
              <a:gd name="connsiteX34" fmla="*/ 5208 w 9190"/>
              <a:gd name="connsiteY34" fmla="*/ 7182 h 10000"/>
              <a:gd name="connsiteX35" fmla="*/ 5208 w 9190"/>
              <a:gd name="connsiteY35" fmla="*/ 7980 h 10000"/>
              <a:gd name="connsiteX36" fmla="*/ 5602 w 9190"/>
              <a:gd name="connsiteY36" fmla="*/ 7980 h 10000"/>
              <a:gd name="connsiteX37" fmla="*/ 5602 w 9190"/>
              <a:gd name="connsiteY37" fmla="*/ 8379 h 10000"/>
              <a:gd name="connsiteX38" fmla="*/ 5995 w 9190"/>
              <a:gd name="connsiteY38" fmla="*/ 8379 h 10000"/>
              <a:gd name="connsiteX39" fmla="*/ 5995 w 9190"/>
              <a:gd name="connsiteY39" fmla="*/ 9177 h 10000"/>
              <a:gd name="connsiteX40" fmla="*/ 5995 w 9190"/>
              <a:gd name="connsiteY40" fmla="*/ 9576 h 10000"/>
              <a:gd name="connsiteX41" fmla="*/ 4792 w 9190"/>
              <a:gd name="connsiteY41" fmla="*/ 9576 h 10000"/>
              <a:gd name="connsiteX42" fmla="*/ 4399 w 9190"/>
              <a:gd name="connsiteY42" fmla="*/ 10000 h 10000"/>
              <a:gd name="connsiteX43" fmla="*/ 4005 w 9190"/>
              <a:gd name="connsiteY43" fmla="*/ 9576 h 10000"/>
              <a:gd name="connsiteX44" fmla="*/ 3611 w 9190"/>
              <a:gd name="connsiteY44" fmla="*/ 8803 h 10000"/>
              <a:gd name="connsiteX45" fmla="*/ 2407 w 9190"/>
              <a:gd name="connsiteY45" fmla="*/ 8803 h 10000"/>
              <a:gd name="connsiteX46" fmla="*/ 1598 w 9190"/>
              <a:gd name="connsiteY46" fmla="*/ 8803 h 10000"/>
              <a:gd name="connsiteX47" fmla="*/ 394 w 9190"/>
              <a:gd name="connsiteY47" fmla="*/ 8803 h 10000"/>
              <a:gd name="connsiteX0" fmla="*/ 429 w 10000"/>
              <a:gd name="connsiteY0" fmla="*/ 8803 h 10000"/>
              <a:gd name="connsiteX1" fmla="*/ 429 w 10000"/>
              <a:gd name="connsiteY1" fmla="*/ 8803 h 10000"/>
              <a:gd name="connsiteX2" fmla="*/ 429 w 10000"/>
              <a:gd name="connsiteY2" fmla="*/ 7980 h 10000"/>
              <a:gd name="connsiteX3" fmla="*/ 1310 w 10000"/>
              <a:gd name="connsiteY3" fmla="*/ 7606 h 10000"/>
              <a:gd name="connsiteX4" fmla="*/ 882 w 10000"/>
              <a:gd name="connsiteY4" fmla="*/ 6783 h 10000"/>
              <a:gd name="connsiteX5" fmla="*/ 429 w 10000"/>
              <a:gd name="connsiteY5" fmla="*/ 6409 h 10000"/>
              <a:gd name="connsiteX6" fmla="*/ 0 w 10000"/>
              <a:gd name="connsiteY6" fmla="*/ 5586 h 10000"/>
              <a:gd name="connsiteX7" fmla="*/ 882 w 10000"/>
              <a:gd name="connsiteY7" fmla="*/ 5985 h 10000"/>
              <a:gd name="connsiteX8" fmla="*/ 3476 w 10000"/>
              <a:gd name="connsiteY8" fmla="*/ 5586 h 10000"/>
              <a:gd name="connsiteX9" fmla="*/ 3476 w 10000"/>
              <a:gd name="connsiteY9" fmla="*/ 4788 h 10000"/>
              <a:gd name="connsiteX10" fmla="*/ 3929 w 10000"/>
              <a:gd name="connsiteY10" fmla="*/ 4389 h 10000"/>
              <a:gd name="connsiteX11" fmla="*/ 5667 w 10000"/>
              <a:gd name="connsiteY11" fmla="*/ 4015 h 10000"/>
              <a:gd name="connsiteX12" fmla="*/ 5667 w 10000"/>
              <a:gd name="connsiteY12" fmla="*/ 3192 h 10000"/>
              <a:gd name="connsiteX13" fmla="*/ 6096 w 10000"/>
              <a:gd name="connsiteY13" fmla="*/ 2818 h 10000"/>
              <a:gd name="connsiteX14" fmla="*/ 6096 w 10000"/>
              <a:gd name="connsiteY14" fmla="*/ 2394 h 10000"/>
              <a:gd name="connsiteX15" fmla="*/ 6523 w 10000"/>
              <a:gd name="connsiteY15" fmla="*/ 2394 h 10000"/>
              <a:gd name="connsiteX16" fmla="*/ 6977 w 10000"/>
              <a:gd name="connsiteY16" fmla="*/ 1621 h 10000"/>
              <a:gd name="connsiteX17" fmla="*/ 6977 w 10000"/>
              <a:gd name="connsiteY17" fmla="*/ 798 h 10000"/>
              <a:gd name="connsiteX18" fmla="*/ 7835 w 10000"/>
              <a:gd name="connsiteY18" fmla="*/ 424 h 10000"/>
              <a:gd name="connsiteX19" fmla="*/ 8716 w 10000"/>
              <a:gd name="connsiteY19" fmla="*/ 0 h 10000"/>
              <a:gd name="connsiteX20" fmla="*/ 9144 w 10000"/>
              <a:gd name="connsiteY20" fmla="*/ 0 h 10000"/>
              <a:gd name="connsiteX21" fmla="*/ 10000 w 10000"/>
              <a:gd name="connsiteY21" fmla="*/ 424 h 10000"/>
              <a:gd name="connsiteX22" fmla="*/ 9144 w 10000"/>
              <a:gd name="connsiteY22" fmla="*/ 1621 h 10000"/>
              <a:gd name="connsiteX23" fmla="*/ 8716 w 10000"/>
              <a:gd name="connsiteY23" fmla="*/ 1995 h 10000"/>
              <a:gd name="connsiteX24" fmla="*/ 9144 w 10000"/>
              <a:gd name="connsiteY24" fmla="*/ 2394 h 10000"/>
              <a:gd name="connsiteX25" fmla="*/ 8716 w 10000"/>
              <a:gd name="connsiteY25" fmla="*/ 3192 h 10000"/>
              <a:gd name="connsiteX26" fmla="*/ 9571 w 10000"/>
              <a:gd name="connsiteY26" fmla="*/ 3591 h 10000"/>
              <a:gd name="connsiteX27" fmla="*/ 9571 w 10000"/>
              <a:gd name="connsiteY27" fmla="*/ 4015 h 10000"/>
              <a:gd name="connsiteX28" fmla="*/ 9144 w 10000"/>
              <a:gd name="connsiteY28" fmla="*/ 4015 h 10000"/>
              <a:gd name="connsiteX29" fmla="*/ 9571 w 10000"/>
              <a:gd name="connsiteY29" fmla="*/ 4389 h 10000"/>
              <a:gd name="connsiteX30" fmla="*/ 7406 w 10000"/>
              <a:gd name="connsiteY30" fmla="*/ 6783 h 10000"/>
              <a:gd name="connsiteX31" fmla="*/ 6523 w 10000"/>
              <a:gd name="connsiteY31" fmla="*/ 7182 h 10000"/>
              <a:gd name="connsiteX32" fmla="*/ 6096 w 10000"/>
              <a:gd name="connsiteY32" fmla="*/ 6783 h 10000"/>
              <a:gd name="connsiteX33" fmla="*/ 5667 w 10000"/>
              <a:gd name="connsiteY33" fmla="*/ 7182 h 10000"/>
              <a:gd name="connsiteX34" fmla="*/ 5667 w 10000"/>
              <a:gd name="connsiteY34" fmla="*/ 7980 h 10000"/>
              <a:gd name="connsiteX35" fmla="*/ 6096 w 10000"/>
              <a:gd name="connsiteY35" fmla="*/ 7980 h 10000"/>
              <a:gd name="connsiteX36" fmla="*/ 6096 w 10000"/>
              <a:gd name="connsiteY36" fmla="*/ 8379 h 10000"/>
              <a:gd name="connsiteX37" fmla="*/ 6523 w 10000"/>
              <a:gd name="connsiteY37" fmla="*/ 8379 h 10000"/>
              <a:gd name="connsiteX38" fmla="*/ 6523 w 10000"/>
              <a:gd name="connsiteY38" fmla="*/ 9177 h 10000"/>
              <a:gd name="connsiteX39" fmla="*/ 6523 w 10000"/>
              <a:gd name="connsiteY39" fmla="*/ 9576 h 10000"/>
              <a:gd name="connsiteX40" fmla="*/ 5214 w 10000"/>
              <a:gd name="connsiteY40" fmla="*/ 9576 h 10000"/>
              <a:gd name="connsiteX41" fmla="*/ 4787 w 10000"/>
              <a:gd name="connsiteY41" fmla="*/ 10000 h 10000"/>
              <a:gd name="connsiteX42" fmla="*/ 4358 w 10000"/>
              <a:gd name="connsiteY42" fmla="*/ 9576 h 10000"/>
              <a:gd name="connsiteX43" fmla="*/ 3929 w 10000"/>
              <a:gd name="connsiteY43" fmla="*/ 8803 h 10000"/>
              <a:gd name="connsiteX44" fmla="*/ 2619 w 10000"/>
              <a:gd name="connsiteY44" fmla="*/ 8803 h 10000"/>
              <a:gd name="connsiteX45" fmla="*/ 1739 w 10000"/>
              <a:gd name="connsiteY45" fmla="*/ 8803 h 10000"/>
              <a:gd name="connsiteX46" fmla="*/ 429 w 10000"/>
              <a:gd name="connsiteY46" fmla="*/ 8803 h 10000"/>
              <a:gd name="connsiteX0" fmla="*/ 429 w 9571"/>
              <a:gd name="connsiteY0" fmla="*/ 8803 h 10000"/>
              <a:gd name="connsiteX1" fmla="*/ 429 w 9571"/>
              <a:gd name="connsiteY1" fmla="*/ 8803 h 10000"/>
              <a:gd name="connsiteX2" fmla="*/ 429 w 9571"/>
              <a:gd name="connsiteY2" fmla="*/ 7980 h 10000"/>
              <a:gd name="connsiteX3" fmla="*/ 1310 w 9571"/>
              <a:gd name="connsiteY3" fmla="*/ 7606 h 10000"/>
              <a:gd name="connsiteX4" fmla="*/ 882 w 9571"/>
              <a:gd name="connsiteY4" fmla="*/ 6783 h 10000"/>
              <a:gd name="connsiteX5" fmla="*/ 429 w 9571"/>
              <a:gd name="connsiteY5" fmla="*/ 6409 h 10000"/>
              <a:gd name="connsiteX6" fmla="*/ 0 w 9571"/>
              <a:gd name="connsiteY6" fmla="*/ 5586 h 10000"/>
              <a:gd name="connsiteX7" fmla="*/ 882 w 9571"/>
              <a:gd name="connsiteY7" fmla="*/ 5985 h 10000"/>
              <a:gd name="connsiteX8" fmla="*/ 3476 w 9571"/>
              <a:gd name="connsiteY8" fmla="*/ 5586 h 10000"/>
              <a:gd name="connsiteX9" fmla="*/ 3476 w 9571"/>
              <a:gd name="connsiteY9" fmla="*/ 4788 h 10000"/>
              <a:gd name="connsiteX10" fmla="*/ 3929 w 9571"/>
              <a:gd name="connsiteY10" fmla="*/ 4389 h 10000"/>
              <a:gd name="connsiteX11" fmla="*/ 5667 w 9571"/>
              <a:gd name="connsiteY11" fmla="*/ 4015 h 10000"/>
              <a:gd name="connsiteX12" fmla="*/ 5667 w 9571"/>
              <a:gd name="connsiteY12" fmla="*/ 3192 h 10000"/>
              <a:gd name="connsiteX13" fmla="*/ 6096 w 9571"/>
              <a:gd name="connsiteY13" fmla="*/ 2818 h 10000"/>
              <a:gd name="connsiteX14" fmla="*/ 6096 w 9571"/>
              <a:gd name="connsiteY14" fmla="*/ 2394 h 10000"/>
              <a:gd name="connsiteX15" fmla="*/ 6523 w 9571"/>
              <a:gd name="connsiteY15" fmla="*/ 2394 h 10000"/>
              <a:gd name="connsiteX16" fmla="*/ 6977 w 9571"/>
              <a:gd name="connsiteY16" fmla="*/ 1621 h 10000"/>
              <a:gd name="connsiteX17" fmla="*/ 6977 w 9571"/>
              <a:gd name="connsiteY17" fmla="*/ 798 h 10000"/>
              <a:gd name="connsiteX18" fmla="*/ 7835 w 9571"/>
              <a:gd name="connsiteY18" fmla="*/ 424 h 10000"/>
              <a:gd name="connsiteX19" fmla="*/ 8716 w 9571"/>
              <a:gd name="connsiteY19" fmla="*/ 0 h 10000"/>
              <a:gd name="connsiteX20" fmla="*/ 9144 w 9571"/>
              <a:gd name="connsiteY20" fmla="*/ 0 h 10000"/>
              <a:gd name="connsiteX21" fmla="*/ 9144 w 9571"/>
              <a:gd name="connsiteY21" fmla="*/ 1621 h 10000"/>
              <a:gd name="connsiteX22" fmla="*/ 8716 w 9571"/>
              <a:gd name="connsiteY22" fmla="*/ 1995 h 10000"/>
              <a:gd name="connsiteX23" fmla="*/ 9144 w 9571"/>
              <a:gd name="connsiteY23" fmla="*/ 2394 h 10000"/>
              <a:gd name="connsiteX24" fmla="*/ 8716 w 9571"/>
              <a:gd name="connsiteY24" fmla="*/ 3192 h 10000"/>
              <a:gd name="connsiteX25" fmla="*/ 9571 w 9571"/>
              <a:gd name="connsiteY25" fmla="*/ 3591 h 10000"/>
              <a:gd name="connsiteX26" fmla="*/ 9571 w 9571"/>
              <a:gd name="connsiteY26" fmla="*/ 4015 h 10000"/>
              <a:gd name="connsiteX27" fmla="*/ 9144 w 9571"/>
              <a:gd name="connsiteY27" fmla="*/ 4015 h 10000"/>
              <a:gd name="connsiteX28" fmla="*/ 9571 w 9571"/>
              <a:gd name="connsiteY28" fmla="*/ 4389 h 10000"/>
              <a:gd name="connsiteX29" fmla="*/ 7406 w 9571"/>
              <a:gd name="connsiteY29" fmla="*/ 6783 h 10000"/>
              <a:gd name="connsiteX30" fmla="*/ 6523 w 9571"/>
              <a:gd name="connsiteY30" fmla="*/ 7182 h 10000"/>
              <a:gd name="connsiteX31" fmla="*/ 6096 w 9571"/>
              <a:gd name="connsiteY31" fmla="*/ 6783 h 10000"/>
              <a:gd name="connsiteX32" fmla="*/ 5667 w 9571"/>
              <a:gd name="connsiteY32" fmla="*/ 7182 h 10000"/>
              <a:gd name="connsiteX33" fmla="*/ 5667 w 9571"/>
              <a:gd name="connsiteY33" fmla="*/ 7980 h 10000"/>
              <a:gd name="connsiteX34" fmla="*/ 6096 w 9571"/>
              <a:gd name="connsiteY34" fmla="*/ 7980 h 10000"/>
              <a:gd name="connsiteX35" fmla="*/ 6096 w 9571"/>
              <a:gd name="connsiteY35" fmla="*/ 8379 h 10000"/>
              <a:gd name="connsiteX36" fmla="*/ 6523 w 9571"/>
              <a:gd name="connsiteY36" fmla="*/ 8379 h 10000"/>
              <a:gd name="connsiteX37" fmla="*/ 6523 w 9571"/>
              <a:gd name="connsiteY37" fmla="*/ 9177 h 10000"/>
              <a:gd name="connsiteX38" fmla="*/ 6523 w 9571"/>
              <a:gd name="connsiteY38" fmla="*/ 9576 h 10000"/>
              <a:gd name="connsiteX39" fmla="*/ 5214 w 9571"/>
              <a:gd name="connsiteY39" fmla="*/ 9576 h 10000"/>
              <a:gd name="connsiteX40" fmla="*/ 4787 w 9571"/>
              <a:gd name="connsiteY40" fmla="*/ 10000 h 10000"/>
              <a:gd name="connsiteX41" fmla="*/ 4358 w 9571"/>
              <a:gd name="connsiteY41" fmla="*/ 9576 h 10000"/>
              <a:gd name="connsiteX42" fmla="*/ 3929 w 9571"/>
              <a:gd name="connsiteY42" fmla="*/ 8803 h 10000"/>
              <a:gd name="connsiteX43" fmla="*/ 2619 w 9571"/>
              <a:gd name="connsiteY43" fmla="*/ 8803 h 10000"/>
              <a:gd name="connsiteX44" fmla="*/ 1739 w 9571"/>
              <a:gd name="connsiteY44" fmla="*/ 8803 h 10000"/>
              <a:gd name="connsiteX45" fmla="*/ 429 w 9571"/>
              <a:gd name="connsiteY45" fmla="*/ 8803 h 10000"/>
              <a:gd name="connsiteX0" fmla="*/ 448 w 10000"/>
              <a:gd name="connsiteY0" fmla="*/ 8803 h 10000"/>
              <a:gd name="connsiteX1" fmla="*/ 448 w 10000"/>
              <a:gd name="connsiteY1" fmla="*/ 8803 h 10000"/>
              <a:gd name="connsiteX2" fmla="*/ 448 w 10000"/>
              <a:gd name="connsiteY2" fmla="*/ 7980 h 10000"/>
              <a:gd name="connsiteX3" fmla="*/ 1369 w 10000"/>
              <a:gd name="connsiteY3" fmla="*/ 7606 h 10000"/>
              <a:gd name="connsiteX4" fmla="*/ 922 w 10000"/>
              <a:gd name="connsiteY4" fmla="*/ 6783 h 10000"/>
              <a:gd name="connsiteX5" fmla="*/ 448 w 10000"/>
              <a:gd name="connsiteY5" fmla="*/ 6409 h 10000"/>
              <a:gd name="connsiteX6" fmla="*/ 0 w 10000"/>
              <a:gd name="connsiteY6" fmla="*/ 5586 h 10000"/>
              <a:gd name="connsiteX7" fmla="*/ 922 w 10000"/>
              <a:gd name="connsiteY7" fmla="*/ 5985 h 10000"/>
              <a:gd name="connsiteX8" fmla="*/ 3632 w 10000"/>
              <a:gd name="connsiteY8" fmla="*/ 5586 h 10000"/>
              <a:gd name="connsiteX9" fmla="*/ 3632 w 10000"/>
              <a:gd name="connsiteY9" fmla="*/ 4788 h 10000"/>
              <a:gd name="connsiteX10" fmla="*/ 4105 w 10000"/>
              <a:gd name="connsiteY10" fmla="*/ 4389 h 10000"/>
              <a:gd name="connsiteX11" fmla="*/ 5921 w 10000"/>
              <a:gd name="connsiteY11" fmla="*/ 4015 h 10000"/>
              <a:gd name="connsiteX12" fmla="*/ 5921 w 10000"/>
              <a:gd name="connsiteY12" fmla="*/ 3192 h 10000"/>
              <a:gd name="connsiteX13" fmla="*/ 6369 w 10000"/>
              <a:gd name="connsiteY13" fmla="*/ 2818 h 10000"/>
              <a:gd name="connsiteX14" fmla="*/ 6369 w 10000"/>
              <a:gd name="connsiteY14" fmla="*/ 2394 h 10000"/>
              <a:gd name="connsiteX15" fmla="*/ 6815 w 10000"/>
              <a:gd name="connsiteY15" fmla="*/ 2394 h 10000"/>
              <a:gd name="connsiteX16" fmla="*/ 7290 w 10000"/>
              <a:gd name="connsiteY16" fmla="*/ 1621 h 10000"/>
              <a:gd name="connsiteX17" fmla="*/ 7290 w 10000"/>
              <a:gd name="connsiteY17" fmla="*/ 798 h 10000"/>
              <a:gd name="connsiteX18" fmla="*/ 8186 w 10000"/>
              <a:gd name="connsiteY18" fmla="*/ 424 h 10000"/>
              <a:gd name="connsiteX19" fmla="*/ 9107 w 10000"/>
              <a:gd name="connsiteY19" fmla="*/ 0 h 10000"/>
              <a:gd name="connsiteX20" fmla="*/ 9554 w 10000"/>
              <a:gd name="connsiteY20" fmla="*/ 0 h 10000"/>
              <a:gd name="connsiteX21" fmla="*/ 8652 w 10000"/>
              <a:gd name="connsiteY21" fmla="*/ 800 h 10000"/>
              <a:gd name="connsiteX22" fmla="*/ 9554 w 10000"/>
              <a:gd name="connsiteY22" fmla="*/ 1621 h 10000"/>
              <a:gd name="connsiteX23" fmla="*/ 9107 w 10000"/>
              <a:gd name="connsiteY23" fmla="*/ 1995 h 10000"/>
              <a:gd name="connsiteX24" fmla="*/ 9554 w 10000"/>
              <a:gd name="connsiteY24" fmla="*/ 2394 h 10000"/>
              <a:gd name="connsiteX25" fmla="*/ 9107 w 10000"/>
              <a:gd name="connsiteY25" fmla="*/ 3192 h 10000"/>
              <a:gd name="connsiteX26" fmla="*/ 10000 w 10000"/>
              <a:gd name="connsiteY26" fmla="*/ 3591 h 10000"/>
              <a:gd name="connsiteX27" fmla="*/ 10000 w 10000"/>
              <a:gd name="connsiteY27" fmla="*/ 4015 h 10000"/>
              <a:gd name="connsiteX28" fmla="*/ 9554 w 10000"/>
              <a:gd name="connsiteY28" fmla="*/ 4015 h 10000"/>
              <a:gd name="connsiteX29" fmla="*/ 10000 w 10000"/>
              <a:gd name="connsiteY29" fmla="*/ 4389 h 10000"/>
              <a:gd name="connsiteX30" fmla="*/ 7738 w 10000"/>
              <a:gd name="connsiteY30" fmla="*/ 6783 h 10000"/>
              <a:gd name="connsiteX31" fmla="*/ 6815 w 10000"/>
              <a:gd name="connsiteY31" fmla="*/ 7182 h 10000"/>
              <a:gd name="connsiteX32" fmla="*/ 6369 w 10000"/>
              <a:gd name="connsiteY32" fmla="*/ 6783 h 10000"/>
              <a:gd name="connsiteX33" fmla="*/ 5921 w 10000"/>
              <a:gd name="connsiteY33" fmla="*/ 7182 h 10000"/>
              <a:gd name="connsiteX34" fmla="*/ 5921 w 10000"/>
              <a:gd name="connsiteY34" fmla="*/ 7980 h 10000"/>
              <a:gd name="connsiteX35" fmla="*/ 6369 w 10000"/>
              <a:gd name="connsiteY35" fmla="*/ 7980 h 10000"/>
              <a:gd name="connsiteX36" fmla="*/ 6369 w 10000"/>
              <a:gd name="connsiteY36" fmla="*/ 8379 h 10000"/>
              <a:gd name="connsiteX37" fmla="*/ 6815 w 10000"/>
              <a:gd name="connsiteY37" fmla="*/ 8379 h 10000"/>
              <a:gd name="connsiteX38" fmla="*/ 6815 w 10000"/>
              <a:gd name="connsiteY38" fmla="*/ 9177 h 10000"/>
              <a:gd name="connsiteX39" fmla="*/ 6815 w 10000"/>
              <a:gd name="connsiteY39" fmla="*/ 9576 h 10000"/>
              <a:gd name="connsiteX40" fmla="*/ 5448 w 10000"/>
              <a:gd name="connsiteY40" fmla="*/ 9576 h 10000"/>
              <a:gd name="connsiteX41" fmla="*/ 5002 w 10000"/>
              <a:gd name="connsiteY41" fmla="*/ 10000 h 10000"/>
              <a:gd name="connsiteX42" fmla="*/ 4553 w 10000"/>
              <a:gd name="connsiteY42" fmla="*/ 9576 h 10000"/>
              <a:gd name="connsiteX43" fmla="*/ 4105 w 10000"/>
              <a:gd name="connsiteY43" fmla="*/ 8803 h 10000"/>
              <a:gd name="connsiteX44" fmla="*/ 2736 w 10000"/>
              <a:gd name="connsiteY44" fmla="*/ 8803 h 10000"/>
              <a:gd name="connsiteX45" fmla="*/ 1817 w 10000"/>
              <a:gd name="connsiteY45" fmla="*/ 8803 h 10000"/>
              <a:gd name="connsiteX46" fmla="*/ 448 w 10000"/>
              <a:gd name="connsiteY46" fmla="*/ 8803 h 10000"/>
              <a:gd name="connsiteX0" fmla="*/ 448 w 10023"/>
              <a:gd name="connsiteY0" fmla="*/ 8803 h 10000"/>
              <a:gd name="connsiteX1" fmla="*/ 448 w 10023"/>
              <a:gd name="connsiteY1" fmla="*/ 8803 h 10000"/>
              <a:gd name="connsiteX2" fmla="*/ 448 w 10023"/>
              <a:gd name="connsiteY2" fmla="*/ 7980 h 10000"/>
              <a:gd name="connsiteX3" fmla="*/ 1369 w 10023"/>
              <a:gd name="connsiteY3" fmla="*/ 7606 h 10000"/>
              <a:gd name="connsiteX4" fmla="*/ 922 w 10023"/>
              <a:gd name="connsiteY4" fmla="*/ 6783 h 10000"/>
              <a:gd name="connsiteX5" fmla="*/ 448 w 10023"/>
              <a:gd name="connsiteY5" fmla="*/ 6409 h 10000"/>
              <a:gd name="connsiteX6" fmla="*/ 0 w 10023"/>
              <a:gd name="connsiteY6" fmla="*/ 5586 h 10000"/>
              <a:gd name="connsiteX7" fmla="*/ 922 w 10023"/>
              <a:gd name="connsiteY7" fmla="*/ 5985 h 10000"/>
              <a:gd name="connsiteX8" fmla="*/ 3632 w 10023"/>
              <a:gd name="connsiteY8" fmla="*/ 5586 h 10000"/>
              <a:gd name="connsiteX9" fmla="*/ 3632 w 10023"/>
              <a:gd name="connsiteY9" fmla="*/ 4788 h 10000"/>
              <a:gd name="connsiteX10" fmla="*/ 4105 w 10023"/>
              <a:gd name="connsiteY10" fmla="*/ 4389 h 10000"/>
              <a:gd name="connsiteX11" fmla="*/ 5921 w 10023"/>
              <a:gd name="connsiteY11" fmla="*/ 4015 h 10000"/>
              <a:gd name="connsiteX12" fmla="*/ 5921 w 10023"/>
              <a:gd name="connsiteY12" fmla="*/ 3192 h 10000"/>
              <a:gd name="connsiteX13" fmla="*/ 6369 w 10023"/>
              <a:gd name="connsiteY13" fmla="*/ 2818 h 10000"/>
              <a:gd name="connsiteX14" fmla="*/ 6369 w 10023"/>
              <a:gd name="connsiteY14" fmla="*/ 2394 h 10000"/>
              <a:gd name="connsiteX15" fmla="*/ 6815 w 10023"/>
              <a:gd name="connsiteY15" fmla="*/ 2394 h 10000"/>
              <a:gd name="connsiteX16" fmla="*/ 7290 w 10023"/>
              <a:gd name="connsiteY16" fmla="*/ 1621 h 10000"/>
              <a:gd name="connsiteX17" fmla="*/ 7290 w 10023"/>
              <a:gd name="connsiteY17" fmla="*/ 798 h 10000"/>
              <a:gd name="connsiteX18" fmla="*/ 8186 w 10023"/>
              <a:gd name="connsiteY18" fmla="*/ 424 h 10000"/>
              <a:gd name="connsiteX19" fmla="*/ 9107 w 10023"/>
              <a:gd name="connsiteY19" fmla="*/ 0 h 10000"/>
              <a:gd name="connsiteX20" fmla="*/ 9554 w 10023"/>
              <a:gd name="connsiteY20" fmla="*/ 0 h 10000"/>
              <a:gd name="connsiteX21" fmla="*/ 8652 w 10023"/>
              <a:gd name="connsiteY21" fmla="*/ 800 h 10000"/>
              <a:gd name="connsiteX22" fmla="*/ 9554 w 10023"/>
              <a:gd name="connsiteY22" fmla="*/ 1621 h 10000"/>
              <a:gd name="connsiteX23" fmla="*/ 9107 w 10023"/>
              <a:gd name="connsiteY23" fmla="*/ 1995 h 10000"/>
              <a:gd name="connsiteX24" fmla="*/ 9554 w 10023"/>
              <a:gd name="connsiteY24" fmla="*/ 2394 h 10000"/>
              <a:gd name="connsiteX25" fmla="*/ 10023 w 10023"/>
              <a:gd name="connsiteY25" fmla="*/ 2850 h 10000"/>
              <a:gd name="connsiteX26" fmla="*/ 10000 w 10023"/>
              <a:gd name="connsiteY26" fmla="*/ 3591 h 10000"/>
              <a:gd name="connsiteX27" fmla="*/ 10000 w 10023"/>
              <a:gd name="connsiteY27" fmla="*/ 4015 h 10000"/>
              <a:gd name="connsiteX28" fmla="*/ 9554 w 10023"/>
              <a:gd name="connsiteY28" fmla="*/ 4015 h 10000"/>
              <a:gd name="connsiteX29" fmla="*/ 10000 w 10023"/>
              <a:gd name="connsiteY29" fmla="*/ 4389 h 10000"/>
              <a:gd name="connsiteX30" fmla="*/ 7738 w 10023"/>
              <a:gd name="connsiteY30" fmla="*/ 6783 h 10000"/>
              <a:gd name="connsiteX31" fmla="*/ 6815 w 10023"/>
              <a:gd name="connsiteY31" fmla="*/ 7182 h 10000"/>
              <a:gd name="connsiteX32" fmla="*/ 6369 w 10023"/>
              <a:gd name="connsiteY32" fmla="*/ 6783 h 10000"/>
              <a:gd name="connsiteX33" fmla="*/ 5921 w 10023"/>
              <a:gd name="connsiteY33" fmla="*/ 7182 h 10000"/>
              <a:gd name="connsiteX34" fmla="*/ 5921 w 10023"/>
              <a:gd name="connsiteY34" fmla="*/ 7980 h 10000"/>
              <a:gd name="connsiteX35" fmla="*/ 6369 w 10023"/>
              <a:gd name="connsiteY35" fmla="*/ 7980 h 10000"/>
              <a:gd name="connsiteX36" fmla="*/ 6369 w 10023"/>
              <a:gd name="connsiteY36" fmla="*/ 8379 h 10000"/>
              <a:gd name="connsiteX37" fmla="*/ 6815 w 10023"/>
              <a:gd name="connsiteY37" fmla="*/ 8379 h 10000"/>
              <a:gd name="connsiteX38" fmla="*/ 6815 w 10023"/>
              <a:gd name="connsiteY38" fmla="*/ 9177 h 10000"/>
              <a:gd name="connsiteX39" fmla="*/ 6815 w 10023"/>
              <a:gd name="connsiteY39" fmla="*/ 9576 h 10000"/>
              <a:gd name="connsiteX40" fmla="*/ 5448 w 10023"/>
              <a:gd name="connsiteY40" fmla="*/ 9576 h 10000"/>
              <a:gd name="connsiteX41" fmla="*/ 5002 w 10023"/>
              <a:gd name="connsiteY41" fmla="*/ 10000 h 10000"/>
              <a:gd name="connsiteX42" fmla="*/ 4553 w 10023"/>
              <a:gd name="connsiteY42" fmla="*/ 9576 h 10000"/>
              <a:gd name="connsiteX43" fmla="*/ 4105 w 10023"/>
              <a:gd name="connsiteY43" fmla="*/ 8803 h 10000"/>
              <a:gd name="connsiteX44" fmla="*/ 2736 w 10023"/>
              <a:gd name="connsiteY44" fmla="*/ 8803 h 10000"/>
              <a:gd name="connsiteX45" fmla="*/ 1817 w 10023"/>
              <a:gd name="connsiteY45" fmla="*/ 8803 h 10000"/>
              <a:gd name="connsiteX46" fmla="*/ 448 w 10023"/>
              <a:gd name="connsiteY46" fmla="*/ 8803 h 10000"/>
              <a:gd name="connsiteX0" fmla="*/ 448 w 10023"/>
              <a:gd name="connsiteY0" fmla="*/ 8803 h 10000"/>
              <a:gd name="connsiteX1" fmla="*/ 448 w 10023"/>
              <a:gd name="connsiteY1" fmla="*/ 8803 h 10000"/>
              <a:gd name="connsiteX2" fmla="*/ 448 w 10023"/>
              <a:gd name="connsiteY2" fmla="*/ 7980 h 10000"/>
              <a:gd name="connsiteX3" fmla="*/ 1369 w 10023"/>
              <a:gd name="connsiteY3" fmla="*/ 7606 h 10000"/>
              <a:gd name="connsiteX4" fmla="*/ 922 w 10023"/>
              <a:gd name="connsiteY4" fmla="*/ 6783 h 10000"/>
              <a:gd name="connsiteX5" fmla="*/ 448 w 10023"/>
              <a:gd name="connsiteY5" fmla="*/ 6409 h 10000"/>
              <a:gd name="connsiteX6" fmla="*/ 0 w 10023"/>
              <a:gd name="connsiteY6" fmla="*/ 5586 h 10000"/>
              <a:gd name="connsiteX7" fmla="*/ 922 w 10023"/>
              <a:gd name="connsiteY7" fmla="*/ 5985 h 10000"/>
              <a:gd name="connsiteX8" fmla="*/ 3632 w 10023"/>
              <a:gd name="connsiteY8" fmla="*/ 5586 h 10000"/>
              <a:gd name="connsiteX9" fmla="*/ 3632 w 10023"/>
              <a:gd name="connsiteY9" fmla="*/ 4788 h 10000"/>
              <a:gd name="connsiteX10" fmla="*/ 4105 w 10023"/>
              <a:gd name="connsiteY10" fmla="*/ 4389 h 10000"/>
              <a:gd name="connsiteX11" fmla="*/ 5921 w 10023"/>
              <a:gd name="connsiteY11" fmla="*/ 4015 h 10000"/>
              <a:gd name="connsiteX12" fmla="*/ 5921 w 10023"/>
              <a:gd name="connsiteY12" fmla="*/ 3192 h 10000"/>
              <a:gd name="connsiteX13" fmla="*/ 6369 w 10023"/>
              <a:gd name="connsiteY13" fmla="*/ 2818 h 10000"/>
              <a:gd name="connsiteX14" fmla="*/ 6369 w 10023"/>
              <a:gd name="connsiteY14" fmla="*/ 2394 h 10000"/>
              <a:gd name="connsiteX15" fmla="*/ 6815 w 10023"/>
              <a:gd name="connsiteY15" fmla="*/ 2394 h 10000"/>
              <a:gd name="connsiteX16" fmla="*/ 7290 w 10023"/>
              <a:gd name="connsiteY16" fmla="*/ 1621 h 10000"/>
              <a:gd name="connsiteX17" fmla="*/ 7290 w 10023"/>
              <a:gd name="connsiteY17" fmla="*/ 798 h 10000"/>
              <a:gd name="connsiteX18" fmla="*/ 8186 w 10023"/>
              <a:gd name="connsiteY18" fmla="*/ 424 h 10000"/>
              <a:gd name="connsiteX19" fmla="*/ 9107 w 10023"/>
              <a:gd name="connsiteY19" fmla="*/ 0 h 10000"/>
              <a:gd name="connsiteX20" fmla="*/ 9554 w 10023"/>
              <a:gd name="connsiteY20" fmla="*/ 0 h 10000"/>
              <a:gd name="connsiteX21" fmla="*/ 8652 w 10023"/>
              <a:gd name="connsiteY21" fmla="*/ 800 h 10000"/>
              <a:gd name="connsiteX22" fmla="*/ 9554 w 10023"/>
              <a:gd name="connsiteY22" fmla="*/ 1621 h 10000"/>
              <a:gd name="connsiteX23" fmla="*/ 9107 w 10023"/>
              <a:gd name="connsiteY23" fmla="*/ 1995 h 10000"/>
              <a:gd name="connsiteX24" fmla="*/ 9554 w 10023"/>
              <a:gd name="connsiteY24" fmla="*/ 2394 h 10000"/>
              <a:gd name="connsiteX25" fmla="*/ 10023 w 10023"/>
              <a:gd name="connsiteY25" fmla="*/ 2850 h 10000"/>
              <a:gd name="connsiteX26" fmla="*/ 10000 w 10023"/>
              <a:gd name="connsiteY26" fmla="*/ 3591 h 10000"/>
              <a:gd name="connsiteX27" fmla="*/ 10000 w 10023"/>
              <a:gd name="connsiteY27" fmla="*/ 4015 h 10000"/>
              <a:gd name="connsiteX28" fmla="*/ 10000 w 10023"/>
              <a:gd name="connsiteY28" fmla="*/ 4389 h 10000"/>
              <a:gd name="connsiteX29" fmla="*/ 7738 w 10023"/>
              <a:gd name="connsiteY29" fmla="*/ 6783 h 10000"/>
              <a:gd name="connsiteX30" fmla="*/ 6815 w 10023"/>
              <a:gd name="connsiteY30" fmla="*/ 7182 h 10000"/>
              <a:gd name="connsiteX31" fmla="*/ 6369 w 10023"/>
              <a:gd name="connsiteY31" fmla="*/ 6783 h 10000"/>
              <a:gd name="connsiteX32" fmla="*/ 5921 w 10023"/>
              <a:gd name="connsiteY32" fmla="*/ 7182 h 10000"/>
              <a:gd name="connsiteX33" fmla="*/ 5921 w 10023"/>
              <a:gd name="connsiteY33" fmla="*/ 7980 h 10000"/>
              <a:gd name="connsiteX34" fmla="*/ 6369 w 10023"/>
              <a:gd name="connsiteY34" fmla="*/ 7980 h 10000"/>
              <a:gd name="connsiteX35" fmla="*/ 6369 w 10023"/>
              <a:gd name="connsiteY35" fmla="*/ 8379 h 10000"/>
              <a:gd name="connsiteX36" fmla="*/ 6815 w 10023"/>
              <a:gd name="connsiteY36" fmla="*/ 8379 h 10000"/>
              <a:gd name="connsiteX37" fmla="*/ 6815 w 10023"/>
              <a:gd name="connsiteY37" fmla="*/ 9177 h 10000"/>
              <a:gd name="connsiteX38" fmla="*/ 6815 w 10023"/>
              <a:gd name="connsiteY38" fmla="*/ 9576 h 10000"/>
              <a:gd name="connsiteX39" fmla="*/ 5448 w 10023"/>
              <a:gd name="connsiteY39" fmla="*/ 9576 h 10000"/>
              <a:gd name="connsiteX40" fmla="*/ 5002 w 10023"/>
              <a:gd name="connsiteY40" fmla="*/ 10000 h 10000"/>
              <a:gd name="connsiteX41" fmla="*/ 4553 w 10023"/>
              <a:gd name="connsiteY41" fmla="*/ 9576 h 10000"/>
              <a:gd name="connsiteX42" fmla="*/ 4105 w 10023"/>
              <a:gd name="connsiteY42" fmla="*/ 8803 h 10000"/>
              <a:gd name="connsiteX43" fmla="*/ 2736 w 10023"/>
              <a:gd name="connsiteY43" fmla="*/ 8803 h 10000"/>
              <a:gd name="connsiteX44" fmla="*/ 1817 w 10023"/>
              <a:gd name="connsiteY44" fmla="*/ 8803 h 10000"/>
              <a:gd name="connsiteX45" fmla="*/ 448 w 10023"/>
              <a:gd name="connsiteY45" fmla="*/ 8803 h 10000"/>
              <a:gd name="connsiteX0" fmla="*/ 448 w 10023"/>
              <a:gd name="connsiteY0" fmla="*/ 8803 h 10000"/>
              <a:gd name="connsiteX1" fmla="*/ 448 w 10023"/>
              <a:gd name="connsiteY1" fmla="*/ 8803 h 10000"/>
              <a:gd name="connsiteX2" fmla="*/ 448 w 10023"/>
              <a:gd name="connsiteY2" fmla="*/ 7980 h 10000"/>
              <a:gd name="connsiteX3" fmla="*/ 1369 w 10023"/>
              <a:gd name="connsiteY3" fmla="*/ 7606 h 10000"/>
              <a:gd name="connsiteX4" fmla="*/ 922 w 10023"/>
              <a:gd name="connsiteY4" fmla="*/ 6783 h 10000"/>
              <a:gd name="connsiteX5" fmla="*/ 448 w 10023"/>
              <a:gd name="connsiteY5" fmla="*/ 6409 h 10000"/>
              <a:gd name="connsiteX6" fmla="*/ 0 w 10023"/>
              <a:gd name="connsiteY6" fmla="*/ 5586 h 10000"/>
              <a:gd name="connsiteX7" fmla="*/ 922 w 10023"/>
              <a:gd name="connsiteY7" fmla="*/ 5985 h 10000"/>
              <a:gd name="connsiteX8" fmla="*/ 3632 w 10023"/>
              <a:gd name="connsiteY8" fmla="*/ 5586 h 10000"/>
              <a:gd name="connsiteX9" fmla="*/ 3632 w 10023"/>
              <a:gd name="connsiteY9" fmla="*/ 4788 h 10000"/>
              <a:gd name="connsiteX10" fmla="*/ 4105 w 10023"/>
              <a:gd name="connsiteY10" fmla="*/ 4389 h 10000"/>
              <a:gd name="connsiteX11" fmla="*/ 5921 w 10023"/>
              <a:gd name="connsiteY11" fmla="*/ 4015 h 10000"/>
              <a:gd name="connsiteX12" fmla="*/ 5921 w 10023"/>
              <a:gd name="connsiteY12" fmla="*/ 3192 h 10000"/>
              <a:gd name="connsiteX13" fmla="*/ 6369 w 10023"/>
              <a:gd name="connsiteY13" fmla="*/ 2818 h 10000"/>
              <a:gd name="connsiteX14" fmla="*/ 6369 w 10023"/>
              <a:gd name="connsiteY14" fmla="*/ 2394 h 10000"/>
              <a:gd name="connsiteX15" fmla="*/ 6815 w 10023"/>
              <a:gd name="connsiteY15" fmla="*/ 2394 h 10000"/>
              <a:gd name="connsiteX16" fmla="*/ 7290 w 10023"/>
              <a:gd name="connsiteY16" fmla="*/ 1621 h 10000"/>
              <a:gd name="connsiteX17" fmla="*/ 7290 w 10023"/>
              <a:gd name="connsiteY17" fmla="*/ 798 h 10000"/>
              <a:gd name="connsiteX18" fmla="*/ 8186 w 10023"/>
              <a:gd name="connsiteY18" fmla="*/ 424 h 10000"/>
              <a:gd name="connsiteX19" fmla="*/ 9107 w 10023"/>
              <a:gd name="connsiteY19" fmla="*/ 0 h 10000"/>
              <a:gd name="connsiteX20" fmla="*/ 9554 w 10023"/>
              <a:gd name="connsiteY20" fmla="*/ 0 h 10000"/>
              <a:gd name="connsiteX21" fmla="*/ 8652 w 10023"/>
              <a:gd name="connsiteY21" fmla="*/ 800 h 10000"/>
              <a:gd name="connsiteX22" fmla="*/ 9554 w 10023"/>
              <a:gd name="connsiteY22" fmla="*/ 1621 h 10000"/>
              <a:gd name="connsiteX23" fmla="*/ 9107 w 10023"/>
              <a:gd name="connsiteY23" fmla="*/ 1995 h 10000"/>
              <a:gd name="connsiteX24" fmla="*/ 9554 w 10023"/>
              <a:gd name="connsiteY24" fmla="*/ 2394 h 10000"/>
              <a:gd name="connsiteX25" fmla="*/ 10023 w 10023"/>
              <a:gd name="connsiteY25" fmla="*/ 2850 h 10000"/>
              <a:gd name="connsiteX26" fmla="*/ 10000 w 10023"/>
              <a:gd name="connsiteY26" fmla="*/ 3591 h 10000"/>
              <a:gd name="connsiteX27" fmla="*/ 10000 w 10023"/>
              <a:gd name="connsiteY27" fmla="*/ 4389 h 10000"/>
              <a:gd name="connsiteX28" fmla="*/ 7738 w 10023"/>
              <a:gd name="connsiteY28" fmla="*/ 6783 h 10000"/>
              <a:gd name="connsiteX29" fmla="*/ 6815 w 10023"/>
              <a:gd name="connsiteY29" fmla="*/ 7182 h 10000"/>
              <a:gd name="connsiteX30" fmla="*/ 6369 w 10023"/>
              <a:gd name="connsiteY30" fmla="*/ 6783 h 10000"/>
              <a:gd name="connsiteX31" fmla="*/ 5921 w 10023"/>
              <a:gd name="connsiteY31" fmla="*/ 7182 h 10000"/>
              <a:gd name="connsiteX32" fmla="*/ 5921 w 10023"/>
              <a:gd name="connsiteY32" fmla="*/ 7980 h 10000"/>
              <a:gd name="connsiteX33" fmla="*/ 6369 w 10023"/>
              <a:gd name="connsiteY33" fmla="*/ 7980 h 10000"/>
              <a:gd name="connsiteX34" fmla="*/ 6369 w 10023"/>
              <a:gd name="connsiteY34" fmla="*/ 8379 h 10000"/>
              <a:gd name="connsiteX35" fmla="*/ 6815 w 10023"/>
              <a:gd name="connsiteY35" fmla="*/ 8379 h 10000"/>
              <a:gd name="connsiteX36" fmla="*/ 6815 w 10023"/>
              <a:gd name="connsiteY36" fmla="*/ 9177 h 10000"/>
              <a:gd name="connsiteX37" fmla="*/ 6815 w 10023"/>
              <a:gd name="connsiteY37" fmla="*/ 9576 h 10000"/>
              <a:gd name="connsiteX38" fmla="*/ 5448 w 10023"/>
              <a:gd name="connsiteY38" fmla="*/ 9576 h 10000"/>
              <a:gd name="connsiteX39" fmla="*/ 5002 w 10023"/>
              <a:gd name="connsiteY39" fmla="*/ 10000 h 10000"/>
              <a:gd name="connsiteX40" fmla="*/ 4553 w 10023"/>
              <a:gd name="connsiteY40" fmla="*/ 9576 h 10000"/>
              <a:gd name="connsiteX41" fmla="*/ 4105 w 10023"/>
              <a:gd name="connsiteY41" fmla="*/ 8803 h 10000"/>
              <a:gd name="connsiteX42" fmla="*/ 2736 w 10023"/>
              <a:gd name="connsiteY42" fmla="*/ 8803 h 10000"/>
              <a:gd name="connsiteX43" fmla="*/ 1817 w 10023"/>
              <a:gd name="connsiteY43" fmla="*/ 8803 h 10000"/>
              <a:gd name="connsiteX44" fmla="*/ 448 w 10023"/>
              <a:gd name="connsiteY44" fmla="*/ 8803 h 10000"/>
              <a:gd name="connsiteX0" fmla="*/ 448 w 10381"/>
              <a:gd name="connsiteY0" fmla="*/ 8803 h 10000"/>
              <a:gd name="connsiteX1" fmla="*/ 448 w 10381"/>
              <a:gd name="connsiteY1" fmla="*/ 8803 h 10000"/>
              <a:gd name="connsiteX2" fmla="*/ 448 w 10381"/>
              <a:gd name="connsiteY2" fmla="*/ 7980 h 10000"/>
              <a:gd name="connsiteX3" fmla="*/ 1369 w 10381"/>
              <a:gd name="connsiteY3" fmla="*/ 7606 h 10000"/>
              <a:gd name="connsiteX4" fmla="*/ 922 w 10381"/>
              <a:gd name="connsiteY4" fmla="*/ 6783 h 10000"/>
              <a:gd name="connsiteX5" fmla="*/ 448 w 10381"/>
              <a:gd name="connsiteY5" fmla="*/ 6409 h 10000"/>
              <a:gd name="connsiteX6" fmla="*/ 0 w 10381"/>
              <a:gd name="connsiteY6" fmla="*/ 5586 h 10000"/>
              <a:gd name="connsiteX7" fmla="*/ 922 w 10381"/>
              <a:gd name="connsiteY7" fmla="*/ 5985 h 10000"/>
              <a:gd name="connsiteX8" fmla="*/ 3632 w 10381"/>
              <a:gd name="connsiteY8" fmla="*/ 5586 h 10000"/>
              <a:gd name="connsiteX9" fmla="*/ 3632 w 10381"/>
              <a:gd name="connsiteY9" fmla="*/ 4788 h 10000"/>
              <a:gd name="connsiteX10" fmla="*/ 4105 w 10381"/>
              <a:gd name="connsiteY10" fmla="*/ 4389 h 10000"/>
              <a:gd name="connsiteX11" fmla="*/ 5921 w 10381"/>
              <a:gd name="connsiteY11" fmla="*/ 4015 h 10000"/>
              <a:gd name="connsiteX12" fmla="*/ 5921 w 10381"/>
              <a:gd name="connsiteY12" fmla="*/ 3192 h 10000"/>
              <a:gd name="connsiteX13" fmla="*/ 6369 w 10381"/>
              <a:gd name="connsiteY13" fmla="*/ 2818 h 10000"/>
              <a:gd name="connsiteX14" fmla="*/ 6369 w 10381"/>
              <a:gd name="connsiteY14" fmla="*/ 2394 h 10000"/>
              <a:gd name="connsiteX15" fmla="*/ 6815 w 10381"/>
              <a:gd name="connsiteY15" fmla="*/ 2394 h 10000"/>
              <a:gd name="connsiteX16" fmla="*/ 7290 w 10381"/>
              <a:gd name="connsiteY16" fmla="*/ 1621 h 10000"/>
              <a:gd name="connsiteX17" fmla="*/ 7290 w 10381"/>
              <a:gd name="connsiteY17" fmla="*/ 798 h 10000"/>
              <a:gd name="connsiteX18" fmla="*/ 8186 w 10381"/>
              <a:gd name="connsiteY18" fmla="*/ 424 h 10000"/>
              <a:gd name="connsiteX19" fmla="*/ 9107 w 10381"/>
              <a:gd name="connsiteY19" fmla="*/ 0 h 10000"/>
              <a:gd name="connsiteX20" fmla="*/ 9554 w 10381"/>
              <a:gd name="connsiteY20" fmla="*/ 0 h 10000"/>
              <a:gd name="connsiteX21" fmla="*/ 8652 w 10381"/>
              <a:gd name="connsiteY21" fmla="*/ 800 h 10000"/>
              <a:gd name="connsiteX22" fmla="*/ 9554 w 10381"/>
              <a:gd name="connsiteY22" fmla="*/ 1621 h 10000"/>
              <a:gd name="connsiteX23" fmla="*/ 9107 w 10381"/>
              <a:gd name="connsiteY23" fmla="*/ 1995 h 10000"/>
              <a:gd name="connsiteX24" fmla="*/ 9554 w 10381"/>
              <a:gd name="connsiteY24" fmla="*/ 2394 h 10000"/>
              <a:gd name="connsiteX25" fmla="*/ 10023 w 10381"/>
              <a:gd name="connsiteY25" fmla="*/ 2850 h 10000"/>
              <a:gd name="connsiteX26" fmla="*/ 10000 w 10381"/>
              <a:gd name="connsiteY26" fmla="*/ 4389 h 10000"/>
              <a:gd name="connsiteX27" fmla="*/ 7738 w 10381"/>
              <a:gd name="connsiteY27" fmla="*/ 6783 h 10000"/>
              <a:gd name="connsiteX28" fmla="*/ 6815 w 10381"/>
              <a:gd name="connsiteY28" fmla="*/ 7182 h 10000"/>
              <a:gd name="connsiteX29" fmla="*/ 6369 w 10381"/>
              <a:gd name="connsiteY29" fmla="*/ 6783 h 10000"/>
              <a:gd name="connsiteX30" fmla="*/ 5921 w 10381"/>
              <a:gd name="connsiteY30" fmla="*/ 7182 h 10000"/>
              <a:gd name="connsiteX31" fmla="*/ 5921 w 10381"/>
              <a:gd name="connsiteY31" fmla="*/ 7980 h 10000"/>
              <a:gd name="connsiteX32" fmla="*/ 6369 w 10381"/>
              <a:gd name="connsiteY32" fmla="*/ 7980 h 10000"/>
              <a:gd name="connsiteX33" fmla="*/ 6369 w 10381"/>
              <a:gd name="connsiteY33" fmla="*/ 8379 h 10000"/>
              <a:gd name="connsiteX34" fmla="*/ 6815 w 10381"/>
              <a:gd name="connsiteY34" fmla="*/ 8379 h 10000"/>
              <a:gd name="connsiteX35" fmla="*/ 6815 w 10381"/>
              <a:gd name="connsiteY35" fmla="*/ 9177 h 10000"/>
              <a:gd name="connsiteX36" fmla="*/ 6815 w 10381"/>
              <a:gd name="connsiteY36" fmla="*/ 9576 h 10000"/>
              <a:gd name="connsiteX37" fmla="*/ 5448 w 10381"/>
              <a:gd name="connsiteY37" fmla="*/ 9576 h 10000"/>
              <a:gd name="connsiteX38" fmla="*/ 5002 w 10381"/>
              <a:gd name="connsiteY38" fmla="*/ 10000 h 10000"/>
              <a:gd name="connsiteX39" fmla="*/ 4553 w 10381"/>
              <a:gd name="connsiteY39" fmla="*/ 9576 h 10000"/>
              <a:gd name="connsiteX40" fmla="*/ 4105 w 10381"/>
              <a:gd name="connsiteY40" fmla="*/ 8803 h 10000"/>
              <a:gd name="connsiteX41" fmla="*/ 2736 w 10381"/>
              <a:gd name="connsiteY41" fmla="*/ 8803 h 10000"/>
              <a:gd name="connsiteX42" fmla="*/ 1817 w 10381"/>
              <a:gd name="connsiteY42" fmla="*/ 8803 h 10000"/>
              <a:gd name="connsiteX43" fmla="*/ 448 w 10381"/>
              <a:gd name="connsiteY43" fmla="*/ 8803 h 10000"/>
              <a:gd name="connsiteX0" fmla="*/ 448 w 10403"/>
              <a:gd name="connsiteY0" fmla="*/ 8803 h 10000"/>
              <a:gd name="connsiteX1" fmla="*/ 448 w 10403"/>
              <a:gd name="connsiteY1" fmla="*/ 8803 h 10000"/>
              <a:gd name="connsiteX2" fmla="*/ 448 w 10403"/>
              <a:gd name="connsiteY2" fmla="*/ 7980 h 10000"/>
              <a:gd name="connsiteX3" fmla="*/ 1369 w 10403"/>
              <a:gd name="connsiteY3" fmla="*/ 7606 h 10000"/>
              <a:gd name="connsiteX4" fmla="*/ 922 w 10403"/>
              <a:gd name="connsiteY4" fmla="*/ 6783 h 10000"/>
              <a:gd name="connsiteX5" fmla="*/ 448 w 10403"/>
              <a:gd name="connsiteY5" fmla="*/ 6409 h 10000"/>
              <a:gd name="connsiteX6" fmla="*/ 0 w 10403"/>
              <a:gd name="connsiteY6" fmla="*/ 5586 h 10000"/>
              <a:gd name="connsiteX7" fmla="*/ 922 w 10403"/>
              <a:gd name="connsiteY7" fmla="*/ 5985 h 10000"/>
              <a:gd name="connsiteX8" fmla="*/ 3632 w 10403"/>
              <a:gd name="connsiteY8" fmla="*/ 5586 h 10000"/>
              <a:gd name="connsiteX9" fmla="*/ 3632 w 10403"/>
              <a:gd name="connsiteY9" fmla="*/ 4788 h 10000"/>
              <a:gd name="connsiteX10" fmla="*/ 4105 w 10403"/>
              <a:gd name="connsiteY10" fmla="*/ 4389 h 10000"/>
              <a:gd name="connsiteX11" fmla="*/ 5921 w 10403"/>
              <a:gd name="connsiteY11" fmla="*/ 4015 h 10000"/>
              <a:gd name="connsiteX12" fmla="*/ 5921 w 10403"/>
              <a:gd name="connsiteY12" fmla="*/ 3192 h 10000"/>
              <a:gd name="connsiteX13" fmla="*/ 6369 w 10403"/>
              <a:gd name="connsiteY13" fmla="*/ 2818 h 10000"/>
              <a:gd name="connsiteX14" fmla="*/ 6369 w 10403"/>
              <a:gd name="connsiteY14" fmla="*/ 2394 h 10000"/>
              <a:gd name="connsiteX15" fmla="*/ 6815 w 10403"/>
              <a:gd name="connsiteY15" fmla="*/ 2394 h 10000"/>
              <a:gd name="connsiteX16" fmla="*/ 7290 w 10403"/>
              <a:gd name="connsiteY16" fmla="*/ 1621 h 10000"/>
              <a:gd name="connsiteX17" fmla="*/ 7290 w 10403"/>
              <a:gd name="connsiteY17" fmla="*/ 798 h 10000"/>
              <a:gd name="connsiteX18" fmla="*/ 8186 w 10403"/>
              <a:gd name="connsiteY18" fmla="*/ 424 h 10000"/>
              <a:gd name="connsiteX19" fmla="*/ 9107 w 10403"/>
              <a:gd name="connsiteY19" fmla="*/ 0 h 10000"/>
              <a:gd name="connsiteX20" fmla="*/ 9554 w 10403"/>
              <a:gd name="connsiteY20" fmla="*/ 0 h 10000"/>
              <a:gd name="connsiteX21" fmla="*/ 8652 w 10403"/>
              <a:gd name="connsiteY21" fmla="*/ 800 h 10000"/>
              <a:gd name="connsiteX22" fmla="*/ 9554 w 10403"/>
              <a:gd name="connsiteY22" fmla="*/ 1621 h 10000"/>
              <a:gd name="connsiteX23" fmla="*/ 9107 w 10403"/>
              <a:gd name="connsiteY23" fmla="*/ 1995 h 10000"/>
              <a:gd name="connsiteX24" fmla="*/ 9554 w 10403"/>
              <a:gd name="connsiteY24" fmla="*/ 2394 h 10000"/>
              <a:gd name="connsiteX25" fmla="*/ 10023 w 10403"/>
              <a:gd name="connsiteY25" fmla="*/ 2850 h 10000"/>
              <a:gd name="connsiteX26" fmla="*/ 10381 w 10403"/>
              <a:gd name="connsiteY26" fmla="*/ 3200 h 10000"/>
              <a:gd name="connsiteX27" fmla="*/ 10000 w 10403"/>
              <a:gd name="connsiteY27" fmla="*/ 4389 h 10000"/>
              <a:gd name="connsiteX28" fmla="*/ 7738 w 10403"/>
              <a:gd name="connsiteY28" fmla="*/ 6783 h 10000"/>
              <a:gd name="connsiteX29" fmla="*/ 6815 w 10403"/>
              <a:gd name="connsiteY29" fmla="*/ 7182 h 10000"/>
              <a:gd name="connsiteX30" fmla="*/ 6369 w 10403"/>
              <a:gd name="connsiteY30" fmla="*/ 6783 h 10000"/>
              <a:gd name="connsiteX31" fmla="*/ 5921 w 10403"/>
              <a:gd name="connsiteY31" fmla="*/ 7182 h 10000"/>
              <a:gd name="connsiteX32" fmla="*/ 5921 w 10403"/>
              <a:gd name="connsiteY32" fmla="*/ 7980 h 10000"/>
              <a:gd name="connsiteX33" fmla="*/ 6369 w 10403"/>
              <a:gd name="connsiteY33" fmla="*/ 7980 h 10000"/>
              <a:gd name="connsiteX34" fmla="*/ 6369 w 10403"/>
              <a:gd name="connsiteY34" fmla="*/ 8379 h 10000"/>
              <a:gd name="connsiteX35" fmla="*/ 6815 w 10403"/>
              <a:gd name="connsiteY35" fmla="*/ 8379 h 10000"/>
              <a:gd name="connsiteX36" fmla="*/ 6815 w 10403"/>
              <a:gd name="connsiteY36" fmla="*/ 9177 h 10000"/>
              <a:gd name="connsiteX37" fmla="*/ 6815 w 10403"/>
              <a:gd name="connsiteY37" fmla="*/ 9576 h 10000"/>
              <a:gd name="connsiteX38" fmla="*/ 5448 w 10403"/>
              <a:gd name="connsiteY38" fmla="*/ 9576 h 10000"/>
              <a:gd name="connsiteX39" fmla="*/ 5002 w 10403"/>
              <a:gd name="connsiteY39" fmla="*/ 10000 h 10000"/>
              <a:gd name="connsiteX40" fmla="*/ 4553 w 10403"/>
              <a:gd name="connsiteY40" fmla="*/ 9576 h 10000"/>
              <a:gd name="connsiteX41" fmla="*/ 4105 w 10403"/>
              <a:gd name="connsiteY41" fmla="*/ 8803 h 10000"/>
              <a:gd name="connsiteX42" fmla="*/ 2736 w 10403"/>
              <a:gd name="connsiteY42" fmla="*/ 8803 h 10000"/>
              <a:gd name="connsiteX43" fmla="*/ 1817 w 10403"/>
              <a:gd name="connsiteY43" fmla="*/ 8803 h 10000"/>
              <a:gd name="connsiteX44" fmla="*/ 448 w 10403"/>
              <a:gd name="connsiteY44" fmla="*/ 8803 h 10000"/>
              <a:gd name="connsiteX0" fmla="*/ 448 w 10403"/>
              <a:gd name="connsiteY0" fmla="*/ 8803 h 10000"/>
              <a:gd name="connsiteX1" fmla="*/ 448 w 10403"/>
              <a:gd name="connsiteY1" fmla="*/ 8803 h 10000"/>
              <a:gd name="connsiteX2" fmla="*/ 448 w 10403"/>
              <a:gd name="connsiteY2" fmla="*/ 7980 h 10000"/>
              <a:gd name="connsiteX3" fmla="*/ 1369 w 10403"/>
              <a:gd name="connsiteY3" fmla="*/ 7606 h 10000"/>
              <a:gd name="connsiteX4" fmla="*/ 922 w 10403"/>
              <a:gd name="connsiteY4" fmla="*/ 6783 h 10000"/>
              <a:gd name="connsiteX5" fmla="*/ 448 w 10403"/>
              <a:gd name="connsiteY5" fmla="*/ 6409 h 10000"/>
              <a:gd name="connsiteX6" fmla="*/ 0 w 10403"/>
              <a:gd name="connsiteY6" fmla="*/ 5586 h 10000"/>
              <a:gd name="connsiteX7" fmla="*/ 922 w 10403"/>
              <a:gd name="connsiteY7" fmla="*/ 5985 h 10000"/>
              <a:gd name="connsiteX8" fmla="*/ 3632 w 10403"/>
              <a:gd name="connsiteY8" fmla="*/ 5586 h 10000"/>
              <a:gd name="connsiteX9" fmla="*/ 3632 w 10403"/>
              <a:gd name="connsiteY9" fmla="*/ 4788 h 10000"/>
              <a:gd name="connsiteX10" fmla="*/ 4105 w 10403"/>
              <a:gd name="connsiteY10" fmla="*/ 4389 h 10000"/>
              <a:gd name="connsiteX11" fmla="*/ 5921 w 10403"/>
              <a:gd name="connsiteY11" fmla="*/ 4015 h 10000"/>
              <a:gd name="connsiteX12" fmla="*/ 5921 w 10403"/>
              <a:gd name="connsiteY12" fmla="*/ 3192 h 10000"/>
              <a:gd name="connsiteX13" fmla="*/ 6369 w 10403"/>
              <a:gd name="connsiteY13" fmla="*/ 2818 h 10000"/>
              <a:gd name="connsiteX14" fmla="*/ 6369 w 10403"/>
              <a:gd name="connsiteY14" fmla="*/ 2394 h 10000"/>
              <a:gd name="connsiteX15" fmla="*/ 6815 w 10403"/>
              <a:gd name="connsiteY15" fmla="*/ 2394 h 10000"/>
              <a:gd name="connsiteX16" fmla="*/ 7290 w 10403"/>
              <a:gd name="connsiteY16" fmla="*/ 1621 h 10000"/>
              <a:gd name="connsiteX17" fmla="*/ 7290 w 10403"/>
              <a:gd name="connsiteY17" fmla="*/ 798 h 10000"/>
              <a:gd name="connsiteX18" fmla="*/ 8186 w 10403"/>
              <a:gd name="connsiteY18" fmla="*/ 424 h 10000"/>
              <a:gd name="connsiteX19" fmla="*/ 9107 w 10403"/>
              <a:gd name="connsiteY19" fmla="*/ 0 h 10000"/>
              <a:gd name="connsiteX20" fmla="*/ 9554 w 10403"/>
              <a:gd name="connsiteY20" fmla="*/ 0 h 10000"/>
              <a:gd name="connsiteX21" fmla="*/ 9074 w 10403"/>
              <a:gd name="connsiteY21" fmla="*/ 800 h 10000"/>
              <a:gd name="connsiteX22" fmla="*/ 9554 w 10403"/>
              <a:gd name="connsiteY22" fmla="*/ 1621 h 10000"/>
              <a:gd name="connsiteX23" fmla="*/ 9107 w 10403"/>
              <a:gd name="connsiteY23" fmla="*/ 1995 h 10000"/>
              <a:gd name="connsiteX24" fmla="*/ 9554 w 10403"/>
              <a:gd name="connsiteY24" fmla="*/ 2394 h 10000"/>
              <a:gd name="connsiteX25" fmla="*/ 10023 w 10403"/>
              <a:gd name="connsiteY25" fmla="*/ 2850 h 10000"/>
              <a:gd name="connsiteX26" fmla="*/ 10381 w 10403"/>
              <a:gd name="connsiteY26" fmla="*/ 3200 h 10000"/>
              <a:gd name="connsiteX27" fmla="*/ 10000 w 10403"/>
              <a:gd name="connsiteY27" fmla="*/ 4389 h 10000"/>
              <a:gd name="connsiteX28" fmla="*/ 7738 w 10403"/>
              <a:gd name="connsiteY28" fmla="*/ 6783 h 10000"/>
              <a:gd name="connsiteX29" fmla="*/ 6815 w 10403"/>
              <a:gd name="connsiteY29" fmla="*/ 7182 h 10000"/>
              <a:gd name="connsiteX30" fmla="*/ 6369 w 10403"/>
              <a:gd name="connsiteY30" fmla="*/ 6783 h 10000"/>
              <a:gd name="connsiteX31" fmla="*/ 5921 w 10403"/>
              <a:gd name="connsiteY31" fmla="*/ 7182 h 10000"/>
              <a:gd name="connsiteX32" fmla="*/ 5921 w 10403"/>
              <a:gd name="connsiteY32" fmla="*/ 7980 h 10000"/>
              <a:gd name="connsiteX33" fmla="*/ 6369 w 10403"/>
              <a:gd name="connsiteY33" fmla="*/ 7980 h 10000"/>
              <a:gd name="connsiteX34" fmla="*/ 6369 w 10403"/>
              <a:gd name="connsiteY34" fmla="*/ 8379 h 10000"/>
              <a:gd name="connsiteX35" fmla="*/ 6815 w 10403"/>
              <a:gd name="connsiteY35" fmla="*/ 8379 h 10000"/>
              <a:gd name="connsiteX36" fmla="*/ 6815 w 10403"/>
              <a:gd name="connsiteY36" fmla="*/ 9177 h 10000"/>
              <a:gd name="connsiteX37" fmla="*/ 6815 w 10403"/>
              <a:gd name="connsiteY37" fmla="*/ 9576 h 10000"/>
              <a:gd name="connsiteX38" fmla="*/ 5448 w 10403"/>
              <a:gd name="connsiteY38" fmla="*/ 9576 h 10000"/>
              <a:gd name="connsiteX39" fmla="*/ 5002 w 10403"/>
              <a:gd name="connsiteY39" fmla="*/ 10000 h 10000"/>
              <a:gd name="connsiteX40" fmla="*/ 4553 w 10403"/>
              <a:gd name="connsiteY40" fmla="*/ 9576 h 10000"/>
              <a:gd name="connsiteX41" fmla="*/ 4105 w 10403"/>
              <a:gd name="connsiteY41" fmla="*/ 8803 h 10000"/>
              <a:gd name="connsiteX42" fmla="*/ 2736 w 10403"/>
              <a:gd name="connsiteY42" fmla="*/ 8803 h 10000"/>
              <a:gd name="connsiteX43" fmla="*/ 1817 w 10403"/>
              <a:gd name="connsiteY43" fmla="*/ 8803 h 10000"/>
              <a:gd name="connsiteX44" fmla="*/ 448 w 10403"/>
              <a:gd name="connsiteY44" fmla="*/ 880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403" h="10000">
                <a:moveTo>
                  <a:pt x="448" y="8803"/>
                </a:moveTo>
                <a:lnTo>
                  <a:pt x="448" y="8803"/>
                </a:lnTo>
                <a:lnTo>
                  <a:pt x="448" y="7980"/>
                </a:lnTo>
                <a:lnTo>
                  <a:pt x="1369" y="7606"/>
                </a:lnTo>
                <a:lnTo>
                  <a:pt x="922" y="6783"/>
                </a:lnTo>
                <a:lnTo>
                  <a:pt x="448" y="6409"/>
                </a:lnTo>
                <a:lnTo>
                  <a:pt x="0" y="5586"/>
                </a:lnTo>
                <a:lnTo>
                  <a:pt x="922" y="5985"/>
                </a:lnTo>
                <a:lnTo>
                  <a:pt x="3632" y="5586"/>
                </a:lnTo>
                <a:lnTo>
                  <a:pt x="3632" y="4788"/>
                </a:lnTo>
                <a:lnTo>
                  <a:pt x="4105" y="4389"/>
                </a:lnTo>
                <a:lnTo>
                  <a:pt x="5921" y="4015"/>
                </a:lnTo>
                <a:lnTo>
                  <a:pt x="5921" y="3192"/>
                </a:lnTo>
                <a:lnTo>
                  <a:pt x="6369" y="2818"/>
                </a:lnTo>
                <a:lnTo>
                  <a:pt x="6369" y="2394"/>
                </a:lnTo>
                <a:lnTo>
                  <a:pt x="6815" y="2394"/>
                </a:lnTo>
                <a:lnTo>
                  <a:pt x="7290" y="1621"/>
                </a:lnTo>
                <a:lnTo>
                  <a:pt x="7290" y="798"/>
                </a:lnTo>
                <a:lnTo>
                  <a:pt x="8186" y="424"/>
                </a:lnTo>
                <a:lnTo>
                  <a:pt x="9107" y="0"/>
                </a:lnTo>
                <a:lnTo>
                  <a:pt x="9554" y="0"/>
                </a:lnTo>
                <a:cubicBezTo>
                  <a:pt x="9570" y="225"/>
                  <a:pt x="9058" y="575"/>
                  <a:pt x="9074" y="800"/>
                </a:cubicBezTo>
                <a:cubicBezTo>
                  <a:pt x="9058" y="1115"/>
                  <a:pt x="9570" y="1306"/>
                  <a:pt x="9554" y="1621"/>
                </a:cubicBezTo>
                <a:lnTo>
                  <a:pt x="9107" y="1995"/>
                </a:lnTo>
                <a:lnTo>
                  <a:pt x="9554" y="2394"/>
                </a:lnTo>
                <a:lnTo>
                  <a:pt x="10023" y="2850"/>
                </a:lnTo>
                <a:cubicBezTo>
                  <a:pt x="10123" y="3101"/>
                  <a:pt x="10385" y="2944"/>
                  <a:pt x="10381" y="3200"/>
                </a:cubicBezTo>
                <a:cubicBezTo>
                  <a:pt x="10377" y="3456"/>
                  <a:pt x="10403" y="3909"/>
                  <a:pt x="10000" y="4389"/>
                </a:cubicBezTo>
                <a:lnTo>
                  <a:pt x="7738" y="6783"/>
                </a:lnTo>
                <a:lnTo>
                  <a:pt x="6815" y="7182"/>
                </a:lnTo>
                <a:lnTo>
                  <a:pt x="6369" y="6783"/>
                </a:lnTo>
                <a:lnTo>
                  <a:pt x="5921" y="7182"/>
                </a:lnTo>
                <a:lnTo>
                  <a:pt x="5921" y="7980"/>
                </a:lnTo>
                <a:lnTo>
                  <a:pt x="6369" y="7980"/>
                </a:lnTo>
                <a:lnTo>
                  <a:pt x="6369" y="8379"/>
                </a:lnTo>
                <a:lnTo>
                  <a:pt x="6815" y="8379"/>
                </a:lnTo>
                <a:lnTo>
                  <a:pt x="6815" y="9177"/>
                </a:lnTo>
                <a:lnTo>
                  <a:pt x="6815" y="9576"/>
                </a:lnTo>
                <a:lnTo>
                  <a:pt x="5448" y="9576"/>
                </a:lnTo>
                <a:lnTo>
                  <a:pt x="5002" y="10000"/>
                </a:lnTo>
                <a:lnTo>
                  <a:pt x="4553" y="9576"/>
                </a:lnTo>
                <a:lnTo>
                  <a:pt x="4105" y="8803"/>
                </a:lnTo>
                <a:lnTo>
                  <a:pt x="2736" y="8803"/>
                </a:lnTo>
                <a:lnTo>
                  <a:pt x="1817" y="8803"/>
                </a:lnTo>
                <a:lnTo>
                  <a:pt x="448" y="8803"/>
                </a:lnTo>
                <a:close/>
              </a:path>
            </a:pathLst>
          </a:custGeom>
          <a:solidFill>
            <a:schemeClr val="accent1"/>
          </a:solidFill>
          <a:ln w="9525">
            <a:solidFill>
              <a:srgbClr val="B2B2B2"/>
            </a:solidFill>
            <a:round/>
            <a:headEnd/>
            <a:tailEnd/>
          </a:ln>
        </p:spPr>
        <p:txBody>
          <a:bodyPr/>
          <a:lstStyle/>
          <a:p>
            <a:endParaRPr lang="en-AU" dirty="0"/>
          </a:p>
        </p:txBody>
      </p:sp>
      <p:sp>
        <p:nvSpPr>
          <p:cNvPr id="194" name="Line 192"/>
          <p:cNvSpPr>
            <a:spLocks noChangeShapeType="1"/>
          </p:cNvSpPr>
          <p:nvPr/>
        </p:nvSpPr>
        <p:spPr bwMode="auto">
          <a:xfrm>
            <a:off x="5886449" y="4408488"/>
            <a:ext cx="12700" cy="0"/>
          </a:xfrm>
          <a:prstGeom prst="line">
            <a:avLst/>
          </a:prstGeom>
          <a:solidFill>
            <a:schemeClr val="accent1"/>
          </a:solidFill>
          <a:ln w="9525">
            <a:solidFill>
              <a:srgbClr val="B2B2B2"/>
            </a:solidFill>
            <a:round/>
            <a:headEnd/>
            <a:tailEnd/>
          </a:ln>
        </p:spPr>
        <p:txBody>
          <a:bodyPr/>
          <a:lstStyle/>
          <a:p>
            <a:endParaRPr lang="en-AU" dirty="0"/>
          </a:p>
        </p:txBody>
      </p:sp>
      <p:sp>
        <p:nvSpPr>
          <p:cNvPr id="195" name="Freeform 193"/>
          <p:cNvSpPr>
            <a:spLocks/>
          </p:cNvSpPr>
          <p:nvPr/>
        </p:nvSpPr>
        <p:spPr bwMode="auto">
          <a:xfrm>
            <a:off x="5672137" y="3767138"/>
            <a:ext cx="412750" cy="355600"/>
          </a:xfrm>
          <a:custGeom>
            <a:avLst/>
            <a:gdLst>
              <a:gd name="T0" fmla="*/ 96044 w 520"/>
              <a:gd name="T1" fmla="*/ 88702 h 449"/>
              <a:gd name="T2" fmla="*/ 96044 w 520"/>
              <a:gd name="T3" fmla="*/ 88702 h 449"/>
              <a:gd name="T4" fmla="*/ 72231 w 520"/>
              <a:gd name="T5" fmla="*/ 85534 h 449"/>
              <a:gd name="T6" fmla="*/ 68262 w 520"/>
              <a:gd name="T7" fmla="*/ 79198 h 449"/>
              <a:gd name="T8" fmla="*/ 57944 w 520"/>
              <a:gd name="T9" fmla="*/ 82366 h 449"/>
              <a:gd name="T10" fmla="*/ 51594 w 520"/>
              <a:gd name="T11" fmla="*/ 82366 h 449"/>
              <a:gd name="T12" fmla="*/ 40481 w 520"/>
              <a:gd name="T13" fmla="*/ 72862 h 449"/>
              <a:gd name="T14" fmla="*/ 34131 w 520"/>
              <a:gd name="T15" fmla="*/ 63359 h 449"/>
              <a:gd name="T16" fmla="*/ 26987 w 520"/>
              <a:gd name="T17" fmla="*/ 60191 h 449"/>
              <a:gd name="T18" fmla="*/ 23812 w 520"/>
              <a:gd name="T19" fmla="*/ 60191 h 449"/>
              <a:gd name="T20" fmla="*/ 19844 w 520"/>
              <a:gd name="T21" fmla="*/ 57023 h 449"/>
              <a:gd name="T22" fmla="*/ 16669 w 520"/>
              <a:gd name="T23" fmla="*/ 47519 h 449"/>
              <a:gd name="T24" fmla="*/ 10319 w 520"/>
              <a:gd name="T25" fmla="*/ 44351 h 449"/>
              <a:gd name="T26" fmla="*/ 6350 w 520"/>
              <a:gd name="T27" fmla="*/ 38015 h 449"/>
              <a:gd name="T28" fmla="*/ 10319 w 520"/>
              <a:gd name="T29" fmla="*/ 31679 h 449"/>
              <a:gd name="T30" fmla="*/ 10319 w 520"/>
              <a:gd name="T31" fmla="*/ 25343 h 449"/>
              <a:gd name="T32" fmla="*/ 6350 w 520"/>
              <a:gd name="T33" fmla="*/ 25343 h 449"/>
              <a:gd name="T34" fmla="*/ 3175 w 520"/>
              <a:gd name="T35" fmla="*/ 19008 h 449"/>
              <a:gd name="T36" fmla="*/ 0 w 520"/>
              <a:gd name="T37" fmla="*/ 3168 h 449"/>
              <a:gd name="T38" fmla="*/ 3175 w 520"/>
              <a:gd name="T39" fmla="*/ 0 h 449"/>
              <a:gd name="T40" fmla="*/ 6350 w 520"/>
              <a:gd name="T41" fmla="*/ 6336 h 449"/>
              <a:gd name="T42" fmla="*/ 10319 w 520"/>
              <a:gd name="T43" fmla="*/ 6336 h 449"/>
              <a:gd name="T44" fmla="*/ 13494 w 520"/>
              <a:gd name="T45" fmla="*/ 6336 h 449"/>
              <a:gd name="T46" fmla="*/ 19844 w 520"/>
              <a:gd name="T47" fmla="*/ 3168 h 449"/>
              <a:gd name="T48" fmla="*/ 23812 w 520"/>
              <a:gd name="T49" fmla="*/ 3168 h 449"/>
              <a:gd name="T50" fmla="*/ 19844 w 520"/>
              <a:gd name="T51" fmla="*/ 6336 h 449"/>
              <a:gd name="T52" fmla="*/ 26987 w 520"/>
              <a:gd name="T53" fmla="*/ 9504 h 449"/>
              <a:gd name="T54" fmla="*/ 26987 w 520"/>
              <a:gd name="T55" fmla="*/ 15840 h 449"/>
              <a:gd name="T56" fmla="*/ 40481 w 520"/>
              <a:gd name="T57" fmla="*/ 22176 h 449"/>
              <a:gd name="T58" fmla="*/ 54769 w 520"/>
              <a:gd name="T59" fmla="*/ 22176 h 449"/>
              <a:gd name="T60" fmla="*/ 54769 w 520"/>
              <a:gd name="T61" fmla="*/ 15840 h 449"/>
              <a:gd name="T62" fmla="*/ 61119 w 520"/>
              <a:gd name="T63" fmla="*/ 12672 h 449"/>
              <a:gd name="T64" fmla="*/ 72231 w 520"/>
              <a:gd name="T65" fmla="*/ 12672 h 449"/>
              <a:gd name="T66" fmla="*/ 92869 w 520"/>
              <a:gd name="T67" fmla="*/ 22176 h 449"/>
              <a:gd name="T68" fmla="*/ 92869 w 520"/>
              <a:gd name="T69" fmla="*/ 25343 h 449"/>
              <a:gd name="T70" fmla="*/ 92869 w 520"/>
              <a:gd name="T71" fmla="*/ 28511 h 449"/>
              <a:gd name="T72" fmla="*/ 92869 w 520"/>
              <a:gd name="T73" fmla="*/ 31679 h 449"/>
              <a:gd name="T74" fmla="*/ 88900 w 520"/>
              <a:gd name="T75" fmla="*/ 38015 h 449"/>
              <a:gd name="T76" fmla="*/ 88900 w 520"/>
              <a:gd name="T77" fmla="*/ 50687 h 449"/>
              <a:gd name="T78" fmla="*/ 96044 w 520"/>
              <a:gd name="T79" fmla="*/ 53855 h 449"/>
              <a:gd name="T80" fmla="*/ 96044 w 520"/>
              <a:gd name="T81" fmla="*/ 57023 h 449"/>
              <a:gd name="T82" fmla="*/ 92869 w 520"/>
              <a:gd name="T83" fmla="*/ 63359 h 449"/>
              <a:gd name="T84" fmla="*/ 96044 w 520"/>
              <a:gd name="T85" fmla="*/ 69694 h 449"/>
              <a:gd name="T86" fmla="*/ 99219 w 520"/>
              <a:gd name="T87" fmla="*/ 72862 h 449"/>
              <a:gd name="T88" fmla="*/ 103188 w 520"/>
              <a:gd name="T89" fmla="*/ 79198 h 449"/>
              <a:gd name="T90" fmla="*/ 96044 w 520"/>
              <a:gd name="T91" fmla="*/ 82366 h 449"/>
              <a:gd name="T92" fmla="*/ 96044 w 520"/>
              <a:gd name="T93" fmla="*/ 88702 h 44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0"/>
              <a:gd name="T142" fmla="*/ 0 h 449"/>
              <a:gd name="T143" fmla="*/ 520 w 520"/>
              <a:gd name="T144" fmla="*/ 449 h 44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0" h="449">
                <a:moveTo>
                  <a:pt x="485" y="449"/>
                </a:moveTo>
                <a:lnTo>
                  <a:pt x="485" y="449"/>
                </a:lnTo>
                <a:lnTo>
                  <a:pt x="364" y="432"/>
                </a:lnTo>
                <a:lnTo>
                  <a:pt x="345" y="401"/>
                </a:lnTo>
                <a:lnTo>
                  <a:pt x="293" y="416"/>
                </a:lnTo>
                <a:lnTo>
                  <a:pt x="259" y="416"/>
                </a:lnTo>
                <a:lnTo>
                  <a:pt x="207" y="368"/>
                </a:lnTo>
                <a:lnTo>
                  <a:pt x="172" y="320"/>
                </a:lnTo>
                <a:lnTo>
                  <a:pt x="138" y="305"/>
                </a:lnTo>
                <a:lnTo>
                  <a:pt x="121" y="305"/>
                </a:lnTo>
                <a:lnTo>
                  <a:pt x="103" y="288"/>
                </a:lnTo>
                <a:lnTo>
                  <a:pt x="86" y="240"/>
                </a:lnTo>
                <a:lnTo>
                  <a:pt x="52" y="224"/>
                </a:lnTo>
                <a:lnTo>
                  <a:pt x="34" y="192"/>
                </a:lnTo>
                <a:lnTo>
                  <a:pt x="52" y="161"/>
                </a:lnTo>
                <a:lnTo>
                  <a:pt x="52" y="128"/>
                </a:lnTo>
                <a:lnTo>
                  <a:pt x="34" y="128"/>
                </a:lnTo>
                <a:lnTo>
                  <a:pt x="17" y="96"/>
                </a:lnTo>
                <a:lnTo>
                  <a:pt x="0" y="17"/>
                </a:lnTo>
                <a:lnTo>
                  <a:pt x="17" y="0"/>
                </a:lnTo>
                <a:lnTo>
                  <a:pt x="34" y="33"/>
                </a:lnTo>
                <a:lnTo>
                  <a:pt x="52" y="33"/>
                </a:lnTo>
                <a:lnTo>
                  <a:pt x="69" y="33"/>
                </a:lnTo>
                <a:lnTo>
                  <a:pt x="103" y="17"/>
                </a:lnTo>
                <a:lnTo>
                  <a:pt x="121" y="17"/>
                </a:lnTo>
                <a:lnTo>
                  <a:pt x="103" y="33"/>
                </a:lnTo>
                <a:lnTo>
                  <a:pt x="138" y="48"/>
                </a:lnTo>
                <a:lnTo>
                  <a:pt x="138" y="80"/>
                </a:lnTo>
                <a:lnTo>
                  <a:pt x="207" y="113"/>
                </a:lnTo>
                <a:lnTo>
                  <a:pt x="276" y="113"/>
                </a:lnTo>
                <a:lnTo>
                  <a:pt x="276" y="80"/>
                </a:lnTo>
                <a:lnTo>
                  <a:pt x="311" y="65"/>
                </a:lnTo>
                <a:lnTo>
                  <a:pt x="364" y="65"/>
                </a:lnTo>
                <a:lnTo>
                  <a:pt x="468" y="113"/>
                </a:lnTo>
                <a:lnTo>
                  <a:pt x="468" y="128"/>
                </a:lnTo>
                <a:lnTo>
                  <a:pt x="468" y="144"/>
                </a:lnTo>
                <a:lnTo>
                  <a:pt x="468" y="161"/>
                </a:lnTo>
                <a:lnTo>
                  <a:pt x="451" y="192"/>
                </a:lnTo>
                <a:lnTo>
                  <a:pt x="451" y="257"/>
                </a:lnTo>
                <a:lnTo>
                  <a:pt x="485" y="272"/>
                </a:lnTo>
                <a:lnTo>
                  <a:pt x="485" y="288"/>
                </a:lnTo>
                <a:lnTo>
                  <a:pt x="468" y="320"/>
                </a:lnTo>
                <a:lnTo>
                  <a:pt x="485" y="353"/>
                </a:lnTo>
                <a:lnTo>
                  <a:pt x="503" y="368"/>
                </a:lnTo>
                <a:lnTo>
                  <a:pt x="520" y="401"/>
                </a:lnTo>
                <a:lnTo>
                  <a:pt x="485" y="416"/>
                </a:lnTo>
                <a:lnTo>
                  <a:pt x="485" y="449"/>
                </a:lnTo>
                <a:close/>
              </a:path>
            </a:pathLst>
          </a:custGeom>
          <a:solidFill>
            <a:schemeClr val="accent1"/>
          </a:solidFill>
          <a:ln w="9525">
            <a:solidFill>
              <a:srgbClr val="B2B2B2"/>
            </a:solidFill>
            <a:round/>
            <a:headEnd/>
            <a:tailEnd/>
          </a:ln>
        </p:spPr>
        <p:txBody>
          <a:bodyPr/>
          <a:lstStyle/>
          <a:p>
            <a:endParaRPr lang="en-AU" dirty="0"/>
          </a:p>
        </p:txBody>
      </p:sp>
      <p:sp>
        <p:nvSpPr>
          <p:cNvPr id="196" name="Freeform 194"/>
          <p:cNvSpPr>
            <a:spLocks/>
          </p:cNvSpPr>
          <p:nvPr/>
        </p:nvSpPr>
        <p:spPr bwMode="auto">
          <a:xfrm>
            <a:off x="5575299" y="3678238"/>
            <a:ext cx="152400" cy="50800"/>
          </a:xfrm>
          <a:custGeom>
            <a:avLst/>
            <a:gdLst>
              <a:gd name="T0" fmla="*/ 10319 w 192"/>
              <a:gd name="T1" fmla="*/ 12902 h 63"/>
              <a:gd name="T2" fmla="*/ 10319 w 192"/>
              <a:gd name="T3" fmla="*/ 12902 h 63"/>
              <a:gd name="T4" fmla="*/ 10319 w 192"/>
              <a:gd name="T5" fmla="*/ 9676 h 63"/>
              <a:gd name="T6" fmla="*/ 10319 w 192"/>
              <a:gd name="T7" fmla="*/ 6451 h 63"/>
              <a:gd name="T8" fmla="*/ 0 w 192"/>
              <a:gd name="T9" fmla="*/ 0 h 63"/>
              <a:gd name="T10" fmla="*/ 17463 w 192"/>
              <a:gd name="T11" fmla="*/ 0 h 63"/>
              <a:gd name="T12" fmla="*/ 23812 w 192"/>
              <a:gd name="T13" fmla="*/ 3225 h 63"/>
              <a:gd name="T14" fmla="*/ 31750 w 192"/>
              <a:gd name="T15" fmla="*/ 3225 h 63"/>
              <a:gd name="T16" fmla="*/ 38100 w 192"/>
              <a:gd name="T17" fmla="*/ 9676 h 63"/>
              <a:gd name="T18" fmla="*/ 34925 w 192"/>
              <a:gd name="T19" fmla="*/ 9676 h 63"/>
              <a:gd name="T20" fmla="*/ 38100 w 192"/>
              <a:gd name="T21" fmla="*/ 12902 h 63"/>
              <a:gd name="T22" fmla="*/ 31750 w 192"/>
              <a:gd name="T23" fmla="*/ 12902 h 63"/>
              <a:gd name="T24" fmla="*/ 27781 w 192"/>
              <a:gd name="T25" fmla="*/ 12902 h 63"/>
              <a:gd name="T26" fmla="*/ 20637 w 192"/>
              <a:gd name="T27" fmla="*/ 12902 h 63"/>
              <a:gd name="T28" fmla="*/ 10319 w 192"/>
              <a:gd name="T29" fmla="*/ 12902 h 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2"/>
              <a:gd name="T46" fmla="*/ 0 h 63"/>
              <a:gd name="T47" fmla="*/ 192 w 192"/>
              <a:gd name="T48" fmla="*/ 63 h 6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2" h="63">
                <a:moveTo>
                  <a:pt x="54" y="63"/>
                </a:moveTo>
                <a:lnTo>
                  <a:pt x="54" y="63"/>
                </a:lnTo>
                <a:lnTo>
                  <a:pt x="54" y="48"/>
                </a:lnTo>
                <a:lnTo>
                  <a:pt x="54" y="32"/>
                </a:lnTo>
                <a:lnTo>
                  <a:pt x="0" y="0"/>
                </a:lnTo>
                <a:lnTo>
                  <a:pt x="88" y="0"/>
                </a:lnTo>
                <a:lnTo>
                  <a:pt x="123" y="15"/>
                </a:lnTo>
                <a:lnTo>
                  <a:pt x="157" y="15"/>
                </a:lnTo>
                <a:lnTo>
                  <a:pt x="192" y="48"/>
                </a:lnTo>
                <a:lnTo>
                  <a:pt x="175" y="48"/>
                </a:lnTo>
                <a:lnTo>
                  <a:pt x="192" y="63"/>
                </a:lnTo>
                <a:lnTo>
                  <a:pt x="157" y="63"/>
                </a:lnTo>
                <a:lnTo>
                  <a:pt x="140" y="63"/>
                </a:lnTo>
                <a:lnTo>
                  <a:pt x="105" y="63"/>
                </a:lnTo>
                <a:lnTo>
                  <a:pt x="54" y="63"/>
                </a:lnTo>
                <a:close/>
              </a:path>
            </a:pathLst>
          </a:custGeom>
          <a:solidFill>
            <a:schemeClr val="accent1"/>
          </a:solidFill>
          <a:ln w="9525">
            <a:solidFill>
              <a:srgbClr val="B2B2B2"/>
            </a:solidFill>
            <a:round/>
            <a:headEnd/>
            <a:tailEnd/>
          </a:ln>
        </p:spPr>
        <p:txBody>
          <a:bodyPr/>
          <a:lstStyle/>
          <a:p>
            <a:endParaRPr lang="en-AU" dirty="0"/>
          </a:p>
        </p:txBody>
      </p:sp>
      <p:sp>
        <p:nvSpPr>
          <p:cNvPr id="197" name="Freeform 195"/>
          <p:cNvSpPr>
            <a:spLocks/>
          </p:cNvSpPr>
          <p:nvPr/>
        </p:nvSpPr>
        <p:spPr bwMode="auto">
          <a:xfrm>
            <a:off x="5659437" y="3729038"/>
            <a:ext cx="68263" cy="63500"/>
          </a:xfrm>
          <a:custGeom>
            <a:avLst/>
            <a:gdLst>
              <a:gd name="T0" fmla="*/ 16477 w 87"/>
              <a:gd name="T1" fmla="*/ 15679 h 81"/>
              <a:gd name="T2" fmla="*/ 16477 w 87"/>
              <a:gd name="T3" fmla="*/ 15679 h 81"/>
              <a:gd name="T4" fmla="*/ 16477 w 87"/>
              <a:gd name="T5" fmla="*/ 12543 h 81"/>
              <a:gd name="T6" fmla="*/ 13339 w 87"/>
              <a:gd name="T7" fmla="*/ 9407 h 81"/>
              <a:gd name="T8" fmla="*/ 13339 w 87"/>
              <a:gd name="T9" fmla="*/ 6272 h 81"/>
              <a:gd name="T10" fmla="*/ 6277 w 87"/>
              <a:gd name="T11" fmla="*/ 0 h 81"/>
              <a:gd name="T12" fmla="*/ 0 w 87"/>
              <a:gd name="T13" fmla="*/ 0 h 81"/>
              <a:gd name="T14" fmla="*/ 3139 w 87"/>
              <a:gd name="T15" fmla="*/ 9407 h 81"/>
              <a:gd name="T16" fmla="*/ 6277 w 87"/>
              <a:gd name="T17" fmla="*/ 9407 h 81"/>
              <a:gd name="T18" fmla="*/ 13339 w 87"/>
              <a:gd name="T19" fmla="*/ 12543 h 81"/>
              <a:gd name="T20" fmla="*/ 13339 w 87"/>
              <a:gd name="T21" fmla="*/ 15679 h 81"/>
              <a:gd name="T22" fmla="*/ 16477 w 87"/>
              <a:gd name="T23" fmla="*/ 15679 h 8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7"/>
              <a:gd name="T37" fmla="*/ 0 h 81"/>
              <a:gd name="T38" fmla="*/ 87 w 87"/>
              <a:gd name="T39" fmla="*/ 81 h 8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7" h="81">
                <a:moveTo>
                  <a:pt x="87" y="81"/>
                </a:moveTo>
                <a:lnTo>
                  <a:pt x="87" y="81"/>
                </a:lnTo>
                <a:lnTo>
                  <a:pt x="87" y="65"/>
                </a:lnTo>
                <a:lnTo>
                  <a:pt x="70" y="48"/>
                </a:lnTo>
                <a:lnTo>
                  <a:pt x="70" y="33"/>
                </a:lnTo>
                <a:lnTo>
                  <a:pt x="35" y="0"/>
                </a:lnTo>
                <a:lnTo>
                  <a:pt x="0" y="0"/>
                </a:lnTo>
                <a:lnTo>
                  <a:pt x="18" y="48"/>
                </a:lnTo>
                <a:lnTo>
                  <a:pt x="35" y="48"/>
                </a:lnTo>
                <a:lnTo>
                  <a:pt x="70" y="65"/>
                </a:lnTo>
                <a:lnTo>
                  <a:pt x="70" y="81"/>
                </a:lnTo>
                <a:lnTo>
                  <a:pt x="87" y="81"/>
                </a:lnTo>
                <a:close/>
              </a:path>
            </a:pathLst>
          </a:custGeom>
          <a:solidFill>
            <a:schemeClr val="accent1"/>
          </a:solidFill>
          <a:ln w="9525">
            <a:solidFill>
              <a:srgbClr val="B2B2B2"/>
            </a:solidFill>
            <a:round/>
            <a:headEnd/>
            <a:tailEnd/>
          </a:ln>
        </p:spPr>
        <p:txBody>
          <a:bodyPr/>
          <a:lstStyle/>
          <a:p>
            <a:endParaRPr lang="en-AU" dirty="0"/>
          </a:p>
        </p:txBody>
      </p:sp>
      <p:sp>
        <p:nvSpPr>
          <p:cNvPr id="198" name="Freeform 196"/>
          <p:cNvSpPr>
            <a:spLocks/>
          </p:cNvSpPr>
          <p:nvPr/>
        </p:nvSpPr>
        <p:spPr bwMode="auto">
          <a:xfrm>
            <a:off x="5686424" y="3716338"/>
            <a:ext cx="125413" cy="88900"/>
          </a:xfrm>
          <a:custGeom>
            <a:avLst/>
            <a:gdLst>
              <a:gd name="T0" fmla="*/ 10385 w 157"/>
              <a:gd name="T1" fmla="*/ 19222 h 111"/>
              <a:gd name="T2" fmla="*/ 10385 w 157"/>
              <a:gd name="T3" fmla="*/ 19222 h 111"/>
              <a:gd name="T4" fmla="*/ 17574 w 157"/>
              <a:gd name="T5" fmla="*/ 16018 h 111"/>
              <a:gd name="T6" fmla="*/ 20769 w 157"/>
              <a:gd name="T7" fmla="*/ 16018 h 111"/>
              <a:gd name="T8" fmla="*/ 17574 w 157"/>
              <a:gd name="T9" fmla="*/ 19222 h 111"/>
              <a:gd name="T10" fmla="*/ 24763 w 157"/>
              <a:gd name="T11" fmla="*/ 22425 h 111"/>
              <a:gd name="T12" fmla="*/ 20769 w 157"/>
              <a:gd name="T13" fmla="*/ 19222 h 111"/>
              <a:gd name="T14" fmla="*/ 24763 w 157"/>
              <a:gd name="T15" fmla="*/ 19222 h 111"/>
              <a:gd name="T16" fmla="*/ 24763 w 157"/>
              <a:gd name="T17" fmla="*/ 12814 h 111"/>
              <a:gd name="T18" fmla="*/ 31952 w 157"/>
              <a:gd name="T19" fmla="*/ 9611 h 111"/>
              <a:gd name="T20" fmla="*/ 24763 w 157"/>
              <a:gd name="T21" fmla="*/ 6407 h 111"/>
              <a:gd name="T22" fmla="*/ 20769 w 157"/>
              <a:gd name="T23" fmla="*/ 0 h 111"/>
              <a:gd name="T24" fmla="*/ 17574 w 157"/>
              <a:gd name="T25" fmla="*/ 3204 h 111"/>
              <a:gd name="T26" fmla="*/ 14379 w 157"/>
              <a:gd name="T27" fmla="*/ 3204 h 111"/>
              <a:gd name="T28" fmla="*/ 10385 w 157"/>
              <a:gd name="T29" fmla="*/ 0 h 111"/>
              <a:gd name="T30" fmla="*/ 7189 w 157"/>
              <a:gd name="T31" fmla="*/ 0 h 111"/>
              <a:gd name="T32" fmla="*/ 10385 w 157"/>
              <a:gd name="T33" fmla="*/ 3204 h 111"/>
              <a:gd name="T34" fmla="*/ 3994 w 157"/>
              <a:gd name="T35" fmla="*/ 3204 h 111"/>
              <a:gd name="T36" fmla="*/ 0 w 157"/>
              <a:gd name="T37" fmla="*/ 3204 h 111"/>
              <a:gd name="T38" fmla="*/ 7189 w 157"/>
              <a:gd name="T39" fmla="*/ 9611 h 111"/>
              <a:gd name="T40" fmla="*/ 7189 w 157"/>
              <a:gd name="T41" fmla="*/ 12814 h 111"/>
              <a:gd name="T42" fmla="*/ 10385 w 157"/>
              <a:gd name="T43" fmla="*/ 16018 h 111"/>
              <a:gd name="T44" fmla="*/ 10385 w 157"/>
              <a:gd name="T45" fmla="*/ 19222 h 11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7"/>
              <a:gd name="T70" fmla="*/ 0 h 111"/>
              <a:gd name="T71" fmla="*/ 157 w 157"/>
              <a:gd name="T72" fmla="*/ 111 h 11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7" h="111">
                <a:moveTo>
                  <a:pt x="52" y="96"/>
                </a:moveTo>
                <a:lnTo>
                  <a:pt x="52" y="96"/>
                </a:lnTo>
                <a:lnTo>
                  <a:pt x="86" y="80"/>
                </a:lnTo>
                <a:lnTo>
                  <a:pt x="104" y="80"/>
                </a:lnTo>
                <a:lnTo>
                  <a:pt x="86" y="96"/>
                </a:lnTo>
                <a:lnTo>
                  <a:pt x="121" y="111"/>
                </a:lnTo>
                <a:lnTo>
                  <a:pt x="104" y="96"/>
                </a:lnTo>
                <a:lnTo>
                  <a:pt x="121" y="96"/>
                </a:lnTo>
                <a:lnTo>
                  <a:pt x="121" y="63"/>
                </a:lnTo>
                <a:lnTo>
                  <a:pt x="157" y="48"/>
                </a:lnTo>
                <a:lnTo>
                  <a:pt x="121" y="32"/>
                </a:lnTo>
                <a:lnTo>
                  <a:pt x="104" y="0"/>
                </a:lnTo>
                <a:lnTo>
                  <a:pt x="86" y="15"/>
                </a:lnTo>
                <a:lnTo>
                  <a:pt x="69" y="15"/>
                </a:lnTo>
                <a:lnTo>
                  <a:pt x="52" y="0"/>
                </a:lnTo>
                <a:lnTo>
                  <a:pt x="35" y="0"/>
                </a:lnTo>
                <a:lnTo>
                  <a:pt x="52" y="15"/>
                </a:lnTo>
                <a:lnTo>
                  <a:pt x="17" y="15"/>
                </a:lnTo>
                <a:lnTo>
                  <a:pt x="0" y="15"/>
                </a:lnTo>
                <a:lnTo>
                  <a:pt x="35" y="48"/>
                </a:lnTo>
                <a:lnTo>
                  <a:pt x="35" y="63"/>
                </a:lnTo>
                <a:lnTo>
                  <a:pt x="52" y="80"/>
                </a:lnTo>
                <a:lnTo>
                  <a:pt x="52" y="96"/>
                </a:lnTo>
                <a:close/>
              </a:path>
            </a:pathLst>
          </a:custGeom>
          <a:solidFill>
            <a:schemeClr val="accent1"/>
          </a:solidFill>
          <a:ln w="9525">
            <a:solidFill>
              <a:srgbClr val="B2B2B2"/>
            </a:solidFill>
            <a:round/>
            <a:headEnd/>
            <a:tailEnd/>
          </a:ln>
        </p:spPr>
        <p:txBody>
          <a:bodyPr/>
          <a:lstStyle/>
          <a:p>
            <a:endParaRPr lang="en-AU" dirty="0"/>
          </a:p>
        </p:txBody>
      </p:sp>
      <p:sp>
        <p:nvSpPr>
          <p:cNvPr id="199" name="Freeform 197"/>
          <p:cNvSpPr>
            <a:spLocks/>
          </p:cNvSpPr>
          <p:nvPr/>
        </p:nvSpPr>
        <p:spPr bwMode="auto">
          <a:xfrm>
            <a:off x="5684837" y="4021138"/>
            <a:ext cx="41275" cy="25400"/>
          </a:xfrm>
          <a:custGeom>
            <a:avLst/>
            <a:gdLst>
              <a:gd name="T0" fmla="*/ 0 w 52"/>
              <a:gd name="T1" fmla="*/ 3079 h 33"/>
              <a:gd name="T2" fmla="*/ 0 w 52"/>
              <a:gd name="T3" fmla="*/ 3079 h 33"/>
              <a:gd name="T4" fmla="*/ 3969 w 52"/>
              <a:gd name="T5" fmla="*/ 0 h 33"/>
              <a:gd name="T6" fmla="*/ 10319 w 52"/>
              <a:gd name="T7" fmla="*/ 3079 h 33"/>
              <a:gd name="T8" fmla="*/ 3969 w 52"/>
              <a:gd name="T9" fmla="*/ 6158 h 33"/>
              <a:gd name="T10" fmla="*/ 0 w 52"/>
              <a:gd name="T11" fmla="*/ 3079 h 33"/>
              <a:gd name="T12" fmla="*/ 0 60000 65536"/>
              <a:gd name="T13" fmla="*/ 0 60000 65536"/>
              <a:gd name="T14" fmla="*/ 0 60000 65536"/>
              <a:gd name="T15" fmla="*/ 0 60000 65536"/>
              <a:gd name="T16" fmla="*/ 0 60000 65536"/>
              <a:gd name="T17" fmla="*/ 0 60000 65536"/>
              <a:gd name="T18" fmla="*/ 0 w 52"/>
              <a:gd name="T19" fmla="*/ 0 h 33"/>
              <a:gd name="T20" fmla="*/ 52 w 52"/>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52" h="33">
                <a:moveTo>
                  <a:pt x="0" y="16"/>
                </a:moveTo>
                <a:lnTo>
                  <a:pt x="0" y="16"/>
                </a:lnTo>
                <a:lnTo>
                  <a:pt x="17" y="0"/>
                </a:lnTo>
                <a:lnTo>
                  <a:pt x="52" y="16"/>
                </a:lnTo>
                <a:lnTo>
                  <a:pt x="17" y="33"/>
                </a:lnTo>
                <a:lnTo>
                  <a:pt x="0" y="16"/>
                </a:lnTo>
              </a:path>
            </a:pathLst>
          </a:custGeom>
          <a:solidFill>
            <a:schemeClr val="accent1"/>
          </a:solidFill>
          <a:ln w="9525">
            <a:solidFill>
              <a:srgbClr val="B2B2B2"/>
            </a:solidFill>
            <a:prstDash val="solid"/>
            <a:round/>
            <a:headEnd/>
            <a:tailEnd/>
          </a:ln>
        </p:spPr>
        <p:txBody>
          <a:bodyPr/>
          <a:lstStyle/>
          <a:p>
            <a:endParaRPr lang="en-AU" dirty="0"/>
          </a:p>
        </p:txBody>
      </p:sp>
      <p:sp>
        <p:nvSpPr>
          <p:cNvPr id="200" name="Freeform 198"/>
          <p:cNvSpPr>
            <a:spLocks/>
          </p:cNvSpPr>
          <p:nvPr/>
        </p:nvSpPr>
        <p:spPr bwMode="auto">
          <a:xfrm>
            <a:off x="5467349" y="3957638"/>
            <a:ext cx="479425" cy="406400"/>
          </a:xfrm>
          <a:custGeom>
            <a:avLst/>
            <a:gdLst>
              <a:gd name="T0" fmla="*/ 99219 w 604"/>
              <a:gd name="T1" fmla="*/ 82550 h 512"/>
              <a:gd name="T2" fmla="*/ 99219 w 604"/>
              <a:gd name="T3" fmla="*/ 82550 h 512"/>
              <a:gd name="T4" fmla="*/ 103188 w 604"/>
              <a:gd name="T5" fmla="*/ 79375 h 512"/>
              <a:gd name="T6" fmla="*/ 106363 w 604"/>
              <a:gd name="T7" fmla="*/ 76200 h 512"/>
              <a:gd name="T8" fmla="*/ 109538 w 604"/>
              <a:gd name="T9" fmla="*/ 73025 h 512"/>
              <a:gd name="T10" fmla="*/ 113506 w 604"/>
              <a:gd name="T11" fmla="*/ 69850 h 512"/>
              <a:gd name="T12" fmla="*/ 116681 w 604"/>
              <a:gd name="T13" fmla="*/ 66675 h 512"/>
              <a:gd name="T14" fmla="*/ 119856 w 604"/>
              <a:gd name="T15" fmla="*/ 66675 h 512"/>
              <a:gd name="T16" fmla="*/ 119856 w 604"/>
              <a:gd name="T17" fmla="*/ 63500 h 512"/>
              <a:gd name="T18" fmla="*/ 119856 w 604"/>
              <a:gd name="T19" fmla="*/ 60325 h 512"/>
              <a:gd name="T20" fmla="*/ 119856 w 604"/>
              <a:gd name="T21" fmla="*/ 57150 h 512"/>
              <a:gd name="T22" fmla="*/ 116681 w 604"/>
              <a:gd name="T23" fmla="*/ 53975 h 512"/>
              <a:gd name="T24" fmla="*/ 113506 w 604"/>
              <a:gd name="T25" fmla="*/ 50800 h 512"/>
              <a:gd name="T26" fmla="*/ 109538 w 604"/>
              <a:gd name="T27" fmla="*/ 50800 h 512"/>
              <a:gd name="T28" fmla="*/ 106363 w 604"/>
              <a:gd name="T29" fmla="*/ 50800 h 512"/>
              <a:gd name="T30" fmla="*/ 106363 w 604"/>
              <a:gd name="T31" fmla="*/ 53975 h 512"/>
              <a:gd name="T32" fmla="*/ 103188 w 604"/>
              <a:gd name="T33" fmla="*/ 53975 h 512"/>
              <a:gd name="T34" fmla="*/ 99219 w 604"/>
              <a:gd name="T35" fmla="*/ 53975 h 512"/>
              <a:gd name="T36" fmla="*/ 95250 w 604"/>
              <a:gd name="T37" fmla="*/ 53975 h 512"/>
              <a:gd name="T38" fmla="*/ 92075 w 604"/>
              <a:gd name="T39" fmla="*/ 53975 h 512"/>
              <a:gd name="T40" fmla="*/ 88900 w 604"/>
              <a:gd name="T41" fmla="*/ 53975 h 512"/>
              <a:gd name="T42" fmla="*/ 84931 w 604"/>
              <a:gd name="T43" fmla="*/ 50800 h 512"/>
              <a:gd name="T44" fmla="*/ 88900 w 604"/>
              <a:gd name="T45" fmla="*/ 47625 h 512"/>
              <a:gd name="T46" fmla="*/ 84931 w 604"/>
              <a:gd name="T47" fmla="*/ 41275 h 512"/>
              <a:gd name="T48" fmla="*/ 84931 w 604"/>
              <a:gd name="T49" fmla="*/ 31750 h 512"/>
              <a:gd name="T50" fmla="*/ 75406 w 604"/>
              <a:gd name="T51" fmla="*/ 22225 h 512"/>
              <a:gd name="T52" fmla="*/ 65087 w 604"/>
              <a:gd name="T53" fmla="*/ 19050 h 512"/>
              <a:gd name="T54" fmla="*/ 58738 w 604"/>
              <a:gd name="T55" fmla="*/ 22225 h 512"/>
              <a:gd name="T56" fmla="*/ 54769 w 604"/>
              <a:gd name="T57" fmla="*/ 19050 h 512"/>
              <a:gd name="T58" fmla="*/ 47625 w 604"/>
              <a:gd name="T59" fmla="*/ 15875 h 512"/>
              <a:gd name="T60" fmla="*/ 47625 w 604"/>
              <a:gd name="T61" fmla="*/ 12700 h 512"/>
              <a:gd name="T62" fmla="*/ 44450 w 604"/>
              <a:gd name="T63" fmla="*/ 9525 h 512"/>
              <a:gd name="T64" fmla="*/ 34131 w 604"/>
              <a:gd name="T65" fmla="*/ 3175 h 512"/>
              <a:gd name="T66" fmla="*/ 23812 w 604"/>
              <a:gd name="T67" fmla="*/ 0 h 512"/>
              <a:gd name="T68" fmla="*/ 14288 w 604"/>
              <a:gd name="T69" fmla="*/ 6350 h 512"/>
              <a:gd name="T70" fmla="*/ 16669 w 604"/>
              <a:gd name="T71" fmla="*/ 9525 h 512"/>
              <a:gd name="T72" fmla="*/ 14288 w 604"/>
              <a:gd name="T73" fmla="*/ 15875 h 512"/>
              <a:gd name="T74" fmla="*/ 9525 w 604"/>
              <a:gd name="T75" fmla="*/ 15875 h 512"/>
              <a:gd name="T76" fmla="*/ 7144 w 604"/>
              <a:gd name="T77" fmla="*/ 19050 h 512"/>
              <a:gd name="T78" fmla="*/ 0 w 604"/>
              <a:gd name="T79" fmla="*/ 19050 h 512"/>
              <a:gd name="T80" fmla="*/ 0 w 604"/>
              <a:gd name="T81" fmla="*/ 25400 h 512"/>
              <a:gd name="T82" fmla="*/ 3969 w 604"/>
              <a:gd name="T83" fmla="*/ 25400 h 512"/>
              <a:gd name="T84" fmla="*/ 16669 w 604"/>
              <a:gd name="T85" fmla="*/ 44450 h 512"/>
              <a:gd name="T86" fmla="*/ 19844 w 604"/>
              <a:gd name="T87" fmla="*/ 47625 h 512"/>
              <a:gd name="T88" fmla="*/ 23812 w 604"/>
              <a:gd name="T89" fmla="*/ 53975 h 512"/>
              <a:gd name="T90" fmla="*/ 23812 w 604"/>
              <a:gd name="T91" fmla="*/ 63500 h 512"/>
              <a:gd name="T92" fmla="*/ 34131 w 604"/>
              <a:gd name="T93" fmla="*/ 69850 h 512"/>
              <a:gd name="T94" fmla="*/ 40481 w 604"/>
              <a:gd name="T95" fmla="*/ 85725 h 512"/>
              <a:gd name="T96" fmla="*/ 44450 w 604"/>
              <a:gd name="T97" fmla="*/ 88900 h 512"/>
              <a:gd name="T98" fmla="*/ 47625 w 604"/>
              <a:gd name="T99" fmla="*/ 85725 h 512"/>
              <a:gd name="T100" fmla="*/ 58738 w 604"/>
              <a:gd name="T101" fmla="*/ 94456 h 512"/>
              <a:gd name="T102" fmla="*/ 61119 w 604"/>
              <a:gd name="T103" fmla="*/ 101600 h 512"/>
              <a:gd name="T104" fmla="*/ 84931 w 604"/>
              <a:gd name="T105" fmla="*/ 85725 h 512"/>
              <a:gd name="T106" fmla="*/ 99219 w 604"/>
              <a:gd name="T107" fmla="*/ 82550 h 51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04"/>
              <a:gd name="T163" fmla="*/ 0 h 512"/>
              <a:gd name="T164" fmla="*/ 604 w 604"/>
              <a:gd name="T165" fmla="*/ 512 h 51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04" h="512">
                <a:moveTo>
                  <a:pt x="501" y="416"/>
                </a:moveTo>
                <a:lnTo>
                  <a:pt x="501" y="416"/>
                </a:lnTo>
                <a:lnTo>
                  <a:pt x="518" y="401"/>
                </a:lnTo>
                <a:lnTo>
                  <a:pt x="535" y="384"/>
                </a:lnTo>
                <a:lnTo>
                  <a:pt x="552" y="368"/>
                </a:lnTo>
                <a:lnTo>
                  <a:pt x="570" y="353"/>
                </a:lnTo>
                <a:lnTo>
                  <a:pt x="587" y="336"/>
                </a:lnTo>
                <a:lnTo>
                  <a:pt x="604" y="336"/>
                </a:lnTo>
                <a:lnTo>
                  <a:pt x="604" y="320"/>
                </a:lnTo>
                <a:lnTo>
                  <a:pt x="604" y="305"/>
                </a:lnTo>
                <a:lnTo>
                  <a:pt x="604" y="288"/>
                </a:lnTo>
                <a:lnTo>
                  <a:pt x="587" y="272"/>
                </a:lnTo>
                <a:lnTo>
                  <a:pt x="570" y="257"/>
                </a:lnTo>
                <a:lnTo>
                  <a:pt x="552" y="257"/>
                </a:lnTo>
                <a:lnTo>
                  <a:pt x="535" y="257"/>
                </a:lnTo>
                <a:lnTo>
                  <a:pt x="535" y="272"/>
                </a:lnTo>
                <a:lnTo>
                  <a:pt x="518" y="272"/>
                </a:lnTo>
                <a:lnTo>
                  <a:pt x="501" y="272"/>
                </a:lnTo>
                <a:lnTo>
                  <a:pt x="483" y="272"/>
                </a:lnTo>
                <a:lnTo>
                  <a:pt x="466" y="272"/>
                </a:lnTo>
                <a:lnTo>
                  <a:pt x="449" y="272"/>
                </a:lnTo>
                <a:lnTo>
                  <a:pt x="431" y="257"/>
                </a:lnTo>
                <a:lnTo>
                  <a:pt x="449" y="240"/>
                </a:lnTo>
                <a:lnTo>
                  <a:pt x="431" y="209"/>
                </a:lnTo>
                <a:lnTo>
                  <a:pt x="431" y="161"/>
                </a:lnTo>
                <a:lnTo>
                  <a:pt x="380" y="113"/>
                </a:lnTo>
                <a:lnTo>
                  <a:pt x="328" y="96"/>
                </a:lnTo>
                <a:lnTo>
                  <a:pt x="293" y="113"/>
                </a:lnTo>
                <a:lnTo>
                  <a:pt x="276" y="96"/>
                </a:lnTo>
                <a:lnTo>
                  <a:pt x="241" y="80"/>
                </a:lnTo>
                <a:lnTo>
                  <a:pt x="241" y="65"/>
                </a:lnTo>
                <a:lnTo>
                  <a:pt x="224" y="48"/>
                </a:lnTo>
                <a:lnTo>
                  <a:pt x="172" y="17"/>
                </a:lnTo>
                <a:lnTo>
                  <a:pt x="120" y="0"/>
                </a:lnTo>
                <a:lnTo>
                  <a:pt x="69" y="32"/>
                </a:lnTo>
                <a:lnTo>
                  <a:pt x="86" y="48"/>
                </a:lnTo>
                <a:lnTo>
                  <a:pt x="69" y="80"/>
                </a:lnTo>
                <a:lnTo>
                  <a:pt x="51" y="80"/>
                </a:lnTo>
                <a:lnTo>
                  <a:pt x="34" y="96"/>
                </a:lnTo>
                <a:lnTo>
                  <a:pt x="0" y="96"/>
                </a:lnTo>
                <a:lnTo>
                  <a:pt x="0" y="128"/>
                </a:lnTo>
                <a:lnTo>
                  <a:pt x="17" y="128"/>
                </a:lnTo>
                <a:lnTo>
                  <a:pt x="86" y="224"/>
                </a:lnTo>
                <a:lnTo>
                  <a:pt x="103" y="240"/>
                </a:lnTo>
                <a:lnTo>
                  <a:pt x="120" y="272"/>
                </a:lnTo>
                <a:lnTo>
                  <a:pt x="120" y="320"/>
                </a:lnTo>
                <a:lnTo>
                  <a:pt x="172" y="353"/>
                </a:lnTo>
                <a:lnTo>
                  <a:pt x="207" y="432"/>
                </a:lnTo>
                <a:lnTo>
                  <a:pt x="224" y="449"/>
                </a:lnTo>
                <a:lnTo>
                  <a:pt x="241" y="432"/>
                </a:lnTo>
                <a:lnTo>
                  <a:pt x="293" y="479"/>
                </a:lnTo>
                <a:lnTo>
                  <a:pt x="311" y="512"/>
                </a:lnTo>
                <a:lnTo>
                  <a:pt x="431" y="432"/>
                </a:lnTo>
                <a:lnTo>
                  <a:pt x="501" y="416"/>
                </a:lnTo>
              </a:path>
            </a:pathLst>
          </a:custGeom>
          <a:solidFill>
            <a:schemeClr val="accent1"/>
          </a:solidFill>
          <a:ln w="9525">
            <a:solidFill>
              <a:srgbClr val="B2B2B2"/>
            </a:solidFill>
            <a:prstDash val="solid"/>
            <a:round/>
            <a:headEnd/>
            <a:tailEnd/>
          </a:ln>
        </p:spPr>
        <p:txBody>
          <a:bodyPr/>
          <a:lstStyle/>
          <a:p>
            <a:endParaRPr lang="en-AU" dirty="0"/>
          </a:p>
        </p:txBody>
      </p:sp>
      <p:sp>
        <p:nvSpPr>
          <p:cNvPr id="201" name="Freeform 199"/>
          <p:cNvSpPr>
            <a:spLocks/>
          </p:cNvSpPr>
          <p:nvPr/>
        </p:nvSpPr>
        <p:spPr bwMode="auto">
          <a:xfrm>
            <a:off x="5810249" y="4110038"/>
            <a:ext cx="26988" cy="38100"/>
          </a:xfrm>
          <a:custGeom>
            <a:avLst/>
            <a:gdLst>
              <a:gd name="T0" fmla="*/ 3084 w 35"/>
              <a:gd name="T1" fmla="*/ 9525 h 48"/>
              <a:gd name="T2" fmla="*/ 3084 w 35"/>
              <a:gd name="T3" fmla="*/ 9525 h 48"/>
              <a:gd name="T4" fmla="*/ 0 w 35"/>
              <a:gd name="T5" fmla="*/ 3969 h 48"/>
              <a:gd name="T6" fmla="*/ 3084 w 35"/>
              <a:gd name="T7" fmla="*/ 0 h 48"/>
              <a:gd name="T8" fmla="*/ 6169 w 35"/>
              <a:gd name="T9" fmla="*/ 0 h 48"/>
              <a:gd name="T10" fmla="*/ 3084 w 35"/>
              <a:gd name="T11" fmla="*/ 9525 h 48"/>
              <a:gd name="T12" fmla="*/ 0 60000 65536"/>
              <a:gd name="T13" fmla="*/ 0 60000 65536"/>
              <a:gd name="T14" fmla="*/ 0 60000 65536"/>
              <a:gd name="T15" fmla="*/ 0 60000 65536"/>
              <a:gd name="T16" fmla="*/ 0 60000 65536"/>
              <a:gd name="T17" fmla="*/ 0 60000 65536"/>
              <a:gd name="T18" fmla="*/ 0 w 35"/>
              <a:gd name="T19" fmla="*/ 0 h 48"/>
              <a:gd name="T20" fmla="*/ 35 w 35"/>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35" h="48">
                <a:moveTo>
                  <a:pt x="18" y="48"/>
                </a:moveTo>
                <a:lnTo>
                  <a:pt x="18" y="48"/>
                </a:lnTo>
                <a:lnTo>
                  <a:pt x="0" y="17"/>
                </a:lnTo>
                <a:lnTo>
                  <a:pt x="18" y="0"/>
                </a:lnTo>
                <a:lnTo>
                  <a:pt x="35" y="0"/>
                </a:lnTo>
                <a:lnTo>
                  <a:pt x="18" y="48"/>
                </a:lnTo>
              </a:path>
            </a:pathLst>
          </a:custGeom>
          <a:solidFill>
            <a:schemeClr val="accent1"/>
          </a:solidFill>
          <a:ln w="9525">
            <a:solidFill>
              <a:srgbClr val="B2B2B2"/>
            </a:solidFill>
            <a:prstDash val="solid"/>
            <a:round/>
            <a:headEnd/>
            <a:tailEnd/>
          </a:ln>
        </p:spPr>
        <p:txBody>
          <a:bodyPr/>
          <a:lstStyle/>
          <a:p>
            <a:endParaRPr lang="en-AU" dirty="0"/>
          </a:p>
        </p:txBody>
      </p:sp>
      <p:sp>
        <p:nvSpPr>
          <p:cNvPr id="202" name="Freeform 200"/>
          <p:cNvSpPr>
            <a:spLocks/>
          </p:cNvSpPr>
          <p:nvPr/>
        </p:nvSpPr>
        <p:spPr bwMode="auto">
          <a:xfrm>
            <a:off x="5864224" y="4135438"/>
            <a:ext cx="150813" cy="165100"/>
          </a:xfrm>
          <a:custGeom>
            <a:avLst/>
            <a:gdLst>
              <a:gd name="T0" fmla="*/ 0 w 190"/>
              <a:gd name="T1" fmla="*/ 41275 h 208"/>
              <a:gd name="T2" fmla="*/ 0 w 190"/>
              <a:gd name="T3" fmla="*/ 41275 h 208"/>
              <a:gd name="T4" fmla="*/ 9525 w 190"/>
              <a:gd name="T5" fmla="*/ 41275 h 208"/>
              <a:gd name="T6" fmla="*/ 14288 w 190"/>
              <a:gd name="T7" fmla="*/ 38100 h 208"/>
              <a:gd name="T8" fmla="*/ 17463 w 190"/>
              <a:gd name="T9" fmla="*/ 35719 h 208"/>
              <a:gd name="T10" fmla="*/ 23813 w 190"/>
              <a:gd name="T11" fmla="*/ 31750 h 208"/>
              <a:gd name="T12" fmla="*/ 27781 w 190"/>
              <a:gd name="T13" fmla="*/ 28575 h 208"/>
              <a:gd name="T14" fmla="*/ 27781 w 190"/>
              <a:gd name="T15" fmla="*/ 26194 h 208"/>
              <a:gd name="T16" fmla="*/ 34131 w 190"/>
              <a:gd name="T17" fmla="*/ 16669 h 208"/>
              <a:gd name="T18" fmla="*/ 38100 w 190"/>
              <a:gd name="T19" fmla="*/ 12700 h 208"/>
              <a:gd name="T20" fmla="*/ 30956 w 190"/>
              <a:gd name="T21" fmla="*/ 7144 h 208"/>
              <a:gd name="T22" fmla="*/ 23813 w 190"/>
              <a:gd name="T23" fmla="*/ 3175 h 208"/>
              <a:gd name="T24" fmla="*/ 19844 w 190"/>
              <a:gd name="T25" fmla="*/ 0 h 208"/>
              <a:gd name="T26" fmla="*/ 14288 w 190"/>
              <a:gd name="T27" fmla="*/ 7144 h 208"/>
              <a:gd name="T28" fmla="*/ 17463 w 190"/>
              <a:gd name="T29" fmla="*/ 9525 h 208"/>
              <a:gd name="T30" fmla="*/ 19844 w 190"/>
              <a:gd name="T31" fmla="*/ 12700 h 208"/>
              <a:gd name="T32" fmla="*/ 19844 w 190"/>
              <a:gd name="T33" fmla="*/ 16669 h 208"/>
              <a:gd name="T34" fmla="*/ 19844 w 190"/>
              <a:gd name="T35" fmla="*/ 19050 h 208"/>
              <a:gd name="T36" fmla="*/ 19844 w 190"/>
              <a:gd name="T37" fmla="*/ 22225 h 208"/>
              <a:gd name="T38" fmla="*/ 17463 w 190"/>
              <a:gd name="T39" fmla="*/ 22225 h 208"/>
              <a:gd name="T40" fmla="*/ 14288 w 190"/>
              <a:gd name="T41" fmla="*/ 26194 h 208"/>
              <a:gd name="T42" fmla="*/ 9525 w 190"/>
              <a:gd name="T43" fmla="*/ 28575 h 208"/>
              <a:gd name="T44" fmla="*/ 7144 w 190"/>
              <a:gd name="T45" fmla="*/ 31750 h 208"/>
              <a:gd name="T46" fmla="*/ 3969 w 190"/>
              <a:gd name="T47" fmla="*/ 35719 h 208"/>
              <a:gd name="T48" fmla="*/ 0 w 190"/>
              <a:gd name="T49" fmla="*/ 38100 h 208"/>
              <a:gd name="T50" fmla="*/ 0 w 190"/>
              <a:gd name="T51" fmla="*/ 41275 h 20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0"/>
              <a:gd name="T79" fmla="*/ 0 h 208"/>
              <a:gd name="T80" fmla="*/ 190 w 190"/>
              <a:gd name="T81" fmla="*/ 208 h 20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0" h="208">
                <a:moveTo>
                  <a:pt x="0" y="208"/>
                </a:moveTo>
                <a:lnTo>
                  <a:pt x="0" y="208"/>
                </a:lnTo>
                <a:lnTo>
                  <a:pt x="51" y="208"/>
                </a:lnTo>
                <a:lnTo>
                  <a:pt x="69" y="192"/>
                </a:lnTo>
                <a:lnTo>
                  <a:pt x="86" y="177"/>
                </a:lnTo>
                <a:lnTo>
                  <a:pt x="121" y="160"/>
                </a:lnTo>
                <a:lnTo>
                  <a:pt x="138" y="144"/>
                </a:lnTo>
                <a:lnTo>
                  <a:pt x="138" y="129"/>
                </a:lnTo>
                <a:lnTo>
                  <a:pt x="172" y="81"/>
                </a:lnTo>
                <a:lnTo>
                  <a:pt x="190" y="64"/>
                </a:lnTo>
                <a:lnTo>
                  <a:pt x="155" y="33"/>
                </a:lnTo>
                <a:lnTo>
                  <a:pt x="121" y="16"/>
                </a:lnTo>
                <a:lnTo>
                  <a:pt x="103" y="0"/>
                </a:lnTo>
                <a:lnTo>
                  <a:pt x="69" y="33"/>
                </a:lnTo>
                <a:lnTo>
                  <a:pt x="86" y="48"/>
                </a:lnTo>
                <a:lnTo>
                  <a:pt x="103" y="64"/>
                </a:lnTo>
                <a:lnTo>
                  <a:pt x="103" y="81"/>
                </a:lnTo>
                <a:lnTo>
                  <a:pt x="103" y="96"/>
                </a:lnTo>
                <a:lnTo>
                  <a:pt x="103" y="112"/>
                </a:lnTo>
                <a:lnTo>
                  <a:pt x="86" y="112"/>
                </a:lnTo>
                <a:lnTo>
                  <a:pt x="69" y="129"/>
                </a:lnTo>
                <a:lnTo>
                  <a:pt x="51" y="144"/>
                </a:lnTo>
                <a:lnTo>
                  <a:pt x="34" y="160"/>
                </a:lnTo>
                <a:lnTo>
                  <a:pt x="17" y="177"/>
                </a:lnTo>
                <a:lnTo>
                  <a:pt x="0" y="192"/>
                </a:lnTo>
                <a:lnTo>
                  <a:pt x="0" y="208"/>
                </a:lnTo>
                <a:close/>
              </a:path>
            </a:pathLst>
          </a:custGeom>
          <a:solidFill>
            <a:schemeClr val="accent1"/>
          </a:solidFill>
          <a:ln w="9525">
            <a:solidFill>
              <a:srgbClr val="B2B2B2"/>
            </a:solidFill>
            <a:round/>
            <a:headEnd/>
            <a:tailEnd/>
          </a:ln>
        </p:spPr>
        <p:txBody>
          <a:bodyPr/>
          <a:lstStyle/>
          <a:p>
            <a:endParaRPr lang="en-AU" dirty="0"/>
          </a:p>
        </p:txBody>
      </p:sp>
      <p:sp>
        <p:nvSpPr>
          <p:cNvPr id="203" name="Freeform 201"/>
          <p:cNvSpPr>
            <a:spLocks/>
          </p:cNvSpPr>
          <p:nvPr/>
        </p:nvSpPr>
        <p:spPr bwMode="auto">
          <a:xfrm>
            <a:off x="6029324" y="3805238"/>
            <a:ext cx="317500" cy="228600"/>
          </a:xfrm>
          <a:custGeom>
            <a:avLst/>
            <a:gdLst>
              <a:gd name="T0" fmla="*/ 76391 w 399"/>
              <a:gd name="T1" fmla="*/ 9525 h 288"/>
              <a:gd name="T2" fmla="*/ 76391 w 399"/>
              <a:gd name="T3" fmla="*/ 9525 h 288"/>
              <a:gd name="T4" fmla="*/ 73208 w 399"/>
              <a:gd name="T5" fmla="*/ 9525 h 288"/>
              <a:gd name="T6" fmla="*/ 66046 w 399"/>
              <a:gd name="T7" fmla="*/ 13494 h 288"/>
              <a:gd name="T8" fmla="*/ 58885 w 399"/>
              <a:gd name="T9" fmla="*/ 15875 h 288"/>
              <a:gd name="T10" fmla="*/ 58885 w 399"/>
              <a:gd name="T11" fmla="*/ 22225 h 288"/>
              <a:gd name="T12" fmla="*/ 55702 w 399"/>
              <a:gd name="T13" fmla="*/ 28575 h 288"/>
              <a:gd name="T14" fmla="*/ 52519 w 399"/>
              <a:gd name="T15" fmla="*/ 28575 h 288"/>
              <a:gd name="T16" fmla="*/ 52519 w 399"/>
              <a:gd name="T17" fmla="*/ 31750 h 288"/>
              <a:gd name="T18" fmla="*/ 48540 w 399"/>
              <a:gd name="T19" fmla="*/ 34925 h 288"/>
              <a:gd name="T20" fmla="*/ 48540 w 399"/>
              <a:gd name="T21" fmla="*/ 41275 h 288"/>
              <a:gd name="T22" fmla="*/ 35013 w 399"/>
              <a:gd name="T23" fmla="*/ 44450 h 288"/>
              <a:gd name="T24" fmla="*/ 31830 w 399"/>
              <a:gd name="T25" fmla="*/ 47625 h 288"/>
              <a:gd name="T26" fmla="*/ 31830 w 399"/>
              <a:gd name="T27" fmla="*/ 53975 h 288"/>
              <a:gd name="T28" fmla="*/ 11140 w 399"/>
              <a:gd name="T29" fmla="*/ 57150 h 288"/>
              <a:gd name="T30" fmla="*/ 3979 w 399"/>
              <a:gd name="T31" fmla="*/ 53975 h 288"/>
              <a:gd name="T32" fmla="*/ 7162 w 399"/>
              <a:gd name="T33" fmla="*/ 47625 h 288"/>
              <a:gd name="T34" fmla="*/ 7162 w 399"/>
              <a:gd name="T35" fmla="*/ 44450 h 288"/>
              <a:gd name="T36" fmla="*/ 0 w 399"/>
              <a:gd name="T37" fmla="*/ 41275 h 288"/>
              <a:gd name="T38" fmla="*/ 0 w 399"/>
              <a:gd name="T39" fmla="*/ 28575 h 288"/>
              <a:gd name="T40" fmla="*/ 3979 w 399"/>
              <a:gd name="T41" fmla="*/ 22225 h 288"/>
              <a:gd name="T42" fmla="*/ 3979 w 399"/>
              <a:gd name="T43" fmla="*/ 19050 h 288"/>
              <a:gd name="T44" fmla="*/ 14323 w 399"/>
              <a:gd name="T45" fmla="*/ 19050 h 288"/>
              <a:gd name="T46" fmla="*/ 14323 w 399"/>
              <a:gd name="T47" fmla="*/ 15875 h 288"/>
              <a:gd name="T48" fmla="*/ 21485 w 399"/>
              <a:gd name="T49" fmla="*/ 15875 h 288"/>
              <a:gd name="T50" fmla="*/ 24668 w 399"/>
              <a:gd name="T51" fmla="*/ 9525 h 288"/>
              <a:gd name="T52" fmla="*/ 27851 w 399"/>
              <a:gd name="T53" fmla="*/ 9525 h 288"/>
              <a:gd name="T54" fmla="*/ 27851 w 399"/>
              <a:gd name="T55" fmla="*/ 6350 h 288"/>
              <a:gd name="T56" fmla="*/ 42174 w 399"/>
              <a:gd name="T57" fmla="*/ 9525 h 288"/>
              <a:gd name="T58" fmla="*/ 48540 w 399"/>
              <a:gd name="T59" fmla="*/ 9525 h 288"/>
              <a:gd name="T60" fmla="*/ 48540 w 399"/>
              <a:gd name="T61" fmla="*/ 6350 h 288"/>
              <a:gd name="T62" fmla="*/ 52519 w 399"/>
              <a:gd name="T63" fmla="*/ 6350 h 288"/>
              <a:gd name="T64" fmla="*/ 55702 w 399"/>
              <a:gd name="T65" fmla="*/ 0 h 288"/>
              <a:gd name="T66" fmla="*/ 58885 w 399"/>
              <a:gd name="T67" fmla="*/ 3969 h 288"/>
              <a:gd name="T68" fmla="*/ 62863 w 399"/>
              <a:gd name="T69" fmla="*/ 13494 h 288"/>
              <a:gd name="T70" fmla="*/ 69229 w 399"/>
              <a:gd name="T71" fmla="*/ 6350 h 288"/>
              <a:gd name="T72" fmla="*/ 79574 w 399"/>
              <a:gd name="T73" fmla="*/ 9525 h 288"/>
              <a:gd name="T74" fmla="*/ 76391 w 399"/>
              <a:gd name="T75" fmla="*/ 9525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99"/>
              <a:gd name="T115" fmla="*/ 0 h 288"/>
              <a:gd name="T116" fmla="*/ 399 w 399"/>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99" h="288">
                <a:moveTo>
                  <a:pt x="382" y="48"/>
                </a:moveTo>
                <a:lnTo>
                  <a:pt x="382" y="48"/>
                </a:lnTo>
                <a:lnTo>
                  <a:pt x="365" y="48"/>
                </a:lnTo>
                <a:lnTo>
                  <a:pt x="330" y="65"/>
                </a:lnTo>
                <a:lnTo>
                  <a:pt x="296" y="80"/>
                </a:lnTo>
                <a:lnTo>
                  <a:pt x="296" y="113"/>
                </a:lnTo>
                <a:lnTo>
                  <a:pt x="278" y="144"/>
                </a:lnTo>
                <a:lnTo>
                  <a:pt x="261" y="144"/>
                </a:lnTo>
                <a:lnTo>
                  <a:pt x="261" y="161"/>
                </a:lnTo>
                <a:lnTo>
                  <a:pt x="244" y="176"/>
                </a:lnTo>
                <a:lnTo>
                  <a:pt x="244" y="209"/>
                </a:lnTo>
                <a:lnTo>
                  <a:pt x="175" y="224"/>
                </a:lnTo>
                <a:lnTo>
                  <a:pt x="157" y="240"/>
                </a:lnTo>
                <a:lnTo>
                  <a:pt x="157" y="272"/>
                </a:lnTo>
                <a:lnTo>
                  <a:pt x="54" y="288"/>
                </a:lnTo>
                <a:lnTo>
                  <a:pt x="19" y="272"/>
                </a:lnTo>
                <a:lnTo>
                  <a:pt x="36" y="240"/>
                </a:lnTo>
                <a:lnTo>
                  <a:pt x="36" y="224"/>
                </a:lnTo>
                <a:lnTo>
                  <a:pt x="0" y="209"/>
                </a:lnTo>
                <a:lnTo>
                  <a:pt x="0" y="144"/>
                </a:lnTo>
                <a:lnTo>
                  <a:pt x="19" y="113"/>
                </a:lnTo>
                <a:lnTo>
                  <a:pt x="19" y="96"/>
                </a:lnTo>
                <a:lnTo>
                  <a:pt x="71" y="96"/>
                </a:lnTo>
                <a:lnTo>
                  <a:pt x="71" y="80"/>
                </a:lnTo>
                <a:lnTo>
                  <a:pt x="105" y="80"/>
                </a:lnTo>
                <a:lnTo>
                  <a:pt x="123" y="48"/>
                </a:lnTo>
                <a:lnTo>
                  <a:pt x="140" y="48"/>
                </a:lnTo>
                <a:lnTo>
                  <a:pt x="140" y="32"/>
                </a:lnTo>
                <a:lnTo>
                  <a:pt x="209" y="48"/>
                </a:lnTo>
                <a:lnTo>
                  <a:pt x="244" y="48"/>
                </a:lnTo>
                <a:lnTo>
                  <a:pt x="244" y="32"/>
                </a:lnTo>
                <a:lnTo>
                  <a:pt x="261" y="32"/>
                </a:lnTo>
                <a:lnTo>
                  <a:pt x="278" y="0"/>
                </a:lnTo>
                <a:lnTo>
                  <a:pt x="296" y="17"/>
                </a:lnTo>
                <a:lnTo>
                  <a:pt x="313" y="65"/>
                </a:lnTo>
                <a:lnTo>
                  <a:pt x="347" y="32"/>
                </a:lnTo>
                <a:lnTo>
                  <a:pt x="399" y="48"/>
                </a:lnTo>
                <a:lnTo>
                  <a:pt x="382" y="48"/>
                </a:lnTo>
                <a:close/>
              </a:path>
            </a:pathLst>
          </a:custGeom>
          <a:solidFill>
            <a:schemeClr val="accent1"/>
          </a:solidFill>
          <a:ln w="9525">
            <a:solidFill>
              <a:srgbClr val="B2B2B2"/>
            </a:solidFill>
            <a:round/>
            <a:headEnd/>
            <a:tailEnd/>
          </a:ln>
        </p:spPr>
        <p:txBody>
          <a:bodyPr/>
          <a:lstStyle/>
          <a:p>
            <a:endParaRPr lang="en-AU" dirty="0"/>
          </a:p>
        </p:txBody>
      </p:sp>
      <p:sp>
        <p:nvSpPr>
          <p:cNvPr id="204" name="Freeform 202"/>
          <p:cNvSpPr>
            <a:spLocks/>
          </p:cNvSpPr>
          <p:nvPr/>
        </p:nvSpPr>
        <p:spPr bwMode="auto">
          <a:xfrm>
            <a:off x="5575299" y="3678238"/>
            <a:ext cx="152400" cy="50800"/>
          </a:xfrm>
          <a:custGeom>
            <a:avLst/>
            <a:gdLst>
              <a:gd name="T0" fmla="*/ 10319 w 192"/>
              <a:gd name="T1" fmla="*/ 12902 h 63"/>
              <a:gd name="T2" fmla="*/ 10319 w 192"/>
              <a:gd name="T3" fmla="*/ 12902 h 63"/>
              <a:gd name="T4" fmla="*/ 10319 w 192"/>
              <a:gd name="T5" fmla="*/ 9676 h 63"/>
              <a:gd name="T6" fmla="*/ 10319 w 192"/>
              <a:gd name="T7" fmla="*/ 6451 h 63"/>
              <a:gd name="T8" fmla="*/ 0 w 192"/>
              <a:gd name="T9" fmla="*/ 0 h 63"/>
              <a:gd name="T10" fmla="*/ 17463 w 192"/>
              <a:gd name="T11" fmla="*/ 0 h 63"/>
              <a:gd name="T12" fmla="*/ 23812 w 192"/>
              <a:gd name="T13" fmla="*/ 3225 h 63"/>
              <a:gd name="T14" fmla="*/ 31750 w 192"/>
              <a:gd name="T15" fmla="*/ 3225 h 63"/>
              <a:gd name="T16" fmla="*/ 38100 w 192"/>
              <a:gd name="T17" fmla="*/ 9676 h 63"/>
              <a:gd name="T18" fmla="*/ 34925 w 192"/>
              <a:gd name="T19" fmla="*/ 9676 h 63"/>
              <a:gd name="T20" fmla="*/ 38100 w 192"/>
              <a:gd name="T21" fmla="*/ 12902 h 63"/>
              <a:gd name="T22" fmla="*/ 31750 w 192"/>
              <a:gd name="T23" fmla="*/ 12902 h 63"/>
              <a:gd name="T24" fmla="*/ 27781 w 192"/>
              <a:gd name="T25" fmla="*/ 12902 h 63"/>
              <a:gd name="T26" fmla="*/ 20637 w 192"/>
              <a:gd name="T27" fmla="*/ 12902 h 63"/>
              <a:gd name="T28" fmla="*/ 10319 w 192"/>
              <a:gd name="T29" fmla="*/ 12902 h 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2"/>
              <a:gd name="T46" fmla="*/ 0 h 63"/>
              <a:gd name="T47" fmla="*/ 192 w 192"/>
              <a:gd name="T48" fmla="*/ 63 h 6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2" h="63">
                <a:moveTo>
                  <a:pt x="54" y="63"/>
                </a:moveTo>
                <a:lnTo>
                  <a:pt x="54" y="63"/>
                </a:lnTo>
                <a:lnTo>
                  <a:pt x="54" y="48"/>
                </a:lnTo>
                <a:lnTo>
                  <a:pt x="54" y="32"/>
                </a:lnTo>
                <a:lnTo>
                  <a:pt x="0" y="0"/>
                </a:lnTo>
                <a:lnTo>
                  <a:pt x="88" y="0"/>
                </a:lnTo>
                <a:lnTo>
                  <a:pt x="123" y="15"/>
                </a:lnTo>
                <a:lnTo>
                  <a:pt x="157" y="15"/>
                </a:lnTo>
                <a:lnTo>
                  <a:pt x="192" y="48"/>
                </a:lnTo>
                <a:lnTo>
                  <a:pt x="175" y="48"/>
                </a:lnTo>
                <a:lnTo>
                  <a:pt x="192" y="63"/>
                </a:lnTo>
                <a:lnTo>
                  <a:pt x="157" y="63"/>
                </a:lnTo>
                <a:lnTo>
                  <a:pt x="140" y="63"/>
                </a:lnTo>
                <a:lnTo>
                  <a:pt x="105" y="63"/>
                </a:lnTo>
                <a:lnTo>
                  <a:pt x="54" y="63"/>
                </a:lnTo>
                <a:close/>
              </a:path>
            </a:pathLst>
          </a:custGeom>
          <a:solidFill>
            <a:schemeClr val="accent1"/>
          </a:solidFill>
          <a:ln w="9525">
            <a:solidFill>
              <a:srgbClr val="B2B2B2"/>
            </a:solidFill>
            <a:round/>
            <a:headEnd/>
            <a:tailEnd/>
          </a:ln>
        </p:spPr>
        <p:txBody>
          <a:bodyPr/>
          <a:lstStyle/>
          <a:p>
            <a:endParaRPr lang="en-AU" dirty="0"/>
          </a:p>
        </p:txBody>
      </p:sp>
      <p:sp>
        <p:nvSpPr>
          <p:cNvPr id="205" name="Freeform 203"/>
          <p:cNvSpPr>
            <a:spLocks/>
          </p:cNvSpPr>
          <p:nvPr/>
        </p:nvSpPr>
        <p:spPr bwMode="auto">
          <a:xfrm>
            <a:off x="5272087" y="3716338"/>
            <a:ext cx="412750" cy="152400"/>
          </a:xfrm>
          <a:custGeom>
            <a:avLst/>
            <a:gdLst>
              <a:gd name="T0" fmla="*/ 103188 w 520"/>
              <a:gd name="T1" fmla="*/ 12766 h 191"/>
              <a:gd name="T2" fmla="*/ 103188 w 520"/>
              <a:gd name="T3" fmla="*/ 12766 h 191"/>
              <a:gd name="T4" fmla="*/ 99219 w 520"/>
              <a:gd name="T5" fmla="*/ 12766 h 191"/>
              <a:gd name="T6" fmla="*/ 96044 w 520"/>
              <a:gd name="T7" fmla="*/ 3192 h 191"/>
              <a:gd name="T8" fmla="*/ 85725 w 520"/>
              <a:gd name="T9" fmla="*/ 3192 h 191"/>
              <a:gd name="T10" fmla="*/ 75406 w 520"/>
              <a:gd name="T11" fmla="*/ 6383 h 191"/>
              <a:gd name="T12" fmla="*/ 61912 w 520"/>
              <a:gd name="T13" fmla="*/ 6383 h 191"/>
              <a:gd name="T14" fmla="*/ 51594 w 520"/>
              <a:gd name="T15" fmla="*/ 0 h 191"/>
              <a:gd name="T16" fmla="*/ 41275 w 520"/>
              <a:gd name="T17" fmla="*/ 0 h 191"/>
              <a:gd name="T18" fmla="*/ 30956 w 520"/>
              <a:gd name="T19" fmla="*/ 6383 h 191"/>
              <a:gd name="T20" fmla="*/ 23812 w 520"/>
              <a:gd name="T21" fmla="*/ 6383 h 191"/>
              <a:gd name="T22" fmla="*/ 17462 w 520"/>
              <a:gd name="T23" fmla="*/ 6383 h 191"/>
              <a:gd name="T24" fmla="*/ 13494 w 520"/>
              <a:gd name="T25" fmla="*/ 0 h 191"/>
              <a:gd name="T26" fmla="*/ 7144 w 520"/>
              <a:gd name="T27" fmla="*/ 0 h 191"/>
              <a:gd name="T28" fmla="*/ 3175 w 520"/>
              <a:gd name="T29" fmla="*/ 3192 h 191"/>
              <a:gd name="T30" fmla="*/ 0 w 520"/>
              <a:gd name="T31" fmla="*/ 9575 h 191"/>
              <a:gd name="T32" fmla="*/ 3175 w 520"/>
              <a:gd name="T33" fmla="*/ 9575 h 191"/>
              <a:gd name="T34" fmla="*/ 3175 w 520"/>
              <a:gd name="T35" fmla="*/ 12766 h 191"/>
              <a:gd name="T36" fmla="*/ 10319 w 520"/>
              <a:gd name="T37" fmla="*/ 6383 h 191"/>
              <a:gd name="T38" fmla="*/ 17462 w 520"/>
              <a:gd name="T39" fmla="*/ 6383 h 191"/>
              <a:gd name="T40" fmla="*/ 20637 w 520"/>
              <a:gd name="T41" fmla="*/ 9575 h 191"/>
              <a:gd name="T42" fmla="*/ 17462 w 520"/>
              <a:gd name="T43" fmla="*/ 9575 h 191"/>
              <a:gd name="T44" fmla="*/ 17462 w 520"/>
              <a:gd name="T45" fmla="*/ 12766 h 191"/>
              <a:gd name="T46" fmla="*/ 7144 w 520"/>
              <a:gd name="T47" fmla="*/ 12766 h 191"/>
              <a:gd name="T48" fmla="*/ 3175 w 520"/>
              <a:gd name="T49" fmla="*/ 12766 h 191"/>
              <a:gd name="T50" fmla="*/ 3175 w 520"/>
              <a:gd name="T51" fmla="*/ 19150 h 191"/>
              <a:gd name="T52" fmla="*/ 7144 w 520"/>
              <a:gd name="T53" fmla="*/ 15958 h 191"/>
              <a:gd name="T54" fmla="*/ 7144 w 520"/>
              <a:gd name="T55" fmla="*/ 22341 h 191"/>
              <a:gd name="T56" fmla="*/ 3175 w 520"/>
              <a:gd name="T57" fmla="*/ 22341 h 191"/>
              <a:gd name="T58" fmla="*/ 3175 w 520"/>
              <a:gd name="T59" fmla="*/ 25533 h 191"/>
              <a:gd name="T60" fmla="*/ 7144 w 520"/>
              <a:gd name="T61" fmla="*/ 25533 h 191"/>
              <a:gd name="T62" fmla="*/ 7144 w 520"/>
              <a:gd name="T63" fmla="*/ 28725 h 191"/>
              <a:gd name="T64" fmla="*/ 10319 w 520"/>
              <a:gd name="T65" fmla="*/ 31916 h 191"/>
              <a:gd name="T66" fmla="*/ 7144 w 520"/>
              <a:gd name="T67" fmla="*/ 31916 h 191"/>
              <a:gd name="T68" fmla="*/ 13494 w 520"/>
              <a:gd name="T69" fmla="*/ 31916 h 191"/>
              <a:gd name="T70" fmla="*/ 13494 w 520"/>
              <a:gd name="T71" fmla="*/ 35108 h 191"/>
              <a:gd name="T72" fmla="*/ 20637 w 520"/>
              <a:gd name="T73" fmla="*/ 38299 h 191"/>
              <a:gd name="T74" fmla="*/ 27781 w 520"/>
              <a:gd name="T75" fmla="*/ 35108 h 191"/>
              <a:gd name="T76" fmla="*/ 30956 w 520"/>
              <a:gd name="T77" fmla="*/ 35108 h 191"/>
              <a:gd name="T78" fmla="*/ 38100 w 520"/>
              <a:gd name="T79" fmla="*/ 38299 h 191"/>
              <a:gd name="T80" fmla="*/ 41275 w 520"/>
              <a:gd name="T81" fmla="*/ 38299 h 191"/>
              <a:gd name="T82" fmla="*/ 48419 w 520"/>
              <a:gd name="T83" fmla="*/ 35108 h 191"/>
              <a:gd name="T84" fmla="*/ 54769 w 520"/>
              <a:gd name="T85" fmla="*/ 35108 h 191"/>
              <a:gd name="T86" fmla="*/ 54769 w 520"/>
              <a:gd name="T87" fmla="*/ 31916 h 191"/>
              <a:gd name="T88" fmla="*/ 54769 w 520"/>
              <a:gd name="T89" fmla="*/ 38299 h 191"/>
              <a:gd name="T90" fmla="*/ 57944 w 520"/>
              <a:gd name="T91" fmla="*/ 38299 h 191"/>
              <a:gd name="T92" fmla="*/ 57944 w 520"/>
              <a:gd name="T93" fmla="*/ 35108 h 191"/>
              <a:gd name="T94" fmla="*/ 68262 w 520"/>
              <a:gd name="T95" fmla="*/ 31916 h 191"/>
              <a:gd name="T96" fmla="*/ 72231 w 520"/>
              <a:gd name="T97" fmla="*/ 35108 h 191"/>
              <a:gd name="T98" fmla="*/ 82550 w 520"/>
              <a:gd name="T99" fmla="*/ 31916 h 191"/>
              <a:gd name="T100" fmla="*/ 92869 w 520"/>
              <a:gd name="T101" fmla="*/ 31916 h 191"/>
              <a:gd name="T102" fmla="*/ 92869 w 520"/>
              <a:gd name="T103" fmla="*/ 28725 h 191"/>
              <a:gd name="T104" fmla="*/ 103188 w 520"/>
              <a:gd name="T105" fmla="*/ 31916 h 191"/>
              <a:gd name="T106" fmla="*/ 99219 w 520"/>
              <a:gd name="T107" fmla="*/ 15958 h 191"/>
              <a:gd name="T108" fmla="*/ 103188 w 520"/>
              <a:gd name="T109" fmla="*/ 12766 h 1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20"/>
              <a:gd name="T166" fmla="*/ 0 h 191"/>
              <a:gd name="T167" fmla="*/ 520 w 520"/>
              <a:gd name="T168" fmla="*/ 191 h 19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20" h="191">
                <a:moveTo>
                  <a:pt x="520" y="63"/>
                </a:moveTo>
                <a:lnTo>
                  <a:pt x="520" y="63"/>
                </a:lnTo>
                <a:lnTo>
                  <a:pt x="503" y="63"/>
                </a:lnTo>
                <a:lnTo>
                  <a:pt x="485" y="15"/>
                </a:lnTo>
                <a:lnTo>
                  <a:pt x="434" y="15"/>
                </a:lnTo>
                <a:lnTo>
                  <a:pt x="382" y="32"/>
                </a:lnTo>
                <a:lnTo>
                  <a:pt x="313" y="32"/>
                </a:lnTo>
                <a:lnTo>
                  <a:pt x="261" y="0"/>
                </a:lnTo>
                <a:lnTo>
                  <a:pt x="209" y="0"/>
                </a:lnTo>
                <a:lnTo>
                  <a:pt x="157" y="32"/>
                </a:lnTo>
                <a:lnTo>
                  <a:pt x="123" y="32"/>
                </a:lnTo>
                <a:lnTo>
                  <a:pt x="88" y="32"/>
                </a:lnTo>
                <a:lnTo>
                  <a:pt x="71" y="0"/>
                </a:lnTo>
                <a:lnTo>
                  <a:pt x="36" y="0"/>
                </a:lnTo>
                <a:lnTo>
                  <a:pt x="19" y="15"/>
                </a:lnTo>
                <a:lnTo>
                  <a:pt x="0" y="48"/>
                </a:lnTo>
                <a:lnTo>
                  <a:pt x="19" y="48"/>
                </a:lnTo>
                <a:lnTo>
                  <a:pt x="19" y="63"/>
                </a:lnTo>
                <a:lnTo>
                  <a:pt x="54" y="32"/>
                </a:lnTo>
                <a:lnTo>
                  <a:pt x="88" y="32"/>
                </a:lnTo>
                <a:lnTo>
                  <a:pt x="105" y="48"/>
                </a:lnTo>
                <a:lnTo>
                  <a:pt x="88" y="48"/>
                </a:lnTo>
                <a:lnTo>
                  <a:pt x="88" y="63"/>
                </a:lnTo>
                <a:lnTo>
                  <a:pt x="36" y="63"/>
                </a:lnTo>
                <a:lnTo>
                  <a:pt x="19" y="63"/>
                </a:lnTo>
                <a:lnTo>
                  <a:pt x="19" y="96"/>
                </a:lnTo>
                <a:lnTo>
                  <a:pt x="36" y="80"/>
                </a:lnTo>
                <a:lnTo>
                  <a:pt x="36" y="111"/>
                </a:lnTo>
                <a:lnTo>
                  <a:pt x="19" y="111"/>
                </a:lnTo>
                <a:lnTo>
                  <a:pt x="19" y="128"/>
                </a:lnTo>
                <a:lnTo>
                  <a:pt x="36" y="128"/>
                </a:lnTo>
                <a:lnTo>
                  <a:pt x="36" y="143"/>
                </a:lnTo>
                <a:lnTo>
                  <a:pt x="54" y="159"/>
                </a:lnTo>
                <a:lnTo>
                  <a:pt x="36" y="159"/>
                </a:lnTo>
                <a:lnTo>
                  <a:pt x="71" y="159"/>
                </a:lnTo>
                <a:lnTo>
                  <a:pt x="71" y="176"/>
                </a:lnTo>
                <a:lnTo>
                  <a:pt x="105" y="191"/>
                </a:lnTo>
                <a:lnTo>
                  <a:pt x="140" y="176"/>
                </a:lnTo>
                <a:lnTo>
                  <a:pt x="157" y="176"/>
                </a:lnTo>
                <a:lnTo>
                  <a:pt x="192" y="191"/>
                </a:lnTo>
                <a:lnTo>
                  <a:pt x="209" y="191"/>
                </a:lnTo>
                <a:lnTo>
                  <a:pt x="244" y="176"/>
                </a:lnTo>
                <a:lnTo>
                  <a:pt x="278" y="176"/>
                </a:lnTo>
                <a:lnTo>
                  <a:pt x="278" y="159"/>
                </a:lnTo>
                <a:lnTo>
                  <a:pt x="278" y="191"/>
                </a:lnTo>
                <a:lnTo>
                  <a:pt x="295" y="191"/>
                </a:lnTo>
                <a:lnTo>
                  <a:pt x="295" y="176"/>
                </a:lnTo>
                <a:lnTo>
                  <a:pt x="347" y="159"/>
                </a:lnTo>
                <a:lnTo>
                  <a:pt x="365" y="176"/>
                </a:lnTo>
                <a:lnTo>
                  <a:pt x="416" y="159"/>
                </a:lnTo>
                <a:lnTo>
                  <a:pt x="468" y="159"/>
                </a:lnTo>
                <a:lnTo>
                  <a:pt x="468" y="143"/>
                </a:lnTo>
                <a:lnTo>
                  <a:pt x="520" y="159"/>
                </a:lnTo>
                <a:lnTo>
                  <a:pt x="503" y="80"/>
                </a:lnTo>
                <a:lnTo>
                  <a:pt x="520" y="63"/>
                </a:lnTo>
              </a:path>
            </a:pathLst>
          </a:custGeom>
          <a:solidFill>
            <a:schemeClr val="accent1"/>
          </a:solidFill>
          <a:ln w="9525">
            <a:solidFill>
              <a:srgbClr val="B2B2B2"/>
            </a:solidFill>
            <a:prstDash val="solid"/>
            <a:round/>
            <a:headEnd/>
            <a:tailEnd/>
          </a:ln>
        </p:spPr>
        <p:txBody>
          <a:bodyPr/>
          <a:lstStyle/>
          <a:p>
            <a:endParaRPr lang="en-AU" dirty="0"/>
          </a:p>
        </p:txBody>
      </p:sp>
      <p:sp>
        <p:nvSpPr>
          <p:cNvPr id="206" name="Freeform 204"/>
          <p:cNvSpPr>
            <a:spLocks/>
          </p:cNvSpPr>
          <p:nvPr/>
        </p:nvSpPr>
        <p:spPr bwMode="auto">
          <a:xfrm>
            <a:off x="5467349" y="3933826"/>
            <a:ext cx="93663" cy="100013"/>
          </a:xfrm>
          <a:custGeom>
            <a:avLst/>
            <a:gdLst>
              <a:gd name="T0" fmla="*/ 22825 w 119"/>
              <a:gd name="T1" fmla="*/ 5513 h 127"/>
              <a:gd name="T2" fmla="*/ 22825 w 119"/>
              <a:gd name="T3" fmla="*/ 5513 h 127"/>
              <a:gd name="T4" fmla="*/ 22825 w 119"/>
              <a:gd name="T5" fmla="*/ 0 h 127"/>
              <a:gd name="T6" fmla="*/ 19677 w 119"/>
              <a:gd name="T7" fmla="*/ 0 h 127"/>
              <a:gd name="T8" fmla="*/ 9445 w 119"/>
              <a:gd name="T9" fmla="*/ 5513 h 127"/>
              <a:gd name="T10" fmla="*/ 2361 w 119"/>
              <a:gd name="T11" fmla="*/ 5513 h 127"/>
              <a:gd name="T12" fmla="*/ 2361 w 119"/>
              <a:gd name="T13" fmla="*/ 9450 h 127"/>
              <a:gd name="T14" fmla="*/ 2361 w 119"/>
              <a:gd name="T15" fmla="*/ 14963 h 127"/>
              <a:gd name="T16" fmla="*/ 0 w 119"/>
              <a:gd name="T17" fmla="*/ 24413 h 127"/>
              <a:gd name="T18" fmla="*/ 6297 w 119"/>
              <a:gd name="T19" fmla="*/ 24413 h 127"/>
              <a:gd name="T20" fmla="*/ 9445 w 119"/>
              <a:gd name="T21" fmla="*/ 21263 h 127"/>
              <a:gd name="T22" fmla="*/ 12593 w 119"/>
              <a:gd name="T23" fmla="*/ 21263 h 127"/>
              <a:gd name="T24" fmla="*/ 16529 w 119"/>
              <a:gd name="T25" fmla="*/ 14963 h 127"/>
              <a:gd name="T26" fmla="*/ 12593 w 119"/>
              <a:gd name="T27" fmla="*/ 11813 h 127"/>
              <a:gd name="T28" fmla="*/ 22825 w 119"/>
              <a:gd name="T29" fmla="*/ 5513 h 1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9"/>
              <a:gd name="T46" fmla="*/ 0 h 127"/>
              <a:gd name="T47" fmla="*/ 119 w 119"/>
              <a:gd name="T48" fmla="*/ 127 h 1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9" h="127">
                <a:moveTo>
                  <a:pt x="119" y="31"/>
                </a:moveTo>
                <a:lnTo>
                  <a:pt x="119" y="31"/>
                </a:lnTo>
                <a:lnTo>
                  <a:pt x="119" y="0"/>
                </a:lnTo>
                <a:lnTo>
                  <a:pt x="101" y="0"/>
                </a:lnTo>
                <a:lnTo>
                  <a:pt x="49" y="31"/>
                </a:lnTo>
                <a:lnTo>
                  <a:pt x="15" y="31"/>
                </a:lnTo>
                <a:lnTo>
                  <a:pt x="15" y="48"/>
                </a:lnTo>
                <a:lnTo>
                  <a:pt x="15" y="79"/>
                </a:lnTo>
                <a:lnTo>
                  <a:pt x="0" y="127"/>
                </a:lnTo>
                <a:lnTo>
                  <a:pt x="32" y="127"/>
                </a:lnTo>
                <a:lnTo>
                  <a:pt x="49" y="111"/>
                </a:lnTo>
                <a:lnTo>
                  <a:pt x="67" y="111"/>
                </a:lnTo>
                <a:lnTo>
                  <a:pt x="84" y="79"/>
                </a:lnTo>
                <a:lnTo>
                  <a:pt x="67" y="63"/>
                </a:lnTo>
                <a:lnTo>
                  <a:pt x="119" y="31"/>
                </a:lnTo>
                <a:close/>
              </a:path>
            </a:pathLst>
          </a:custGeom>
          <a:solidFill>
            <a:schemeClr val="accent1"/>
          </a:solidFill>
          <a:ln w="9525">
            <a:solidFill>
              <a:srgbClr val="B2B2B2"/>
            </a:solidFill>
            <a:round/>
            <a:headEnd/>
            <a:tailEnd/>
          </a:ln>
        </p:spPr>
        <p:txBody>
          <a:bodyPr/>
          <a:lstStyle/>
          <a:p>
            <a:endParaRPr lang="en-AU" dirty="0"/>
          </a:p>
        </p:txBody>
      </p:sp>
      <p:sp>
        <p:nvSpPr>
          <p:cNvPr id="207" name="Freeform 205"/>
          <p:cNvSpPr>
            <a:spLocks/>
          </p:cNvSpPr>
          <p:nvPr/>
        </p:nvSpPr>
        <p:spPr bwMode="auto">
          <a:xfrm>
            <a:off x="5810249" y="4110038"/>
            <a:ext cx="136525" cy="63500"/>
          </a:xfrm>
          <a:custGeom>
            <a:avLst/>
            <a:gdLst>
              <a:gd name="T0" fmla="*/ 26832 w 173"/>
              <a:gd name="T1" fmla="*/ 13494 h 80"/>
              <a:gd name="T2" fmla="*/ 26832 w 173"/>
              <a:gd name="T3" fmla="*/ 13494 h 80"/>
              <a:gd name="T4" fmla="*/ 33934 w 173"/>
              <a:gd name="T5" fmla="*/ 6350 h 80"/>
              <a:gd name="T6" fmla="*/ 33934 w 173"/>
              <a:gd name="T7" fmla="*/ 3969 h 80"/>
              <a:gd name="T8" fmla="*/ 30777 w 173"/>
              <a:gd name="T9" fmla="*/ 0 h 80"/>
              <a:gd name="T10" fmla="*/ 20518 w 173"/>
              <a:gd name="T11" fmla="*/ 9525 h 80"/>
              <a:gd name="T12" fmla="*/ 10259 w 173"/>
              <a:gd name="T13" fmla="*/ 9525 h 80"/>
              <a:gd name="T14" fmla="*/ 3157 w 173"/>
              <a:gd name="T15" fmla="*/ 9525 h 80"/>
              <a:gd name="T16" fmla="*/ 0 w 173"/>
              <a:gd name="T17" fmla="*/ 13494 h 80"/>
              <a:gd name="T18" fmla="*/ 3157 w 173"/>
              <a:gd name="T19" fmla="*/ 15875 h 80"/>
              <a:gd name="T20" fmla="*/ 6313 w 173"/>
              <a:gd name="T21" fmla="*/ 15875 h 80"/>
              <a:gd name="T22" fmla="*/ 10259 w 173"/>
              <a:gd name="T23" fmla="*/ 15875 h 80"/>
              <a:gd name="T24" fmla="*/ 13416 w 173"/>
              <a:gd name="T25" fmla="*/ 15875 h 80"/>
              <a:gd name="T26" fmla="*/ 16572 w 173"/>
              <a:gd name="T27" fmla="*/ 15875 h 80"/>
              <a:gd name="T28" fmla="*/ 20518 w 173"/>
              <a:gd name="T29" fmla="*/ 15875 h 80"/>
              <a:gd name="T30" fmla="*/ 20518 w 173"/>
              <a:gd name="T31" fmla="*/ 13494 h 80"/>
              <a:gd name="T32" fmla="*/ 23675 w 173"/>
              <a:gd name="T33" fmla="*/ 13494 h 80"/>
              <a:gd name="T34" fmla="*/ 26832 w 173"/>
              <a:gd name="T35" fmla="*/ 13494 h 8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3"/>
              <a:gd name="T55" fmla="*/ 0 h 80"/>
              <a:gd name="T56" fmla="*/ 173 w 173"/>
              <a:gd name="T57" fmla="*/ 80 h 8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3" h="80">
                <a:moveTo>
                  <a:pt x="139" y="65"/>
                </a:moveTo>
                <a:lnTo>
                  <a:pt x="139" y="65"/>
                </a:lnTo>
                <a:lnTo>
                  <a:pt x="173" y="32"/>
                </a:lnTo>
                <a:lnTo>
                  <a:pt x="173" y="17"/>
                </a:lnTo>
                <a:lnTo>
                  <a:pt x="156" y="0"/>
                </a:lnTo>
                <a:lnTo>
                  <a:pt x="104" y="48"/>
                </a:lnTo>
                <a:lnTo>
                  <a:pt x="52" y="48"/>
                </a:lnTo>
                <a:lnTo>
                  <a:pt x="18" y="48"/>
                </a:lnTo>
                <a:lnTo>
                  <a:pt x="0" y="65"/>
                </a:lnTo>
                <a:lnTo>
                  <a:pt x="18" y="80"/>
                </a:lnTo>
                <a:lnTo>
                  <a:pt x="35" y="80"/>
                </a:lnTo>
                <a:lnTo>
                  <a:pt x="52" y="80"/>
                </a:lnTo>
                <a:lnTo>
                  <a:pt x="70" y="80"/>
                </a:lnTo>
                <a:lnTo>
                  <a:pt x="87" y="80"/>
                </a:lnTo>
                <a:lnTo>
                  <a:pt x="104" y="80"/>
                </a:lnTo>
                <a:lnTo>
                  <a:pt x="104" y="65"/>
                </a:lnTo>
                <a:lnTo>
                  <a:pt x="121" y="65"/>
                </a:lnTo>
                <a:lnTo>
                  <a:pt x="139" y="65"/>
                </a:lnTo>
                <a:close/>
              </a:path>
            </a:pathLst>
          </a:custGeom>
          <a:solidFill>
            <a:schemeClr val="accent1"/>
          </a:solidFill>
          <a:ln w="9525">
            <a:solidFill>
              <a:srgbClr val="B2B2B2"/>
            </a:solidFill>
            <a:round/>
            <a:headEnd/>
            <a:tailEnd/>
          </a:ln>
        </p:spPr>
        <p:txBody>
          <a:bodyPr/>
          <a:lstStyle/>
          <a:p>
            <a:endParaRPr lang="en-AU" dirty="0"/>
          </a:p>
        </p:txBody>
      </p:sp>
      <p:sp>
        <p:nvSpPr>
          <p:cNvPr id="208" name="Freeform 206"/>
          <p:cNvSpPr>
            <a:spLocks/>
          </p:cNvSpPr>
          <p:nvPr/>
        </p:nvSpPr>
        <p:spPr bwMode="auto">
          <a:xfrm>
            <a:off x="5932487" y="4097338"/>
            <a:ext cx="14288" cy="25400"/>
          </a:xfrm>
          <a:custGeom>
            <a:avLst/>
            <a:gdLst>
              <a:gd name="T0" fmla="*/ 4202 w 17"/>
              <a:gd name="T1" fmla="*/ 6158 h 33"/>
              <a:gd name="T2" fmla="*/ 4202 w 17"/>
              <a:gd name="T3" fmla="*/ 6158 h 33"/>
              <a:gd name="T4" fmla="*/ 0 w 17"/>
              <a:gd name="T5" fmla="*/ 3079 h 33"/>
              <a:gd name="T6" fmla="*/ 0 w 17"/>
              <a:gd name="T7" fmla="*/ 0 h 33"/>
              <a:gd name="T8" fmla="*/ 4202 w 17"/>
              <a:gd name="T9" fmla="*/ 0 h 33"/>
              <a:gd name="T10" fmla="*/ 4202 w 17"/>
              <a:gd name="T11" fmla="*/ 6158 h 33"/>
              <a:gd name="T12" fmla="*/ 0 60000 65536"/>
              <a:gd name="T13" fmla="*/ 0 60000 65536"/>
              <a:gd name="T14" fmla="*/ 0 60000 65536"/>
              <a:gd name="T15" fmla="*/ 0 60000 65536"/>
              <a:gd name="T16" fmla="*/ 0 60000 65536"/>
              <a:gd name="T17" fmla="*/ 0 60000 65536"/>
              <a:gd name="T18" fmla="*/ 0 w 17"/>
              <a:gd name="T19" fmla="*/ 0 h 33"/>
              <a:gd name="T20" fmla="*/ 17 w 17"/>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17" h="33">
                <a:moveTo>
                  <a:pt x="17" y="33"/>
                </a:moveTo>
                <a:lnTo>
                  <a:pt x="17" y="33"/>
                </a:lnTo>
                <a:lnTo>
                  <a:pt x="0" y="16"/>
                </a:lnTo>
                <a:lnTo>
                  <a:pt x="0" y="0"/>
                </a:lnTo>
                <a:lnTo>
                  <a:pt x="17" y="0"/>
                </a:lnTo>
                <a:lnTo>
                  <a:pt x="17" y="33"/>
                </a:lnTo>
              </a:path>
            </a:pathLst>
          </a:custGeom>
          <a:solidFill>
            <a:schemeClr val="accent1"/>
          </a:solidFill>
          <a:ln w="9525">
            <a:solidFill>
              <a:srgbClr val="B2B2B2"/>
            </a:solidFill>
            <a:prstDash val="solid"/>
            <a:round/>
            <a:headEnd/>
            <a:tailEnd/>
          </a:ln>
        </p:spPr>
        <p:txBody>
          <a:bodyPr/>
          <a:lstStyle/>
          <a:p>
            <a:endParaRPr lang="en-AU" dirty="0"/>
          </a:p>
        </p:txBody>
      </p:sp>
      <p:sp>
        <p:nvSpPr>
          <p:cNvPr id="209" name="Freeform 207"/>
          <p:cNvSpPr>
            <a:spLocks/>
          </p:cNvSpPr>
          <p:nvPr/>
        </p:nvSpPr>
        <p:spPr bwMode="auto">
          <a:xfrm>
            <a:off x="5643562" y="4287838"/>
            <a:ext cx="220663" cy="101600"/>
          </a:xfrm>
          <a:custGeom>
            <a:avLst/>
            <a:gdLst>
              <a:gd name="T0" fmla="*/ 0 w 279"/>
              <a:gd name="T1" fmla="*/ 6301 h 129"/>
              <a:gd name="T2" fmla="*/ 0 w 279"/>
              <a:gd name="T3" fmla="*/ 6301 h 129"/>
              <a:gd name="T4" fmla="*/ 3164 w 279"/>
              <a:gd name="T5" fmla="*/ 3150 h 129"/>
              <a:gd name="T6" fmla="*/ 13445 w 279"/>
              <a:gd name="T7" fmla="*/ 11814 h 129"/>
              <a:gd name="T8" fmla="*/ 16609 w 279"/>
              <a:gd name="T9" fmla="*/ 18902 h 129"/>
              <a:gd name="T10" fmla="*/ 41127 w 279"/>
              <a:gd name="T11" fmla="*/ 3150 h 129"/>
              <a:gd name="T12" fmla="*/ 54573 w 279"/>
              <a:gd name="T13" fmla="*/ 0 h 129"/>
              <a:gd name="T14" fmla="*/ 54573 w 279"/>
              <a:gd name="T15" fmla="*/ 3150 h 129"/>
              <a:gd name="T16" fmla="*/ 51409 w 279"/>
              <a:gd name="T17" fmla="*/ 6301 h 129"/>
              <a:gd name="T18" fmla="*/ 51409 w 279"/>
              <a:gd name="T19" fmla="*/ 9451 h 129"/>
              <a:gd name="T20" fmla="*/ 37964 w 279"/>
              <a:gd name="T21" fmla="*/ 11814 h 129"/>
              <a:gd name="T22" fmla="*/ 23727 w 279"/>
              <a:gd name="T23" fmla="*/ 21265 h 129"/>
              <a:gd name="T24" fmla="*/ 16609 w 279"/>
              <a:gd name="T25" fmla="*/ 21265 h 129"/>
              <a:gd name="T26" fmla="*/ 10282 w 279"/>
              <a:gd name="T27" fmla="*/ 25203 h 129"/>
              <a:gd name="T28" fmla="*/ 3164 w 279"/>
              <a:gd name="T29" fmla="*/ 25203 h 129"/>
              <a:gd name="T30" fmla="*/ 0 w 279"/>
              <a:gd name="T31" fmla="*/ 6301 h 12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9"/>
              <a:gd name="T49" fmla="*/ 0 h 129"/>
              <a:gd name="T50" fmla="*/ 279 w 279"/>
              <a:gd name="T51" fmla="*/ 129 h 12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9" h="129">
                <a:moveTo>
                  <a:pt x="0" y="33"/>
                </a:moveTo>
                <a:lnTo>
                  <a:pt x="0" y="33"/>
                </a:lnTo>
                <a:lnTo>
                  <a:pt x="17" y="16"/>
                </a:lnTo>
                <a:lnTo>
                  <a:pt x="69" y="63"/>
                </a:lnTo>
                <a:lnTo>
                  <a:pt x="87" y="96"/>
                </a:lnTo>
                <a:lnTo>
                  <a:pt x="209" y="16"/>
                </a:lnTo>
                <a:lnTo>
                  <a:pt x="279" y="0"/>
                </a:lnTo>
                <a:lnTo>
                  <a:pt x="279" y="16"/>
                </a:lnTo>
                <a:lnTo>
                  <a:pt x="261" y="33"/>
                </a:lnTo>
                <a:lnTo>
                  <a:pt x="261" y="48"/>
                </a:lnTo>
                <a:lnTo>
                  <a:pt x="192" y="63"/>
                </a:lnTo>
                <a:lnTo>
                  <a:pt x="123" y="111"/>
                </a:lnTo>
                <a:lnTo>
                  <a:pt x="87" y="111"/>
                </a:lnTo>
                <a:lnTo>
                  <a:pt x="52" y="129"/>
                </a:lnTo>
                <a:lnTo>
                  <a:pt x="17" y="129"/>
                </a:lnTo>
                <a:lnTo>
                  <a:pt x="0" y="33"/>
                </a:lnTo>
                <a:close/>
              </a:path>
            </a:pathLst>
          </a:custGeom>
          <a:solidFill>
            <a:schemeClr val="accent1"/>
          </a:solidFill>
          <a:ln w="9525">
            <a:solidFill>
              <a:srgbClr val="B2B2B2"/>
            </a:solidFill>
            <a:round/>
            <a:headEnd/>
            <a:tailEnd/>
          </a:ln>
        </p:spPr>
        <p:txBody>
          <a:bodyPr/>
          <a:lstStyle/>
          <a:p>
            <a:endParaRPr lang="en-AU" dirty="0"/>
          </a:p>
        </p:txBody>
      </p:sp>
      <p:sp>
        <p:nvSpPr>
          <p:cNvPr id="210" name="Freeform 208"/>
          <p:cNvSpPr>
            <a:spLocks/>
          </p:cNvSpPr>
          <p:nvPr/>
        </p:nvSpPr>
        <p:spPr bwMode="auto">
          <a:xfrm>
            <a:off x="4900613" y="3690938"/>
            <a:ext cx="12700" cy="52388"/>
          </a:xfrm>
          <a:custGeom>
            <a:avLst/>
            <a:gdLst>
              <a:gd name="T0" fmla="*/ 0 w 18"/>
              <a:gd name="T1" fmla="*/ 4030 h 65"/>
              <a:gd name="T2" fmla="*/ 0 w 18"/>
              <a:gd name="T3" fmla="*/ 4030 h 65"/>
              <a:gd name="T4" fmla="*/ 0 w 18"/>
              <a:gd name="T5" fmla="*/ 9672 h 65"/>
              <a:gd name="T6" fmla="*/ 2822 w 18"/>
              <a:gd name="T7" fmla="*/ 13701 h 65"/>
              <a:gd name="T8" fmla="*/ 2822 w 18"/>
              <a:gd name="T9" fmla="*/ 0 h 65"/>
              <a:gd name="T10" fmla="*/ 0 w 18"/>
              <a:gd name="T11" fmla="*/ 4030 h 65"/>
              <a:gd name="T12" fmla="*/ 0 60000 65536"/>
              <a:gd name="T13" fmla="*/ 0 60000 65536"/>
              <a:gd name="T14" fmla="*/ 0 60000 65536"/>
              <a:gd name="T15" fmla="*/ 0 60000 65536"/>
              <a:gd name="T16" fmla="*/ 0 60000 65536"/>
              <a:gd name="T17" fmla="*/ 0 60000 65536"/>
              <a:gd name="T18" fmla="*/ 0 w 18"/>
              <a:gd name="T19" fmla="*/ 0 h 65"/>
              <a:gd name="T20" fmla="*/ 18 w 18"/>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18" h="65">
                <a:moveTo>
                  <a:pt x="0" y="17"/>
                </a:moveTo>
                <a:lnTo>
                  <a:pt x="0" y="17"/>
                </a:lnTo>
                <a:lnTo>
                  <a:pt x="0" y="48"/>
                </a:lnTo>
                <a:lnTo>
                  <a:pt x="18" y="65"/>
                </a:lnTo>
                <a:lnTo>
                  <a:pt x="18" y="0"/>
                </a:lnTo>
                <a:lnTo>
                  <a:pt x="0" y="17"/>
                </a:lnTo>
              </a:path>
            </a:pathLst>
          </a:custGeom>
          <a:solidFill>
            <a:schemeClr val="accent1"/>
          </a:solidFill>
          <a:ln w="9525">
            <a:solidFill>
              <a:srgbClr val="B2B2B2"/>
            </a:solidFill>
            <a:prstDash val="solid"/>
            <a:round/>
            <a:headEnd/>
            <a:tailEnd/>
          </a:ln>
        </p:spPr>
        <p:txBody>
          <a:bodyPr/>
          <a:lstStyle/>
          <a:p>
            <a:endParaRPr lang="en-AU" dirty="0"/>
          </a:p>
        </p:txBody>
      </p:sp>
      <p:sp>
        <p:nvSpPr>
          <p:cNvPr id="211" name="Freeform 209"/>
          <p:cNvSpPr>
            <a:spLocks/>
          </p:cNvSpPr>
          <p:nvPr/>
        </p:nvSpPr>
        <p:spPr bwMode="auto">
          <a:xfrm>
            <a:off x="4886325" y="3743326"/>
            <a:ext cx="41275" cy="61913"/>
          </a:xfrm>
          <a:custGeom>
            <a:avLst/>
            <a:gdLst>
              <a:gd name="T0" fmla="*/ 0 w 52"/>
              <a:gd name="T1" fmla="*/ 0 h 79"/>
              <a:gd name="T2" fmla="*/ 0 w 52"/>
              <a:gd name="T3" fmla="*/ 0 h 79"/>
              <a:gd name="T4" fmla="*/ 3969 w 52"/>
              <a:gd name="T5" fmla="*/ 12539 h 79"/>
              <a:gd name="T6" fmla="*/ 3969 w 52"/>
              <a:gd name="T7" fmla="*/ 14890 h 79"/>
              <a:gd name="T8" fmla="*/ 7144 w 52"/>
              <a:gd name="T9" fmla="*/ 12539 h 79"/>
              <a:gd name="T10" fmla="*/ 10319 w 52"/>
              <a:gd name="T11" fmla="*/ 3135 h 79"/>
              <a:gd name="T12" fmla="*/ 7144 w 52"/>
              <a:gd name="T13" fmla="*/ 0 h 79"/>
              <a:gd name="T14" fmla="*/ 0 w 52"/>
              <a:gd name="T15" fmla="*/ 0 h 79"/>
              <a:gd name="T16" fmla="*/ 0 60000 65536"/>
              <a:gd name="T17" fmla="*/ 0 60000 65536"/>
              <a:gd name="T18" fmla="*/ 0 60000 65536"/>
              <a:gd name="T19" fmla="*/ 0 60000 65536"/>
              <a:gd name="T20" fmla="*/ 0 60000 65536"/>
              <a:gd name="T21" fmla="*/ 0 60000 65536"/>
              <a:gd name="T22" fmla="*/ 0 60000 65536"/>
              <a:gd name="T23" fmla="*/ 0 60000 65536"/>
              <a:gd name="T24" fmla="*/ 0 w 52"/>
              <a:gd name="T25" fmla="*/ 0 h 79"/>
              <a:gd name="T26" fmla="*/ 52 w 52"/>
              <a:gd name="T27" fmla="*/ 79 h 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 h="79">
                <a:moveTo>
                  <a:pt x="0" y="0"/>
                </a:moveTo>
                <a:lnTo>
                  <a:pt x="0" y="0"/>
                </a:lnTo>
                <a:lnTo>
                  <a:pt x="17" y="64"/>
                </a:lnTo>
                <a:lnTo>
                  <a:pt x="17" y="79"/>
                </a:lnTo>
                <a:lnTo>
                  <a:pt x="35" y="64"/>
                </a:lnTo>
                <a:lnTo>
                  <a:pt x="52" y="16"/>
                </a:lnTo>
                <a:lnTo>
                  <a:pt x="35" y="0"/>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212" name="Freeform 210"/>
          <p:cNvSpPr>
            <a:spLocks/>
          </p:cNvSpPr>
          <p:nvPr/>
        </p:nvSpPr>
        <p:spPr bwMode="auto">
          <a:xfrm>
            <a:off x="4983162" y="3819526"/>
            <a:ext cx="71438" cy="38100"/>
          </a:xfrm>
          <a:custGeom>
            <a:avLst/>
            <a:gdLst>
              <a:gd name="T0" fmla="*/ 0 w 88"/>
              <a:gd name="T1" fmla="*/ 0 h 48"/>
              <a:gd name="T2" fmla="*/ 0 w 88"/>
              <a:gd name="T3" fmla="*/ 0 h 48"/>
              <a:gd name="T4" fmla="*/ 0 w 88"/>
              <a:gd name="T5" fmla="*/ 2381 h 48"/>
              <a:gd name="T6" fmla="*/ 14612 w 88"/>
              <a:gd name="T7" fmla="*/ 9525 h 48"/>
              <a:gd name="T8" fmla="*/ 18671 w 88"/>
              <a:gd name="T9" fmla="*/ 0 h 48"/>
              <a:gd name="T10" fmla="*/ 11365 w 88"/>
              <a:gd name="T11" fmla="*/ 0 h 48"/>
              <a:gd name="T12" fmla="*/ 4059 w 88"/>
              <a:gd name="T13" fmla="*/ 0 h 48"/>
              <a:gd name="T14" fmla="*/ 0 w 88"/>
              <a:gd name="T15" fmla="*/ 0 h 48"/>
              <a:gd name="T16" fmla="*/ 0 60000 65536"/>
              <a:gd name="T17" fmla="*/ 0 60000 65536"/>
              <a:gd name="T18" fmla="*/ 0 60000 65536"/>
              <a:gd name="T19" fmla="*/ 0 60000 65536"/>
              <a:gd name="T20" fmla="*/ 0 60000 65536"/>
              <a:gd name="T21" fmla="*/ 0 60000 65536"/>
              <a:gd name="T22" fmla="*/ 0 60000 65536"/>
              <a:gd name="T23" fmla="*/ 0 60000 65536"/>
              <a:gd name="T24" fmla="*/ 0 w 88"/>
              <a:gd name="T25" fmla="*/ 0 h 48"/>
              <a:gd name="T26" fmla="*/ 88 w 88"/>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8" h="48">
                <a:moveTo>
                  <a:pt x="0" y="0"/>
                </a:moveTo>
                <a:lnTo>
                  <a:pt x="0" y="0"/>
                </a:lnTo>
                <a:lnTo>
                  <a:pt x="0" y="15"/>
                </a:lnTo>
                <a:lnTo>
                  <a:pt x="69" y="48"/>
                </a:lnTo>
                <a:lnTo>
                  <a:pt x="88" y="0"/>
                </a:lnTo>
                <a:lnTo>
                  <a:pt x="52" y="0"/>
                </a:lnTo>
                <a:lnTo>
                  <a:pt x="17" y="0"/>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213" name="Freeform 211"/>
          <p:cNvSpPr>
            <a:spLocks/>
          </p:cNvSpPr>
          <p:nvPr/>
        </p:nvSpPr>
        <p:spPr bwMode="auto">
          <a:xfrm>
            <a:off x="5176837" y="3819526"/>
            <a:ext cx="41275" cy="38100"/>
          </a:xfrm>
          <a:custGeom>
            <a:avLst/>
            <a:gdLst>
              <a:gd name="T0" fmla="*/ 0 w 52"/>
              <a:gd name="T1" fmla="*/ 2381 h 48"/>
              <a:gd name="T2" fmla="*/ 0 w 52"/>
              <a:gd name="T3" fmla="*/ 2381 h 48"/>
              <a:gd name="T4" fmla="*/ 3969 w 52"/>
              <a:gd name="T5" fmla="*/ 2381 h 48"/>
              <a:gd name="T6" fmla="*/ 3969 w 52"/>
              <a:gd name="T7" fmla="*/ 9525 h 48"/>
              <a:gd name="T8" fmla="*/ 7144 w 52"/>
              <a:gd name="T9" fmla="*/ 9525 h 48"/>
              <a:gd name="T10" fmla="*/ 10319 w 52"/>
              <a:gd name="T11" fmla="*/ 9525 h 48"/>
              <a:gd name="T12" fmla="*/ 7144 w 52"/>
              <a:gd name="T13" fmla="*/ 2381 h 48"/>
              <a:gd name="T14" fmla="*/ 10319 w 52"/>
              <a:gd name="T15" fmla="*/ 5556 h 48"/>
              <a:gd name="T16" fmla="*/ 10319 w 52"/>
              <a:gd name="T17" fmla="*/ 2381 h 48"/>
              <a:gd name="T18" fmla="*/ 3969 w 52"/>
              <a:gd name="T19" fmla="*/ 0 h 48"/>
              <a:gd name="T20" fmla="*/ 0 w 52"/>
              <a:gd name="T21" fmla="*/ 2381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48"/>
              <a:gd name="T35" fmla="*/ 52 w 52"/>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48">
                <a:moveTo>
                  <a:pt x="0" y="15"/>
                </a:moveTo>
                <a:lnTo>
                  <a:pt x="0" y="15"/>
                </a:lnTo>
                <a:lnTo>
                  <a:pt x="17" y="15"/>
                </a:lnTo>
                <a:lnTo>
                  <a:pt x="17" y="48"/>
                </a:lnTo>
                <a:lnTo>
                  <a:pt x="34" y="48"/>
                </a:lnTo>
                <a:lnTo>
                  <a:pt x="52" y="48"/>
                </a:lnTo>
                <a:lnTo>
                  <a:pt x="34" y="15"/>
                </a:lnTo>
                <a:lnTo>
                  <a:pt x="52" y="31"/>
                </a:lnTo>
                <a:lnTo>
                  <a:pt x="52" y="15"/>
                </a:lnTo>
                <a:lnTo>
                  <a:pt x="17" y="0"/>
                </a:lnTo>
                <a:lnTo>
                  <a:pt x="0" y="15"/>
                </a:lnTo>
              </a:path>
            </a:pathLst>
          </a:custGeom>
          <a:solidFill>
            <a:schemeClr val="accent1"/>
          </a:solidFill>
          <a:ln w="9525">
            <a:solidFill>
              <a:srgbClr val="B2B2B2"/>
            </a:solidFill>
            <a:prstDash val="solid"/>
            <a:round/>
            <a:headEnd/>
            <a:tailEnd/>
          </a:ln>
        </p:spPr>
        <p:txBody>
          <a:bodyPr/>
          <a:lstStyle/>
          <a:p>
            <a:endParaRPr lang="en-AU" dirty="0"/>
          </a:p>
        </p:txBody>
      </p:sp>
      <p:sp>
        <p:nvSpPr>
          <p:cNvPr id="214" name="Freeform 212"/>
          <p:cNvSpPr>
            <a:spLocks/>
          </p:cNvSpPr>
          <p:nvPr/>
        </p:nvSpPr>
        <p:spPr bwMode="auto">
          <a:xfrm>
            <a:off x="5230812" y="3881438"/>
            <a:ext cx="55563" cy="14288"/>
          </a:xfrm>
          <a:custGeom>
            <a:avLst/>
            <a:gdLst>
              <a:gd name="T0" fmla="*/ 0 w 71"/>
              <a:gd name="T1" fmla="*/ 4202 h 17"/>
              <a:gd name="T2" fmla="*/ 0 w 71"/>
              <a:gd name="T3" fmla="*/ 4202 h 17"/>
              <a:gd name="T4" fmla="*/ 7043 w 71"/>
              <a:gd name="T5" fmla="*/ 4202 h 17"/>
              <a:gd name="T6" fmla="*/ 13304 w 71"/>
              <a:gd name="T7" fmla="*/ 4202 h 17"/>
              <a:gd name="T8" fmla="*/ 10174 w 71"/>
              <a:gd name="T9" fmla="*/ 4202 h 17"/>
              <a:gd name="T10" fmla="*/ 0 w 71"/>
              <a:gd name="T11" fmla="*/ 0 h 17"/>
              <a:gd name="T12" fmla="*/ 0 w 71"/>
              <a:gd name="T13" fmla="*/ 4202 h 17"/>
              <a:gd name="T14" fmla="*/ 0 60000 65536"/>
              <a:gd name="T15" fmla="*/ 0 60000 65536"/>
              <a:gd name="T16" fmla="*/ 0 60000 65536"/>
              <a:gd name="T17" fmla="*/ 0 60000 65536"/>
              <a:gd name="T18" fmla="*/ 0 60000 65536"/>
              <a:gd name="T19" fmla="*/ 0 60000 65536"/>
              <a:gd name="T20" fmla="*/ 0 60000 65536"/>
              <a:gd name="T21" fmla="*/ 0 w 71"/>
              <a:gd name="T22" fmla="*/ 0 h 17"/>
              <a:gd name="T23" fmla="*/ 71 w 71"/>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17">
                <a:moveTo>
                  <a:pt x="0" y="17"/>
                </a:moveTo>
                <a:lnTo>
                  <a:pt x="0" y="17"/>
                </a:lnTo>
                <a:lnTo>
                  <a:pt x="36" y="17"/>
                </a:lnTo>
                <a:lnTo>
                  <a:pt x="71" y="17"/>
                </a:lnTo>
                <a:lnTo>
                  <a:pt x="54" y="17"/>
                </a:lnTo>
                <a:lnTo>
                  <a:pt x="0" y="0"/>
                </a:lnTo>
                <a:lnTo>
                  <a:pt x="0" y="17"/>
                </a:lnTo>
              </a:path>
            </a:pathLst>
          </a:custGeom>
          <a:solidFill>
            <a:schemeClr val="accent1"/>
          </a:solidFill>
          <a:ln w="9525">
            <a:solidFill>
              <a:srgbClr val="B2B2B2"/>
            </a:solidFill>
            <a:prstDash val="solid"/>
            <a:round/>
            <a:headEnd/>
            <a:tailEnd/>
          </a:ln>
        </p:spPr>
        <p:txBody>
          <a:bodyPr/>
          <a:lstStyle/>
          <a:p>
            <a:endParaRPr lang="en-AU" dirty="0"/>
          </a:p>
        </p:txBody>
      </p:sp>
      <p:sp>
        <p:nvSpPr>
          <p:cNvPr id="215" name="Freeform 213"/>
          <p:cNvSpPr>
            <a:spLocks/>
          </p:cNvSpPr>
          <p:nvPr/>
        </p:nvSpPr>
        <p:spPr bwMode="auto">
          <a:xfrm>
            <a:off x="5410199" y="3881438"/>
            <a:ext cx="55563" cy="25400"/>
          </a:xfrm>
          <a:custGeom>
            <a:avLst/>
            <a:gdLst>
              <a:gd name="T0" fmla="*/ 0 w 70"/>
              <a:gd name="T1" fmla="*/ 3175 h 32"/>
              <a:gd name="T2" fmla="*/ 0 w 70"/>
              <a:gd name="T3" fmla="*/ 3175 h 32"/>
              <a:gd name="T4" fmla="*/ 3175 w 70"/>
              <a:gd name="T5" fmla="*/ 6350 h 32"/>
              <a:gd name="T6" fmla="*/ 7144 w 70"/>
              <a:gd name="T7" fmla="*/ 6350 h 32"/>
              <a:gd name="T8" fmla="*/ 10319 w 70"/>
              <a:gd name="T9" fmla="*/ 3175 h 32"/>
              <a:gd name="T10" fmla="*/ 14288 w 70"/>
              <a:gd name="T11" fmla="*/ 0 h 32"/>
              <a:gd name="T12" fmla="*/ 0 w 70"/>
              <a:gd name="T13" fmla="*/ 3175 h 32"/>
              <a:gd name="T14" fmla="*/ 0 60000 65536"/>
              <a:gd name="T15" fmla="*/ 0 60000 65536"/>
              <a:gd name="T16" fmla="*/ 0 60000 65536"/>
              <a:gd name="T17" fmla="*/ 0 60000 65536"/>
              <a:gd name="T18" fmla="*/ 0 60000 65536"/>
              <a:gd name="T19" fmla="*/ 0 60000 65536"/>
              <a:gd name="T20" fmla="*/ 0 60000 65536"/>
              <a:gd name="T21" fmla="*/ 0 w 70"/>
              <a:gd name="T22" fmla="*/ 0 h 32"/>
              <a:gd name="T23" fmla="*/ 70 w 70"/>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32">
                <a:moveTo>
                  <a:pt x="0" y="17"/>
                </a:moveTo>
                <a:lnTo>
                  <a:pt x="0" y="17"/>
                </a:lnTo>
                <a:lnTo>
                  <a:pt x="18" y="32"/>
                </a:lnTo>
                <a:lnTo>
                  <a:pt x="35" y="32"/>
                </a:lnTo>
                <a:lnTo>
                  <a:pt x="52" y="17"/>
                </a:lnTo>
                <a:lnTo>
                  <a:pt x="70" y="0"/>
                </a:lnTo>
                <a:lnTo>
                  <a:pt x="0" y="17"/>
                </a:lnTo>
              </a:path>
            </a:pathLst>
          </a:custGeom>
          <a:solidFill>
            <a:schemeClr val="accent1"/>
          </a:solidFill>
          <a:ln w="9525">
            <a:solidFill>
              <a:srgbClr val="B2B2B2"/>
            </a:solidFill>
            <a:prstDash val="solid"/>
            <a:round/>
            <a:headEnd/>
            <a:tailEnd/>
          </a:ln>
        </p:spPr>
        <p:txBody>
          <a:bodyPr/>
          <a:lstStyle/>
          <a:p>
            <a:endParaRPr lang="en-AU" dirty="0"/>
          </a:p>
        </p:txBody>
      </p:sp>
      <p:sp>
        <p:nvSpPr>
          <p:cNvPr id="216" name="Line 214"/>
          <p:cNvSpPr>
            <a:spLocks noChangeShapeType="1"/>
          </p:cNvSpPr>
          <p:nvPr/>
        </p:nvSpPr>
        <p:spPr bwMode="auto">
          <a:xfrm flipV="1">
            <a:off x="5322887" y="3862388"/>
            <a:ext cx="11113" cy="38100"/>
          </a:xfrm>
          <a:prstGeom prst="line">
            <a:avLst/>
          </a:prstGeom>
          <a:solidFill>
            <a:schemeClr val="accent1"/>
          </a:solidFill>
          <a:ln w="9525">
            <a:solidFill>
              <a:srgbClr val="B2B2B2"/>
            </a:solidFill>
            <a:round/>
            <a:headEnd/>
            <a:tailEnd/>
          </a:ln>
        </p:spPr>
        <p:txBody>
          <a:bodyPr/>
          <a:lstStyle/>
          <a:p>
            <a:endParaRPr lang="en-AU" dirty="0"/>
          </a:p>
        </p:txBody>
      </p:sp>
      <p:sp>
        <p:nvSpPr>
          <p:cNvPr id="217" name="Freeform 215"/>
          <p:cNvSpPr>
            <a:spLocks/>
          </p:cNvSpPr>
          <p:nvPr/>
        </p:nvSpPr>
        <p:spPr bwMode="auto">
          <a:xfrm>
            <a:off x="5686424" y="3767138"/>
            <a:ext cx="26988" cy="25400"/>
          </a:xfrm>
          <a:custGeom>
            <a:avLst/>
            <a:gdLst>
              <a:gd name="T0" fmla="*/ 6169 w 35"/>
              <a:gd name="T1" fmla="*/ 6158 h 33"/>
              <a:gd name="T2" fmla="*/ 6169 w 35"/>
              <a:gd name="T3" fmla="*/ 6158 h 33"/>
              <a:gd name="T4" fmla="*/ 3084 w 35"/>
              <a:gd name="T5" fmla="*/ 6158 h 33"/>
              <a:gd name="T6" fmla="*/ 0 w 35"/>
              <a:gd name="T7" fmla="*/ 0 h 33"/>
              <a:gd name="T8" fmla="*/ 6169 w 35"/>
              <a:gd name="T9" fmla="*/ 3079 h 33"/>
              <a:gd name="T10" fmla="*/ 6169 w 35"/>
              <a:gd name="T11" fmla="*/ 6158 h 33"/>
              <a:gd name="T12" fmla="*/ 0 60000 65536"/>
              <a:gd name="T13" fmla="*/ 0 60000 65536"/>
              <a:gd name="T14" fmla="*/ 0 60000 65536"/>
              <a:gd name="T15" fmla="*/ 0 60000 65536"/>
              <a:gd name="T16" fmla="*/ 0 60000 65536"/>
              <a:gd name="T17" fmla="*/ 0 60000 65536"/>
              <a:gd name="T18" fmla="*/ 0 w 35"/>
              <a:gd name="T19" fmla="*/ 0 h 33"/>
              <a:gd name="T20" fmla="*/ 35 w 35"/>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35" h="33">
                <a:moveTo>
                  <a:pt x="35" y="33"/>
                </a:moveTo>
                <a:lnTo>
                  <a:pt x="35" y="33"/>
                </a:lnTo>
                <a:lnTo>
                  <a:pt x="17" y="33"/>
                </a:lnTo>
                <a:lnTo>
                  <a:pt x="0" y="0"/>
                </a:lnTo>
                <a:lnTo>
                  <a:pt x="35" y="17"/>
                </a:lnTo>
                <a:lnTo>
                  <a:pt x="35" y="33"/>
                </a:lnTo>
              </a:path>
            </a:pathLst>
          </a:custGeom>
          <a:solidFill>
            <a:schemeClr val="accent1"/>
          </a:solidFill>
          <a:ln w="9525">
            <a:solidFill>
              <a:srgbClr val="B2B2B2"/>
            </a:solidFill>
            <a:prstDash val="solid"/>
            <a:round/>
            <a:headEnd/>
            <a:tailEnd/>
          </a:ln>
        </p:spPr>
        <p:txBody>
          <a:bodyPr/>
          <a:lstStyle/>
          <a:p>
            <a:endParaRPr lang="en-AU" dirty="0"/>
          </a:p>
        </p:txBody>
      </p:sp>
      <p:sp>
        <p:nvSpPr>
          <p:cNvPr id="218" name="Freeform 216"/>
          <p:cNvSpPr>
            <a:spLocks/>
          </p:cNvSpPr>
          <p:nvPr/>
        </p:nvSpPr>
        <p:spPr bwMode="auto">
          <a:xfrm>
            <a:off x="5478462" y="3843338"/>
            <a:ext cx="165100" cy="114300"/>
          </a:xfrm>
          <a:custGeom>
            <a:avLst/>
            <a:gdLst>
              <a:gd name="T0" fmla="*/ 0 w 207"/>
              <a:gd name="T1" fmla="*/ 28575 h 144"/>
              <a:gd name="T2" fmla="*/ 0 w 207"/>
              <a:gd name="T3" fmla="*/ 28575 h 144"/>
              <a:gd name="T4" fmla="*/ 3988 w 207"/>
              <a:gd name="T5" fmla="*/ 25400 h 144"/>
              <a:gd name="T6" fmla="*/ 7178 w 207"/>
              <a:gd name="T7" fmla="*/ 19050 h 144"/>
              <a:gd name="T8" fmla="*/ 3988 w 207"/>
              <a:gd name="T9" fmla="*/ 15875 h 144"/>
              <a:gd name="T10" fmla="*/ 3988 w 207"/>
              <a:gd name="T11" fmla="*/ 6350 h 144"/>
              <a:gd name="T12" fmla="*/ 7178 w 207"/>
              <a:gd name="T13" fmla="*/ 6350 h 144"/>
              <a:gd name="T14" fmla="*/ 7178 w 207"/>
              <a:gd name="T15" fmla="*/ 3969 h 144"/>
              <a:gd name="T16" fmla="*/ 17547 w 207"/>
              <a:gd name="T17" fmla="*/ 0 h 144"/>
              <a:gd name="T18" fmla="*/ 20737 w 207"/>
              <a:gd name="T19" fmla="*/ 3969 h 144"/>
              <a:gd name="T20" fmla="*/ 31106 w 207"/>
              <a:gd name="T21" fmla="*/ 0 h 144"/>
              <a:gd name="T22" fmla="*/ 41474 w 207"/>
              <a:gd name="T23" fmla="*/ 0 h 144"/>
              <a:gd name="T24" fmla="*/ 35094 w 207"/>
              <a:gd name="T25" fmla="*/ 3969 h 144"/>
              <a:gd name="T26" fmla="*/ 31106 w 207"/>
              <a:gd name="T27" fmla="*/ 15875 h 144"/>
              <a:gd name="T28" fmla="*/ 20737 w 207"/>
              <a:gd name="T29" fmla="*/ 22225 h 144"/>
              <a:gd name="T30" fmla="*/ 17547 w 207"/>
              <a:gd name="T31" fmla="*/ 22225 h 144"/>
              <a:gd name="T32" fmla="*/ 7178 w 207"/>
              <a:gd name="T33" fmla="*/ 28575 h 144"/>
              <a:gd name="T34" fmla="*/ 0 w 207"/>
              <a:gd name="T35" fmla="*/ 28575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7"/>
              <a:gd name="T55" fmla="*/ 0 h 144"/>
              <a:gd name="T56" fmla="*/ 207 w 207"/>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7" h="144">
                <a:moveTo>
                  <a:pt x="0" y="144"/>
                </a:moveTo>
                <a:lnTo>
                  <a:pt x="0" y="144"/>
                </a:lnTo>
                <a:lnTo>
                  <a:pt x="17" y="128"/>
                </a:lnTo>
                <a:lnTo>
                  <a:pt x="34" y="96"/>
                </a:lnTo>
                <a:lnTo>
                  <a:pt x="17" y="80"/>
                </a:lnTo>
                <a:lnTo>
                  <a:pt x="17" y="32"/>
                </a:lnTo>
                <a:lnTo>
                  <a:pt x="34" y="32"/>
                </a:lnTo>
                <a:lnTo>
                  <a:pt x="34" y="17"/>
                </a:lnTo>
                <a:lnTo>
                  <a:pt x="86" y="0"/>
                </a:lnTo>
                <a:lnTo>
                  <a:pt x="104" y="17"/>
                </a:lnTo>
                <a:lnTo>
                  <a:pt x="155" y="0"/>
                </a:lnTo>
                <a:lnTo>
                  <a:pt x="207" y="0"/>
                </a:lnTo>
                <a:lnTo>
                  <a:pt x="173" y="17"/>
                </a:lnTo>
                <a:lnTo>
                  <a:pt x="155" y="80"/>
                </a:lnTo>
                <a:lnTo>
                  <a:pt x="104" y="113"/>
                </a:lnTo>
                <a:lnTo>
                  <a:pt x="86" y="113"/>
                </a:lnTo>
                <a:lnTo>
                  <a:pt x="34" y="144"/>
                </a:lnTo>
                <a:lnTo>
                  <a:pt x="0" y="144"/>
                </a:lnTo>
                <a:close/>
              </a:path>
            </a:pathLst>
          </a:custGeom>
          <a:solidFill>
            <a:schemeClr val="accent1"/>
          </a:solidFill>
          <a:ln w="9525">
            <a:solidFill>
              <a:srgbClr val="B2B2B2"/>
            </a:solidFill>
            <a:round/>
            <a:headEnd/>
            <a:tailEnd/>
          </a:ln>
        </p:spPr>
        <p:txBody>
          <a:bodyPr/>
          <a:lstStyle/>
          <a:p>
            <a:endParaRPr lang="en-AU" dirty="0"/>
          </a:p>
        </p:txBody>
      </p:sp>
      <p:sp>
        <p:nvSpPr>
          <p:cNvPr id="219" name="Freeform 217"/>
          <p:cNvSpPr>
            <a:spLocks/>
          </p:cNvSpPr>
          <p:nvPr/>
        </p:nvSpPr>
        <p:spPr bwMode="auto">
          <a:xfrm>
            <a:off x="5451474" y="3944938"/>
            <a:ext cx="41275" cy="88900"/>
          </a:xfrm>
          <a:custGeom>
            <a:avLst/>
            <a:gdLst>
              <a:gd name="T0" fmla="*/ 7144 w 52"/>
              <a:gd name="T1" fmla="*/ 3175 h 112"/>
              <a:gd name="T2" fmla="*/ 7144 w 52"/>
              <a:gd name="T3" fmla="*/ 3175 h 112"/>
              <a:gd name="T4" fmla="*/ 7144 w 52"/>
              <a:gd name="T5" fmla="*/ 7144 h 112"/>
              <a:gd name="T6" fmla="*/ 7144 w 52"/>
              <a:gd name="T7" fmla="*/ 12700 h 112"/>
              <a:gd name="T8" fmla="*/ 3969 w 52"/>
              <a:gd name="T9" fmla="*/ 22225 h 112"/>
              <a:gd name="T10" fmla="*/ 0 w 52"/>
              <a:gd name="T11" fmla="*/ 9525 h 112"/>
              <a:gd name="T12" fmla="*/ 3969 w 52"/>
              <a:gd name="T13" fmla="*/ 7144 h 112"/>
              <a:gd name="T14" fmla="*/ 7144 w 52"/>
              <a:gd name="T15" fmla="*/ 0 h 112"/>
              <a:gd name="T16" fmla="*/ 10319 w 52"/>
              <a:gd name="T17" fmla="*/ 0 h 112"/>
              <a:gd name="T18" fmla="*/ 7144 w 52"/>
              <a:gd name="T19" fmla="*/ 3175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112"/>
              <a:gd name="T32" fmla="*/ 52 w 52"/>
              <a:gd name="T33" fmla="*/ 112 h 1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112">
                <a:moveTo>
                  <a:pt x="35" y="16"/>
                </a:moveTo>
                <a:lnTo>
                  <a:pt x="35" y="16"/>
                </a:lnTo>
                <a:lnTo>
                  <a:pt x="35" y="33"/>
                </a:lnTo>
                <a:lnTo>
                  <a:pt x="35" y="64"/>
                </a:lnTo>
                <a:lnTo>
                  <a:pt x="18" y="112"/>
                </a:lnTo>
                <a:lnTo>
                  <a:pt x="0" y="48"/>
                </a:lnTo>
                <a:lnTo>
                  <a:pt x="18" y="33"/>
                </a:lnTo>
                <a:lnTo>
                  <a:pt x="35" y="0"/>
                </a:lnTo>
                <a:lnTo>
                  <a:pt x="52" y="0"/>
                </a:lnTo>
                <a:lnTo>
                  <a:pt x="35" y="16"/>
                </a:lnTo>
              </a:path>
            </a:pathLst>
          </a:custGeom>
          <a:solidFill>
            <a:schemeClr val="accent1"/>
          </a:solidFill>
          <a:ln w="9525">
            <a:solidFill>
              <a:srgbClr val="B2B2B2"/>
            </a:solidFill>
            <a:prstDash val="solid"/>
            <a:round/>
            <a:headEnd/>
            <a:tailEnd/>
          </a:ln>
        </p:spPr>
        <p:txBody>
          <a:bodyPr/>
          <a:lstStyle/>
          <a:p>
            <a:endParaRPr lang="en-AU" dirty="0"/>
          </a:p>
        </p:txBody>
      </p:sp>
      <p:sp>
        <p:nvSpPr>
          <p:cNvPr id="220" name="Freeform 218"/>
          <p:cNvSpPr>
            <a:spLocks/>
          </p:cNvSpPr>
          <p:nvPr/>
        </p:nvSpPr>
        <p:spPr bwMode="auto">
          <a:xfrm>
            <a:off x="5561012" y="3830638"/>
            <a:ext cx="206375" cy="203200"/>
          </a:xfrm>
          <a:custGeom>
            <a:avLst/>
            <a:gdLst>
              <a:gd name="T0" fmla="*/ 31076 w 259"/>
              <a:gd name="T1" fmla="*/ 3175 h 256"/>
              <a:gd name="T2" fmla="*/ 31076 w 259"/>
              <a:gd name="T3" fmla="*/ 3175 h 256"/>
              <a:gd name="T4" fmla="*/ 34263 w 259"/>
              <a:gd name="T5" fmla="*/ 9525 h 256"/>
              <a:gd name="T6" fmla="*/ 38247 w 259"/>
              <a:gd name="T7" fmla="*/ 9525 h 256"/>
              <a:gd name="T8" fmla="*/ 38247 w 259"/>
              <a:gd name="T9" fmla="*/ 15875 h 256"/>
              <a:gd name="T10" fmla="*/ 34263 w 259"/>
              <a:gd name="T11" fmla="*/ 22225 h 256"/>
              <a:gd name="T12" fmla="*/ 38247 w 259"/>
              <a:gd name="T13" fmla="*/ 28575 h 256"/>
              <a:gd name="T14" fmla="*/ 44622 w 259"/>
              <a:gd name="T15" fmla="*/ 31750 h 256"/>
              <a:gd name="T16" fmla="*/ 48606 w 259"/>
              <a:gd name="T17" fmla="*/ 41275 h 256"/>
              <a:gd name="T18" fmla="*/ 51793 w 259"/>
              <a:gd name="T19" fmla="*/ 44450 h 256"/>
              <a:gd name="T20" fmla="*/ 51793 w 259"/>
              <a:gd name="T21" fmla="*/ 47625 h 256"/>
              <a:gd name="T22" fmla="*/ 44622 w 259"/>
              <a:gd name="T23" fmla="*/ 47625 h 256"/>
              <a:gd name="T24" fmla="*/ 41434 w 259"/>
              <a:gd name="T25" fmla="*/ 50800 h 256"/>
              <a:gd name="T26" fmla="*/ 34263 w 259"/>
              <a:gd name="T27" fmla="*/ 47625 h 256"/>
              <a:gd name="T28" fmla="*/ 31076 w 259"/>
              <a:gd name="T29" fmla="*/ 50800 h 256"/>
              <a:gd name="T30" fmla="*/ 23904 w 259"/>
              <a:gd name="T31" fmla="*/ 47625 h 256"/>
              <a:gd name="T32" fmla="*/ 23904 w 259"/>
              <a:gd name="T33" fmla="*/ 44450 h 256"/>
              <a:gd name="T34" fmla="*/ 20717 w 259"/>
              <a:gd name="T35" fmla="*/ 41275 h 256"/>
              <a:gd name="T36" fmla="*/ 10359 w 259"/>
              <a:gd name="T37" fmla="*/ 34925 h 256"/>
              <a:gd name="T38" fmla="*/ 0 w 259"/>
              <a:gd name="T39" fmla="*/ 31750 h 256"/>
              <a:gd name="T40" fmla="*/ 0 w 259"/>
              <a:gd name="T41" fmla="*/ 25400 h 256"/>
              <a:gd name="T42" fmla="*/ 10359 w 259"/>
              <a:gd name="T43" fmla="*/ 19050 h 256"/>
              <a:gd name="T44" fmla="*/ 14343 w 259"/>
              <a:gd name="T45" fmla="*/ 6350 h 256"/>
              <a:gd name="T46" fmla="*/ 20717 w 259"/>
              <a:gd name="T47" fmla="*/ 3175 h 256"/>
              <a:gd name="T48" fmla="*/ 20717 w 259"/>
              <a:gd name="T49" fmla="*/ 0 h 256"/>
              <a:gd name="T50" fmla="*/ 31076 w 259"/>
              <a:gd name="T51" fmla="*/ 3175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59"/>
              <a:gd name="T79" fmla="*/ 0 h 256"/>
              <a:gd name="T80" fmla="*/ 259 w 259"/>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59" h="256">
                <a:moveTo>
                  <a:pt x="155" y="16"/>
                </a:moveTo>
                <a:lnTo>
                  <a:pt x="155" y="16"/>
                </a:lnTo>
                <a:lnTo>
                  <a:pt x="172" y="48"/>
                </a:lnTo>
                <a:lnTo>
                  <a:pt x="190" y="48"/>
                </a:lnTo>
                <a:lnTo>
                  <a:pt x="190" y="81"/>
                </a:lnTo>
                <a:lnTo>
                  <a:pt x="172" y="112"/>
                </a:lnTo>
                <a:lnTo>
                  <a:pt x="190" y="144"/>
                </a:lnTo>
                <a:lnTo>
                  <a:pt x="224" y="160"/>
                </a:lnTo>
                <a:lnTo>
                  <a:pt x="241" y="208"/>
                </a:lnTo>
                <a:lnTo>
                  <a:pt x="259" y="225"/>
                </a:lnTo>
                <a:lnTo>
                  <a:pt x="259" y="240"/>
                </a:lnTo>
                <a:lnTo>
                  <a:pt x="224" y="240"/>
                </a:lnTo>
                <a:lnTo>
                  <a:pt x="207" y="256"/>
                </a:lnTo>
                <a:lnTo>
                  <a:pt x="172" y="240"/>
                </a:lnTo>
                <a:lnTo>
                  <a:pt x="155" y="256"/>
                </a:lnTo>
                <a:lnTo>
                  <a:pt x="120" y="240"/>
                </a:lnTo>
                <a:lnTo>
                  <a:pt x="120" y="225"/>
                </a:lnTo>
                <a:lnTo>
                  <a:pt x="103" y="208"/>
                </a:lnTo>
                <a:lnTo>
                  <a:pt x="51" y="177"/>
                </a:lnTo>
                <a:lnTo>
                  <a:pt x="0" y="160"/>
                </a:lnTo>
                <a:lnTo>
                  <a:pt x="0" y="129"/>
                </a:lnTo>
                <a:lnTo>
                  <a:pt x="51" y="96"/>
                </a:lnTo>
                <a:lnTo>
                  <a:pt x="69" y="33"/>
                </a:lnTo>
                <a:lnTo>
                  <a:pt x="103" y="16"/>
                </a:lnTo>
                <a:lnTo>
                  <a:pt x="103" y="0"/>
                </a:lnTo>
                <a:lnTo>
                  <a:pt x="155" y="16"/>
                </a:lnTo>
              </a:path>
            </a:pathLst>
          </a:custGeom>
          <a:solidFill>
            <a:schemeClr val="accent1"/>
          </a:solidFill>
          <a:ln w="9525">
            <a:solidFill>
              <a:srgbClr val="B2B2B2"/>
            </a:solidFill>
            <a:prstDash val="solid"/>
            <a:round/>
            <a:headEnd/>
            <a:tailEnd/>
          </a:ln>
        </p:spPr>
        <p:txBody>
          <a:bodyPr/>
          <a:lstStyle/>
          <a:p>
            <a:endParaRPr lang="en-AU" dirty="0"/>
          </a:p>
        </p:txBody>
      </p:sp>
      <p:sp>
        <p:nvSpPr>
          <p:cNvPr id="221" name="Freeform 219"/>
          <p:cNvSpPr>
            <a:spLocks/>
          </p:cNvSpPr>
          <p:nvPr/>
        </p:nvSpPr>
        <p:spPr bwMode="auto">
          <a:xfrm>
            <a:off x="5478462" y="3906838"/>
            <a:ext cx="30163" cy="38100"/>
          </a:xfrm>
          <a:custGeom>
            <a:avLst/>
            <a:gdLst>
              <a:gd name="T0" fmla="*/ 4189 w 36"/>
              <a:gd name="T1" fmla="*/ 9525 h 48"/>
              <a:gd name="T2" fmla="*/ 4189 w 36"/>
              <a:gd name="T3" fmla="*/ 9525 h 48"/>
              <a:gd name="T4" fmla="*/ 0 w 36"/>
              <a:gd name="T5" fmla="*/ 9525 h 48"/>
              <a:gd name="T6" fmla="*/ 4189 w 36"/>
              <a:gd name="T7" fmla="*/ 0 h 48"/>
              <a:gd name="T8" fmla="*/ 8379 w 36"/>
              <a:gd name="T9" fmla="*/ 3175 h 48"/>
              <a:gd name="T10" fmla="*/ 4189 w 36"/>
              <a:gd name="T11" fmla="*/ 9525 h 48"/>
              <a:gd name="T12" fmla="*/ 0 60000 65536"/>
              <a:gd name="T13" fmla="*/ 0 60000 65536"/>
              <a:gd name="T14" fmla="*/ 0 60000 65536"/>
              <a:gd name="T15" fmla="*/ 0 60000 65536"/>
              <a:gd name="T16" fmla="*/ 0 60000 65536"/>
              <a:gd name="T17" fmla="*/ 0 60000 65536"/>
              <a:gd name="T18" fmla="*/ 0 w 36"/>
              <a:gd name="T19" fmla="*/ 0 h 48"/>
              <a:gd name="T20" fmla="*/ 36 w 3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36" h="48">
                <a:moveTo>
                  <a:pt x="17" y="48"/>
                </a:moveTo>
                <a:lnTo>
                  <a:pt x="17" y="48"/>
                </a:lnTo>
                <a:lnTo>
                  <a:pt x="0" y="48"/>
                </a:lnTo>
                <a:lnTo>
                  <a:pt x="17" y="0"/>
                </a:lnTo>
                <a:lnTo>
                  <a:pt x="36" y="16"/>
                </a:lnTo>
                <a:lnTo>
                  <a:pt x="17" y="48"/>
                </a:lnTo>
              </a:path>
            </a:pathLst>
          </a:custGeom>
          <a:solidFill>
            <a:schemeClr val="accent1"/>
          </a:solidFill>
          <a:ln w="9525">
            <a:solidFill>
              <a:srgbClr val="B2B2B2"/>
            </a:solidFill>
            <a:prstDash val="solid"/>
            <a:round/>
            <a:headEnd/>
            <a:tailEnd/>
          </a:ln>
        </p:spPr>
        <p:txBody>
          <a:bodyPr/>
          <a:lstStyle/>
          <a:p>
            <a:endParaRPr lang="en-AU" dirty="0"/>
          </a:p>
        </p:txBody>
      </p:sp>
      <p:sp>
        <p:nvSpPr>
          <p:cNvPr id="222" name="Freeform 220"/>
          <p:cNvSpPr>
            <a:spLocks/>
          </p:cNvSpPr>
          <p:nvPr/>
        </p:nvSpPr>
        <p:spPr bwMode="auto">
          <a:xfrm>
            <a:off x="5726112" y="4021138"/>
            <a:ext cx="41275" cy="25400"/>
          </a:xfrm>
          <a:custGeom>
            <a:avLst/>
            <a:gdLst>
              <a:gd name="T0" fmla="*/ 0 w 52"/>
              <a:gd name="T1" fmla="*/ 3079 h 33"/>
              <a:gd name="T2" fmla="*/ 0 w 52"/>
              <a:gd name="T3" fmla="*/ 3079 h 33"/>
              <a:gd name="T4" fmla="*/ 3969 w 52"/>
              <a:gd name="T5" fmla="*/ 0 h 33"/>
              <a:gd name="T6" fmla="*/ 10319 w 52"/>
              <a:gd name="T7" fmla="*/ 0 h 33"/>
              <a:gd name="T8" fmla="*/ 7144 w 52"/>
              <a:gd name="T9" fmla="*/ 3079 h 33"/>
              <a:gd name="T10" fmla="*/ 10319 w 52"/>
              <a:gd name="T11" fmla="*/ 6158 h 33"/>
              <a:gd name="T12" fmla="*/ 0 w 52"/>
              <a:gd name="T13" fmla="*/ 3079 h 33"/>
              <a:gd name="T14" fmla="*/ 0 60000 65536"/>
              <a:gd name="T15" fmla="*/ 0 60000 65536"/>
              <a:gd name="T16" fmla="*/ 0 60000 65536"/>
              <a:gd name="T17" fmla="*/ 0 60000 65536"/>
              <a:gd name="T18" fmla="*/ 0 60000 65536"/>
              <a:gd name="T19" fmla="*/ 0 60000 65536"/>
              <a:gd name="T20" fmla="*/ 0 60000 65536"/>
              <a:gd name="T21" fmla="*/ 0 w 52"/>
              <a:gd name="T22" fmla="*/ 0 h 33"/>
              <a:gd name="T23" fmla="*/ 52 w 52"/>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 h="33">
                <a:moveTo>
                  <a:pt x="0" y="16"/>
                </a:moveTo>
                <a:lnTo>
                  <a:pt x="0" y="16"/>
                </a:lnTo>
                <a:lnTo>
                  <a:pt x="17" y="0"/>
                </a:lnTo>
                <a:lnTo>
                  <a:pt x="52" y="0"/>
                </a:lnTo>
                <a:lnTo>
                  <a:pt x="34" y="16"/>
                </a:lnTo>
                <a:lnTo>
                  <a:pt x="52" y="33"/>
                </a:lnTo>
                <a:lnTo>
                  <a:pt x="0" y="16"/>
                </a:lnTo>
              </a:path>
            </a:pathLst>
          </a:custGeom>
          <a:solidFill>
            <a:schemeClr val="accent1"/>
          </a:solidFill>
          <a:ln w="9525">
            <a:solidFill>
              <a:srgbClr val="B2B2B2"/>
            </a:solidFill>
            <a:prstDash val="solid"/>
            <a:round/>
            <a:headEnd/>
            <a:tailEnd/>
          </a:ln>
        </p:spPr>
        <p:txBody>
          <a:bodyPr/>
          <a:lstStyle/>
          <a:p>
            <a:endParaRPr lang="en-AU" dirty="0"/>
          </a:p>
        </p:txBody>
      </p:sp>
      <p:sp>
        <p:nvSpPr>
          <p:cNvPr id="223" name="Freeform 221"/>
          <p:cNvSpPr>
            <a:spLocks/>
          </p:cNvSpPr>
          <p:nvPr/>
        </p:nvSpPr>
        <p:spPr bwMode="auto">
          <a:xfrm>
            <a:off x="5221287" y="3271838"/>
            <a:ext cx="206375" cy="166688"/>
          </a:xfrm>
          <a:custGeom>
            <a:avLst/>
            <a:gdLst>
              <a:gd name="T0" fmla="*/ 48606 w 259"/>
              <a:gd name="T1" fmla="*/ 35890 h 209"/>
              <a:gd name="T2" fmla="*/ 48606 w 259"/>
              <a:gd name="T3" fmla="*/ 35890 h 209"/>
              <a:gd name="T4" fmla="*/ 44622 w 259"/>
              <a:gd name="T5" fmla="*/ 28712 h 209"/>
              <a:gd name="T6" fmla="*/ 44622 w 259"/>
              <a:gd name="T7" fmla="*/ 26319 h 209"/>
              <a:gd name="T8" fmla="*/ 48606 w 259"/>
              <a:gd name="T9" fmla="*/ 28712 h 209"/>
              <a:gd name="T10" fmla="*/ 51793 w 259"/>
              <a:gd name="T11" fmla="*/ 23129 h 209"/>
              <a:gd name="T12" fmla="*/ 48606 w 259"/>
              <a:gd name="T13" fmla="*/ 23129 h 209"/>
              <a:gd name="T14" fmla="*/ 41434 w 259"/>
              <a:gd name="T15" fmla="*/ 13558 h 209"/>
              <a:gd name="T16" fmla="*/ 41434 w 259"/>
              <a:gd name="T17" fmla="*/ 7178 h 209"/>
              <a:gd name="T18" fmla="*/ 38247 w 259"/>
              <a:gd name="T19" fmla="*/ 3988 h 209"/>
              <a:gd name="T20" fmla="*/ 27889 w 259"/>
              <a:gd name="T21" fmla="*/ 0 h 209"/>
              <a:gd name="T22" fmla="*/ 20717 w 259"/>
              <a:gd name="T23" fmla="*/ 7178 h 209"/>
              <a:gd name="T24" fmla="*/ 20717 w 259"/>
              <a:gd name="T25" fmla="*/ 9571 h 209"/>
              <a:gd name="T26" fmla="*/ 14343 w 259"/>
              <a:gd name="T27" fmla="*/ 13558 h 209"/>
              <a:gd name="T28" fmla="*/ 14343 w 259"/>
              <a:gd name="T29" fmla="*/ 19141 h 209"/>
              <a:gd name="T30" fmla="*/ 10359 w 259"/>
              <a:gd name="T31" fmla="*/ 19141 h 209"/>
              <a:gd name="T32" fmla="*/ 3984 w 259"/>
              <a:gd name="T33" fmla="*/ 23129 h 209"/>
              <a:gd name="T34" fmla="*/ 0 w 259"/>
              <a:gd name="T35" fmla="*/ 23129 h 209"/>
              <a:gd name="T36" fmla="*/ 3984 w 259"/>
              <a:gd name="T37" fmla="*/ 28712 h 209"/>
              <a:gd name="T38" fmla="*/ 0 w 259"/>
              <a:gd name="T39" fmla="*/ 35890 h 209"/>
              <a:gd name="T40" fmla="*/ 0 w 259"/>
              <a:gd name="T41" fmla="*/ 42270 h 209"/>
              <a:gd name="T42" fmla="*/ 7171 w 259"/>
              <a:gd name="T43" fmla="*/ 38282 h 209"/>
              <a:gd name="T44" fmla="*/ 14343 w 259"/>
              <a:gd name="T45" fmla="*/ 38282 h 209"/>
              <a:gd name="T46" fmla="*/ 24701 w 259"/>
              <a:gd name="T47" fmla="*/ 42270 h 209"/>
              <a:gd name="T48" fmla="*/ 27889 w 259"/>
              <a:gd name="T49" fmla="*/ 42270 h 209"/>
              <a:gd name="T50" fmla="*/ 31076 w 259"/>
              <a:gd name="T51" fmla="*/ 42270 h 209"/>
              <a:gd name="T52" fmla="*/ 34263 w 259"/>
              <a:gd name="T53" fmla="*/ 42270 h 209"/>
              <a:gd name="T54" fmla="*/ 41434 w 259"/>
              <a:gd name="T55" fmla="*/ 42270 h 209"/>
              <a:gd name="T56" fmla="*/ 44622 w 259"/>
              <a:gd name="T57" fmla="*/ 35890 h 209"/>
              <a:gd name="T58" fmla="*/ 48606 w 259"/>
              <a:gd name="T59" fmla="*/ 35890 h 20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59"/>
              <a:gd name="T91" fmla="*/ 0 h 209"/>
              <a:gd name="T92" fmla="*/ 259 w 259"/>
              <a:gd name="T93" fmla="*/ 209 h 20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59" h="209">
                <a:moveTo>
                  <a:pt x="241" y="177"/>
                </a:moveTo>
                <a:lnTo>
                  <a:pt x="241" y="177"/>
                </a:lnTo>
                <a:lnTo>
                  <a:pt x="224" y="144"/>
                </a:lnTo>
                <a:lnTo>
                  <a:pt x="224" y="129"/>
                </a:lnTo>
                <a:lnTo>
                  <a:pt x="241" y="144"/>
                </a:lnTo>
                <a:lnTo>
                  <a:pt x="259" y="113"/>
                </a:lnTo>
                <a:lnTo>
                  <a:pt x="241" y="113"/>
                </a:lnTo>
                <a:lnTo>
                  <a:pt x="207" y="66"/>
                </a:lnTo>
                <a:lnTo>
                  <a:pt x="207" y="33"/>
                </a:lnTo>
                <a:lnTo>
                  <a:pt x="190" y="18"/>
                </a:lnTo>
                <a:lnTo>
                  <a:pt x="138" y="0"/>
                </a:lnTo>
                <a:lnTo>
                  <a:pt x="103" y="33"/>
                </a:lnTo>
                <a:lnTo>
                  <a:pt x="103" y="48"/>
                </a:lnTo>
                <a:lnTo>
                  <a:pt x="69" y="66"/>
                </a:lnTo>
                <a:lnTo>
                  <a:pt x="69" y="96"/>
                </a:lnTo>
                <a:lnTo>
                  <a:pt x="51" y="96"/>
                </a:lnTo>
                <a:lnTo>
                  <a:pt x="17" y="113"/>
                </a:lnTo>
                <a:lnTo>
                  <a:pt x="0" y="113"/>
                </a:lnTo>
                <a:lnTo>
                  <a:pt x="17" y="144"/>
                </a:lnTo>
                <a:lnTo>
                  <a:pt x="0" y="177"/>
                </a:lnTo>
                <a:lnTo>
                  <a:pt x="0" y="209"/>
                </a:lnTo>
                <a:lnTo>
                  <a:pt x="34" y="192"/>
                </a:lnTo>
                <a:lnTo>
                  <a:pt x="69" y="192"/>
                </a:lnTo>
                <a:lnTo>
                  <a:pt x="121" y="209"/>
                </a:lnTo>
                <a:lnTo>
                  <a:pt x="138" y="209"/>
                </a:lnTo>
                <a:lnTo>
                  <a:pt x="155" y="209"/>
                </a:lnTo>
                <a:lnTo>
                  <a:pt x="172" y="209"/>
                </a:lnTo>
                <a:lnTo>
                  <a:pt x="207" y="209"/>
                </a:lnTo>
                <a:lnTo>
                  <a:pt x="224" y="177"/>
                </a:lnTo>
                <a:lnTo>
                  <a:pt x="241" y="177"/>
                </a:lnTo>
                <a:close/>
              </a:path>
            </a:pathLst>
          </a:custGeom>
          <a:solidFill>
            <a:schemeClr val="accent1"/>
          </a:solidFill>
          <a:ln w="9525">
            <a:solidFill>
              <a:srgbClr val="B2B2B2"/>
            </a:solidFill>
            <a:round/>
            <a:headEnd/>
            <a:tailEnd/>
          </a:ln>
        </p:spPr>
        <p:txBody>
          <a:bodyPr/>
          <a:lstStyle/>
          <a:p>
            <a:endParaRPr lang="en-AU" dirty="0"/>
          </a:p>
        </p:txBody>
      </p:sp>
      <p:sp>
        <p:nvSpPr>
          <p:cNvPr id="224" name="Freeform 222"/>
          <p:cNvSpPr>
            <a:spLocks/>
          </p:cNvSpPr>
          <p:nvPr/>
        </p:nvSpPr>
        <p:spPr bwMode="auto">
          <a:xfrm>
            <a:off x="5191124" y="3411538"/>
            <a:ext cx="400050" cy="241300"/>
          </a:xfrm>
          <a:custGeom>
            <a:avLst/>
            <a:gdLst>
              <a:gd name="T0" fmla="*/ 42152 w 503"/>
              <a:gd name="T1" fmla="*/ 54153 h 303"/>
              <a:gd name="T2" fmla="*/ 42152 w 503"/>
              <a:gd name="T3" fmla="*/ 54153 h 303"/>
              <a:gd name="T4" fmla="*/ 34994 w 503"/>
              <a:gd name="T5" fmla="*/ 54153 h 303"/>
              <a:gd name="T6" fmla="*/ 34994 w 503"/>
              <a:gd name="T7" fmla="*/ 50968 h 303"/>
              <a:gd name="T8" fmla="*/ 38176 w 503"/>
              <a:gd name="T9" fmla="*/ 44597 h 303"/>
              <a:gd name="T10" fmla="*/ 45334 w 503"/>
              <a:gd name="T11" fmla="*/ 44597 h 303"/>
              <a:gd name="T12" fmla="*/ 45334 w 503"/>
              <a:gd name="T13" fmla="*/ 41411 h 303"/>
              <a:gd name="T14" fmla="*/ 42152 w 503"/>
              <a:gd name="T15" fmla="*/ 35040 h 303"/>
              <a:gd name="T16" fmla="*/ 42152 w 503"/>
              <a:gd name="T17" fmla="*/ 31855 h 303"/>
              <a:gd name="T18" fmla="*/ 31018 w 503"/>
              <a:gd name="T19" fmla="*/ 28669 h 303"/>
              <a:gd name="T20" fmla="*/ 24655 w 503"/>
              <a:gd name="T21" fmla="*/ 31855 h 303"/>
              <a:gd name="T22" fmla="*/ 17497 w 503"/>
              <a:gd name="T23" fmla="*/ 35040 h 303"/>
              <a:gd name="T24" fmla="*/ 14316 w 503"/>
              <a:gd name="T25" fmla="*/ 35040 h 303"/>
              <a:gd name="T26" fmla="*/ 3977 w 503"/>
              <a:gd name="T27" fmla="*/ 35040 h 303"/>
              <a:gd name="T28" fmla="*/ 0 w 503"/>
              <a:gd name="T29" fmla="*/ 31855 h 303"/>
              <a:gd name="T30" fmla="*/ 3977 w 503"/>
              <a:gd name="T31" fmla="*/ 25484 h 303"/>
              <a:gd name="T32" fmla="*/ 7158 w 503"/>
              <a:gd name="T33" fmla="*/ 19113 h 303"/>
              <a:gd name="T34" fmla="*/ 10339 w 503"/>
              <a:gd name="T35" fmla="*/ 15927 h 303"/>
              <a:gd name="T36" fmla="*/ 7158 w 503"/>
              <a:gd name="T37" fmla="*/ 6371 h 303"/>
              <a:gd name="T38" fmla="*/ 14316 w 503"/>
              <a:gd name="T39" fmla="*/ 3185 h 303"/>
              <a:gd name="T40" fmla="*/ 20679 w 503"/>
              <a:gd name="T41" fmla="*/ 3185 h 303"/>
              <a:gd name="T42" fmla="*/ 31018 w 503"/>
              <a:gd name="T43" fmla="*/ 6371 h 303"/>
              <a:gd name="T44" fmla="*/ 34994 w 503"/>
              <a:gd name="T45" fmla="*/ 6371 h 303"/>
              <a:gd name="T46" fmla="*/ 38176 w 503"/>
              <a:gd name="T47" fmla="*/ 6371 h 303"/>
              <a:gd name="T48" fmla="*/ 42152 w 503"/>
              <a:gd name="T49" fmla="*/ 6371 h 303"/>
              <a:gd name="T50" fmla="*/ 48515 w 503"/>
              <a:gd name="T51" fmla="*/ 6371 h 303"/>
              <a:gd name="T52" fmla="*/ 52492 w 503"/>
              <a:gd name="T53" fmla="*/ 0 h 303"/>
              <a:gd name="T54" fmla="*/ 55673 w 503"/>
              <a:gd name="T55" fmla="*/ 0 h 303"/>
              <a:gd name="T56" fmla="*/ 66012 w 503"/>
              <a:gd name="T57" fmla="*/ 0 h 303"/>
              <a:gd name="T58" fmla="*/ 69194 w 503"/>
              <a:gd name="T59" fmla="*/ 3185 h 303"/>
              <a:gd name="T60" fmla="*/ 66012 w 503"/>
              <a:gd name="T61" fmla="*/ 3185 h 303"/>
              <a:gd name="T62" fmla="*/ 69194 w 503"/>
              <a:gd name="T63" fmla="*/ 6371 h 303"/>
              <a:gd name="T64" fmla="*/ 73170 w 503"/>
              <a:gd name="T65" fmla="*/ 6371 h 303"/>
              <a:gd name="T66" fmla="*/ 76351 w 503"/>
              <a:gd name="T67" fmla="*/ 12742 h 303"/>
              <a:gd name="T68" fmla="*/ 79533 w 503"/>
              <a:gd name="T69" fmla="*/ 15927 h 303"/>
              <a:gd name="T70" fmla="*/ 83509 w 503"/>
              <a:gd name="T71" fmla="*/ 12742 h 303"/>
              <a:gd name="T72" fmla="*/ 100211 w 503"/>
              <a:gd name="T73" fmla="*/ 22298 h 303"/>
              <a:gd name="T74" fmla="*/ 97030 w 503"/>
              <a:gd name="T75" fmla="*/ 35040 h 303"/>
              <a:gd name="T76" fmla="*/ 93053 w 503"/>
              <a:gd name="T77" fmla="*/ 31855 h 303"/>
              <a:gd name="T78" fmla="*/ 89872 w 503"/>
              <a:gd name="T79" fmla="*/ 35040 h 303"/>
              <a:gd name="T80" fmla="*/ 89872 w 503"/>
              <a:gd name="T81" fmla="*/ 41411 h 303"/>
              <a:gd name="T82" fmla="*/ 86691 w 503"/>
              <a:gd name="T83" fmla="*/ 41411 h 303"/>
              <a:gd name="T84" fmla="*/ 69194 w 503"/>
              <a:gd name="T85" fmla="*/ 50968 h 303"/>
              <a:gd name="T86" fmla="*/ 76351 w 503"/>
              <a:gd name="T87" fmla="*/ 54153 h 303"/>
              <a:gd name="T88" fmla="*/ 79533 w 503"/>
              <a:gd name="T89" fmla="*/ 54153 h 303"/>
              <a:gd name="T90" fmla="*/ 76351 w 503"/>
              <a:gd name="T91" fmla="*/ 54153 h 303"/>
              <a:gd name="T92" fmla="*/ 66012 w 503"/>
              <a:gd name="T93" fmla="*/ 60524 h 303"/>
              <a:gd name="T94" fmla="*/ 62831 w 503"/>
              <a:gd name="T95" fmla="*/ 60524 h 303"/>
              <a:gd name="T96" fmla="*/ 62831 w 503"/>
              <a:gd name="T97" fmla="*/ 57339 h 303"/>
              <a:gd name="T98" fmla="*/ 58854 w 503"/>
              <a:gd name="T99" fmla="*/ 54153 h 303"/>
              <a:gd name="T100" fmla="*/ 66012 w 503"/>
              <a:gd name="T101" fmla="*/ 50968 h 303"/>
              <a:gd name="T102" fmla="*/ 55673 w 503"/>
              <a:gd name="T103" fmla="*/ 47782 h 303"/>
              <a:gd name="T104" fmla="*/ 55673 w 503"/>
              <a:gd name="T105" fmla="*/ 44597 h 303"/>
              <a:gd name="T106" fmla="*/ 48515 w 503"/>
              <a:gd name="T107" fmla="*/ 44597 h 303"/>
              <a:gd name="T108" fmla="*/ 45334 w 503"/>
              <a:gd name="T109" fmla="*/ 50968 h 303"/>
              <a:gd name="T110" fmla="*/ 42152 w 503"/>
              <a:gd name="T111" fmla="*/ 50968 h 303"/>
              <a:gd name="T112" fmla="*/ 42152 w 503"/>
              <a:gd name="T113" fmla="*/ 54153 h 30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03"/>
              <a:gd name="T172" fmla="*/ 0 h 303"/>
              <a:gd name="T173" fmla="*/ 503 w 503"/>
              <a:gd name="T174" fmla="*/ 303 h 30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03" h="303">
                <a:moveTo>
                  <a:pt x="209" y="272"/>
                </a:moveTo>
                <a:lnTo>
                  <a:pt x="209" y="272"/>
                </a:lnTo>
                <a:lnTo>
                  <a:pt x="173" y="272"/>
                </a:lnTo>
                <a:lnTo>
                  <a:pt x="173" y="255"/>
                </a:lnTo>
                <a:lnTo>
                  <a:pt x="192" y="224"/>
                </a:lnTo>
                <a:lnTo>
                  <a:pt x="227" y="224"/>
                </a:lnTo>
                <a:lnTo>
                  <a:pt x="227" y="207"/>
                </a:lnTo>
                <a:lnTo>
                  <a:pt x="209" y="176"/>
                </a:lnTo>
                <a:lnTo>
                  <a:pt x="209" y="159"/>
                </a:lnTo>
                <a:lnTo>
                  <a:pt x="156" y="144"/>
                </a:lnTo>
                <a:lnTo>
                  <a:pt x="121" y="159"/>
                </a:lnTo>
                <a:lnTo>
                  <a:pt x="86" y="176"/>
                </a:lnTo>
                <a:lnTo>
                  <a:pt x="69" y="176"/>
                </a:lnTo>
                <a:lnTo>
                  <a:pt x="17" y="176"/>
                </a:lnTo>
                <a:lnTo>
                  <a:pt x="0" y="159"/>
                </a:lnTo>
                <a:lnTo>
                  <a:pt x="17" y="128"/>
                </a:lnTo>
                <a:lnTo>
                  <a:pt x="35" y="96"/>
                </a:lnTo>
                <a:lnTo>
                  <a:pt x="52" y="80"/>
                </a:lnTo>
                <a:lnTo>
                  <a:pt x="35" y="32"/>
                </a:lnTo>
                <a:lnTo>
                  <a:pt x="69" y="15"/>
                </a:lnTo>
                <a:lnTo>
                  <a:pt x="104" y="15"/>
                </a:lnTo>
                <a:lnTo>
                  <a:pt x="156" y="32"/>
                </a:lnTo>
                <a:lnTo>
                  <a:pt x="173" y="32"/>
                </a:lnTo>
                <a:lnTo>
                  <a:pt x="192" y="32"/>
                </a:lnTo>
                <a:lnTo>
                  <a:pt x="209" y="32"/>
                </a:lnTo>
                <a:lnTo>
                  <a:pt x="244" y="32"/>
                </a:lnTo>
                <a:lnTo>
                  <a:pt x="261" y="0"/>
                </a:lnTo>
                <a:lnTo>
                  <a:pt x="278" y="0"/>
                </a:lnTo>
                <a:lnTo>
                  <a:pt x="330" y="0"/>
                </a:lnTo>
                <a:lnTo>
                  <a:pt x="348" y="15"/>
                </a:lnTo>
                <a:lnTo>
                  <a:pt x="330" y="15"/>
                </a:lnTo>
                <a:lnTo>
                  <a:pt x="348" y="32"/>
                </a:lnTo>
                <a:lnTo>
                  <a:pt x="365" y="32"/>
                </a:lnTo>
                <a:lnTo>
                  <a:pt x="382" y="63"/>
                </a:lnTo>
                <a:lnTo>
                  <a:pt x="399" y="80"/>
                </a:lnTo>
                <a:lnTo>
                  <a:pt x="417" y="63"/>
                </a:lnTo>
                <a:lnTo>
                  <a:pt x="503" y="111"/>
                </a:lnTo>
                <a:lnTo>
                  <a:pt x="486" y="176"/>
                </a:lnTo>
                <a:lnTo>
                  <a:pt x="468" y="159"/>
                </a:lnTo>
                <a:lnTo>
                  <a:pt x="451" y="176"/>
                </a:lnTo>
                <a:lnTo>
                  <a:pt x="451" y="207"/>
                </a:lnTo>
                <a:lnTo>
                  <a:pt x="434" y="207"/>
                </a:lnTo>
                <a:lnTo>
                  <a:pt x="348" y="255"/>
                </a:lnTo>
                <a:lnTo>
                  <a:pt x="382" y="272"/>
                </a:lnTo>
                <a:lnTo>
                  <a:pt x="399" y="272"/>
                </a:lnTo>
                <a:lnTo>
                  <a:pt x="382" y="272"/>
                </a:lnTo>
                <a:lnTo>
                  <a:pt x="330" y="303"/>
                </a:lnTo>
                <a:lnTo>
                  <a:pt x="313" y="303"/>
                </a:lnTo>
                <a:lnTo>
                  <a:pt x="313" y="288"/>
                </a:lnTo>
                <a:lnTo>
                  <a:pt x="296" y="272"/>
                </a:lnTo>
                <a:lnTo>
                  <a:pt x="330" y="255"/>
                </a:lnTo>
                <a:lnTo>
                  <a:pt x="278" y="240"/>
                </a:lnTo>
                <a:lnTo>
                  <a:pt x="278" y="224"/>
                </a:lnTo>
                <a:lnTo>
                  <a:pt x="244" y="224"/>
                </a:lnTo>
                <a:lnTo>
                  <a:pt x="227" y="255"/>
                </a:lnTo>
                <a:lnTo>
                  <a:pt x="209" y="255"/>
                </a:lnTo>
                <a:lnTo>
                  <a:pt x="209" y="272"/>
                </a:lnTo>
                <a:close/>
              </a:path>
            </a:pathLst>
          </a:custGeom>
          <a:solidFill>
            <a:schemeClr val="accent1"/>
          </a:solidFill>
          <a:ln w="9525">
            <a:solidFill>
              <a:srgbClr val="B2B2B2"/>
            </a:solidFill>
            <a:round/>
            <a:headEnd/>
            <a:tailEnd/>
          </a:ln>
        </p:spPr>
        <p:txBody>
          <a:bodyPr/>
          <a:lstStyle/>
          <a:p>
            <a:endParaRPr lang="en-AU" dirty="0"/>
          </a:p>
        </p:txBody>
      </p:sp>
      <p:sp>
        <p:nvSpPr>
          <p:cNvPr id="225" name="Freeform 223"/>
          <p:cNvSpPr>
            <a:spLocks/>
          </p:cNvSpPr>
          <p:nvPr/>
        </p:nvSpPr>
        <p:spPr bwMode="auto">
          <a:xfrm>
            <a:off x="5181599" y="3209926"/>
            <a:ext cx="150813" cy="87313"/>
          </a:xfrm>
          <a:custGeom>
            <a:avLst/>
            <a:gdLst>
              <a:gd name="T0" fmla="*/ 17463 w 190"/>
              <a:gd name="T1" fmla="*/ 0 h 111"/>
              <a:gd name="T2" fmla="*/ 17463 w 190"/>
              <a:gd name="T3" fmla="*/ 0 h 111"/>
              <a:gd name="T4" fmla="*/ 17463 w 190"/>
              <a:gd name="T5" fmla="*/ 9439 h 111"/>
              <a:gd name="T6" fmla="*/ 14288 w 190"/>
              <a:gd name="T7" fmla="*/ 9439 h 111"/>
              <a:gd name="T8" fmla="*/ 10319 w 190"/>
              <a:gd name="T9" fmla="*/ 9439 h 111"/>
              <a:gd name="T10" fmla="*/ 7144 w 190"/>
              <a:gd name="T11" fmla="*/ 2360 h 111"/>
              <a:gd name="T12" fmla="*/ 3969 w 190"/>
              <a:gd name="T13" fmla="*/ 5506 h 111"/>
              <a:gd name="T14" fmla="*/ 0 w 190"/>
              <a:gd name="T15" fmla="*/ 11799 h 111"/>
              <a:gd name="T16" fmla="*/ 0 w 190"/>
              <a:gd name="T17" fmla="*/ 18878 h 111"/>
              <a:gd name="T18" fmla="*/ 3969 w 190"/>
              <a:gd name="T19" fmla="*/ 14945 h 111"/>
              <a:gd name="T20" fmla="*/ 17463 w 190"/>
              <a:gd name="T21" fmla="*/ 14945 h 111"/>
              <a:gd name="T22" fmla="*/ 19844 w 190"/>
              <a:gd name="T23" fmla="*/ 14945 h 111"/>
              <a:gd name="T24" fmla="*/ 30956 w 190"/>
              <a:gd name="T25" fmla="*/ 21238 h 111"/>
              <a:gd name="T26" fmla="*/ 38100 w 190"/>
              <a:gd name="T27" fmla="*/ 14945 h 111"/>
              <a:gd name="T28" fmla="*/ 34925 w 190"/>
              <a:gd name="T29" fmla="*/ 9439 h 111"/>
              <a:gd name="T30" fmla="*/ 34925 w 190"/>
              <a:gd name="T31" fmla="*/ 5506 h 111"/>
              <a:gd name="T32" fmla="*/ 34925 w 190"/>
              <a:gd name="T33" fmla="*/ 2360 h 111"/>
              <a:gd name="T34" fmla="*/ 27781 w 190"/>
              <a:gd name="T35" fmla="*/ 2360 h 111"/>
              <a:gd name="T36" fmla="*/ 19844 w 190"/>
              <a:gd name="T37" fmla="*/ 0 h 111"/>
              <a:gd name="T38" fmla="*/ 17463 w 190"/>
              <a:gd name="T39" fmla="*/ 0 h 11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0"/>
              <a:gd name="T61" fmla="*/ 0 h 111"/>
              <a:gd name="T62" fmla="*/ 190 w 190"/>
              <a:gd name="T63" fmla="*/ 111 h 11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0" h="111">
                <a:moveTo>
                  <a:pt x="86" y="0"/>
                </a:moveTo>
                <a:lnTo>
                  <a:pt x="86" y="0"/>
                </a:lnTo>
                <a:lnTo>
                  <a:pt x="86" y="48"/>
                </a:lnTo>
                <a:lnTo>
                  <a:pt x="69" y="48"/>
                </a:lnTo>
                <a:lnTo>
                  <a:pt x="52" y="48"/>
                </a:lnTo>
                <a:lnTo>
                  <a:pt x="34" y="15"/>
                </a:lnTo>
                <a:lnTo>
                  <a:pt x="17" y="30"/>
                </a:lnTo>
                <a:lnTo>
                  <a:pt x="0" y="63"/>
                </a:lnTo>
                <a:lnTo>
                  <a:pt x="0" y="96"/>
                </a:lnTo>
                <a:lnTo>
                  <a:pt x="17" y="78"/>
                </a:lnTo>
                <a:lnTo>
                  <a:pt x="86" y="78"/>
                </a:lnTo>
                <a:lnTo>
                  <a:pt x="103" y="78"/>
                </a:lnTo>
                <a:lnTo>
                  <a:pt x="155" y="111"/>
                </a:lnTo>
                <a:lnTo>
                  <a:pt x="190" y="78"/>
                </a:lnTo>
                <a:lnTo>
                  <a:pt x="173" y="48"/>
                </a:lnTo>
                <a:lnTo>
                  <a:pt x="173" y="30"/>
                </a:lnTo>
                <a:lnTo>
                  <a:pt x="173" y="15"/>
                </a:lnTo>
                <a:lnTo>
                  <a:pt x="138" y="15"/>
                </a:lnTo>
                <a:lnTo>
                  <a:pt x="103" y="0"/>
                </a:lnTo>
                <a:lnTo>
                  <a:pt x="86" y="0"/>
                </a:lnTo>
                <a:close/>
              </a:path>
            </a:pathLst>
          </a:custGeom>
          <a:solidFill>
            <a:schemeClr val="accent1"/>
          </a:solidFill>
          <a:ln w="9525">
            <a:solidFill>
              <a:srgbClr val="B2B2B2"/>
            </a:solidFill>
            <a:round/>
            <a:headEnd/>
            <a:tailEnd/>
          </a:ln>
        </p:spPr>
        <p:txBody>
          <a:bodyPr/>
          <a:lstStyle/>
          <a:p>
            <a:endParaRPr lang="en-AU" dirty="0"/>
          </a:p>
        </p:txBody>
      </p:sp>
      <p:sp>
        <p:nvSpPr>
          <p:cNvPr id="226" name="Freeform 224"/>
          <p:cNvSpPr>
            <a:spLocks/>
          </p:cNvSpPr>
          <p:nvPr/>
        </p:nvSpPr>
        <p:spPr bwMode="auto">
          <a:xfrm>
            <a:off x="5180012" y="3271838"/>
            <a:ext cx="123825" cy="90488"/>
          </a:xfrm>
          <a:custGeom>
            <a:avLst/>
            <a:gdLst>
              <a:gd name="T0" fmla="*/ 0 w 155"/>
              <a:gd name="T1" fmla="*/ 9609 h 113"/>
              <a:gd name="T2" fmla="*/ 0 w 155"/>
              <a:gd name="T3" fmla="*/ 9609 h 113"/>
              <a:gd name="T4" fmla="*/ 0 w 155"/>
              <a:gd name="T5" fmla="*/ 7207 h 113"/>
              <a:gd name="T6" fmla="*/ 0 w 155"/>
              <a:gd name="T7" fmla="*/ 4004 h 113"/>
              <a:gd name="T8" fmla="*/ 3994 w 155"/>
              <a:gd name="T9" fmla="*/ 0 h 113"/>
              <a:gd name="T10" fmla="*/ 17575 w 155"/>
              <a:gd name="T11" fmla="*/ 0 h 113"/>
              <a:gd name="T12" fmla="*/ 20771 w 155"/>
              <a:gd name="T13" fmla="*/ 0 h 113"/>
              <a:gd name="T14" fmla="*/ 31156 w 155"/>
              <a:gd name="T15" fmla="*/ 7207 h 113"/>
              <a:gd name="T16" fmla="*/ 31156 w 155"/>
              <a:gd name="T17" fmla="*/ 9609 h 113"/>
              <a:gd name="T18" fmla="*/ 24765 w 155"/>
              <a:gd name="T19" fmla="*/ 13613 h 113"/>
              <a:gd name="T20" fmla="*/ 24765 w 155"/>
              <a:gd name="T21" fmla="*/ 19219 h 113"/>
              <a:gd name="T22" fmla="*/ 20771 w 155"/>
              <a:gd name="T23" fmla="*/ 19219 h 113"/>
              <a:gd name="T24" fmla="*/ 14380 w 155"/>
              <a:gd name="T25" fmla="*/ 23223 h 113"/>
              <a:gd name="T26" fmla="*/ 10385 w 155"/>
              <a:gd name="T27" fmla="*/ 23223 h 113"/>
              <a:gd name="T28" fmla="*/ 7190 w 155"/>
              <a:gd name="T29" fmla="*/ 19219 h 113"/>
              <a:gd name="T30" fmla="*/ 7190 w 155"/>
              <a:gd name="T31" fmla="*/ 9609 h 113"/>
              <a:gd name="T32" fmla="*/ 0 w 155"/>
              <a:gd name="T33" fmla="*/ 9609 h 1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5"/>
              <a:gd name="T52" fmla="*/ 0 h 113"/>
              <a:gd name="T53" fmla="*/ 155 w 155"/>
              <a:gd name="T54" fmla="*/ 113 h 1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5" h="113">
                <a:moveTo>
                  <a:pt x="0" y="48"/>
                </a:moveTo>
                <a:lnTo>
                  <a:pt x="0" y="48"/>
                </a:lnTo>
                <a:lnTo>
                  <a:pt x="0" y="33"/>
                </a:lnTo>
                <a:lnTo>
                  <a:pt x="0" y="18"/>
                </a:lnTo>
                <a:lnTo>
                  <a:pt x="17" y="0"/>
                </a:lnTo>
                <a:lnTo>
                  <a:pt x="86" y="0"/>
                </a:lnTo>
                <a:lnTo>
                  <a:pt x="103" y="0"/>
                </a:lnTo>
                <a:lnTo>
                  <a:pt x="155" y="33"/>
                </a:lnTo>
                <a:lnTo>
                  <a:pt x="155" y="48"/>
                </a:lnTo>
                <a:lnTo>
                  <a:pt x="121" y="66"/>
                </a:lnTo>
                <a:lnTo>
                  <a:pt x="121" y="96"/>
                </a:lnTo>
                <a:lnTo>
                  <a:pt x="103" y="96"/>
                </a:lnTo>
                <a:lnTo>
                  <a:pt x="69" y="113"/>
                </a:lnTo>
                <a:lnTo>
                  <a:pt x="52" y="113"/>
                </a:lnTo>
                <a:lnTo>
                  <a:pt x="34" y="96"/>
                </a:lnTo>
                <a:lnTo>
                  <a:pt x="34" y="48"/>
                </a:lnTo>
                <a:lnTo>
                  <a:pt x="0" y="48"/>
                </a:lnTo>
                <a:close/>
              </a:path>
            </a:pathLst>
          </a:custGeom>
          <a:solidFill>
            <a:schemeClr val="accent1"/>
          </a:solidFill>
          <a:ln w="9525">
            <a:solidFill>
              <a:srgbClr val="B2B2B2"/>
            </a:solidFill>
            <a:round/>
            <a:headEnd/>
            <a:tailEnd/>
          </a:ln>
        </p:spPr>
        <p:txBody>
          <a:bodyPr/>
          <a:lstStyle/>
          <a:p>
            <a:endParaRPr lang="en-AU" dirty="0"/>
          </a:p>
        </p:txBody>
      </p:sp>
      <p:sp>
        <p:nvSpPr>
          <p:cNvPr id="227" name="Freeform 225"/>
          <p:cNvSpPr>
            <a:spLocks/>
          </p:cNvSpPr>
          <p:nvPr/>
        </p:nvSpPr>
        <p:spPr bwMode="auto">
          <a:xfrm>
            <a:off x="5237162" y="3157538"/>
            <a:ext cx="95250" cy="63500"/>
          </a:xfrm>
          <a:custGeom>
            <a:avLst/>
            <a:gdLst>
              <a:gd name="T0" fmla="*/ 3149 w 121"/>
              <a:gd name="T1" fmla="*/ 12543 h 81"/>
              <a:gd name="T2" fmla="*/ 3149 w 121"/>
              <a:gd name="T3" fmla="*/ 12543 h 81"/>
              <a:gd name="T4" fmla="*/ 0 w 121"/>
              <a:gd name="T5" fmla="*/ 9407 h 81"/>
              <a:gd name="T6" fmla="*/ 0 w 121"/>
              <a:gd name="T7" fmla="*/ 3136 h 81"/>
              <a:gd name="T8" fmla="*/ 3149 w 121"/>
              <a:gd name="T9" fmla="*/ 0 h 81"/>
              <a:gd name="T10" fmla="*/ 10233 w 121"/>
              <a:gd name="T11" fmla="*/ 0 h 81"/>
              <a:gd name="T12" fmla="*/ 23616 w 121"/>
              <a:gd name="T13" fmla="*/ 0 h 81"/>
              <a:gd name="T14" fmla="*/ 20467 w 121"/>
              <a:gd name="T15" fmla="*/ 3136 h 81"/>
              <a:gd name="T16" fmla="*/ 16531 w 121"/>
              <a:gd name="T17" fmla="*/ 3136 h 81"/>
              <a:gd name="T18" fmla="*/ 20467 w 121"/>
              <a:gd name="T19" fmla="*/ 12543 h 81"/>
              <a:gd name="T20" fmla="*/ 20467 w 121"/>
              <a:gd name="T21" fmla="*/ 15679 h 81"/>
              <a:gd name="T22" fmla="*/ 13382 w 121"/>
              <a:gd name="T23" fmla="*/ 15679 h 81"/>
              <a:gd name="T24" fmla="*/ 6298 w 121"/>
              <a:gd name="T25" fmla="*/ 12543 h 81"/>
              <a:gd name="T26" fmla="*/ 3149 w 121"/>
              <a:gd name="T27" fmla="*/ 12543 h 8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1"/>
              <a:gd name="T43" fmla="*/ 0 h 81"/>
              <a:gd name="T44" fmla="*/ 121 w 121"/>
              <a:gd name="T45" fmla="*/ 81 h 8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1" h="81">
                <a:moveTo>
                  <a:pt x="17" y="66"/>
                </a:moveTo>
                <a:lnTo>
                  <a:pt x="17" y="66"/>
                </a:lnTo>
                <a:lnTo>
                  <a:pt x="0" y="48"/>
                </a:lnTo>
                <a:lnTo>
                  <a:pt x="0" y="18"/>
                </a:lnTo>
                <a:lnTo>
                  <a:pt x="17" y="0"/>
                </a:lnTo>
                <a:lnTo>
                  <a:pt x="52" y="0"/>
                </a:lnTo>
                <a:lnTo>
                  <a:pt x="121" y="0"/>
                </a:lnTo>
                <a:lnTo>
                  <a:pt x="104" y="18"/>
                </a:lnTo>
                <a:lnTo>
                  <a:pt x="86" y="18"/>
                </a:lnTo>
                <a:lnTo>
                  <a:pt x="104" y="66"/>
                </a:lnTo>
                <a:lnTo>
                  <a:pt x="104" y="81"/>
                </a:lnTo>
                <a:lnTo>
                  <a:pt x="69" y="81"/>
                </a:lnTo>
                <a:lnTo>
                  <a:pt x="34" y="66"/>
                </a:lnTo>
                <a:lnTo>
                  <a:pt x="17" y="66"/>
                </a:lnTo>
                <a:close/>
              </a:path>
            </a:pathLst>
          </a:custGeom>
          <a:solidFill>
            <a:schemeClr val="accent1"/>
          </a:solidFill>
          <a:ln w="9525">
            <a:solidFill>
              <a:srgbClr val="B2B2B2"/>
            </a:solidFill>
            <a:round/>
            <a:headEnd/>
            <a:tailEnd/>
          </a:ln>
        </p:spPr>
        <p:txBody>
          <a:bodyPr/>
          <a:lstStyle/>
          <a:p>
            <a:endParaRPr lang="en-AU" dirty="0"/>
          </a:p>
        </p:txBody>
      </p:sp>
      <p:sp>
        <p:nvSpPr>
          <p:cNvPr id="228" name="Freeform 226"/>
          <p:cNvSpPr>
            <a:spLocks/>
          </p:cNvSpPr>
          <p:nvPr/>
        </p:nvSpPr>
        <p:spPr bwMode="auto">
          <a:xfrm>
            <a:off x="5286374" y="3525838"/>
            <a:ext cx="82550" cy="88900"/>
          </a:xfrm>
          <a:custGeom>
            <a:avLst/>
            <a:gdLst>
              <a:gd name="T0" fmla="*/ 0 w 104"/>
              <a:gd name="T1" fmla="*/ 3204 h 111"/>
              <a:gd name="T2" fmla="*/ 0 w 104"/>
              <a:gd name="T3" fmla="*/ 3204 h 111"/>
              <a:gd name="T4" fmla="*/ 3969 w 104"/>
              <a:gd name="T5" fmla="*/ 3204 h 111"/>
              <a:gd name="T6" fmla="*/ 10319 w 104"/>
              <a:gd name="T7" fmla="*/ 12814 h 111"/>
              <a:gd name="T8" fmla="*/ 10319 w 104"/>
              <a:gd name="T9" fmla="*/ 22425 h 111"/>
              <a:gd name="T10" fmla="*/ 14288 w 104"/>
              <a:gd name="T11" fmla="*/ 16018 h 111"/>
              <a:gd name="T12" fmla="*/ 20638 w 104"/>
              <a:gd name="T13" fmla="*/ 16018 h 111"/>
              <a:gd name="T14" fmla="*/ 20638 w 104"/>
              <a:gd name="T15" fmla="*/ 12814 h 111"/>
              <a:gd name="T16" fmla="*/ 17463 w 104"/>
              <a:gd name="T17" fmla="*/ 6407 h 111"/>
              <a:gd name="T18" fmla="*/ 17463 w 104"/>
              <a:gd name="T19" fmla="*/ 3204 h 111"/>
              <a:gd name="T20" fmla="*/ 7144 w 104"/>
              <a:gd name="T21" fmla="*/ 0 h 111"/>
              <a:gd name="T22" fmla="*/ 0 w 104"/>
              <a:gd name="T23" fmla="*/ 3204 h 1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111"/>
              <a:gd name="T38" fmla="*/ 104 w 104"/>
              <a:gd name="T39" fmla="*/ 111 h 1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111">
                <a:moveTo>
                  <a:pt x="0" y="15"/>
                </a:moveTo>
                <a:lnTo>
                  <a:pt x="0" y="15"/>
                </a:lnTo>
                <a:lnTo>
                  <a:pt x="17" y="15"/>
                </a:lnTo>
                <a:lnTo>
                  <a:pt x="52" y="63"/>
                </a:lnTo>
                <a:lnTo>
                  <a:pt x="52" y="111"/>
                </a:lnTo>
                <a:lnTo>
                  <a:pt x="69" y="80"/>
                </a:lnTo>
                <a:lnTo>
                  <a:pt x="104" y="80"/>
                </a:lnTo>
                <a:lnTo>
                  <a:pt x="104" y="63"/>
                </a:lnTo>
                <a:lnTo>
                  <a:pt x="86" y="32"/>
                </a:lnTo>
                <a:lnTo>
                  <a:pt x="86" y="15"/>
                </a:lnTo>
                <a:lnTo>
                  <a:pt x="35" y="0"/>
                </a:lnTo>
                <a:lnTo>
                  <a:pt x="0" y="15"/>
                </a:lnTo>
                <a:close/>
              </a:path>
            </a:pathLst>
          </a:custGeom>
          <a:solidFill>
            <a:schemeClr val="accent1"/>
          </a:solidFill>
          <a:ln w="9525">
            <a:solidFill>
              <a:srgbClr val="B2B2B2"/>
            </a:solidFill>
            <a:round/>
            <a:headEnd/>
            <a:tailEnd/>
          </a:ln>
        </p:spPr>
        <p:txBody>
          <a:bodyPr/>
          <a:lstStyle/>
          <a:p>
            <a:endParaRPr lang="en-AU" dirty="0"/>
          </a:p>
        </p:txBody>
      </p:sp>
      <p:sp>
        <p:nvSpPr>
          <p:cNvPr id="229" name="Freeform 227"/>
          <p:cNvSpPr>
            <a:spLocks/>
          </p:cNvSpPr>
          <p:nvPr/>
        </p:nvSpPr>
        <p:spPr bwMode="auto">
          <a:xfrm>
            <a:off x="5148262" y="3538538"/>
            <a:ext cx="207963" cy="139700"/>
          </a:xfrm>
          <a:custGeom>
            <a:avLst/>
            <a:gdLst>
              <a:gd name="T0" fmla="*/ 7171 w 261"/>
              <a:gd name="T1" fmla="*/ 25257 h 177"/>
              <a:gd name="T2" fmla="*/ 7171 w 261"/>
              <a:gd name="T3" fmla="*/ 25257 h 177"/>
              <a:gd name="T4" fmla="*/ 14342 w 261"/>
              <a:gd name="T5" fmla="*/ 25257 h 177"/>
              <a:gd name="T6" fmla="*/ 14342 w 261"/>
              <a:gd name="T7" fmla="*/ 28414 h 177"/>
              <a:gd name="T8" fmla="*/ 17529 w 261"/>
              <a:gd name="T9" fmla="*/ 31571 h 177"/>
              <a:gd name="T10" fmla="*/ 20717 w 261"/>
              <a:gd name="T11" fmla="*/ 31571 h 177"/>
              <a:gd name="T12" fmla="*/ 31075 w 261"/>
              <a:gd name="T13" fmla="*/ 34728 h 177"/>
              <a:gd name="T14" fmla="*/ 38246 w 261"/>
              <a:gd name="T15" fmla="*/ 28414 h 177"/>
              <a:gd name="T16" fmla="*/ 48604 w 261"/>
              <a:gd name="T17" fmla="*/ 31571 h 177"/>
              <a:gd name="T18" fmla="*/ 48604 w 261"/>
              <a:gd name="T19" fmla="*/ 28414 h 177"/>
              <a:gd name="T20" fmla="*/ 52588 w 261"/>
              <a:gd name="T21" fmla="*/ 25257 h 177"/>
              <a:gd name="T22" fmla="*/ 52588 w 261"/>
              <a:gd name="T23" fmla="*/ 22099 h 177"/>
              <a:gd name="T24" fmla="*/ 45417 w 261"/>
              <a:gd name="T25" fmla="*/ 22099 h 177"/>
              <a:gd name="T26" fmla="*/ 45417 w 261"/>
              <a:gd name="T27" fmla="*/ 18942 h 177"/>
              <a:gd name="T28" fmla="*/ 45417 w 261"/>
              <a:gd name="T29" fmla="*/ 9471 h 177"/>
              <a:gd name="T30" fmla="*/ 38246 w 261"/>
              <a:gd name="T31" fmla="*/ 0 h 177"/>
              <a:gd name="T32" fmla="*/ 35059 w 261"/>
              <a:gd name="T33" fmla="*/ 0 h 177"/>
              <a:gd name="T34" fmla="*/ 27888 w 261"/>
              <a:gd name="T35" fmla="*/ 3157 h 177"/>
              <a:gd name="T36" fmla="*/ 24701 w 261"/>
              <a:gd name="T37" fmla="*/ 3157 h 177"/>
              <a:gd name="T38" fmla="*/ 14342 w 261"/>
              <a:gd name="T39" fmla="*/ 3157 h 177"/>
              <a:gd name="T40" fmla="*/ 10358 w 261"/>
              <a:gd name="T41" fmla="*/ 3157 h 177"/>
              <a:gd name="T42" fmla="*/ 7171 w 261"/>
              <a:gd name="T43" fmla="*/ 15785 h 177"/>
              <a:gd name="T44" fmla="*/ 0 w 261"/>
              <a:gd name="T45" fmla="*/ 15785 h 177"/>
              <a:gd name="T46" fmla="*/ 7171 w 261"/>
              <a:gd name="T47" fmla="*/ 25257 h 17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61"/>
              <a:gd name="T73" fmla="*/ 0 h 177"/>
              <a:gd name="T74" fmla="*/ 261 w 261"/>
              <a:gd name="T75" fmla="*/ 177 h 17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61" h="177">
                <a:moveTo>
                  <a:pt x="35" y="129"/>
                </a:moveTo>
                <a:lnTo>
                  <a:pt x="35" y="129"/>
                </a:lnTo>
                <a:lnTo>
                  <a:pt x="69" y="129"/>
                </a:lnTo>
                <a:lnTo>
                  <a:pt x="69" y="144"/>
                </a:lnTo>
                <a:lnTo>
                  <a:pt x="87" y="161"/>
                </a:lnTo>
                <a:lnTo>
                  <a:pt x="104" y="161"/>
                </a:lnTo>
                <a:lnTo>
                  <a:pt x="156" y="177"/>
                </a:lnTo>
                <a:lnTo>
                  <a:pt x="190" y="144"/>
                </a:lnTo>
                <a:lnTo>
                  <a:pt x="244" y="161"/>
                </a:lnTo>
                <a:lnTo>
                  <a:pt x="244" y="144"/>
                </a:lnTo>
                <a:lnTo>
                  <a:pt x="261" y="129"/>
                </a:lnTo>
                <a:lnTo>
                  <a:pt x="261" y="113"/>
                </a:lnTo>
                <a:lnTo>
                  <a:pt x="227" y="113"/>
                </a:lnTo>
                <a:lnTo>
                  <a:pt x="227" y="96"/>
                </a:lnTo>
                <a:lnTo>
                  <a:pt x="227" y="48"/>
                </a:lnTo>
                <a:lnTo>
                  <a:pt x="190" y="0"/>
                </a:lnTo>
                <a:lnTo>
                  <a:pt x="173" y="0"/>
                </a:lnTo>
                <a:lnTo>
                  <a:pt x="139" y="17"/>
                </a:lnTo>
                <a:lnTo>
                  <a:pt x="121" y="17"/>
                </a:lnTo>
                <a:lnTo>
                  <a:pt x="69" y="17"/>
                </a:lnTo>
                <a:lnTo>
                  <a:pt x="52" y="17"/>
                </a:lnTo>
                <a:lnTo>
                  <a:pt x="35" y="81"/>
                </a:lnTo>
                <a:lnTo>
                  <a:pt x="0" y="81"/>
                </a:lnTo>
                <a:lnTo>
                  <a:pt x="35" y="129"/>
                </a:lnTo>
                <a:close/>
              </a:path>
            </a:pathLst>
          </a:custGeom>
          <a:solidFill>
            <a:schemeClr val="accent1"/>
          </a:solidFill>
          <a:ln w="9525">
            <a:solidFill>
              <a:srgbClr val="B2B2B2"/>
            </a:solidFill>
            <a:round/>
            <a:headEnd/>
            <a:tailEnd/>
          </a:ln>
        </p:spPr>
        <p:txBody>
          <a:bodyPr/>
          <a:lstStyle/>
          <a:p>
            <a:endParaRPr lang="en-AU" dirty="0"/>
          </a:p>
        </p:txBody>
      </p:sp>
      <p:sp>
        <p:nvSpPr>
          <p:cNvPr id="230" name="Freeform 228"/>
          <p:cNvSpPr>
            <a:spLocks/>
          </p:cNvSpPr>
          <p:nvPr/>
        </p:nvSpPr>
        <p:spPr bwMode="auto">
          <a:xfrm>
            <a:off x="5148262" y="3729038"/>
            <a:ext cx="138113" cy="101600"/>
          </a:xfrm>
          <a:custGeom>
            <a:avLst/>
            <a:gdLst>
              <a:gd name="T0" fmla="*/ 6314 w 175"/>
              <a:gd name="T1" fmla="*/ 3175 h 128"/>
              <a:gd name="T2" fmla="*/ 6314 w 175"/>
              <a:gd name="T3" fmla="*/ 3175 h 128"/>
              <a:gd name="T4" fmla="*/ 17363 w 175"/>
              <a:gd name="T5" fmla="*/ 0 h 128"/>
              <a:gd name="T6" fmla="*/ 23677 w 175"/>
              <a:gd name="T7" fmla="*/ 0 h 128"/>
              <a:gd name="T8" fmla="*/ 30779 w 175"/>
              <a:gd name="T9" fmla="*/ 3175 h 128"/>
              <a:gd name="T10" fmla="*/ 33936 w 175"/>
              <a:gd name="T11" fmla="*/ 0 h 128"/>
              <a:gd name="T12" fmla="*/ 30779 w 175"/>
              <a:gd name="T13" fmla="*/ 6350 h 128"/>
              <a:gd name="T14" fmla="*/ 23677 w 175"/>
              <a:gd name="T15" fmla="*/ 3175 h 128"/>
              <a:gd name="T16" fmla="*/ 20520 w 175"/>
              <a:gd name="T17" fmla="*/ 6350 h 128"/>
              <a:gd name="T18" fmla="*/ 20520 w 175"/>
              <a:gd name="T19" fmla="*/ 9525 h 128"/>
              <a:gd name="T20" fmla="*/ 17363 w 175"/>
              <a:gd name="T21" fmla="*/ 9525 h 128"/>
              <a:gd name="T22" fmla="*/ 13417 w 175"/>
              <a:gd name="T23" fmla="*/ 6350 h 128"/>
              <a:gd name="T24" fmla="*/ 13417 w 175"/>
              <a:gd name="T25" fmla="*/ 9525 h 128"/>
              <a:gd name="T26" fmla="*/ 17363 w 175"/>
              <a:gd name="T27" fmla="*/ 15875 h 128"/>
              <a:gd name="T28" fmla="*/ 23677 w 175"/>
              <a:gd name="T29" fmla="*/ 22225 h 128"/>
              <a:gd name="T30" fmla="*/ 20520 w 175"/>
              <a:gd name="T31" fmla="*/ 22225 h 128"/>
              <a:gd name="T32" fmla="*/ 20520 w 175"/>
              <a:gd name="T33" fmla="*/ 25400 h 128"/>
              <a:gd name="T34" fmla="*/ 13417 w 175"/>
              <a:gd name="T35" fmla="*/ 22225 h 128"/>
              <a:gd name="T36" fmla="*/ 6314 w 175"/>
              <a:gd name="T37" fmla="*/ 22225 h 128"/>
              <a:gd name="T38" fmla="*/ 0 w 175"/>
              <a:gd name="T39" fmla="*/ 12700 h 128"/>
              <a:gd name="T40" fmla="*/ 6314 w 175"/>
              <a:gd name="T41" fmla="*/ 6350 h 128"/>
              <a:gd name="T42" fmla="*/ 6314 w 175"/>
              <a:gd name="T43" fmla="*/ 3175 h 12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5"/>
              <a:gd name="T67" fmla="*/ 0 h 128"/>
              <a:gd name="T68" fmla="*/ 175 w 175"/>
              <a:gd name="T69" fmla="*/ 128 h 12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5" h="128">
                <a:moveTo>
                  <a:pt x="35" y="17"/>
                </a:moveTo>
                <a:lnTo>
                  <a:pt x="35" y="17"/>
                </a:lnTo>
                <a:lnTo>
                  <a:pt x="89" y="0"/>
                </a:lnTo>
                <a:lnTo>
                  <a:pt x="123" y="0"/>
                </a:lnTo>
                <a:lnTo>
                  <a:pt x="158" y="17"/>
                </a:lnTo>
                <a:lnTo>
                  <a:pt x="175" y="0"/>
                </a:lnTo>
                <a:lnTo>
                  <a:pt x="158" y="33"/>
                </a:lnTo>
                <a:lnTo>
                  <a:pt x="123" y="17"/>
                </a:lnTo>
                <a:lnTo>
                  <a:pt x="106" y="33"/>
                </a:lnTo>
                <a:lnTo>
                  <a:pt x="106" y="48"/>
                </a:lnTo>
                <a:lnTo>
                  <a:pt x="89" y="48"/>
                </a:lnTo>
                <a:lnTo>
                  <a:pt x="69" y="33"/>
                </a:lnTo>
                <a:lnTo>
                  <a:pt x="69" y="48"/>
                </a:lnTo>
                <a:lnTo>
                  <a:pt x="89" y="81"/>
                </a:lnTo>
                <a:lnTo>
                  <a:pt x="123" y="113"/>
                </a:lnTo>
                <a:lnTo>
                  <a:pt x="106" y="113"/>
                </a:lnTo>
                <a:lnTo>
                  <a:pt x="106" y="128"/>
                </a:lnTo>
                <a:lnTo>
                  <a:pt x="69" y="113"/>
                </a:lnTo>
                <a:lnTo>
                  <a:pt x="35" y="113"/>
                </a:lnTo>
                <a:lnTo>
                  <a:pt x="0" y="65"/>
                </a:lnTo>
                <a:lnTo>
                  <a:pt x="35" y="33"/>
                </a:lnTo>
                <a:lnTo>
                  <a:pt x="35" y="17"/>
                </a:lnTo>
              </a:path>
            </a:pathLst>
          </a:custGeom>
          <a:solidFill>
            <a:schemeClr val="accent1"/>
          </a:solidFill>
          <a:ln w="9525">
            <a:solidFill>
              <a:srgbClr val="B2B2B2"/>
            </a:solidFill>
            <a:prstDash val="solid"/>
            <a:round/>
            <a:headEnd/>
            <a:tailEnd/>
          </a:ln>
        </p:spPr>
        <p:txBody>
          <a:bodyPr/>
          <a:lstStyle/>
          <a:p>
            <a:endParaRPr lang="en-AU" dirty="0"/>
          </a:p>
        </p:txBody>
      </p:sp>
      <p:sp>
        <p:nvSpPr>
          <p:cNvPr id="231" name="Freeform 229"/>
          <p:cNvSpPr>
            <a:spLocks/>
          </p:cNvSpPr>
          <p:nvPr/>
        </p:nvSpPr>
        <p:spPr bwMode="auto">
          <a:xfrm>
            <a:off x="5205412" y="3652838"/>
            <a:ext cx="136525" cy="90488"/>
          </a:xfrm>
          <a:custGeom>
            <a:avLst/>
            <a:gdLst>
              <a:gd name="T0" fmla="*/ 33934 w 173"/>
              <a:gd name="T1" fmla="*/ 4004 h 113"/>
              <a:gd name="T2" fmla="*/ 33934 w 173"/>
              <a:gd name="T3" fmla="*/ 4004 h 113"/>
              <a:gd name="T4" fmla="*/ 33934 w 173"/>
              <a:gd name="T5" fmla="*/ 7207 h 113"/>
              <a:gd name="T6" fmla="*/ 30777 w 173"/>
              <a:gd name="T7" fmla="*/ 7207 h 113"/>
              <a:gd name="T8" fmla="*/ 26832 w 173"/>
              <a:gd name="T9" fmla="*/ 13613 h 113"/>
              <a:gd name="T10" fmla="*/ 30777 w 173"/>
              <a:gd name="T11" fmla="*/ 16816 h 113"/>
              <a:gd name="T12" fmla="*/ 23675 w 173"/>
              <a:gd name="T13" fmla="*/ 16816 h 113"/>
              <a:gd name="T14" fmla="*/ 20518 w 173"/>
              <a:gd name="T15" fmla="*/ 19219 h 113"/>
              <a:gd name="T16" fmla="*/ 16572 w 173"/>
              <a:gd name="T17" fmla="*/ 23223 h 113"/>
              <a:gd name="T18" fmla="*/ 10259 w 173"/>
              <a:gd name="T19" fmla="*/ 19219 h 113"/>
              <a:gd name="T20" fmla="*/ 3157 w 173"/>
              <a:gd name="T21" fmla="*/ 19219 h 113"/>
              <a:gd name="T22" fmla="*/ 3157 w 173"/>
              <a:gd name="T23" fmla="*/ 16816 h 113"/>
              <a:gd name="T24" fmla="*/ 0 w 173"/>
              <a:gd name="T25" fmla="*/ 13613 h 113"/>
              <a:gd name="T26" fmla="*/ 3157 w 173"/>
              <a:gd name="T27" fmla="*/ 9609 h 113"/>
              <a:gd name="T28" fmla="*/ 0 w 173"/>
              <a:gd name="T29" fmla="*/ 4004 h 113"/>
              <a:gd name="T30" fmla="*/ 0 w 173"/>
              <a:gd name="T31" fmla="*/ 0 h 113"/>
              <a:gd name="T32" fmla="*/ 3157 w 173"/>
              <a:gd name="T33" fmla="*/ 4004 h 113"/>
              <a:gd name="T34" fmla="*/ 6313 w 173"/>
              <a:gd name="T35" fmla="*/ 4004 h 113"/>
              <a:gd name="T36" fmla="*/ 16572 w 173"/>
              <a:gd name="T37" fmla="*/ 7207 h 113"/>
              <a:gd name="T38" fmla="*/ 23675 w 173"/>
              <a:gd name="T39" fmla="*/ 0 h 113"/>
              <a:gd name="T40" fmla="*/ 33934 w 173"/>
              <a:gd name="T41" fmla="*/ 4004 h 1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3"/>
              <a:gd name="T64" fmla="*/ 0 h 113"/>
              <a:gd name="T65" fmla="*/ 173 w 173"/>
              <a:gd name="T66" fmla="*/ 113 h 1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3" h="113">
                <a:moveTo>
                  <a:pt x="173" y="17"/>
                </a:moveTo>
                <a:lnTo>
                  <a:pt x="173" y="17"/>
                </a:lnTo>
                <a:lnTo>
                  <a:pt x="173" y="33"/>
                </a:lnTo>
                <a:lnTo>
                  <a:pt x="156" y="33"/>
                </a:lnTo>
                <a:lnTo>
                  <a:pt x="139" y="65"/>
                </a:lnTo>
                <a:lnTo>
                  <a:pt x="156" y="81"/>
                </a:lnTo>
                <a:lnTo>
                  <a:pt x="121" y="81"/>
                </a:lnTo>
                <a:lnTo>
                  <a:pt x="104" y="96"/>
                </a:lnTo>
                <a:lnTo>
                  <a:pt x="87" y="113"/>
                </a:lnTo>
                <a:lnTo>
                  <a:pt x="52" y="96"/>
                </a:lnTo>
                <a:lnTo>
                  <a:pt x="18" y="96"/>
                </a:lnTo>
                <a:lnTo>
                  <a:pt x="18" y="81"/>
                </a:lnTo>
                <a:lnTo>
                  <a:pt x="0" y="65"/>
                </a:lnTo>
                <a:lnTo>
                  <a:pt x="18" y="48"/>
                </a:lnTo>
                <a:lnTo>
                  <a:pt x="0" y="17"/>
                </a:lnTo>
                <a:lnTo>
                  <a:pt x="0" y="0"/>
                </a:lnTo>
                <a:lnTo>
                  <a:pt x="18" y="17"/>
                </a:lnTo>
                <a:lnTo>
                  <a:pt x="35" y="17"/>
                </a:lnTo>
                <a:lnTo>
                  <a:pt x="87" y="33"/>
                </a:lnTo>
                <a:lnTo>
                  <a:pt x="121" y="0"/>
                </a:lnTo>
                <a:lnTo>
                  <a:pt x="173" y="17"/>
                </a:lnTo>
                <a:close/>
              </a:path>
            </a:pathLst>
          </a:custGeom>
          <a:solidFill>
            <a:schemeClr val="accent1"/>
          </a:solidFill>
          <a:ln w="9525">
            <a:solidFill>
              <a:srgbClr val="B2B2B2"/>
            </a:solidFill>
            <a:round/>
            <a:headEnd/>
            <a:tailEnd/>
          </a:ln>
        </p:spPr>
        <p:txBody>
          <a:bodyPr/>
          <a:lstStyle/>
          <a:p>
            <a:endParaRPr lang="en-AU" dirty="0"/>
          </a:p>
        </p:txBody>
      </p:sp>
      <p:sp>
        <p:nvSpPr>
          <p:cNvPr id="232" name="Freeform 230"/>
          <p:cNvSpPr>
            <a:spLocks/>
          </p:cNvSpPr>
          <p:nvPr/>
        </p:nvSpPr>
        <p:spPr bwMode="auto">
          <a:xfrm>
            <a:off x="5024437" y="3324226"/>
            <a:ext cx="206375" cy="190500"/>
          </a:xfrm>
          <a:custGeom>
            <a:avLst/>
            <a:gdLst>
              <a:gd name="T0" fmla="*/ 44622 w 259"/>
              <a:gd name="T1" fmla="*/ 47824 h 239"/>
              <a:gd name="T2" fmla="*/ 44622 w 259"/>
              <a:gd name="T3" fmla="*/ 47824 h 239"/>
              <a:gd name="T4" fmla="*/ 48606 w 259"/>
              <a:gd name="T5" fmla="*/ 41448 h 239"/>
              <a:gd name="T6" fmla="*/ 51793 w 259"/>
              <a:gd name="T7" fmla="*/ 38259 h 239"/>
              <a:gd name="T8" fmla="*/ 48606 w 259"/>
              <a:gd name="T9" fmla="*/ 28695 h 239"/>
              <a:gd name="T10" fmla="*/ 48606 w 259"/>
              <a:gd name="T11" fmla="*/ 22318 h 239"/>
              <a:gd name="T12" fmla="*/ 51793 w 259"/>
              <a:gd name="T13" fmla="*/ 15941 h 239"/>
              <a:gd name="T14" fmla="*/ 48606 w 259"/>
              <a:gd name="T15" fmla="*/ 9565 h 239"/>
              <a:gd name="T16" fmla="*/ 44622 w 259"/>
              <a:gd name="T17" fmla="*/ 6377 h 239"/>
              <a:gd name="T18" fmla="*/ 38247 w 259"/>
              <a:gd name="T19" fmla="*/ 6377 h 239"/>
              <a:gd name="T20" fmla="*/ 27889 w 259"/>
              <a:gd name="T21" fmla="*/ 3188 h 239"/>
              <a:gd name="T22" fmla="*/ 27889 w 259"/>
              <a:gd name="T23" fmla="*/ 6377 h 239"/>
              <a:gd name="T24" fmla="*/ 24701 w 259"/>
              <a:gd name="T25" fmla="*/ 6377 h 239"/>
              <a:gd name="T26" fmla="*/ 20717 w 259"/>
              <a:gd name="T27" fmla="*/ 0 h 239"/>
              <a:gd name="T28" fmla="*/ 0 w 259"/>
              <a:gd name="T29" fmla="*/ 9565 h 239"/>
              <a:gd name="T30" fmla="*/ 3984 w 259"/>
              <a:gd name="T31" fmla="*/ 35071 h 239"/>
              <a:gd name="T32" fmla="*/ 3984 w 259"/>
              <a:gd name="T33" fmla="*/ 31883 h 239"/>
              <a:gd name="T34" fmla="*/ 7171 w 259"/>
              <a:gd name="T35" fmla="*/ 35071 h 239"/>
              <a:gd name="T36" fmla="*/ 14343 w 259"/>
              <a:gd name="T37" fmla="*/ 38259 h 239"/>
              <a:gd name="T38" fmla="*/ 17530 w 259"/>
              <a:gd name="T39" fmla="*/ 38259 h 239"/>
              <a:gd name="T40" fmla="*/ 24701 w 259"/>
              <a:gd name="T41" fmla="*/ 44636 h 239"/>
              <a:gd name="T42" fmla="*/ 27889 w 259"/>
              <a:gd name="T43" fmla="*/ 44636 h 239"/>
              <a:gd name="T44" fmla="*/ 31076 w 259"/>
              <a:gd name="T45" fmla="*/ 47824 h 239"/>
              <a:gd name="T46" fmla="*/ 38247 w 259"/>
              <a:gd name="T47" fmla="*/ 44636 h 239"/>
              <a:gd name="T48" fmla="*/ 44622 w 259"/>
              <a:gd name="T49" fmla="*/ 47824 h 23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9"/>
              <a:gd name="T76" fmla="*/ 0 h 239"/>
              <a:gd name="T77" fmla="*/ 259 w 259"/>
              <a:gd name="T78" fmla="*/ 239 h 23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9" h="239">
                <a:moveTo>
                  <a:pt x="224" y="239"/>
                </a:moveTo>
                <a:lnTo>
                  <a:pt x="224" y="239"/>
                </a:lnTo>
                <a:lnTo>
                  <a:pt x="242" y="207"/>
                </a:lnTo>
                <a:lnTo>
                  <a:pt x="259" y="191"/>
                </a:lnTo>
                <a:lnTo>
                  <a:pt x="242" y="143"/>
                </a:lnTo>
                <a:lnTo>
                  <a:pt x="242" y="111"/>
                </a:lnTo>
                <a:lnTo>
                  <a:pt x="259" y="78"/>
                </a:lnTo>
                <a:lnTo>
                  <a:pt x="242" y="47"/>
                </a:lnTo>
                <a:lnTo>
                  <a:pt x="224" y="30"/>
                </a:lnTo>
                <a:lnTo>
                  <a:pt x="190" y="30"/>
                </a:lnTo>
                <a:lnTo>
                  <a:pt x="138" y="15"/>
                </a:lnTo>
                <a:lnTo>
                  <a:pt x="138" y="30"/>
                </a:lnTo>
                <a:lnTo>
                  <a:pt x="121" y="30"/>
                </a:lnTo>
                <a:lnTo>
                  <a:pt x="103" y="0"/>
                </a:lnTo>
                <a:lnTo>
                  <a:pt x="0" y="47"/>
                </a:lnTo>
                <a:lnTo>
                  <a:pt x="17" y="174"/>
                </a:lnTo>
                <a:lnTo>
                  <a:pt x="17" y="159"/>
                </a:lnTo>
                <a:lnTo>
                  <a:pt x="34" y="174"/>
                </a:lnTo>
                <a:lnTo>
                  <a:pt x="69" y="191"/>
                </a:lnTo>
                <a:lnTo>
                  <a:pt x="86" y="191"/>
                </a:lnTo>
                <a:lnTo>
                  <a:pt x="121" y="222"/>
                </a:lnTo>
                <a:lnTo>
                  <a:pt x="138" y="222"/>
                </a:lnTo>
                <a:lnTo>
                  <a:pt x="155" y="239"/>
                </a:lnTo>
                <a:lnTo>
                  <a:pt x="190" y="222"/>
                </a:lnTo>
                <a:lnTo>
                  <a:pt x="224" y="239"/>
                </a:lnTo>
                <a:close/>
              </a:path>
            </a:pathLst>
          </a:custGeom>
          <a:solidFill>
            <a:schemeClr val="accent1"/>
          </a:solidFill>
          <a:ln w="9525">
            <a:solidFill>
              <a:srgbClr val="B2B2B2"/>
            </a:solidFill>
            <a:round/>
            <a:headEnd/>
            <a:tailEnd/>
          </a:ln>
        </p:spPr>
        <p:txBody>
          <a:bodyPr/>
          <a:lstStyle/>
          <a:p>
            <a:endParaRPr lang="en-AU" dirty="0"/>
          </a:p>
        </p:txBody>
      </p:sp>
      <p:sp>
        <p:nvSpPr>
          <p:cNvPr id="233" name="Freeform 231"/>
          <p:cNvSpPr>
            <a:spLocks/>
          </p:cNvSpPr>
          <p:nvPr/>
        </p:nvSpPr>
        <p:spPr bwMode="auto">
          <a:xfrm>
            <a:off x="5135562" y="3705226"/>
            <a:ext cx="41275" cy="76200"/>
          </a:xfrm>
          <a:custGeom>
            <a:avLst/>
            <a:gdLst>
              <a:gd name="T0" fmla="*/ 0 w 52"/>
              <a:gd name="T1" fmla="*/ 0 h 96"/>
              <a:gd name="T2" fmla="*/ 0 w 52"/>
              <a:gd name="T3" fmla="*/ 0 h 96"/>
              <a:gd name="T4" fmla="*/ 3969 w 52"/>
              <a:gd name="T5" fmla="*/ 0 h 96"/>
              <a:gd name="T6" fmla="*/ 7144 w 52"/>
              <a:gd name="T7" fmla="*/ 3175 h 96"/>
              <a:gd name="T8" fmla="*/ 7144 w 52"/>
              <a:gd name="T9" fmla="*/ 5556 h 96"/>
              <a:gd name="T10" fmla="*/ 10319 w 52"/>
              <a:gd name="T11" fmla="*/ 9525 h 96"/>
              <a:gd name="T12" fmla="*/ 10319 w 52"/>
              <a:gd name="T13" fmla="*/ 12700 h 96"/>
              <a:gd name="T14" fmla="*/ 3969 w 52"/>
              <a:gd name="T15" fmla="*/ 19050 h 96"/>
              <a:gd name="T16" fmla="*/ 0 w 52"/>
              <a:gd name="T17" fmla="*/ 15875 h 96"/>
              <a:gd name="T18" fmla="*/ 0 w 52"/>
              <a:gd name="T19" fmla="*/ 5556 h 96"/>
              <a:gd name="T20" fmla="*/ 0 w 52"/>
              <a:gd name="T21" fmla="*/ 3175 h 96"/>
              <a:gd name="T22" fmla="*/ 0 w 52"/>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2"/>
              <a:gd name="T37" fmla="*/ 0 h 96"/>
              <a:gd name="T38" fmla="*/ 52 w 5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2" h="96">
                <a:moveTo>
                  <a:pt x="0" y="0"/>
                </a:moveTo>
                <a:lnTo>
                  <a:pt x="0" y="0"/>
                </a:lnTo>
                <a:lnTo>
                  <a:pt x="17" y="0"/>
                </a:lnTo>
                <a:lnTo>
                  <a:pt x="34" y="16"/>
                </a:lnTo>
                <a:lnTo>
                  <a:pt x="34" y="31"/>
                </a:lnTo>
                <a:lnTo>
                  <a:pt x="52" y="48"/>
                </a:lnTo>
                <a:lnTo>
                  <a:pt x="52" y="64"/>
                </a:lnTo>
                <a:lnTo>
                  <a:pt x="17" y="96"/>
                </a:lnTo>
                <a:lnTo>
                  <a:pt x="0" y="79"/>
                </a:lnTo>
                <a:lnTo>
                  <a:pt x="0" y="31"/>
                </a:lnTo>
                <a:lnTo>
                  <a:pt x="0" y="16"/>
                </a:lnTo>
                <a:lnTo>
                  <a:pt x="0" y="0"/>
                </a:lnTo>
                <a:close/>
              </a:path>
            </a:pathLst>
          </a:custGeom>
          <a:solidFill>
            <a:schemeClr val="accent1"/>
          </a:solidFill>
          <a:ln w="9525">
            <a:solidFill>
              <a:srgbClr val="B2B2B2"/>
            </a:solidFill>
            <a:round/>
            <a:headEnd/>
            <a:tailEnd/>
          </a:ln>
        </p:spPr>
        <p:txBody>
          <a:bodyPr/>
          <a:lstStyle/>
          <a:p>
            <a:endParaRPr lang="en-AU" dirty="0"/>
          </a:p>
        </p:txBody>
      </p:sp>
      <p:sp>
        <p:nvSpPr>
          <p:cNvPr id="234" name="Freeform 232"/>
          <p:cNvSpPr>
            <a:spLocks/>
          </p:cNvSpPr>
          <p:nvPr/>
        </p:nvSpPr>
        <p:spPr bwMode="auto">
          <a:xfrm>
            <a:off x="5065712" y="3525838"/>
            <a:ext cx="139700" cy="88900"/>
          </a:xfrm>
          <a:custGeom>
            <a:avLst/>
            <a:gdLst>
              <a:gd name="T0" fmla="*/ 14452 w 174"/>
              <a:gd name="T1" fmla="*/ 22425 h 111"/>
              <a:gd name="T2" fmla="*/ 14452 w 174"/>
              <a:gd name="T3" fmla="*/ 22425 h 111"/>
              <a:gd name="T4" fmla="*/ 20875 w 174"/>
              <a:gd name="T5" fmla="*/ 19222 h 111"/>
              <a:gd name="T6" fmla="*/ 28903 w 174"/>
              <a:gd name="T7" fmla="*/ 19222 h 111"/>
              <a:gd name="T8" fmla="*/ 32115 w 174"/>
              <a:gd name="T9" fmla="*/ 6407 h 111"/>
              <a:gd name="T10" fmla="*/ 36129 w 174"/>
              <a:gd name="T11" fmla="*/ 6407 h 111"/>
              <a:gd name="T12" fmla="*/ 32115 w 174"/>
              <a:gd name="T13" fmla="*/ 3204 h 111"/>
              <a:gd name="T14" fmla="*/ 24889 w 174"/>
              <a:gd name="T15" fmla="*/ 0 h 111"/>
              <a:gd name="T16" fmla="*/ 10437 w 174"/>
              <a:gd name="T17" fmla="*/ 6407 h 111"/>
              <a:gd name="T18" fmla="*/ 4014 w 174"/>
              <a:gd name="T19" fmla="*/ 6407 h 111"/>
              <a:gd name="T20" fmla="*/ 0 w 174"/>
              <a:gd name="T21" fmla="*/ 12814 h 111"/>
              <a:gd name="T22" fmla="*/ 0 w 174"/>
              <a:gd name="T23" fmla="*/ 16018 h 111"/>
              <a:gd name="T24" fmla="*/ 10437 w 174"/>
              <a:gd name="T25" fmla="*/ 22425 h 111"/>
              <a:gd name="T26" fmla="*/ 14452 w 174"/>
              <a:gd name="T27" fmla="*/ 22425 h 1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4"/>
              <a:gd name="T43" fmla="*/ 0 h 111"/>
              <a:gd name="T44" fmla="*/ 174 w 174"/>
              <a:gd name="T45" fmla="*/ 111 h 1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4" h="111">
                <a:moveTo>
                  <a:pt x="69" y="111"/>
                </a:moveTo>
                <a:lnTo>
                  <a:pt x="69" y="111"/>
                </a:lnTo>
                <a:lnTo>
                  <a:pt x="103" y="96"/>
                </a:lnTo>
                <a:lnTo>
                  <a:pt x="140" y="96"/>
                </a:lnTo>
                <a:lnTo>
                  <a:pt x="157" y="32"/>
                </a:lnTo>
                <a:lnTo>
                  <a:pt x="174" y="32"/>
                </a:lnTo>
                <a:lnTo>
                  <a:pt x="157" y="15"/>
                </a:lnTo>
                <a:lnTo>
                  <a:pt x="121" y="0"/>
                </a:lnTo>
                <a:lnTo>
                  <a:pt x="51" y="32"/>
                </a:lnTo>
                <a:lnTo>
                  <a:pt x="17" y="32"/>
                </a:lnTo>
                <a:lnTo>
                  <a:pt x="0" y="63"/>
                </a:lnTo>
                <a:lnTo>
                  <a:pt x="0" y="80"/>
                </a:lnTo>
                <a:lnTo>
                  <a:pt x="51" y="111"/>
                </a:lnTo>
                <a:lnTo>
                  <a:pt x="69" y="111"/>
                </a:lnTo>
                <a:close/>
              </a:path>
            </a:pathLst>
          </a:custGeom>
          <a:solidFill>
            <a:schemeClr val="accent1"/>
          </a:solidFill>
          <a:ln w="9525">
            <a:solidFill>
              <a:srgbClr val="B2B2B2"/>
            </a:solidFill>
            <a:round/>
            <a:headEnd/>
            <a:tailEnd/>
          </a:ln>
        </p:spPr>
        <p:txBody>
          <a:bodyPr/>
          <a:lstStyle/>
          <a:p>
            <a:endParaRPr lang="en-AU" dirty="0"/>
          </a:p>
        </p:txBody>
      </p:sp>
      <p:sp>
        <p:nvSpPr>
          <p:cNvPr id="235" name="Freeform 233"/>
          <p:cNvSpPr>
            <a:spLocks/>
          </p:cNvSpPr>
          <p:nvPr/>
        </p:nvSpPr>
        <p:spPr bwMode="auto">
          <a:xfrm>
            <a:off x="5054599" y="3614738"/>
            <a:ext cx="80963" cy="76200"/>
          </a:xfrm>
          <a:custGeom>
            <a:avLst/>
            <a:gdLst>
              <a:gd name="T0" fmla="*/ 16348 w 104"/>
              <a:gd name="T1" fmla="*/ 19050 h 96"/>
              <a:gd name="T2" fmla="*/ 16348 w 104"/>
              <a:gd name="T3" fmla="*/ 19050 h 96"/>
              <a:gd name="T4" fmla="*/ 13234 w 104"/>
              <a:gd name="T5" fmla="*/ 19050 h 96"/>
              <a:gd name="T6" fmla="*/ 16348 w 104"/>
              <a:gd name="T7" fmla="*/ 16669 h 96"/>
              <a:gd name="T8" fmla="*/ 19462 w 104"/>
              <a:gd name="T9" fmla="*/ 16669 h 96"/>
              <a:gd name="T10" fmla="*/ 19462 w 104"/>
              <a:gd name="T11" fmla="*/ 13494 h 96"/>
              <a:gd name="T12" fmla="*/ 19462 w 104"/>
              <a:gd name="T13" fmla="*/ 9525 h 96"/>
              <a:gd name="T14" fmla="*/ 19462 w 104"/>
              <a:gd name="T15" fmla="*/ 7144 h 96"/>
              <a:gd name="T16" fmla="*/ 16348 w 104"/>
              <a:gd name="T17" fmla="*/ 7144 h 96"/>
              <a:gd name="T18" fmla="*/ 16348 w 104"/>
              <a:gd name="T19" fmla="*/ 3969 h 96"/>
              <a:gd name="T20" fmla="*/ 6228 w 104"/>
              <a:gd name="T21" fmla="*/ 0 h 96"/>
              <a:gd name="T22" fmla="*/ 3114 w 104"/>
              <a:gd name="T23" fmla="*/ 3969 h 96"/>
              <a:gd name="T24" fmla="*/ 3114 w 104"/>
              <a:gd name="T25" fmla="*/ 0 h 96"/>
              <a:gd name="T26" fmla="*/ 0 w 104"/>
              <a:gd name="T27" fmla="*/ 3969 h 96"/>
              <a:gd name="T28" fmla="*/ 3114 w 104"/>
              <a:gd name="T29" fmla="*/ 7144 h 96"/>
              <a:gd name="T30" fmla="*/ 10120 w 104"/>
              <a:gd name="T31" fmla="*/ 16669 h 96"/>
              <a:gd name="T32" fmla="*/ 16348 w 104"/>
              <a:gd name="T33" fmla="*/ 19050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4"/>
              <a:gd name="T52" fmla="*/ 0 h 96"/>
              <a:gd name="T53" fmla="*/ 104 w 104"/>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4" h="96">
                <a:moveTo>
                  <a:pt x="87" y="96"/>
                </a:moveTo>
                <a:lnTo>
                  <a:pt x="87" y="96"/>
                </a:lnTo>
                <a:lnTo>
                  <a:pt x="69" y="96"/>
                </a:lnTo>
                <a:lnTo>
                  <a:pt x="87" y="81"/>
                </a:lnTo>
                <a:lnTo>
                  <a:pt x="104" y="81"/>
                </a:lnTo>
                <a:lnTo>
                  <a:pt x="104" y="65"/>
                </a:lnTo>
                <a:lnTo>
                  <a:pt x="104" y="48"/>
                </a:lnTo>
                <a:lnTo>
                  <a:pt x="104" y="33"/>
                </a:lnTo>
                <a:lnTo>
                  <a:pt x="87" y="33"/>
                </a:lnTo>
                <a:lnTo>
                  <a:pt x="87" y="17"/>
                </a:lnTo>
                <a:lnTo>
                  <a:pt x="35" y="0"/>
                </a:lnTo>
                <a:lnTo>
                  <a:pt x="18" y="17"/>
                </a:lnTo>
                <a:lnTo>
                  <a:pt x="18" y="0"/>
                </a:lnTo>
                <a:lnTo>
                  <a:pt x="0" y="17"/>
                </a:lnTo>
                <a:lnTo>
                  <a:pt x="18" y="33"/>
                </a:lnTo>
                <a:lnTo>
                  <a:pt x="52" y="81"/>
                </a:lnTo>
                <a:lnTo>
                  <a:pt x="87" y="96"/>
                </a:lnTo>
                <a:close/>
              </a:path>
            </a:pathLst>
          </a:custGeom>
          <a:solidFill>
            <a:schemeClr val="accent1"/>
          </a:solidFill>
          <a:ln w="9525">
            <a:solidFill>
              <a:srgbClr val="B2B2B2"/>
            </a:solidFill>
            <a:round/>
            <a:headEnd/>
            <a:tailEnd/>
          </a:ln>
        </p:spPr>
        <p:txBody>
          <a:bodyPr/>
          <a:lstStyle/>
          <a:p>
            <a:endParaRPr lang="en-AU" dirty="0"/>
          </a:p>
        </p:txBody>
      </p:sp>
      <p:sp>
        <p:nvSpPr>
          <p:cNvPr id="236" name="Freeform 234"/>
          <p:cNvSpPr>
            <a:spLocks/>
          </p:cNvSpPr>
          <p:nvPr/>
        </p:nvSpPr>
        <p:spPr bwMode="auto">
          <a:xfrm>
            <a:off x="5122862" y="3602038"/>
            <a:ext cx="95250" cy="114300"/>
          </a:xfrm>
          <a:custGeom>
            <a:avLst/>
            <a:gdLst>
              <a:gd name="T0" fmla="*/ 3149 w 121"/>
              <a:gd name="T1" fmla="*/ 9525 h 144"/>
              <a:gd name="T2" fmla="*/ 3149 w 121"/>
              <a:gd name="T3" fmla="*/ 9525 h 144"/>
              <a:gd name="T4" fmla="*/ 3149 w 121"/>
              <a:gd name="T5" fmla="*/ 6350 h 144"/>
              <a:gd name="T6" fmla="*/ 0 w 121"/>
              <a:gd name="T7" fmla="*/ 2381 h 144"/>
              <a:gd name="T8" fmla="*/ 6298 w 121"/>
              <a:gd name="T9" fmla="*/ 0 h 144"/>
              <a:gd name="T10" fmla="*/ 13382 w 121"/>
              <a:gd name="T11" fmla="*/ 9525 h 144"/>
              <a:gd name="T12" fmla="*/ 19680 w 121"/>
              <a:gd name="T13" fmla="*/ 9525 h 144"/>
              <a:gd name="T14" fmla="*/ 19680 w 121"/>
              <a:gd name="T15" fmla="*/ 11906 h 144"/>
              <a:gd name="T16" fmla="*/ 19680 w 121"/>
              <a:gd name="T17" fmla="*/ 15875 h 144"/>
              <a:gd name="T18" fmla="*/ 23616 w 121"/>
              <a:gd name="T19" fmla="*/ 21431 h 144"/>
              <a:gd name="T20" fmla="*/ 19680 w 121"/>
              <a:gd name="T21" fmla="*/ 25400 h 144"/>
              <a:gd name="T22" fmla="*/ 13382 w 121"/>
              <a:gd name="T23" fmla="*/ 25400 h 144"/>
              <a:gd name="T24" fmla="*/ 9446 w 121"/>
              <a:gd name="T25" fmla="*/ 28575 h 144"/>
              <a:gd name="T26" fmla="*/ 6298 w 121"/>
              <a:gd name="T27" fmla="*/ 25400 h 144"/>
              <a:gd name="T28" fmla="*/ 6298 w 121"/>
              <a:gd name="T29" fmla="*/ 21431 h 144"/>
              <a:gd name="T30" fmla="*/ 3149 w 121"/>
              <a:gd name="T31" fmla="*/ 19050 h 144"/>
              <a:gd name="T32" fmla="*/ 3149 w 121"/>
              <a:gd name="T33" fmla="*/ 15875 h 144"/>
              <a:gd name="T34" fmla="*/ 3149 w 121"/>
              <a:gd name="T35" fmla="*/ 11906 h 144"/>
              <a:gd name="T36" fmla="*/ 3149 w 121"/>
              <a:gd name="T37" fmla="*/ 9525 h 1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1"/>
              <a:gd name="T58" fmla="*/ 0 h 144"/>
              <a:gd name="T59" fmla="*/ 121 w 121"/>
              <a:gd name="T60" fmla="*/ 144 h 1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1" h="144">
                <a:moveTo>
                  <a:pt x="17" y="48"/>
                </a:moveTo>
                <a:lnTo>
                  <a:pt x="17" y="48"/>
                </a:lnTo>
                <a:lnTo>
                  <a:pt x="17" y="32"/>
                </a:lnTo>
                <a:lnTo>
                  <a:pt x="0" y="15"/>
                </a:lnTo>
                <a:lnTo>
                  <a:pt x="34" y="0"/>
                </a:lnTo>
                <a:lnTo>
                  <a:pt x="69" y="48"/>
                </a:lnTo>
                <a:lnTo>
                  <a:pt x="103" y="48"/>
                </a:lnTo>
                <a:lnTo>
                  <a:pt x="103" y="63"/>
                </a:lnTo>
                <a:lnTo>
                  <a:pt x="103" y="80"/>
                </a:lnTo>
                <a:lnTo>
                  <a:pt x="121" y="111"/>
                </a:lnTo>
                <a:lnTo>
                  <a:pt x="103" y="128"/>
                </a:lnTo>
                <a:lnTo>
                  <a:pt x="69" y="128"/>
                </a:lnTo>
                <a:lnTo>
                  <a:pt x="51" y="144"/>
                </a:lnTo>
                <a:lnTo>
                  <a:pt x="34" y="128"/>
                </a:lnTo>
                <a:lnTo>
                  <a:pt x="34" y="111"/>
                </a:lnTo>
                <a:lnTo>
                  <a:pt x="17" y="96"/>
                </a:lnTo>
                <a:lnTo>
                  <a:pt x="17" y="80"/>
                </a:lnTo>
                <a:lnTo>
                  <a:pt x="17" y="63"/>
                </a:lnTo>
                <a:lnTo>
                  <a:pt x="17" y="48"/>
                </a:lnTo>
              </a:path>
            </a:pathLst>
          </a:custGeom>
          <a:solidFill>
            <a:schemeClr val="accent1"/>
          </a:solidFill>
          <a:ln w="9525">
            <a:solidFill>
              <a:srgbClr val="B2B2B2"/>
            </a:solidFill>
            <a:prstDash val="solid"/>
            <a:round/>
            <a:headEnd/>
            <a:tailEnd/>
          </a:ln>
        </p:spPr>
        <p:txBody>
          <a:bodyPr/>
          <a:lstStyle/>
          <a:p>
            <a:endParaRPr lang="en-AU" dirty="0"/>
          </a:p>
        </p:txBody>
      </p:sp>
      <p:sp>
        <p:nvSpPr>
          <p:cNvPr id="237" name="Freeform 235"/>
          <p:cNvSpPr>
            <a:spLocks/>
          </p:cNvSpPr>
          <p:nvPr/>
        </p:nvSpPr>
        <p:spPr bwMode="auto">
          <a:xfrm>
            <a:off x="5164137" y="3705226"/>
            <a:ext cx="53975" cy="38100"/>
          </a:xfrm>
          <a:custGeom>
            <a:avLst/>
            <a:gdLst>
              <a:gd name="T0" fmla="*/ 3084 w 70"/>
              <a:gd name="T1" fmla="*/ 9525 h 48"/>
              <a:gd name="T2" fmla="*/ 3084 w 70"/>
              <a:gd name="T3" fmla="*/ 9525 h 48"/>
              <a:gd name="T4" fmla="*/ 0 w 70"/>
              <a:gd name="T5" fmla="*/ 5556 h 48"/>
              <a:gd name="T6" fmla="*/ 0 w 70"/>
              <a:gd name="T7" fmla="*/ 3175 h 48"/>
              <a:gd name="T8" fmla="*/ 3084 w 70"/>
              <a:gd name="T9" fmla="*/ 0 h 48"/>
              <a:gd name="T10" fmla="*/ 9253 w 70"/>
              <a:gd name="T11" fmla="*/ 0 h 48"/>
              <a:gd name="T12" fmla="*/ 13108 w 70"/>
              <a:gd name="T13" fmla="*/ 3175 h 48"/>
              <a:gd name="T14" fmla="*/ 13108 w 70"/>
              <a:gd name="T15" fmla="*/ 5556 h 48"/>
              <a:gd name="T16" fmla="*/ 3084 w 70"/>
              <a:gd name="T17" fmla="*/ 9525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48"/>
              <a:gd name="T29" fmla="*/ 70 w 70"/>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48">
                <a:moveTo>
                  <a:pt x="18" y="48"/>
                </a:moveTo>
                <a:lnTo>
                  <a:pt x="18" y="48"/>
                </a:lnTo>
                <a:lnTo>
                  <a:pt x="0" y="31"/>
                </a:lnTo>
                <a:lnTo>
                  <a:pt x="0" y="16"/>
                </a:lnTo>
                <a:lnTo>
                  <a:pt x="18" y="0"/>
                </a:lnTo>
                <a:lnTo>
                  <a:pt x="52" y="0"/>
                </a:lnTo>
                <a:lnTo>
                  <a:pt x="70" y="16"/>
                </a:lnTo>
                <a:lnTo>
                  <a:pt x="70" y="31"/>
                </a:lnTo>
                <a:lnTo>
                  <a:pt x="18" y="48"/>
                </a:lnTo>
              </a:path>
            </a:pathLst>
          </a:custGeom>
          <a:solidFill>
            <a:schemeClr val="accent1"/>
          </a:solidFill>
          <a:ln w="9525">
            <a:solidFill>
              <a:srgbClr val="B2B2B2"/>
            </a:solidFill>
            <a:prstDash val="solid"/>
            <a:round/>
            <a:headEnd/>
            <a:tailEnd/>
          </a:ln>
        </p:spPr>
        <p:txBody>
          <a:bodyPr/>
          <a:lstStyle/>
          <a:p>
            <a:endParaRPr lang="en-AU" dirty="0"/>
          </a:p>
        </p:txBody>
      </p:sp>
      <p:sp>
        <p:nvSpPr>
          <p:cNvPr id="238" name="Freeform 236"/>
          <p:cNvSpPr>
            <a:spLocks/>
          </p:cNvSpPr>
          <p:nvPr/>
        </p:nvSpPr>
        <p:spPr bwMode="auto">
          <a:xfrm>
            <a:off x="4972049" y="3449638"/>
            <a:ext cx="149225" cy="76200"/>
          </a:xfrm>
          <a:custGeom>
            <a:avLst/>
            <a:gdLst>
              <a:gd name="T0" fmla="*/ 37306 w 188"/>
              <a:gd name="T1" fmla="*/ 11906 h 96"/>
              <a:gd name="T2" fmla="*/ 37306 w 188"/>
              <a:gd name="T3" fmla="*/ 11906 h 96"/>
              <a:gd name="T4" fmla="*/ 30956 w 188"/>
              <a:gd name="T5" fmla="*/ 6350 h 96"/>
              <a:gd name="T6" fmla="*/ 26988 w 188"/>
              <a:gd name="T7" fmla="*/ 6350 h 96"/>
              <a:gd name="T8" fmla="*/ 19844 w 188"/>
              <a:gd name="T9" fmla="*/ 2381 h 96"/>
              <a:gd name="T10" fmla="*/ 17463 w 188"/>
              <a:gd name="T11" fmla="*/ 0 h 96"/>
              <a:gd name="T12" fmla="*/ 17463 w 188"/>
              <a:gd name="T13" fmla="*/ 2381 h 96"/>
              <a:gd name="T14" fmla="*/ 14288 w 188"/>
              <a:gd name="T15" fmla="*/ 0 h 96"/>
              <a:gd name="T16" fmla="*/ 7144 w 188"/>
              <a:gd name="T17" fmla="*/ 2381 h 96"/>
              <a:gd name="T18" fmla="*/ 0 w 188"/>
              <a:gd name="T19" fmla="*/ 6350 h 96"/>
              <a:gd name="T20" fmla="*/ 3969 w 188"/>
              <a:gd name="T21" fmla="*/ 11906 h 96"/>
              <a:gd name="T22" fmla="*/ 9525 w 188"/>
              <a:gd name="T23" fmla="*/ 19050 h 96"/>
              <a:gd name="T24" fmla="*/ 17463 w 188"/>
              <a:gd name="T25" fmla="*/ 19050 h 96"/>
              <a:gd name="T26" fmla="*/ 17463 w 188"/>
              <a:gd name="T27" fmla="*/ 15875 h 96"/>
              <a:gd name="T28" fmla="*/ 26988 w 188"/>
              <a:gd name="T29" fmla="*/ 19050 h 96"/>
              <a:gd name="T30" fmla="*/ 37306 w 188"/>
              <a:gd name="T31" fmla="*/ 11906 h 9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8"/>
              <a:gd name="T49" fmla="*/ 0 h 96"/>
              <a:gd name="T50" fmla="*/ 188 w 188"/>
              <a:gd name="T51" fmla="*/ 96 h 9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8" h="96">
                <a:moveTo>
                  <a:pt x="188" y="63"/>
                </a:moveTo>
                <a:lnTo>
                  <a:pt x="188" y="63"/>
                </a:lnTo>
                <a:lnTo>
                  <a:pt x="153" y="32"/>
                </a:lnTo>
                <a:lnTo>
                  <a:pt x="136" y="32"/>
                </a:lnTo>
                <a:lnTo>
                  <a:pt x="103" y="15"/>
                </a:lnTo>
                <a:lnTo>
                  <a:pt x="86" y="0"/>
                </a:lnTo>
                <a:lnTo>
                  <a:pt x="86" y="15"/>
                </a:lnTo>
                <a:lnTo>
                  <a:pt x="69" y="0"/>
                </a:lnTo>
                <a:lnTo>
                  <a:pt x="34" y="15"/>
                </a:lnTo>
                <a:lnTo>
                  <a:pt x="0" y="32"/>
                </a:lnTo>
                <a:lnTo>
                  <a:pt x="17" y="63"/>
                </a:lnTo>
                <a:lnTo>
                  <a:pt x="51" y="96"/>
                </a:lnTo>
                <a:lnTo>
                  <a:pt x="86" y="96"/>
                </a:lnTo>
                <a:lnTo>
                  <a:pt x="86" y="80"/>
                </a:lnTo>
                <a:lnTo>
                  <a:pt x="136" y="96"/>
                </a:lnTo>
                <a:lnTo>
                  <a:pt x="188" y="63"/>
                </a:lnTo>
                <a:close/>
              </a:path>
            </a:pathLst>
          </a:custGeom>
          <a:solidFill>
            <a:schemeClr val="accent1"/>
          </a:solidFill>
          <a:ln w="9525">
            <a:solidFill>
              <a:srgbClr val="B2B2B2"/>
            </a:solidFill>
            <a:round/>
            <a:headEnd/>
            <a:tailEnd/>
          </a:ln>
        </p:spPr>
        <p:txBody>
          <a:bodyPr/>
          <a:lstStyle/>
          <a:p>
            <a:endParaRPr lang="en-AU" dirty="0"/>
          </a:p>
        </p:txBody>
      </p:sp>
      <p:sp>
        <p:nvSpPr>
          <p:cNvPr id="239" name="Freeform 237"/>
          <p:cNvSpPr>
            <a:spLocks/>
          </p:cNvSpPr>
          <p:nvPr/>
        </p:nvSpPr>
        <p:spPr bwMode="auto">
          <a:xfrm>
            <a:off x="5079999" y="3500438"/>
            <a:ext cx="125413" cy="52388"/>
          </a:xfrm>
          <a:custGeom>
            <a:avLst/>
            <a:gdLst>
              <a:gd name="T0" fmla="*/ 0 w 157"/>
              <a:gd name="T1" fmla="*/ 7254 h 65"/>
              <a:gd name="T2" fmla="*/ 0 w 157"/>
              <a:gd name="T3" fmla="*/ 7254 h 65"/>
              <a:gd name="T4" fmla="*/ 0 w 157"/>
              <a:gd name="T5" fmla="*/ 13701 h 65"/>
              <a:gd name="T6" fmla="*/ 7189 w 157"/>
              <a:gd name="T7" fmla="*/ 13701 h 65"/>
              <a:gd name="T8" fmla="*/ 21568 w 157"/>
              <a:gd name="T9" fmla="*/ 7254 h 65"/>
              <a:gd name="T10" fmla="*/ 27958 w 157"/>
              <a:gd name="T11" fmla="*/ 9672 h 65"/>
              <a:gd name="T12" fmla="*/ 31952 w 157"/>
              <a:gd name="T13" fmla="*/ 4030 h 65"/>
              <a:gd name="T14" fmla="*/ 24763 w 157"/>
              <a:gd name="T15" fmla="*/ 0 h 65"/>
              <a:gd name="T16" fmla="*/ 17574 w 157"/>
              <a:gd name="T17" fmla="*/ 4030 h 65"/>
              <a:gd name="T18" fmla="*/ 14379 w 157"/>
              <a:gd name="T19" fmla="*/ 0 h 65"/>
              <a:gd name="T20" fmla="*/ 11183 w 157"/>
              <a:gd name="T21" fmla="*/ 0 h 65"/>
              <a:gd name="T22" fmla="*/ 0 w 157"/>
              <a:gd name="T23" fmla="*/ 7254 h 6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7"/>
              <a:gd name="T37" fmla="*/ 0 h 65"/>
              <a:gd name="T38" fmla="*/ 157 w 157"/>
              <a:gd name="T39" fmla="*/ 65 h 6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7" h="65">
                <a:moveTo>
                  <a:pt x="0" y="33"/>
                </a:moveTo>
                <a:lnTo>
                  <a:pt x="0" y="33"/>
                </a:lnTo>
                <a:lnTo>
                  <a:pt x="0" y="65"/>
                </a:lnTo>
                <a:lnTo>
                  <a:pt x="34" y="65"/>
                </a:lnTo>
                <a:lnTo>
                  <a:pt x="105" y="33"/>
                </a:lnTo>
                <a:lnTo>
                  <a:pt x="140" y="48"/>
                </a:lnTo>
                <a:lnTo>
                  <a:pt x="157" y="17"/>
                </a:lnTo>
                <a:lnTo>
                  <a:pt x="123" y="0"/>
                </a:lnTo>
                <a:lnTo>
                  <a:pt x="88" y="17"/>
                </a:lnTo>
                <a:lnTo>
                  <a:pt x="71" y="0"/>
                </a:lnTo>
                <a:lnTo>
                  <a:pt x="54" y="0"/>
                </a:lnTo>
                <a:lnTo>
                  <a:pt x="0" y="33"/>
                </a:lnTo>
                <a:close/>
              </a:path>
            </a:pathLst>
          </a:custGeom>
          <a:solidFill>
            <a:schemeClr val="accent1"/>
          </a:solidFill>
          <a:ln w="9525">
            <a:solidFill>
              <a:srgbClr val="B2B2B2"/>
            </a:solidFill>
            <a:round/>
            <a:headEnd/>
            <a:tailEnd/>
          </a:ln>
        </p:spPr>
        <p:txBody>
          <a:bodyPr/>
          <a:lstStyle/>
          <a:p>
            <a:endParaRPr lang="en-AU" dirty="0"/>
          </a:p>
        </p:txBody>
      </p:sp>
      <p:sp>
        <p:nvSpPr>
          <p:cNvPr id="240" name="Freeform 238"/>
          <p:cNvSpPr>
            <a:spLocks/>
          </p:cNvSpPr>
          <p:nvPr/>
        </p:nvSpPr>
        <p:spPr bwMode="auto">
          <a:xfrm>
            <a:off x="5013324" y="3590926"/>
            <a:ext cx="122238" cy="114300"/>
          </a:xfrm>
          <a:custGeom>
            <a:avLst/>
            <a:gdLst>
              <a:gd name="T0" fmla="*/ 13321 w 156"/>
              <a:gd name="T1" fmla="*/ 0 h 144"/>
              <a:gd name="T2" fmla="*/ 13321 w 156"/>
              <a:gd name="T3" fmla="*/ 0 h 144"/>
              <a:gd name="T4" fmla="*/ 23507 w 156"/>
              <a:gd name="T5" fmla="*/ 5556 h 144"/>
              <a:gd name="T6" fmla="*/ 26642 w 156"/>
              <a:gd name="T7" fmla="*/ 5556 h 144"/>
              <a:gd name="T8" fmla="*/ 29776 w 156"/>
              <a:gd name="T9" fmla="*/ 9525 h 144"/>
              <a:gd name="T10" fmla="*/ 29776 w 156"/>
              <a:gd name="T11" fmla="*/ 12700 h 144"/>
              <a:gd name="T12" fmla="*/ 26642 w 156"/>
              <a:gd name="T13" fmla="*/ 12700 h 144"/>
              <a:gd name="T14" fmla="*/ 26642 w 156"/>
              <a:gd name="T15" fmla="*/ 9525 h 144"/>
              <a:gd name="T16" fmla="*/ 16455 w 156"/>
              <a:gd name="T17" fmla="*/ 5556 h 144"/>
              <a:gd name="T18" fmla="*/ 13321 w 156"/>
              <a:gd name="T19" fmla="*/ 9525 h 144"/>
              <a:gd name="T20" fmla="*/ 13321 w 156"/>
              <a:gd name="T21" fmla="*/ 5556 h 144"/>
              <a:gd name="T22" fmla="*/ 10186 w 156"/>
              <a:gd name="T23" fmla="*/ 9525 h 144"/>
              <a:gd name="T24" fmla="*/ 13321 w 156"/>
              <a:gd name="T25" fmla="*/ 12700 h 144"/>
              <a:gd name="T26" fmla="*/ 19589 w 156"/>
              <a:gd name="T27" fmla="*/ 22225 h 144"/>
              <a:gd name="T28" fmla="*/ 26642 w 156"/>
              <a:gd name="T29" fmla="*/ 24606 h 144"/>
              <a:gd name="T30" fmla="*/ 23507 w 156"/>
              <a:gd name="T31" fmla="*/ 28575 h 144"/>
              <a:gd name="T32" fmla="*/ 16455 w 156"/>
              <a:gd name="T33" fmla="*/ 22225 h 144"/>
              <a:gd name="T34" fmla="*/ 13321 w 156"/>
              <a:gd name="T35" fmla="*/ 22225 h 144"/>
              <a:gd name="T36" fmla="*/ 6269 w 156"/>
              <a:gd name="T37" fmla="*/ 15081 h 144"/>
              <a:gd name="T38" fmla="*/ 10186 w 156"/>
              <a:gd name="T39" fmla="*/ 15081 h 144"/>
              <a:gd name="T40" fmla="*/ 6269 w 156"/>
              <a:gd name="T41" fmla="*/ 15081 h 144"/>
              <a:gd name="T42" fmla="*/ 6269 w 156"/>
              <a:gd name="T43" fmla="*/ 9525 h 144"/>
              <a:gd name="T44" fmla="*/ 3134 w 156"/>
              <a:gd name="T45" fmla="*/ 9525 h 144"/>
              <a:gd name="T46" fmla="*/ 0 w 156"/>
              <a:gd name="T47" fmla="*/ 12700 h 144"/>
              <a:gd name="T48" fmla="*/ 0 w 156"/>
              <a:gd name="T49" fmla="*/ 9525 h 144"/>
              <a:gd name="T50" fmla="*/ 0 w 156"/>
              <a:gd name="T51" fmla="*/ 5556 h 144"/>
              <a:gd name="T52" fmla="*/ 3134 w 156"/>
              <a:gd name="T53" fmla="*/ 5556 h 144"/>
              <a:gd name="T54" fmla="*/ 6269 w 156"/>
              <a:gd name="T55" fmla="*/ 5556 h 144"/>
              <a:gd name="T56" fmla="*/ 10186 w 156"/>
              <a:gd name="T57" fmla="*/ 0 h 144"/>
              <a:gd name="T58" fmla="*/ 13321 w 156"/>
              <a:gd name="T59" fmla="*/ 0 h 14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6"/>
              <a:gd name="T91" fmla="*/ 0 h 144"/>
              <a:gd name="T92" fmla="*/ 156 w 156"/>
              <a:gd name="T93" fmla="*/ 144 h 14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6" h="144">
                <a:moveTo>
                  <a:pt x="70" y="0"/>
                </a:moveTo>
                <a:lnTo>
                  <a:pt x="70" y="0"/>
                </a:lnTo>
                <a:lnTo>
                  <a:pt x="121" y="31"/>
                </a:lnTo>
                <a:lnTo>
                  <a:pt x="139" y="31"/>
                </a:lnTo>
                <a:lnTo>
                  <a:pt x="156" y="48"/>
                </a:lnTo>
                <a:lnTo>
                  <a:pt x="156" y="64"/>
                </a:lnTo>
                <a:lnTo>
                  <a:pt x="139" y="64"/>
                </a:lnTo>
                <a:lnTo>
                  <a:pt x="139" y="48"/>
                </a:lnTo>
                <a:lnTo>
                  <a:pt x="87" y="31"/>
                </a:lnTo>
                <a:lnTo>
                  <a:pt x="70" y="48"/>
                </a:lnTo>
                <a:lnTo>
                  <a:pt x="70" y="31"/>
                </a:lnTo>
                <a:lnTo>
                  <a:pt x="52" y="48"/>
                </a:lnTo>
                <a:lnTo>
                  <a:pt x="70" y="64"/>
                </a:lnTo>
                <a:lnTo>
                  <a:pt x="104" y="112"/>
                </a:lnTo>
                <a:lnTo>
                  <a:pt x="139" y="127"/>
                </a:lnTo>
                <a:lnTo>
                  <a:pt x="121" y="144"/>
                </a:lnTo>
                <a:lnTo>
                  <a:pt x="87" y="112"/>
                </a:lnTo>
                <a:lnTo>
                  <a:pt x="70" y="112"/>
                </a:lnTo>
                <a:lnTo>
                  <a:pt x="35" y="79"/>
                </a:lnTo>
                <a:lnTo>
                  <a:pt x="52" y="79"/>
                </a:lnTo>
                <a:lnTo>
                  <a:pt x="35" y="79"/>
                </a:lnTo>
                <a:lnTo>
                  <a:pt x="35" y="48"/>
                </a:lnTo>
                <a:lnTo>
                  <a:pt x="18" y="48"/>
                </a:lnTo>
                <a:lnTo>
                  <a:pt x="0" y="64"/>
                </a:lnTo>
                <a:lnTo>
                  <a:pt x="0" y="48"/>
                </a:lnTo>
                <a:lnTo>
                  <a:pt x="0" y="31"/>
                </a:lnTo>
                <a:lnTo>
                  <a:pt x="18" y="31"/>
                </a:lnTo>
                <a:lnTo>
                  <a:pt x="35" y="31"/>
                </a:lnTo>
                <a:lnTo>
                  <a:pt x="52" y="0"/>
                </a:lnTo>
                <a:lnTo>
                  <a:pt x="70" y="0"/>
                </a:lnTo>
              </a:path>
            </a:pathLst>
          </a:custGeom>
          <a:solidFill>
            <a:schemeClr val="accent1"/>
          </a:solidFill>
          <a:ln w="9525">
            <a:solidFill>
              <a:srgbClr val="B2B2B2"/>
            </a:solidFill>
            <a:prstDash val="solid"/>
            <a:round/>
            <a:headEnd/>
            <a:tailEnd/>
          </a:ln>
        </p:spPr>
        <p:txBody>
          <a:bodyPr/>
          <a:lstStyle/>
          <a:p>
            <a:endParaRPr lang="en-AU" dirty="0"/>
          </a:p>
        </p:txBody>
      </p:sp>
      <p:sp>
        <p:nvSpPr>
          <p:cNvPr id="241" name="Freeform 239"/>
          <p:cNvSpPr>
            <a:spLocks/>
          </p:cNvSpPr>
          <p:nvPr/>
        </p:nvSpPr>
        <p:spPr bwMode="auto">
          <a:xfrm>
            <a:off x="5106987" y="3678238"/>
            <a:ext cx="41275" cy="38100"/>
          </a:xfrm>
          <a:custGeom>
            <a:avLst/>
            <a:gdLst>
              <a:gd name="T0" fmla="*/ 0 w 52"/>
              <a:gd name="T1" fmla="*/ 6350 h 48"/>
              <a:gd name="T2" fmla="*/ 0 w 52"/>
              <a:gd name="T3" fmla="*/ 6350 h 48"/>
              <a:gd name="T4" fmla="*/ 7144 w 52"/>
              <a:gd name="T5" fmla="*/ 9525 h 48"/>
              <a:gd name="T6" fmla="*/ 7144 w 52"/>
              <a:gd name="T7" fmla="*/ 6350 h 48"/>
              <a:gd name="T8" fmla="*/ 10319 w 52"/>
              <a:gd name="T9" fmla="*/ 6350 h 48"/>
              <a:gd name="T10" fmla="*/ 10319 w 52"/>
              <a:gd name="T11" fmla="*/ 2381 h 48"/>
              <a:gd name="T12" fmla="*/ 7144 w 52"/>
              <a:gd name="T13" fmla="*/ 0 h 48"/>
              <a:gd name="T14" fmla="*/ 3969 w 52"/>
              <a:gd name="T15" fmla="*/ 0 h 48"/>
              <a:gd name="T16" fmla="*/ 0 w 52"/>
              <a:gd name="T17" fmla="*/ 2381 h 48"/>
              <a:gd name="T18" fmla="*/ 3969 w 52"/>
              <a:gd name="T19" fmla="*/ 2381 h 48"/>
              <a:gd name="T20" fmla="*/ 0 w 52"/>
              <a:gd name="T21" fmla="*/ 635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48"/>
              <a:gd name="T35" fmla="*/ 52 w 52"/>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48">
                <a:moveTo>
                  <a:pt x="0" y="32"/>
                </a:moveTo>
                <a:lnTo>
                  <a:pt x="0" y="32"/>
                </a:lnTo>
                <a:lnTo>
                  <a:pt x="35" y="48"/>
                </a:lnTo>
                <a:lnTo>
                  <a:pt x="35" y="32"/>
                </a:lnTo>
                <a:lnTo>
                  <a:pt x="52" y="32"/>
                </a:lnTo>
                <a:lnTo>
                  <a:pt x="52" y="15"/>
                </a:lnTo>
                <a:lnTo>
                  <a:pt x="35" y="0"/>
                </a:lnTo>
                <a:lnTo>
                  <a:pt x="18" y="0"/>
                </a:lnTo>
                <a:lnTo>
                  <a:pt x="0" y="15"/>
                </a:lnTo>
                <a:lnTo>
                  <a:pt x="18" y="15"/>
                </a:lnTo>
                <a:lnTo>
                  <a:pt x="0" y="32"/>
                </a:lnTo>
              </a:path>
            </a:pathLst>
          </a:custGeom>
          <a:solidFill>
            <a:schemeClr val="accent1"/>
          </a:solidFill>
          <a:ln w="9525">
            <a:solidFill>
              <a:srgbClr val="B2B2B2"/>
            </a:solidFill>
            <a:prstDash val="solid"/>
            <a:round/>
            <a:headEnd/>
            <a:tailEnd/>
          </a:ln>
        </p:spPr>
        <p:txBody>
          <a:bodyPr/>
          <a:lstStyle/>
          <a:p>
            <a:endParaRPr lang="en-AU" dirty="0"/>
          </a:p>
        </p:txBody>
      </p:sp>
      <p:sp>
        <p:nvSpPr>
          <p:cNvPr id="242" name="Freeform 240"/>
          <p:cNvSpPr>
            <a:spLocks/>
          </p:cNvSpPr>
          <p:nvPr/>
        </p:nvSpPr>
        <p:spPr bwMode="auto">
          <a:xfrm>
            <a:off x="4541838" y="3309938"/>
            <a:ext cx="57150" cy="52388"/>
          </a:xfrm>
          <a:custGeom>
            <a:avLst/>
            <a:gdLst>
              <a:gd name="T0" fmla="*/ 11269 w 71"/>
              <a:gd name="T1" fmla="*/ 13701 h 65"/>
              <a:gd name="T2" fmla="*/ 11269 w 71"/>
              <a:gd name="T3" fmla="*/ 9672 h 65"/>
              <a:gd name="T4" fmla="*/ 4025 w 71"/>
              <a:gd name="T5" fmla="*/ 9672 h 65"/>
              <a:gd name="T6" fmla="*/ 0 w 71"/>
              <a:gd name="T7" fmla="*/ 7254 h 65"/>
              <a:gd name="T8" fmla="*/ 4025 w 71"/>
              <a:gd name="T9" fmla="*/ 0 h 65"/>
              <a:gd name="T10" fmla="*/ 11269 w 71"/>
              <a:gd name="T11" fmla="*/ 4030 h 65"/>
              <a:gd name="T12" fmla="*/ 14489 w 71"/>
              <a:gd name="T13" fmla="*/ 9672 h 65"/>
              <a:gd name="T14" fmla="*/ 11269 w 71"/>
              <a:gd name="T15" fmla="*/ 13701 h 65"/>
              <a:gd name="T16" fmla="*/ 0 60000 65536"/>
              <a:gd name="T17" fmla="*/ 0 60000 65536"/>
              <a:gd name="T18" fmla="*/ 0 60000 65536"/>
              <a:gd name="T19" fmla="*/ 0 60000 65536"/>
              <a:gd name="T20" fmla="*/ 0 60000 65536"/>
              <a:gd name="T21" fmla="*/ 0 60000 65536"/>
              <a:gd name="T22" fmla="*/ 0 60000 65536"/>
              <a:gd name="T23" fmla="*/ 0 60000 65536"/>
              <a:gd name="T24" fmla="*/ 0 w 71"/>
              <a:gd name="T25" fmla="*/ 0 h 65"/>
              <a:gd name="T26" fmla="*/ 71 w 71"/>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 h="65">
                <a:moveTo>
                  <a:pt x="54" y="65"/>
                </a:moveTo>
                <a:lnTo>
                  <a:pt x="54" y="48"/>
                </a:lnTo>
                <a:lnTo>
                  <a:pt x="18" y="48"/>
                </a:lnTo>
                <a:lnTo>
                  <a:pt x="0" y="33"/>
                </a:lnTo>
                <a:lnTo>
                  <a:pt x="18" y="0"/>
                </a:lnTo>
                <a:lnTo>
                  <a:pt x="54" y="18"/>
                </a:lnTo>
                <a:lnTo>
                  <a:pt x="71" y="48"/>
                </a:lnTo>
                <a:lnTo>
                  <a:pt x="54" y="65"/>
                </a:lnTo>
              </a:path>
            </a:pathLst>
          </a:custGeom>
          <a:solidFill>
            <a:schemeClr val="accent1"/>
          </a:solidFill>
          <a:ln w="9525">
            <a:solidFill>
              <a:srgbClr val="B2B2B2"/>
            </a:solidFill>
            <a:prstDash val="solid"/>
            <a:round/>
            <a:headEnd/>
            <a:tailEnd/>
          </a:ln>
        </p:spPr>
        <p:txBody>
          <a:bodyPr/>
          <a:lstStyle/>
          <a:p>
            <a:endParaRPr lang="en-AU" dirty="0"/>
          </a:p>
        </p:txBody>
      </p:sp>
      <p:sp>
        <p:nvSpPr>
          <p:cNvPr id="243" name="Freeform 241"/>
          <p:cNvSpPr>
            <a:spLocks/>
          </p:cNvSpPr>
          <p:nvPr/>
        </p:nvSpPr>
        <p:spPr bwMode="auto">
          <a:xfrm>
            <a:off x="4489450" y="3309938"/>
            <a:ext cx="93663" cy="128588"/>
          </a:xfrm>
          <a:custGeom>
            <a:avLst/>
            <a:gdLst>
              <a:gd name="T0" fmla="*/ 16529 w 119"/>
              <a:gd name="T1" fmla="*/ 0 h 161"/>
              <a:gd name="T2" fmla="*/ 13380 w 119"/>
              <a:gd name="T3" fmla="*/ 7188 h 161"/>
              <a:gd name="T4" fmla="*/ 16529 w 119"/>
              <a:gd name="T5" fmla="*/ 9584 h 161"/>
              <a:gd name="T6" fmla="*/ 22825 w 119"/>
              <a:gd name="T7" fmla="*/ 9584 h 161"/>
              <a:gd name="T8" fmla="*/ 22825 w 119"/>
              <a:gd name="T9" fmla="*/ 13578 h 161"/>
              <a:gd name="T10" fmla="*/ 22825 w 119"/>
              <a:gd name="T11" fmla="*/ 19168 h 161"/>
              <a:gd name="T12" fmla="*/ 19677 w 119"/>
              <a:gd name="T13" fmla="*/ 28753 h 161"/>
              <a:gd name="T14" fmla="*/ 3148 w 119"/>
              <a:gd name="T15" fmla="*/ 32746 h 161"/>
              <a:gd name="T16" fmla="*/ 0 w 119"/>
              <a:gd name="T17" fmla="*/ 28753 h 161"/>
              <a:gd name="T18" fmla="*/ 3148 w 119"/>
              <a:gd name="T19" fmla="*/ 28753 h 161"/>
              <a:gd name="T20" fmla="*/ 6297 w 119"/>
              <a:gd name="T21" fmla="*/ 19168 h 161"/>
              <a:gd name="T22" fmla="*/ 3148 w 119"/>
              <a:gd name="T23" fmla="*/ 16772 h 161"/>
              <a:gd name="T24" fmla="*/ 6297 w 119"/>
              <a:gd name="T25" fmla="*/ 13578 h 161"/>
              <a:gd name="T26" fmla="*/ 3148 w 119"/>
              <a:gd name="T27" fmla="*/ 13578 h 161"/>
              <a:gd name="T28" fmla="*/ 3148 w 119"/>
              <a:gd name="T29" fmla="*/ 9584 h 161"/>
              <a:gd name="T30" fmla="*/ 10232 w 119"/>
              <a:gd name="T31" fmla="*/ 9584 h 161"/>
              <a:gd name="T32" fmla="*/ 13380 w 119"/>
              <a:gd name="T33" fmla="*/ 7188 h 161"/>
              <a:gd name="T34" fmla="*/ 10232 w 119"/>
              <a:gd name="T35" fmla="*/ 7188 h 161"/>
              <a:gd name="T36" fmla="*/ 10232 w 119"/>
              <a:gd name="T37" fmla="*/ 3993 h 161"/>
              <a:gd name="T38" fmla="*/ 16529 w 119"/>
              <a:gd name="T39" fmla="*/ 0 h 1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9"/>
              <a:gd name="T61" fmla="*/ 0 h 161"/>
              <a:gd name="T62" fmla="*/ 119 w 119"/>
              <a:gd name="T63" fmla="*/ 161 h 1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9" h="161">
                <a:moveTo>
                  <a:pt x="86" y="0"/>
                </a:moveTo>
                <a:lnTo>
                  <a:pt x="69" y="33"/>
                </a:lnTo>
                <a:lnTo>
                  <a:pt x="86" y="48"/>
                </a:lnTo>
                <a:lnTo>
                  <a:pt x="119" y="48"/>
                </a:lnTo>
                <a:lnTo>
                  <a:pt x="119" y="65"/>
                </a:lnTo>
                <a:lnTo>
                  <a:pt x="119" y="96"/>
                </a:lnTo>
                <a:lnTo>
                  <a:pt x="102" y="144"/>
                </a:lnTo>
                <a:lnTo>
                  <a:pt x="17" y="161"/>
                </a:lnTo>
                <a:lnTo>
                  <a:pt x="0" y="144"/>
                </a:lnTo>
                <a:lnTo>
                  <a:pt x="17" y="144"/>
                </a:lnTo>
                <a:lnTo>
                  <a:pt x="35" y="96"/>
                </a:lnTo>
                <a:lnTo>
                  <a:pt x="17" y="81"/>
                </a:lnTo>
                <a:lnTo>
                  <a:pt x="35" y="65"/>
                </a:lnTo>
                <a:lnTo>
                  <a:pt x="17" y="65"/>
                </a:lnTo>
                <a:lnTo>
                  <a:pt x="17" y="48"/>
                </a:lnTo>
                <a:lnTo>
                  <a:pt x="52" y="48"/>
                </a:lnTo>
                <a:lnTo>
                  <a:pt x="69" y="33"/>
                </a:lnTo>
                <a:lnTo>
                  <a:pt x="52" y="33"/>
                </a:lnTo>
                <a:lnTo>
                  <a:pt x="52" y="18"/>
                </a:lnTo>
                <a:lnTo>
                  <a:pt x="86" y="0"/>
                </a:lnTo>
              </a:path>
            </a:pathLst>
          </a:custGeom>
          <a:solidFill>
            <a:schemeClr val="accent1"/>
          </a:solidFill>
          <a:ln w="9525">
            <a:solidFill>
              <a:srgbClr val="B2B2B2"/>
            </a:solidFill>
            <a:prstDash val="solid"/>
            <a:round/>
            <a:headEnd/>
            <a:tailEnd/>
          </a:ln>
        </p:spPr>
        <p:txBody>
          <a:bodyPr/>
          <a:lstStyle/>
          <a:p>
            <a:endParaRPr lang="en-AU" dirty="0"/>
          </a:p>
        </p:txBody>
      </p:sp>
      <p:sp>
        <p:nvSpPr>
          <p:cNvPr id="244" name="Freeform 242"/>
          <p:cNvSpPr>
            <a:spLocks/>
          </p:cNvSpPr>
          <p:nvPr/>
        </p:nvSpPr>
        <p:spPr bwMode="auto">
          <a:xfrm>
            <a:off x="4516438" y="3667126"/>
            <a:ext cx="260350" cy="201613"/>
          </a:xfrm>
          <a:custGeom>
            <a:avLst/>
            <a:gdLst>
              <a:gd name="T0" fmla="*/ 3969 w 328"/>
              <a:gd name="T1" fmla="*/ 12650 h 255"/>
              <a:gd name="T2" fmla="*/ 3969 w 328"/>
              <a:gd name="T3" fmla="*/ 12650 h 255"/>
              <a:gd name="T4" fmla="*/ 16669 w 328"/>
              <a:gd name="T5" fmla="*/ 12650 h 255"/>
              <a:gd name="T6" fmla="*/ 16669 w 328"/>
              <a:gd name="T7" fmla="*/ 15022 h 255"/>
              <a:gd name="T8" fmla="*/ 14288 w 328"/>
              <a:gd name="T9" fmla="*/ 18975 h 255"/>
              <a:gd name="T10" fmla="*/ 14288 w 328"/>
              <a:gd name="T11" fmla="*/ 24510 h 255"/>
              <a:gd name="T12" fmla="*/ 9525 w 328"/>
              <a:gd name="T13" fmla="*/ 28463 h 255"/>
              <a:gd name="T14" fmla="*/ 14288 w 328"/>
              <a:gd name="T15" fmla="*/ 37951 h 255"/>
              <a:gd name="T16" fmla="*/ 9525 w 328"/>
              <a:gd name="T17" fmla="*/ 43485 h 255"/>
              <a:gd name="T18" fmla="*/ 19844 w 328"/>
              <a:gd name="T19" fmla="*/ 49810 h 255"/>
              <a:gd name="T20" fmla="*/ 23812 w 328"/>
              <a:gd name="T21" fmla="*/ 47438 h 255"/>
              <a:gd name="T22" fmla="*/ 37306 w 328"/>
              <a:gd name="T23" fmla="*/ 47438 h 255"/>
              <a:gd name="T24" fmla="*/ 51594 w 328"/>
              <a:gd name="T25" fmla="*/ 33997 h 255"/>
              <a:gd name="T26" fmla="*/ 47625 w 328"/>
              <a:gd name="T27" fmla="*/ 28463 h 255"/>
              <a:gd name="T28" fmla="*/ 54769 w 328"/>
              <a:gd name="T29" fmla="*/ 18975 h 255"/>
              <a:gd name="T30" fmla="*/ 65088 w 328"/>
              <a:gd name="T31" fmla="*/ 12650 h 255"/>
              <a:gd name="T32" fmla="*/ 65088 w 328"/>
              <a:gd name="T33" fmla="*/ 9488 h 255"/>
              <a:gd name="T34" fmla="*/ 47625 w 328"/>
              <a:gd name="T35" fmla="*/ 5534 h 255"/>
              <a:gd name="T36" fmla="*/ 40481 w 328"/>
              <a:gd name="T37" fmla="*/ 3163 h 255"/>
              <a:gd name="T38" fmla="*/ 37306 w 328"/>
              <a:gd name="T39" fmla="*/ 3163 h 255"/>
              <a:gd name="T40" fmla="*/ 30956 w 328"/>
              <a:gd name="T41" fmla="*/ 3163 h 255"/>
              <a:gd name="T42" fmla="*/ 27781 w 328"/>
              <a:gd name="T43" fmla="*/ 3163 h 255"/>
              <a:gd name="T44" fmla="*/ 7144 w 328"/>
              <a:gd name="T45" fmla="*/ 0 h 255"/>
              <a:gd name="T46" fmla="*/ 3969 w 328"/>
              <a:gd name="T47" fmla="*/ 3163 h 255"/>
              <a:gd name="T48" fmla="*/ 0 w 328"/>
              <a:gd name="T49" fmla="*/ 3163 h 255"/>
              <a:gd name="T50" fmla="*/ 0 w 328"/>
              <a:gd name="T51" fmla="*/ 5534 h 255"/>
              <a:gd name="T52" fmla="*/ 3969 w 328"/>
              <a:gd name="T53" fmla="*/ 12650 h 25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28"/>
              <a:gd name="T82" fmla="*/ 0 h 255"/>
              <a:gd name="T83" fmla="*/ 328 w 328"/>
              <a:gd name="T84" fmla="*/ 255 h 25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28" h="255">
                <a:moveTo>
                  <a:pt x="17" y="64"/>
                </a:moveTo>
                <a:lnTo>
                  <a:pt x="17" y="64"/>
                </a:lnTo>
                <a:lnTo>
                  <a:pt x="86" y="64"/>
                </a:lnTo>
                <a:lnTo>
                  <a:pt x="86" y="79"/>
                </a:lnTo>
                <a:lnTo>
                  <a:pt x="69" y="96"/>
                </a:lnTo>
                <a:lnTo>
                  <a:pt x="69" y="127"/>
                </a:lnTo>
                <a:lnTo>
                  <a:pt x="51" y="144"/>
                </a:lnTo>
                <a:lnTo>
                  <a:pt x="69" y="192"/>
                </a:lnTo>
                <a:lnTo>
                  <a:pt x="51" y="223"/>
                </a:lnTo>
                <a:lnTo>
                  <a:pt x="103" y="255"/>
                </a:lnTo>
                <a:lnTo>
                  <a:pt x="121" y="240"/>
                </a:lnTo>
                <a:lnTo>
                  <a:pt x="190" y="240"/>
                </a:lnTo>
                <a:lnTo>
                  <a:pt x="259" y="175"/>
                </a:lnTo>
                <a:lnTo>
                  <a:pt x="241" y="144"/>
                </a:lnTo>
                <a:lnTo>
                  <a:pt x="276" y="96"/>
                </a:lnTo>
                <a:lnTo>
                  <a:pt x="328" y="64"/>
                </a:lnTo>
                <a:lnTo>
                  <a:pt x="328" y="48"/>
                </a:lnTo>
                <a:lnTo>
                  <a:pt x="241" y="31"/>
                </a:lnTo>
                <a:lnTo>
                  <a:pt x="207" y="16"/>
                </a:lnTo>
                <a:lnTo>
                  <a:pt x="190" y="16"/>
                </a:lnTo>
                <a:lnTo>
                  <a:pt x="155" y="16"/>
                </a:lnTo>
                <a:lnTo>
                  <a:pt x="138" y="16"/>
                </a:lnTo>
                <a:lnTo>
                  <a:pt x="34" y="0"/>
                </a:lnTo>
                <a:lnTo>
                  <a:pt x="17" y="16"/>
                </a:lnTo>
                <a:lnTo>
                  <a:pt x="0" y="16"/>
                </a:lnTo>
                <a:lnTo>
                  <a:pt x="0" y="31"/>
                </a:lnTo>
                <a:lnTo>
                  <a:pt x="17" y="64"/>
                </a:lnTo>
              </a:path>
            </a:pathLst>
          </a:custGeom>
          <a:solidFill>
            <a:schemeClr val="accent1"/>
          </a:solidFill>
          <a:ln w="9525">
            <a:solidFill>
              <a:srgbClr val="B2B2B2"/>
            </a:solidFill>
            <a:prstDash val="solid"/>
            <a:round/>
            <a:headEnd/>
            <a:tailEnd/>
          </a:ln>
        </p:spPr>
        <p:txBody>
          <a:bodyPr/>
          <a:lstStyle/>
          <a:p>
            <a:endParaRPr lang="en-AU" dirty="0"/>
          </a:p>
        </p:txBody>
      </p:sp>
      <p:sp>
        <p:nvSpPr>
          <p:cNvPr id="245" name="Freeform 243"/>
          <p:cNvSpPr>
            <a:spLocks/>
          </p:cNvSpPr>
          <p:nvPr/>
        </p:nvSpPr>
        <p:spPr bwMode="auto">
          <a:xfrm>
            <a:off x="4516438" y="3716338"/>
            <a:ext cx="66675" cy="127000"/>
          </a:xfrm>
          <a:custGeom>
            <a:avLst/>
            <a:gdLst>
              <a:gd name="T0" fmla="*/ 9525 w 84"/>
              <a:gd name="T1" fmla="*/ 31950 h 159"/>
              <a:gd name="T2" fmla="*/ 9525 w 84"/>
              <a:gd name="T3" fmla="*/ 31950 h 159"/>
              <a:gd name="T4" fmla="*/ 13494 w 84"/>
              <a:gd name="T5" fmla="*/ 25560 h 159"/>
              <a:gd name="T6" fmla="*/ 9525 w 84"/>
              <a:gd name="T7" fmla="*/ 15975 h 159"/>
              <a:gd name="T8" fmla="*/ 13494 w 84"/>
              <a:gd name="T9" fmla="*/ 12780 h 159"/>
              <a:gd name="T10" fmla="*/ 13494 w 84"/>
              <a:gd name="T11" fmla="*/ 6390 h 159"/>
              <a:gd name="T12" fmla="*/ 16669 w 84"/>
              <a:gd name="T13" fmla="*/ 3195 h 159"/>
              <a:gd name="T14" fmla="*/ 16669 w 84"/>
              <a:gd name="T15" fmla="*/ 0 h 159"/>
              <a:gd name="T16" fmla="*/ 3969 w 84"/>
              <a:gd name="T17" fmla="*/ 0 h 159"/>
              <a:gd name="T18" fmla="*/ 3969 w 84"/>
              <a:gd name="T19" fmla="*/ 6390 h 159"/>
              <a:gd name="T20" fmla="*/ 0 w 84"/>
              <a:gd name="T21" fmla="*/ 22365 h 159"/>
              <a:gd name="T22" fmla="*/ 3969 w 84"/>
              <a:gd name="T23" fmla="*/ 22365 h 159"/>
              <a:gd name="T24" fmla="*/ 0 w 84"/>
              <a:gd name="T25" fmla="*/ 31950 h 159"/>
              <a:gd name="T26" fmla="*/ 9525 w 84"/>
              <a:gd name="T27" fmla="*/ 31950 h 1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4"/>
              <a:gd name="T43" fmla="*/ 0 h 159"/>
              <a:gd name="T44" fmla="*/ 84 w 84"/>
              <a:gd name="T45" fmla="*/ 159 h 1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4" h="159">
                <a:moveTo>
                  <a:pt x="50" y="159"/>
                </a:moveTo>
                <a:lnTo>
                  <a:pt x="50" y="159"/>
                </a:lnTo>
                <a:lnTo>
                  <a:pt x="67" y="128"/>
                </a:lnTo>
                <a:lnTo>
                  <a:pt x="50" y="80"/>
                </a:lnTo>
                <a:lnTo>
                  <a:pt x="67" y="63"/>
                </a:lnTo>
                <a:lnTo>
                  <a:pt x="67" y="32"/>
                </a:lnTo>
                <a:lnTo>
                  <a:pt x="84" y="15"/>
                </a:lnTo>
                <a:lnTo>
                  <a:pt x="84" y="0"/>
                </a:lnTo>
                <a:lnTo>
                  <a:pt x="17" y="0"/>
                </a:lnTo>
                <a:lnTo>
                  <a:pt x="17" y="32"/>
                </a:lnTo>
                <a:lnTo>
                  <a:pt x="0" y="111"/>
                </a:lnTo>
                <a:lnTo>
                  <a:pt x="17" y="111"/>
                </a:lnTo>
                <a:lnTo>
                  <a:pt x="0" y="159"/>
                </a:lnTo>
                <a:lnTo>
                  <a:pt x="50" y="159"/>
                </a:lnTo>
              </a:path>
            </a:pathLst>
          </a:custGeom>
          <a:solidFill>
            <a:schemeClr val="accent1"/>
          </a:solidFill>
          <a:ln w="9525">
            <a:solidFill>
              <a:srgbClr val="B2B2B2"/>
            </a:solidFill>
            <a:prstDash val="solid"/>
            <a:round/>
            <a:headEnd/>
            <a:tailEnd/>
          </a:ln>
        </p:spPr>
        <p:txBody>
          <a:bodyPr/>
          <a:lstStyle/>
          <a:p>
            <a:endParaRPr lang="en-AU" dirty="0"/>
          </a:p>
        </p:txBody>
      </p:sp>
      <p:sp>
        <p:nvSpPr>
          <p:cNvPr id="246" name="Freeform 244"/>
          <p:cNvSpPr>
            <a:spLocks/>
          </p:cNvSpPr>
          <p:nvPr/>
        </p:nvSpPr>
        <p:spPr bwMode="auto">
          <a:xfrm>
            <a:off x="4570413" y="3195638"/>
            <a:ext cx="179388" cy="292100"/>
          </a:xfrm>
          <a:custGeom>
            <a:avLst/>
            <a:gdLst>
              <a:gd name="T0" fmla="*/ 7208 w 224"/>
              <a:gd name="T1" fmla="*/ 72827 h 369"/>
              <a:gd name="T2" fmla="*/ 10411 w 224"/>
              <a:gd name="T3" fmla="*/ 69661 h 369"/>
              <a:gd name="T4" fmla="*/ 17618 w 224"/>
              <a:gd name="T5" fmla="*/ 72827 h 369"/>
              <a:gd name="T6" fmla="*/ 17618 w 224"/>
              <a:gd name="T7" fmla="*/ 69661 h 369"/>
              <a:gd name="T8" fmla="*/ 20822 w 224"/>
              <a:gd name="T9" fmla="*/ 66494 h 369"/>
              <a:gd name="T10" fmla="*/ 24826 w 224"/>
              <a:gd name="T11" fmla="*/ 69661 h 369"/>
              <a:gd name="T12" fmla="*/ 28029 w 224"/>
              <a:gd name="T13" fmla="*/ 66494 h 369"/>
              <a:gd name="T14" fmla="*/ 41644 w 224"/>
              <a:gd name="T15" fmla="*/ 66494 h 369"/>
              <a:gd name="T16" fmla="*/ 45648 w 224"/>
              <a:gd name="T17" fmla="*/ 63328 h 369"/>
              <a:gd name="T18" fmla="*/ 38440 w 224"/>
              <a:gd name="T19" fmla="*/ 63328 h 369"/>
              <a:gd name="T20" fmla="*/ 45648 w 224"/>
              <a:gd name="T21" fmla="*/ 53829 h 369"/>
              <a:gd name="T22" fmla="*/ 41644 w 224"/>
              <a:gd name="T23" fmla="*/ 50662 h 369"/>
              <a:gd name="T24" fmla="*/ 38440 w 224"/>
              <a:gd name="T25" fmla="*/ 50662 h 369"/>
              <a:gd name="T26" fmla="*/ 35237 w 224"/>
              <a:gd name="T27" fmla="*/ 50662 h 369"/>
              <a:gd name="T28" fmla="*/ 38440 w 224"/>
              <a:gd name="T29" fmla="*/ 47496 h 369"/>
              <a:gd name="T30" fmla="*/ 38440 w 224"/>
              <a:gd name="T31" fmla="*/ 44330 h 369"/>
              <a:gd name="T32" fmla="*/ 35237 w 224"/>
              <a:gd name="T33" fmla="*/ 37997 h 369"/>
              <a:gd name="T34" fmla="*/ 31233 w 224"/>
              <a:gd name="T35" fmla="*/ 34830 h 369"/>
              <a:gd name="T36" fmla="*/ 24826 w 224"/>
              <a:gd name="T37" fmla="*/ 25331 h 369"/>
              <a:gd name="T38" fmla="*/ 17618 w 224"/>
              <a:gd name="T39" fmla="*/ 22165 h 369"/>
              <a:gd name="T40" fmla="*/ 28029 w 224"/>
              <a:gd name="T41" fmla="*/ 9499 h 369"/>
              <a:gd name="T42" fmla="*/ 24826 w 224"/>
              <a:gd name="T43" fmla="*/ 6333 h 369"/>
              <a:gd name="T44" fmla="*/ 14415 w 224"/>
              <a:gd name="T45" fmla="*/ 9499 h 369"/>
              <a:gd name="T46" fmla="*/ 14415 w 224"/>
              <a:gd name="T47" fmla="*/ 3166 h 369"/>
              <a:gd name="T48" fmla="*/ 20822 w 224"/>
              <a:gd name="T49" fmla="*/ 0 h 369"/>
              <a:gd name="T50" fmla="*/ 17618 w 224"/>
              <a:gd name="T51" fmla="*/ 0 h 369"/>
              <a:gd name="T52" fmla="*/ 10411 w 224"/>
              <a:gd name="T53" fmla="*/ 0 h 369"/>
              <a:gd name="T54" fmla="*/ 4004 w 224"/>
              <a:gd name="T55" fmla="*/ 9499 h 369"/>
              <a:gd name="T56" fmla="*/ 0 w 224"/>
              <a:gd name="T57" fmla="*/ 9499 h 369"/>
              <a:gd name="T58" fmla="*/ 4004 w 224"/>
              <a:gd name="T59" fmla="*/ 12666 h 369"/>
              <a:gd name="T60" fmla="*/ 7208 w 224"/>
              <a:gd name="T61" fmla="*/ 12666 h 369"/>
              <a:gd name="T62" fmla="*/ 4004 w 224"/>
              <a:gd name="T63" fmla="*/ 18998 h 369"/>
              <a:gd name="T64" fmla="*/ 7208 w 224"/>
              <a:gd name="T65" fmla="*/ 18998 h 369"/>
              <a:gd name="T66" fmla="*/ 7208 w 224"/>
              <a:gd name="T67" fmla="*/ 22165 h 369"/>
              <a:gd name="T68" fmla="*/ 4004 w 224"/>
              <a:gd name="T69" fmla="*/ 25331 h 369"/>
              <a:gd name="T70" fmla="*/ 7208 w 224"/>
              <a:gd name="T71" fmla="*/ 25331 h 369"/>
              <a:gd name="T72" fmla="*/ 7208 w 224"/>
              <a:gd name="T73" fmla="*/ 28498 h 369"/>
              <a:gd name="T74" fmla="*/ 7208 w 224"/>
              <a:gd name="T75" fmla="*/ 25331 h 369"/>
              <a:gd name="T76" fmla="*/ 10411 w 224"/>
              <a:gd name="T77" fmla="*/ 28498 h 369"/>
              <a:gd name="T78" fmla="*/ 7208 w 224"/>
              <a:gd name="T79" fmla="*/ 31664 h 369"/>
              <a:gd name="T80" fmla="*/ 10411 w 224"/>
              <a:gd name="T81" fmla="*/ 34830 h 369"/>
              <a:gd name="T82" fmla="*/ 17618 w 224"/>
              <a:gd name="T83" fmla="*/ 31664 h 369"/>
              <a:gd name="T84" fmla="*/ 17618 w 224"/>
              <a:gd name="T85" fmla="*/ 34830 h 369"/>
              <a:gd name="T86" fmla="*/ 17618 w 224"/>
              <a:gd name="T87" fmla="*/ 37997 h 369"/>
              <a:gd name="T88" fmla="*/ 20822 w 224"/>
              <a:gd name="T89" fmla="*/ 37997 h 369"/>
              <a:gd name="T90" fmla="*/ 20822 w 224"/>
              <a:gd name="T91" fmla="*/ 44330 h 369"/>
              <a:gd name="T92" fmla="*/ 10411 w 224"/>
              <a:gd name="T93" fmla="*/ 44330 h 369"/>
              <a:gd name="T94" fmla="*/ 14415 w 224"/>
              <a:gd name="T95" fmla="*/ 47496 h 369"/>
              <a:gd name="T96" fmla="*/ 10411 w 224"/>
              <a:gd name="T97" fmla="*/ 50662 h 369"/>
              <a:gd name="T98" fmla="*/ 14415 w 224"/>
              <a:gd name="T99" fmla="*/ 50662 h 369"/>
              <a:gd name="T100" fmla="*/ 14415 w 224"/>
              <a:gd name="T101" fmla="*/ 53829 h 369"/>
              <a:gd name="T102" fmla="*/ 7208 w 224"/>
              <a:gd name="T103" fmla="*/ 56995 h 369"/>
              <a:gd name="T104" fmla="*/ 10411 w 224"/>
              <a:gd name="T105" fmla="*/ 60162 h 369"/>
              <a:gd name="T106" fmla="*/ 14415 w 224"/>
              <a:gd name="T107" fmla="*/ 60162 h 369"/>
              <a:gd name="T108" fmla="*/ 17618 w 224"/>
              <a:gd name="T109" fmla="*/ 63328 h 369"/>
              <a:gd name="T110" fmla="*/ 20822 w 224"/>
              <a:gd name="T111" fmla="*/ 60162 h 369"/>
              <a:gd name="T112" fmla="*/ 20822 w 224"/>
              <a:gd name="T113" fmla="*/ 63328 h 369"/>
              <a:gd name="T114" fmla="*/ 14415 w 224"/>
              <a:gd name="T115" fmla="*/ 63328 h 369"/>
              <a:gd name="T116" fmla="*/ 7208 w 224"/>
              <a:gd name="T117" fmla="*/ 72827 h 36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24"/>
              <a:gd name="T178" fmla="*/ 0 h 369"/>
              <a:gd name="T179" fmla="*/ 224 w 224"/>
              <a:gd name="T180" fmla="*/ 369 h 36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24" h="369">
                <a:moveTo>
                  <a:pt x="34" y="369"/>
                </a:moveTo>
                <a:lnTo>
                  <a:pt x="52" y="353"/>
                </a:lnTo>
                <a:lnTo>
                  <a:pt x="86" y="369"/>
                </a:lnTo>
                <a:lnTo>
                  <a:pt x="86" y="353"/>
                </a:lnTo>
                <a:lnTo>
                  <a:pt x="103" y="336"/>
                </a:lnTo>
                <a:lnTo>
                  <a:pt x="121" y="353"/>
                </a:lnTo>
                <a:lnTo>
                  <a:pt x="138" y="336"/>
                </a:lnTo>
                <a:lnTo>
                  <a:pt x="207" y="336"/>
                </a:lnTo>
                <a:lnTo>
                  <a:pt x="224" y="321"/>
                </a:lnTo>
                <a:lnTo>
                  <a:pt x="190" y="321"/>
                </a:lnTo>
                <a:lnTo>
                  <a:pt x="224" y="273"/>
                </a:lnTo>
                <a:lnTo>
                  <a:pt x="207" y="257"/>
                </a:lnTo>
                <a:lnTo>
                  <a:pt x="190" y="257"/>
                </a:lnTo>
                <a:lnTo>
                  <a:pt x="172" y="257"/>
                </a:lnTo>
                <a:lnTo>
                  <a:pt x="190" y="240"/>
                </a:lnTo>
                <a:lnTo>
                  <a:pt x="190" y="225"/>
                </a:lnTo>
                <a:lnTo>
                  <a:pt x="172" y="192"/>
                </a:lnTo>
                <a:lnTo>
                  <a:pt x="155" y="177"/>
                </a:lnTo>
                <a:lnTo>
                  <a:pt x="121" y="129"/>
                </a:lnTo>
                <a:lnTo>
                  <a:pt x="86" y="114"/>
                </a:lnTo>
                <a:lnTo>
                  <a:pt x="138" y="48"/>
                </a:lnTo>
                <a:lnTo>
                  <a:pt x="121" y="33"/>
                </a:lnTo>
                <a:lnTo>
                  <a:pt x="69" y="48"/>
                </a:lnTo>
                <a:lnTo>
                  <a:pt x="69" y="18"/>
                </a:lnTo>
                <a:lnTo>
                  <a:pt x="103" y="0"/>
                </a:lnTo>
                <a:lnTo>
                  <a:pt x="86" y="0"/>
                </a:lnTo>
                <a:lnTo>
                  <a:pt x="52" y="0"/>
                </a:lnTo>
                <a:lnTo>
                  <a:pt x="17" y="48"/>
                </a:lnTo>
                <a:lnTo>
                  <a:pt x="0" y="48"/>
                </a:lnTo>
                <a:lnTo>
                  <a:pt x="17" y="66"/>
                </a:lnTo>
                <a:lnTo>
                  <a:pt x="34" y="66"/>
                </a:lnTo>
                <a:lnTo>
                  <a:pt x="17" y="96"/>
                </a:lnTo>
                <a:lnTo>
                  <a:pt x="34" y="96"/>
                </a:lnTo>
                <a:lnTo>
                  <a:pt x="34" y="114"/>
                </a:lnTo>
                <a:lnTo>
                  <a:pt x="17" y="129"/>
                </a:lnTo>
                <a:lnTo>
                  <a:pt x="34" y="129"/>
                </a:lnTo>
                <a:lnTo>
                  <a:pt x="34" y="144"/>
                </a:lnTo>
                <a:lnTo>
                  <a:pt x="34" y="129"/>
                </a:lnTo>
                <a:lnTo>
                  <a:pt x="52" y="144"/>
                </a:lnTo>
                <a:lnTo>
                  <a:pt x="34" y="162"/>
                </a:lnTo>
                <a:lnTo>
                  <a:pt x="52" y="177"/>
                </a:lnTo>
                <a:lnTo>
                  <a:pt x="86" y="162"/>
                </a:lnTo>
                <a:lnTo>
                  <a:pt x="86" y="177"/>
                </a:lnTo>
                <a:lnTo>
                  <a:pt x="86" y="192"/>
                </a:lnTo>
                <a:lnTo>
                  <a:pt x="103" y="192"/>
                </a:lnTo>
                <a:lnTo>
                  <a:pt x="103" y="225"/>
                </a:lnTo>
                <a:lnTo>
                  <a:pt x="52" y="225"/>
                </a:lnTo>
                <a:lnTo>
                  <a:pt x="69" y="240"/>
                </a:lnTo>
                <a:lnTo>
                  <a:pt x="52" y="257"/>
                </a:lnTo>
                <a:lnTo>
                  <a:pt x="69" y="257"/>
                </a:lnTo>
                <a:lnTo>
                  <a:pt x="69" y="273"/>
                </a:lnTo>
                <a:lnTo>
                  <a:pt x="34" y="288"/>
                </a:lnTo>
                <a:lnTo>
                  <a:pt x="52" y="305"/>
                </a:lnTo>
                <a:lnTo>
                  <a:pt x="69" y="305"/>
                </a:lnTo>
                <a:lnTo>
                  <a:pt x="86" y="321"/>
                </a:lnTo>
                <a:lnTo>
                  <a:pt x="103" y="305"/>
                </a:lnTo>
                <a:lnTo>
                  <a:pt x="103" y="321"/>
                </a:lnTo>
                <a:lnTo>
                  <a:pt x="69" y="321"/>
                </a:lnTo>
                <a:lnTo>
                  <a:pt x="34" y="369"/>
                </a:lnTo>
              </a:path>
            </a:pathLst>
          </a:custGeom>
          <a:solidFill>
            <a:schemeClr val="accent1"/>
          </a:solidFill>
          <a:ln w="9525">
            <a:solidFill>
              <a:srgbClr val="B2B2B2"/>
            </a:solidFill>
            <a:prstDash val="solid"/>
            <a:round/>
            <a:headEnd/>
            <a:tailEnd/>
          </a:ln>
        </p:spPr>
        <p:txBody>
          <a:bodyPr/>
          <a:lstStyle/>
          <a:p>
            <a:endParaRPr lang="en-AU" dirty="0"/>
          </a:p>
        </p:txBody>
      </p:sp>
      <p:sp>
        <p:nvSpPr>
          <p:cNvPr id="247" name="Freeform 245"/>
          <p:cNvSpPr>
            <a:spLocks/>
          </p:cNvSpPr>
          <p:nvPr/>
        </p:nvSpPr>
        <p:spPr bwMode="auto">
          <a:xfrm>
            <a:off x="4762500" y="3767138"/>
            <a:ext cx="28575" cy="25400"/>
          </a:xfrm>
          <a:custGeom>
            <a:avLst/>
            <a:gdLst>
              <a:gd name="T0" fmla="*/ 0 w 34"/>
              <a:gd name="T1" fmla="*/ 3079 h 33"/>
              <a:gd name="T2" fmla="*/ 0 w 34"/>
              <a:gd name="T3" fmla="*/ 3079 h 33"/>
              <a:gd name="T4" fmla="*/ 4202 w 34"/>
              <a:gd name="T5" fmla="*/ 6158 h 33"/>
              <a:gd name="T6" fmla="*/ 8404 w 34"/>
              <a:gd name="T7" fmla="*/ 3079 h 33"/>
              <a:gd name="T8" fmla="*/ 4202 w 34"/>
              <a:gd name="T9" fmla="*/ 0 h 33"/>
              <a:gd name="T10" fmla="*/ 0 w 34"/>
              <a:gd name="T11" fmla="*/ 3079 h 33"/>
              <a:gd name="T12" fmla="*/ 0 60000 65536"/>
              <a:gd name="T13" fmla="*/ 0 60000 65536"/>
              <a:gd name="T14" fmla="*/ 0 60000 65536"/>
              <a:gd name="T15" fmla="*/ 0 60000 65536"/>
              <a:gd name="T16" fmla="*/ 0 60000 65536"/>
              <a:gd name="T17" fmla="*/ 0 60000 65536"/>
              <a:gd name="T18" fmla="*/ 0 w 34"/>
              <a:gd name="T19" fmla="*/ 0 h 33"/>
              <a:gd name="T20" fmla="*/ 34 w 34"/>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34" h="33">
                <a:moveTo>
                  <a:pt x="0" y="17"/>
                </a:moveTo>
                <a:lnTo>
                  <a:pt x="0" y="17"/>
                </a:lnTo>
                <a:lnTo>
                  <a:pt x="17" y="33"/>
                </a:lnTo>
                <a:lnTo>
                  <a:pt x="34" y="17"/>
                </a:lnTo>
                <a:lnTo>
                  <a:pt x="17" y="0"/>
                </a:lnTo>
                <a:lnTo>
                  <a:pt x="0" y="17"/>
                </a:lnTo>
              </a:path>
            </a:pathLst>
          </a:custGeom>
          <a:solidFill>
            <a:schemeClr val="accent1"/>
          </a:solidFill>
          <a:ln w="9525">
            <a:solidFill>
              <a:srgbClr val="B2B2B2"/>
            </a:solidFill>
            <a:prstDash val="solid"/>
            <a:round/>
            <a:headEnd/>
            <a:tailEnd/>
          </a:ln>
        </p:spPr>
        <p:txBody>
          <a:bodyPr/>
          <a:lstStyle/>
          <a:p>
            <a:endParaRPr lang="en-AU" dirty="0"/>
          </a:p>
        </p:txBody>
      </p:sp>
      <p:sp>
        <p:nvSpPr>
          <p:cNvPr id="248" name="Freeform 246"/>
          <p:cNvSpPr>
            <a:spLocks/>
          </p:cNvSpPr>
          <p:nvPr/>
        </p:nvSpPr>
        <p:spPr bwMode="auto">
          <a:xfrm>
            <a:off x="4349750" y="4046538"/>
            <a:ext cx="15875" cy="12700"/>
          </a:xfrm>
          <a:custGeom>
            <a:avLst/>
            <a:gdLst>
              <a:gd name="T0" fmla="*/ 0 w 20"/>
              <a:gd name="T1" fmla="*/ 0 h 15"/>
              <a:gd name="T2" fmla="*/ 0 w 20"/>
              <a:gd name="T3" fmla="*/ 0 h 15"/>
              <a:gd name="T4" fmla="*/ 0 w 20"/>
              <a:gd name="T5" fmla="*/ 3387 h 15"/>
              <a:gd name="T6" fmla="*/ 3969 w 20"/>
              <a:gd name="T7" fmla="*/ 0 h 15"/>
              <a:gd name="T8" fmla="*/ 0 w 20"/>
              <a:gd name="T9" fmla="*/ 0 h 15"/>
              <a:gd name="T10" fmla="*/ 0 60000 65536"/>
              <a:gd name="T11" fmla="*/ 0 60000 65536"/>
              <a:gd name="T12" fmla="*/ 0 60000 65536"/>
              <a:gd name="T13" fmla="*/ 0 60000 65536"/>
              <a:gd name="T14" fmla="*/ 0 60000 65536"/>
              <a:gd name="T15" fmla="*/ 0 w 20"/>
              <a:gd name="T16" fmla="*/ 0 h 15"/>
              <a:gd name="T17" fmla="*/ 20 w 20"/>
              <a:gd name="T18" fmla="*/ 15 h 15"/>
            </a:gdLst>
            <a:ahLst/>
            <a:cxnLst>
              <a:cxn ang="T10">
                <a:pos x="T0" y="T1"/>
              </a:cxn>
              <a:cxn ang="T11">
                <a:pos x="T2" y="T3"/>
              </a:cxn>
              <a:cxn ang="T12">
                <a:pos x="T4" y="T5"/>
              </a:cxn>
              <a:cxn ang="T13">
                <a:pos x="T6" y="T7"/>
              </a:cxn>
              <a:cxn ang="T14">
                <a:pos x="T8" y="T9"/>
              </a:cxn>
            </a:cxnLst>
            <a:rect l="T15" t="T16" r="T17" b="T18"/>
            <a:pathLst>
              <a:path w="20" h="15">
                <a:moveTo>
                  <a:pt x="0" y="0"/>
                </a:moveTo>
                <a:lnTo>
                  <a:pt x="0" y="0"/>
                </a:lnTo>
                <a:lnTo>
                  <a:pt x="0" y="15"/>
                </a:lnTo>
                <a:lnTo>
                  <a:pt x="20" y="0"/>
                </a:lnTo>
                <a:lnTo>
                  <a:pt x="0" y="0"/>
                </a:lnTo>
              </a:path>
            </a:pathLst>
          </a:custGeom>
          <a:solidFill>
            <a:schemeClr val="accent1"/>
          </a:solidFill>
          <a:ln w="9525">
            <a:solidFill>
              <a:srgbClr val="B2B2B2"/>
            </a:solidFill>
            <a:prstDash val="solid"/>
            <a:round/>
            <a:headEnd/>
            <a:tailEnd/>
          </a:ln>
        </p:spPr>
        <p:txBody>
          <a:bodyPr/>
          <a:lstStyle/>
          <a:p>
            <a:endParaRPr lang="en-AU" dirty="0"/>
          </a:p>
        </p:txBody>
      </p:sp>
      <p:sp>
        <p:nvSpPr>
          <p:cNvPr id="249" name="Freeform 247"/>
          <p:cNvSpPr>
            <a:spLocks/>
          </p:cNvSpPr>
          <p:nvPr/>
        </p:nvSpPr>
        <p:spPr bwMode="auto">
          <a:xfrm>
            <a:off x="4611688" y="3449638"/>
            <a:ext cx="274638" cy="255588"/>
          </a:xfrm>
          <a:custGeom>
            <a:avLst/>
            <a:gdLst>
              <a:gd name="T0" fmla="*/ 41395 w 345"/>
              <a:gd name="T1" fmla="*/ 0 h 320"/>
              <a:gd name="T2" fmla="*/ 41395 w 345"/>
              <a:gd name="T3" fmla="*/ 0 h 320"/>
              <a:gd name="T4" fmla="*/ 34230 w 345"/>
              <a:gd name="T5" fmla="*/ 3195 h 320"/>
              <a:gd name="T6" fmla="*/ 34230 w 345"/>
              <a:gd name="T7" fmla="*/ 9585 h 320"/>
              <a:gd name="T8" fmla="*/ 27862 w 345"/>
              <a:gd name="T9" fmla="*/ 12779 h 320"/>
              <a:gd name="T10" fmla="*/ 23882 w 345"/>
              <a:gd name="T11" fmla="*/ 15974 h 320"/>
              <a:gd name="T12" fmla="*/ 20697 w 345"/>
              <a:gd name="T13" fmla="*/ 15974 h 320"/>
              <a:gd name="T14" fmla="*/ 17513 w 345"/>
              <a:gd name="T15" fmla="*/ 12779 h 320"/>
              <a:gd name="T16" fmla="*/ 14329 w 345"/>
              <a:gd name="T17" fmla="*/ 12779 h 320"/>
              <a:gd name="T18" fmla="*/ 17513 w 345"/>
              <a:gd name="T19" fmla="*/ 19169 h 320"/>
              <a:gd name="T20" fmla="*/ 10349 w 345"/>
              <a:gd name="T21" fmla="*/ 22364 h 320"/>
              <a:gd name="T22" fmla="*/ 10349 w 345"/>
              <a:gd name="T23" fmla="*/ 19169 h 320"/>
              <a:gd name="T24" fmla="*/ 0 w 345"/>
              <a:gd name="T25" fmla="*/ 22364 h 320"/>
              <a:gd name="T26" fmla="*/ 0 w 345"/>
              <a:gd name="T27" fmla="*/ 25559 h 320"/>
              <a:gd name="T28" fmla="*/ 14329 w 345"/>
              <a:gd name="T29" fmla="*/ 28754 h 320"/>
              <a:gd name="T30" fmla="*/ 20697 w 345"/>
              <a:gd name="T31" fmla="*/ 39137 h 320"/>
              <a:gd name="T32" fmla="*/ 20697 w 345"/>
              <a:gd name="T33" fmla="*/ 41533 h 320"/>
              <a:gd name="T34" fmla="*/ 17513 w 345"/>
              <a:gd name="T35" fmla="*/ 58306 h 320"/>
              <a:gd name="T36" fmla="*/ 23882 w 345"/>
              <a:gd name="T37" fmla="*/ 60702 h 320"/>
              <a:gd name="T38" fmla="*/ 41395 w 345"/>
              <a:gd name="T39" fmla="*/ 64696 h 320"/>
              <a:gd name="T40" fmla="*/ 41395 w 345"/>
              <a:gd name="T41" fmla="*/ 60702 h 320"/>
              <a:gd name="T42" fmla="*/ 48559 w 345"/>
              <a:gd name="T43" fmla="*/ 58306 h 320"/>
              <a:gd name="T44" fmla="*/ 58908 w 345"/>
              <a:gd name="T45" fmla="*/ 60702 h 320"/>
              <a:gd name="T46" fmla="*/ 62092 w 345"/>
              <a:gd name="T47" fmla="*/ 60702 h 320"/>
              <a:gd name="T48" fmla="*/ 65276 w 345"/>
              <a:gd name="T49" fmla="*/ 55111 h 320"/>
              <a:gd name="T50" fmla="*/ 62092 w 345"/>
              <a:gd name="T51" fmla="*/ 48721 h 320"/>
              <a:gd name="T52" fmla="*/ 62092 w 345"/>
              <a:gd name="T53" fmla="*/ 41533 h 320"/>
              <a:gd name="T54" fmla="*/ 62092 w 345"/>
              <a:gd name="T55" fmla="*/ 35942 h 320"/>
              <a:gd name="T56" fmla="*/ 58908 w 345"/>
              <a:gd name="T57" fmla="*/ 39137 h 320"/>
              <a:gd name="T58" fmla="*/ 58908 w 345"/>
              <a:gd name="T59" fmla="*/ 35942 h 320"/>
              <a:gd name="T60" fmla="*/ 62092 w 345"/>
              <a:gd name="T61" fmla="*/ 28754 h 320"/>
              <a:gd name="T62" fmla="*/ 65276 w 345"/>
              <a:gd name="T63" fmla="*/ 28754 h 320"/>
              <a:gd name="T64" fmla="*/ 69257 w 345"/>
              <a:gd name="T65" fmla="*/ 19169 h 320"/>
              <a:gd name="T66" fmla="*/ 58908 w 345"/>
              <a:gd name="T67" fmla="*/ 12779 h 320"/>
              <a:gd name="T68" fmla="*/ 54928 w 345"/>
              <a:gd name="T69" fmla="*/ 12779 h 320"/>
              <a:gd name="T70" fmla="*/ 51743 w 345"/>
              <a:gd name="T71" fmla="*/ 12779 h 320"/>
              <a:gd name="T72" fmla="*/ 51743 w 345"/>
              <a:gd name="T73" fmla="*/ 9585 h 320"/>
              <a:gd name="T74" fmla="*/ 48559 w 345"/>
              <a:gd name="T75" fmla="*/ 9585 h 320"/>
              <a:gd name="T76" fmla="*/ 48559 w 345"/>
              <a:gd name="T77" fmla="*/ 6390 h 320"/>
              <a:gd name="T78" fmla="*/ 41395 w 345"/>
              <a:gd name="T79" fmla="*/ 3195 h 320"/>
              <a:gd name="T80" fmla="*/ 41395 w 345"/>
              <a:gd name="T81" fmla="*/ 0 h 3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45"/>
              <a:gd name="T124" fmla="*/ 0 h 320"/>
              <a:gd name="T125" fmla="*/ 345 w 345"/>
              <a:gd name="T126" fmla="*/ 320 h 3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45" h="320">
                <a:moveTo>
                  <a:pt x="207" y="0"/>
                </a:moveTo>
                <a:lnTo>
                  <a:pt x="207" y="0"/>
                </a:lnTo>
                <a:lnTo>
                  <a:pt x="172" y="15"/>
                </a:lnTo>
                <a:lnTo>
                  <a:pt x="172" y="48"/>
                </a:lnTo>
                <a:lnTo>
                  <a:pt x="138" y="63"/>
                </a:lnTo>
                <a:lnTo>
                  <a:pt x="120" y="80"/>
                </a:lnTo>
                <a:lnTo>
                  <a:pt x="103" y="80"/>
                </a:lnTo>
                <a:lnTo>
                  <a:pt x="86" y="63"/>
                </a:lnTo>
                <a:lnTo>
                  <a:pt x="69" y="63"/>
                </a:lnTo>
                <a:lnTo>
                  <a:pt x="86" y="96"/>
                </a:lnTo>
                <a:lnTo>
                  <a:pt x="51" y="111"/>
                </a:lnTo>
                <a:lnTo>
                  <a:pt x="51" y="96"/>
                </a:lnTo>
                <a:lnTo>
                  <a:pt x="0" y="111"/>
                </a:lnTo>
                <a:lnTo>
                  <a:pt x="0" y="128"/>
                </a:lnTo>
                <a:lnTo>
                  <a:pt x="69" y="144"/>
                </a:lnTo>
                <a:lnTo>
                  <a:pt x="103" y="192"/>
                </a:lnTo>
                <a:lnTo>
                  <a:pt x="103" y="207"/>
                </a:lnTo>
                <a:lnTo>
                  <a:pt x="86" y="288"/>
                </a:lnTo>
                <a:lnTo>
                  <a:pt x="120" y="303"/>
                </a:lnTo>
                <a:lnTo>
                  <a:pt x="207" y="320"/>
                </a:lnTo>
                <a:lnTo>
                  <a:pt x="207" y="303"/>
                </a:lnTo>
                <a:lnTo>
                  <a:pt x="241" y="288"/>
                </a:lnTo>
                <a:lnTo>
                  <a:pt x="293" y="303"/>
                </a:lnTo>
                <a:lnTo>
                  <a:pt x="311" y="303"/>
                </a:lnTo>
                <a:lnTo>
                  <a:pt x="328" y="272"/>
                </a:lnTo>
                <a:lnTo>
                  <a:pt x="311" y="240"/>
                </a:lnTo>
                <a:lnTo>
                  <a:pt x="311" y="207"/>
                </a:lnTo>
                <a:lnTo>
                  <a:pt x="311" y="176"/>
                </a:lnTo>
                <a:lnTo>
                  <a:pt x="293" y="192"/>
                </a:lnTo>
                <a:lnTo>
                  <a:pt x="293" y="176"/>
                </a:lnTo>
                <a:lnTo>
                  <a:pt x="311" y="144"/>
                </a:lnTo>
                <a:lnTo>
                  <a:pt x="328" y="144"/>
                </a:lnTo>
                <a:lnTo>
                  <a:pt x="345" y="96"/>
                </a:lnTo>
                <a:lnTo>
                  <a:pt x="293" y="63"/>
                </a:lnTo>
                <a:lnTo>
                  <a:pt x="276" y="63"/>
                </a:lnTo>
                <a:lnTo>
                  <a:pt x="259" y="63"/>
                </a:lnTo>
                <a:lnTo>
                  <a:pt x="259" y="48"/>
                </a:lnTo>
                <a:lnTo>
                  <a:pt x="241" y="48"/>
                </a:lnTo>
                <a:lnTo>
                  <a:pt x="241" y="32"/>
                </a:lnTo>
                <a:lnTo>
                  <a:pt x="207" y="15"/>
                </a:lnTo>
                <a:lnTo>
                  <a:pt x="207" y="0"/>
                </a:lnTo>
              </a:path>
            </a:pathLst>
          </a:custGeom>
          <a:solidFill>
            <a:schemeClr val="accent1"/>
          </a:solidFill>
          <a:ln w="9525">
            <a:solidFill>
              <a:srgbClr val="B2B2B2"/>
            </a:solidFill>
            <a:prstDash val="solid"/>
            <a:round/>
            <a:headEnd/>
            <a:tailEnd/>
          </a:ln>
        </p:spPr>
        <p:txBody>
          <a:bodyPr/>
          <a:lstStyle/>
          <a:p>
            <a:endParaRPr lang="en-AU" dirty="0"/>
          </a:p>
        </p:txBody>
      </p:sp>
      <p:sp>
        <p:nvSpPr>
          <p:cNvPr id="250" name="Freeform 248"/>
          <p:cNvSpPr>
            <a:spLocks/>
          </p:cNvSpPr>
          <p:nvPr/>
        </p:nvSpPr>
        <p:spPr bwMode="auto">
          <a:xfrm>
            <a:off x="4406900" y="4046538"/>
            <a:ext cx="11113" cy="12700"/>
          </a:xfrm>
          <a:custGeom>
            <a:avLst/>
            <a:gdLst>
              <a:gd name="T0" fmla="*/ 2084 w 16"/>
              <a:gd name="T1" fmla="*/ 0 h 15"/>
              <a:gd name="T2" fmla="*/ 2084 w 16"/>
              <a:gd name="T3" fmla="*/ 0 h 15"/>
              <a:gd name="T4" fmla="*/ 0 w 16"/>
              <a:gd name="T5" fmla="*/ 3387 h 15"/>
              <a:gd name="T6" fmla="*/ 2084 w 16"/>
              <a:gd name="T7" fmla="*/ 3387 h 15"/>
              <a:gd name="T8" fmla="*/ 2084 w 16"/>
              <a:gd name="T9" fmla="*/ 0 h 15"/>
              <a:gd name="T10" fmla="*/ 0 60000 65536"/>
              <a:gd name="T11" fmla="*/ 0 60000 65536"/>
              <a:gd name="T12" fmla="*/ 0 60000 65536"/>
              <a:gd name="T13" fmla="*/ 0 60000 65536"/>
              <a:gd name="T14" fmla="*/ 0 60000 65536"/>
              <a:gd name="T15" fmla="*/ 0 w 16"/>
              <a:gd name="T16" fmla="*/ 0 h 15"/>
              <a:gd name="T17" fmla="*/ 16 w 16"/>
              <a:gd name="T18" fmla="*/ 15 h 15"/>
            </a:gdLst>
            <a:ahLst/>
            <a:cxnLst>
              <a:cxn ang="T10">
                <a:pos x="T0" y="T1"/>
              </a:cxn>
              <a:cxn ang="T11">
                <a:pos x="T2" y="T3"/>
              </a:cxn>
              <a:cxn ang="T12">
                <a:pos x="T4" y="T5"/>
              </a:cxn>
              <a:cxn ang="T13">
                <a:pos x="T6" y="T7"/>
              </a:cxn>
              <a:cxn ang="T14">
                <a:pos x="T8" y="T9"/>
              </a:cxn>
            </a:cxnLst>
            <a:rect l="T15" t="T16" r="T17" b="T18"/>
            <a:pathLst>
              <a:path w="16" h="15">
                <a:moveTo>
                  <a:pt x="16" y="0"/>
                </a:moveTo>
                <a:lnTo>
                  <a:pt x="16" y="0"/>
                </a:lnTo>
                <a:lnTo>
                  <a:pt x="0" y="15"/>
                </a:lnTo>
                <a:lnTo>
                  <a:pt x="16" y="15"/>
                </a:lnTo>
                <a:lnTo>
                  <a:pt x="16" y="0"/>
                </a:lnTo>
              </a:path>
            </a:pathLst>
          </a:custGeom>
          <a:solidFill>
            <a:schemeClr val="accent1"/>
          </a:solidFill>
          <a:ln w="9525">
            <a:solidFill>
              <a:srgbClr val="B2B2B2"/>
            </a:solidFill>
            <a:prstDash val="solid"/>
            <a:round/>
            <a:headEnd/>
            <a:tailEnd/>
          </a:ln>
        </p:spPr>
        <p:txBody>
          <a:bodyPr/>
          <a:lstStyle/>
          <a:p>
            <a:endParaRPr lang="en-AU" dirty="0"/>
          </a:p>
        </p:txBody>
      </p:sp>
      <p:sp>
        <p:nvSpPr>
          <p:cNvPr id="251" name="Freeform 249"/>
          <p:cNvSpPr>
            <a:spLocks/>
          </p:cNvSpPr>
          <p:nvPr/>
        </p:nvSpPr>
        <p:spPr bwMode="auto">
          <a:xfrm>
            <a:off x="4886325" y="3233738"/>
            <a:ext cx="69850" cy="90488"/>
          </a:xfrm>
          <a:custGeom>
            <a:avLst/>
            <a:gdLst>
              <a:gd name="T0" fmla="*/ 3969 w 88"/>
              <a:gd name="T1" fmla="*/ 23019 h 114"/>
              <a:gd name="T2" fmla="*/ 3969 w 88"/>
              <a:gd name="T3" fmla="*/ 23019 h 114"/>
              <a:gd name="T4" fmla="*/ 7938 w 88"/>
              <a:gd name="T5" fmla="*/ 23019 h 114"/>
              <a:gd name="T6" fmla="*/ 10319 w 88"/>
              <a:gd name="T7" fmla="*/ 23019 h 114"/>
              <a:gd name="T8" fmla="*/ 14288 w 88"/>
              <a:gd name="T9" fmla="*/ 13494 h 114"/>
              <a:gd name="T10" fmla="*/ 17463 w 88"/>
              <a:gd name="T11" fmla="*/ 13494 h 114"/>
              <a:gd name="T12" fmla="*/ 17463 w 88"/>
              <a:gd name="T13" fmla="*/ 9525 h 114"/>
              <a:gd name="T14" fmla="*/ 14288 w 88"/>
              <a:gd name="T15" fmla="*/ 9525 h 114"/>
              <a:gd name="T16" fmla="*/ 14288 w 88"/>
              <a:gd name="T17" fmla="*/ 0 h 114"/>
              <a:gd name="T18" fmla="*/ 3969 w 88"/>
              <a:gd name="T19" fmla="*/ 3969 h 114"/>
              <a:gd name="T20" fmla="*/ 0 w 88"/>
              <a:gd name="T21" fmla="*/ 9525 h 114"/>
              <a:gd name="T22" fmla="*/ 0 w 88"/>
              <a:gd name="T23" fmla="*/ 16669 h 114"/>
              <a:gd name="T24" fmla="*/ 3969 w 88"/>
              <a:gd name="T25" fmla="*/ 19050 h 114"/>
              <a:gd name="T26" fmla="*/ 3969 w 88"/>
              <a:gd name="T27" fmla="*/ 23019 h 1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8"/>
              <a:gd name="T43" fmla="*/ 0 h 114"/>
              <a:gd name="T44" fmla="*/ 88 w 88"/>
              <a:gd name="T45" fmla="*/ 114 h 1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8" h="114">
                <a:moveTo>
                  <a:pt x="19" y="114"/>
                </a:moveTo>
                <a:lnTo>
                  <a:pt x="19" y="114"/>
                </a:lnTo>
                <a:lnTo>
                  <a:pt x="37" y="114"/>
                </a:lnTo>
                <a:lnTo>
                  <a:pt x="54" y="114"/>
                </a:lnTo>
                <a:lnTo>
                  <a:pt x="71" y="66"/>
                </a:lnTo>
                <a:lnTo>
                  <a:pt x="88" y="66"/>
                </a:lnTo>
                <a:lnTo>
                  <a:pt x="88" y="48"/>
                </a:lnTo>
                <a:lnTo>
                  <a:pt x="71" y="48"/>
                </a:lnTo>
                <a:lnTo>
                  <a:pt x="71" y="0"/>
                </a:lnTo>
                <a:lnTo>
                  <a:pt x="19" y="18"/>
                </a:lnTo>
                <a:lnTo>
                  <a:pt x="0" y="48"/>
                </a:lnTo>
                <a:lnTo>
                  <a:pt x="0" y="81"/>
                </a:lnTo>
                <a:lnTo>
                  <a:pt x="19" y="96"/>
                </a:lnTo>
                <a:lnTo>
                  <a:pt x="19" y="114"/>
                </a:lnTo>
                <a:close/>
              </a:path>
            </a:pathLst>
          </a:custGeom>
          <a:solidFill>
            <a:schemeClr val="accent1"/>
          </a:solidFill>
          <a:ln w="9525">
            <a:solidFill>
              <a:srgbClr val="B2B2B2"/>
            </a:solidFill>
            <a:round/>
            <a:headEnd/>
            <a:tailEnd/>
          </a:ln>
        </p:spPr>
        <p:txBody>
          <a:bodyPr/>
          <a:lstStyle/>
          <a:p>
            <a:endParaRPr lang="en-AU" dirty="0"/>
          </a:p>
        </p:txBody>
      </p:sp>
      <p:sp>
        <p:nvSpPr>
          <p:cNvPr id="252" name="Freeform 250"/>
          <p:cNvSpPr>
            <a:spLocks/>
          </p:cNvSpPr>
          <p:nvPr/>
        </p:nvSpPr>
        <p:spPr bwMode="auto">
          <a:xfrm>
            <a:off x="4791075" y="3373438"/>
            <a:ext cx="80963" cy="88900"/>
          </a:xfrm>
          <a:custGeom>
            <a:avLst/>
            <a:gdLst>
              <a:gd name="T0" fmla="*/ 13234 w 104"/>
              <a:gd name="T1" fmla="*/ 22425 h 111"/>
              <a:gd name="T2" fmla="*/ 13234 w 104"/>
              <a:gd name="T3" fmla="*/ 22425 h 111"/>
              <a:gd name="T4" fmla="*/ 13234 w 104"/>
              <a:gd name="T5" fmla="*/ 12814 h 111"/>
              <a:gd name="T6" fmla="*/ 16348 w 104"/>
              <a:gd name="T7" fmla="*/ 9611 h 111"/>
              <a:gd name="T8" fmla="*/ 19462 w 104"/>
              <a:gd name="T9" fmla="*/ 0 h 111"/>
              <a:gd name="T10" fmla="*/ 10120 w 104"/>
              <a:gd name="T11" fmla="*/ 3204 h 111"/>
              <a:gd name="T12" fmla="*/ 13234 w 104"/>
              <a:gd name="T13" fmla="*/ 9611 h 111"/>
              <a:gd name="T14" fmla="*/ 10120 w 104"/>
              <a:gd name="T15" fmla="*/ 9611 h 111"/>
              <a:gd name="T16" fmla="*/ 10120 w 104"/>
              <a:gd name="T17" fmla="*/ 6407 h 111"/>
              <a:gd name="T18" fmla="*/ 6228 w 104"/>
              <a:gd name="T19" fmla="*/ 6407 h 111"/>
              <a:gd name="T20" fmla="*/ 0 w 104"/>
              <a:gd name="T21" fmla="*/ 19222 h 111"/>
              <a:gd name="T22" fmla="*/ 10120 w 104"/>
              <a:gd name="T23" fmla="*/ 19222 h 111"/>
              <a:gd name="T24" fmla="*/ 13234 w 104"/>
              <a:gd name="T25" fmla="*/ 22425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4"/>
              <a:gd name="T40" fmla="*/ 0 h 111"/>
              <a:gd name="T41" fmla="*/ 104 w 104"/>
              <a:gd name="T42" fmla="*/ 111 h 1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4" h="111">
                <a:moveTo>
                  <a:pt x="69" y="111"/>
                </a:moveTo>
                <a:lnTo>
                  <a:pt x="69" y="111"/>
                </a:lnTo>
                <a:lnTo>
                  <a:pt x="69" y="63"/>
                </a:lnTo>
                <a:lnTo>
                  <a:pt x="87" y="48"/>
                </a:lnTo>
                <a:lnTo>
                  <a:pt x="104" y="0"/>
                </a:lnTo>
                <a:lnTo>
                  <a:pt x="52" y="15"/>
                </a:lnTo>
                <a:lnTo>
                  <a:pt x="69" y="48"/>
                </a:lnTo>
                <a:lnTo>
                  <a:pt x="52" y="48"/>
                </a:lnTo>
                <a:lnTo>
                  <a:pt x="52" y="32"/>
                </a:lnTo>
                <a:lnTo>
                  <a:pt x="35" y="32"/>
                </a:lnTo>
                <a:lnTo>
                  <a:pt x="0" y="96"/>
                </a:lnTo>
                <a:lnTo>
                  <a:pt x="52" y="96"/>
                </a:lnTo>
                <a:lnTo>
                  <a:pt x="69" y="111"/>
                </a:lnTo>
              </a:path>
            </a:pathLst>
          </a:custGeom>
          <a:solidFill>
            <a:schemeClr val="accent1"/>
          </a:solidFill>
          <a:ln w="9525">
            <a:solidFill>
              <a:srgbClr val="B2B2B2"/>
            </a:solidFill>
            <a:prstDash val="solid"/>
            <a:round/>
            <a:headEnd/>
            <a:tailEnd/>
          </a:ln>
        </p:spPr>
        <p:txBody>
          <a:bodyPr/>
          <a:lstStyle/>
          <a:p>
            <a:endParaRPr lang="en-AU" dirty="0"/>
          </a:p>
        </p:txBody>
      </p:sp>
      <p:sp>
        <p:nvSpPr>
          <p:cNvPr id="253" name="Freeform 251"/>
          <p:cNvSpPr>
            <a:spLocks/>
          </p:cNvSpPr>
          <p:nvPr/>
        </p:nvSpPr>
        <p:spPr bwMode="auto">
          <a:xfrm>
            <a:off x="4775200" y="3449638"/>
            <a:ext cx="69850" cy="50800"/>
          </a:xfrm>
          <a:custGeom>
            <a:avLst/>
            <a:gdLst>
              <a:gd name="T0" fmla="*/ 14288 w 88"/>
              <a:gd name="T1" fmla="*/ 12902 h 63"/>
              <a:gd name="T2" fmla="*/ 14288 w 88"/>
              <a:gd name="T3" fmla="*/ 12902 h 63"/>
              <a:gd name="T4" fmla="*/ 10319 w 88"/>
              <a:gd name="T5" fmla="*/ 12902 h 63"/>
              <a:gd name="T6" fmla="*/ 10319 w 88"/>
              <a:gd name="T7" fmla="*/ 9676 h 63"/>
              <a:gd name="T8" fmla="*/ 7144 w 88"/>
              <a:gd name="T9" fmla="*/ 9676 h 63"/>
              <a:gd name="T10" fmla="*/ 7144 w 88"/>
              <a:gd name="T11" fmla="*/ 6451 h 63"/>
              <a:gd name="T12" fmla="*/ 0 w 88"/>
              <a:gd name="T13" fmla="*/ 3225 h 63"/>
              <a:gd name="T14" fmla="*/ 0 w 88"/>
              <a:gd name="T15" fmla="*/ 0 h 63"/>
              <a:gd name="T16" fmla="*/ 3969 w 88"/>
              <a:gd name="T17" fmla="*/ 0 h 63"/>
              <a:gd name="T18" fmla="*/ 14288 w 88"/>
              <a:gd name="T19" fmla="*/ 0 h 63"/>
              <a:gd name="T20" fmla="*/ 17463 w 88"/>
              <a:gd name="T21" fmla="*/ 3225 h 63"/>
              <a:gd name="T22" fmla="*/ 17463 w 88"/>
              <a:gd name="T23" fmla="*/ 9676 h 63"/>
              <a:gd name="T24" fmla="*/ 14288 w 88"/>
              <a:gd name="T25" fmla="*/ 9676 h 63"/>
              <a:gd name="T26" fmla="*/ 14288 w 88"/>
              <a:gd name="T27" fmla="*/ 12902 h 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8"/>
              <a:gd name="T43" fmla="*/ 0 h 63"/>
              <a:gd name="T44" fmla="*/ 88 w 88"/>
              <a:gd name="T45" fmla="*/ 63 h 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8" h="63">
                <a:moveTo>
                  <a:pt x="71" y="63"/>
                </a:moveTo>
                <a:lnTo>
                  <a:pt x="71" y="63"/>
                </a:lnTo>
                <a:lnTo>
                  <a:pt x="54" y="63"/>
                </a:lnTo>
                <a:lnTo>
                  <a:pt x="54" y="48"/>
                </a:lnTo>
                <a:lnTo>
                  <a:pt x="36" y="48"/>
                </a:lnTo>
                <a:lnTo>
                  <a:pt x="36" y="32"/>
                </a:lnTo>
                <a:lnTo>
                  <a:pt x="0" y="15"/>
                </a:lnTo>
                <a:lnTo>
                  <a:pt x="0" y="0"/>
                </a:lnTo>
                <a:lnTo>
                  <a:pt x="19" y="0"/>
                </a:lnTo>
                <a:lnTo>
                  <a:pt x="71" y="0"/>
                </a:lnTo>
                <a:lnTo>
                  <a:pt x="88" y="15"/>
                </a:lnTo>
                <a:lnTo>
                  <a:pt x="88" y="48"/>
                </a:lnTo>
                <a:lnTo>
                  <a:pt x="71" y="48"/>
                </a:lnTo>
                <a:lnTo>
                  <a:pt x="71" y="63"/>
                </a:lnTo>
                <a:close/>
              </a:path>
            </a:pathLst>
          </a:custGeom>
          <a:solidFill>
            <a:schemeClr val="accent1"/>
          </a:solidFill>
          <a:ln w="9525">
            <a:solidFill>
              <a:srgbClr val="B2B2B2"/>
            </a:solidFill>
            <a:round/>
            <a:headEnd/>
            <a:tailEnd/>
          </a:ln>
        </p:spPr>
        <p:txBody>
          <a:bodyPr/>
          <a:lstStyle/>
          <a:p>
            <a:endParaRPr lang="en-AU" dirty="0"/>
          </a:p>
        </p:txBody>
      </p:sp>
      <p:sp>
        <p:nvSpPr>
          <p:cNvPr id="254" name="Freeform 252"/>
          <p:cNvSpPr>
            <a:spLocks/>
          </p:cNvSpPr>
          <p:nvPr/>
        </p:nvSpPr>
        <p:spPr bwMode="auto">
          <a:xfrm>
            <a:off x="4913313" y="3514726"/>
            <a:ext cx="166688" cy="76200"/>
          </a:xfrm>
          <a:custGeom>
            <a:avLst/>
            <a:gdLst>
              <a:gd name="T0" fmla="*/ 0 w 209"/>
              <a:gd name="T1" fmla="*/ 12700 h 96"/>
              <a:gd name="T2" fmla="*/ 0 w 209"/>
              <a:gd name="T3" fmla="*/ 12700 h 96"/>
              <a:gd name="T4" fmla="*/ 7178 w 209"/>
              <a:gd name="T5" fmla="*/ 12700 h 96"/>
              <a:gd name="T6" fmla="*/ 21534 w 209"/>
              <a:gd name="T7" fmla="*/ 9525 h 96"/>
              <a:gd name="T8" fmla="*/ 21534 w 209"/>
              <a:gd name="T9" fmla="*/ 5556 h 96"/>
              <a:gd name="T10" fmla="*/ 24724 w 209"/>
              <a:gd name="T11" fmla="*/ 3175 h 96"/>
              <a:gd name="T12" fmla="*/ 31902 w 209"/>
              <a:gd name="T13" fmla="*/ 3175 h 96"/>
              <a:gd name="T14" fmla="*/ 31902 w 209"/>
              <a:gd name="T15" fmla="*/ 0 h 96"/>
              <a:gd name="T16" fmla="*/ 42270 w 209"/>
              <a:gd name="T17" fmla="*/ 3175 h 96"/>
              <a:gd name="T18" fmla="*/ 42270 w 209"/>
              <a:gd name="T19" fmla="*/ 9525 h 96"/>
              <a:gd name="T20" fmla="*/ 38282 w 209"/>
              <a:gd name="T21" fmla="*/ 15875 h 96"/>
              <a:gd name="T22" fmla="*/ 24724 w 209"/>
              <a:gd name="T23" fmla="*/ 19050 h 96"/>
              <a:gd name="T24" fmla="*/ 17546 w 209"/>
              <a:gd name="T25" fmla="*/ 15875 h 96"/>
              <a:gd name="T26" fmla="*/ 7178 w 209"/>
              <a:gd name="T27" fmla="*/ 15875 h 96"/>
              <a:gd name="T28" fmla="*/ 3988 w 209"/>
              <a:gd name="T29" fmla="*/ 15875 h 96"/>
              <a:gd name="T30" fmla="*/ 0 w 209"/>
              <a:gd name="T31" fmla="*/ 12700 h 9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9"/>
              <a:gd name="T49" fmla="*/ 0 h 96"/>
              <a:gd name="T50" fmla="*/ 209 w 209"/>
              <a:gd name="T51" fmla="*/ 96 h 9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9" h="96">
                <a:moveTo>
                  <a:pt x="0" y="64"/>
                </a:moveTo>
                <a:lnTo>
                  <a:pt x="0" y="64"/>
                </a:lnTo>
                <a:lnTo>
                  <a:pt x="34" y="64"/>
                </a:lnTo>
                <a:lnTo>
                  <a:pt x="105" y="48"/>
                </a:lnTo>
                <a:lnTo>
                  <a:pt x="105" y="31"/>
                </a:lnTo>
                <a:lnTo>
                  <a:pt x="123" y="16"/>
                </a:lnTo>
                <a:lnTo>
                  <a:pt x="157" y="16"/>
                </a:lnTo>
                <a:lnTo>
                  <a:pt x="157" y="0"/>
                </a:lnTo>
                <a:lnTo>
                  <a:pt x="209" y="16"/>
                </a:lnTo>
                <a:lnTo>
                  <a:pt x="209" y="48"/>
                </a:lnTo>
                <a:lnTo>
                  <a:pt x="192" y="79"/>
                </a:lnTo>
                <a:lnTo>
                  <a:pt x="123" y="96"/>
                </a:lnTo>
                <a:lnTo>
                  <a:pt x="88" y="79"/>
                </a:lnTo>
                <a:lnTo>
                  <a:pt x="34" y="79"/>
                </a:lnTo>
                <a:lnTo>
                  <a:pt x="17" y="79"/>
                </a:lnTo>
                <a:lnTo>
                  <a:pt x="0" y="64"/>
                </a:lnTo>
              </a:path>
            </a:pathLst>
          </a:custGeom>
          <a:solidFill>
            <a:schemeClr val="accent1"/>
          </a:solidFill>
          <a:ln w="9525">
            <a:solidFill>
              <a:srgbClr val="B2B2B2"/>
            </a:solidFill>
            <a:prstDash val="solid"/>
            <a:round/>
            <a:headEnd/>
            <a:tailEnd/>
          </a:ln>
        </p:spPr>
        <p:txBody>
          <a:bodyPr/>
          <a:lstStyle/>
          <a:p>
            <a:endParaRPr lang="en-AU" dirty="0"/>
          </a:p>
        </p:txBody>
      </p:sp>
      <p:sp>
        <p:nvSpPr>
          <p:cNvPr id="255" name="Freeform 253"/>
          <p:cNvSpPr>
            <a:spLocks/>
          </p:cNvSpPr>
          <p:nvPr/>
        </p:nvSpPr>
        <p:spPr bwMode="auto">
          <a:xfrm>
            <a:off x="4845050" y="3563938"/>
            <a:ext cx="98425" cy="50800"/>
          </a:xfrm>
          <a:custGeom>
            <a:avLst/>
            <a:gdLst>
              <a:gd name="T0" fmla="*/ 7202 w 123"/>
              <a:gd name="T1" fmla="*/ 12902 h 63"/>
              <a:gd name="T2" fmla="*/ 7202 w 123"/>
              <a:gd name="T3" fmla="*/ 12902 h 63"/>
              <a:gd name="T4" fmla="*/ 14404 w 123"/>
              <a:gd name="T5" fmla="*/ 9676 h 63"/>
              <a:gd name="T6" fmla="*/ 18405 w 123"/>
              <a:gd name="T7" fmla="*/ 9676 h 63"/>
              <a:gd name="T8" fmla="*/ 18405 w 123"/>
              <a:gd name="T9" fmla="*/ 6451 h 63"/>
              <a:gd name="T10" fmla="*/ 21605 w 123"/>
              <a:gd name="T11" fmla="*/ 9676 h 63"/>
              <a:gd name="T12" fmla="*/ 24806 w 123"/>
              <a:gd name="T13" fmla="*/ 3225 h 63"/>
              <a:gd name="T14" fmla="*/ 21605 w 123"/>
              <a:gd name="T15" fmla="*/ 3225 h 63"/>
              <a:gd name="T16" fmla="*/ 18405 w 123"/>
              <a:gd name="T17" fmla="*/ 0 h 63"/>
              <a:gd name="T18" fmla="*/ 7202 w 123"/>
              <a:gd name="T19" fmla="*/ 0 h 63"/>
              <a:gd name="T20" fmla="*/ 4001 w 123"/>
              <a:gd name="T21" fmla="*/ 0 h 63"/>
              <a:gd name="T22" fmla="*/ 0 w 123"/>
              <a:gd name="T23" fmla="*/ 6451 h 63"/>
              <a:gd name="T24" fmla="*/ 0 w 123"/>
              <a:gd name="T25" fmla="*/ 9676 h 63"/>
              <a:gd name="T26" fmla="*/ 4001 w 123"/>
              <a:gd name="T27" fmla="*/ 6451 h 63"/>
              <a:gd name="T28" fmla="*/ 4001 w 123"/>
              <a:gd name="T29" fmla="*/ 12902 h 63"/>
              <a:gd name="T30" fmla="*/ 7202 w 123"/>
              <a:gd name="T31" fmla="*/ 129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3"/>
              <a:gd name="T49" fmla="*/ 0 h 63"/>
              <a:gd name="T50" fmla="*/ 123 w 123"/>
              <a:gd name="T51" fmla="*/ 63 h 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3" h="63">
                <a:moveTo>
                  <a:pt x="35" y="63"/>
                </a:moveTo>
                <a:lnTo>
                  <a:pt x="35" y="63"/>
                </a:lnTo>
                <a:lnTo>
                  <a:pt x="71" y="48"/>
                </a:lnTo>
                <a:lnTo>
                  <a:pt x="89" y="48"/>
                </a:lnTo>
                <a:lnTo>
                  <a:pt x="89" y="32"/>
                </a:lnTo>
                <a:lnTo>
                  <a:pt x="106" y="48"/>
                </a:lnTo>
                <a:lnTo>
                  <a:pt x="123" y="15"/>
                </a:lnTo>
                <a:lnTo>
                  <a:pt x="106" y="15"/>
                </a:lnTo>
                <a:lnTo>
                  <a:pt x="89" y="0"/>
                </a:lnTo>
                <a:lnTo>
                  <a:pt x="35" y="0"/>
                </a:lnTo>
                <a:lnTo>
                  <a:pt x="18" y="0"/>
                </a:lnTo>
                <a:lnTo>
                  <a:pt x="0" y="32"/>
                </a:lnTo>
                <a:lnTo>
                  <a:pt x="0" y="48"/>
                </a:lnTo>
                <a:lnTo>
                  <a:pt x="18" y="32"/>
                </a:lnTo>
                <a:lnTo>
                  <a:pt x="18" y="63"/>
                </a:lnTo>
                <a:lnTo>
                  <a:pt x="35" y="63"/>
                </a:lnTo>
                <a:close/>
              </a:path>
            </a:pathLst>
          </a:custGeom>
          <a:solidFill>
            <a:schemeClr val="accent1"/>
          </a:solidFill>
          <a:ln w="9525">
            <a:solidFill>
              <a:srgbClr val="B2B2B2"/>
            </a:solidFill>
            <a:round/>
            <a:headEnd/>
            <a:tailEnd/>
          </a:ln>
        </p:spPr>
        <p:txBody>
          <a:bodyPr/>
          <a:lstStyle/>
          <a:p>
            <a:endParaRPr lang="en-AU" dirty="0"/>
          </a:p>
        </p:txBody>
      </p:sp>
      <p:sp>
        <p:nvSpPr>
          <p:cNvPr id="256" name="Freeform 254"/>
          <p:cNvSpPr>
            <a:spLocks/>
          </p:cNvSpPr>
          <p:nvPr/>
        </p:nvSpPr>
        <p:spPr bwMode="auto">
          <a:xfrm>
            <a:off x="4557713" y="3195638"/>
            <a:ext cx="25400" cy="38100"/>
          </a:xfrm>
          <a:custGeom>
            <a:avLst/>
            <a:gdLst>
              <a:gd name="T0" fmla="*/ 0 w 33"/>
              <a:gd name="T1" fmla="*/ 9525 h 48"/>
              <a:gd name="T2" fmla="*/ 3079 w 33"/>
              <a:gd name="T3" fmla="*/ 3969 h 48"/>
              <a:gd name="T4" fmla="*/ 6158 w 33"/>
              <a:gd name="T5" fmla="*/ 0 h 48"/>
              <a:gd name="T6" fmla="*/ 0 w 33"/>
              <a:gd name="T7" fmla="*/ 3969 h 48"/>
              <a:gd name="T8" fmla="*/ 0 w 33"/>
              <a:gd name="T9" fmla="*/ 9525 h 48"/>
              <a:gd name="T10" fmla="*/ 0 60000 65536"/>
              <a:gd name="T11" fmla="*/ 0 60000 65536"/>
              <a:gd name="T12" fmla="*/ 0 60000 65536"/>
              <a:gd name="T13" fmla="*/ 0 60000 65536"/>
              <a:gd name="T14" fmla="*/ 0 60000 65536"/>
              <a:gd name="T15" fmla="*/ 0 w 33"/>
              <a:gd name="T16" fmla="*/ 0 h 48"/>
              <a:gd name="T17" fmla="*/ 33 w 33"/>
              <a:gd name="T18" fmla="*/ 48 h 48"/>
            </a:gdLst>
            <a:ahLst/>
            <a:cxnLst>
              <a:cxn ang="T10">
                <a:pos x="T0" y="T1"/>
              </a:cxn>
              <a:cxn ang="T11">
                <a:pos x="T2" y="T3"/>
              </a:cxn>
              <a:cxn ang="T12">
                <a:pos x="T4" y="T5"/>
              </a:cxn>
              <a:cxn ang="T13">
                <a:pos x="T6" y="T7"/>
              </a:cxn>
              <a:cxn ang="T14">
                <a:pos x="T8" y="T9"/>
              </a:cxn>
            </a:cxnLst>
            <a:rect l="T15" t="T16" r="T17" b="T18"/>
            <a:pathLst>
              <a:path w="33" h="48">
                <a:moveTo>
                  <a:pt x="0" y="48"/>
                </a:moveTo>
                <a:lnTo>
                  <a:pt x="18" y="18"/>
                </a:lnTo>
                <a:lnTo>
                  <a:pt x="33" y="0"/>
                </a:lnTo>
                <a:lnTo>
                  <a:pt x="0" y="18"/>
                </a:lnTo>
                <a:lnTo>
                  <a:pt x="0" y="48"/>
                </a:lnTo>
              </a:path>
            </a:pathLst>
          </a:custGeom>
          <a:solidFill>
            <a:schemeClr val="accent1"/>
          </a:solidFill>
          <a:ln w="9525">
            <a:solidFill>
              <a:srgbClr val="B2B2B2"/>
            </a:solidFill>
            <a:prstDash val="solid"/>
            <a:round/>
            <a:headEnd/>
            <a:tailEnd/>
          </a:ln>
        </p:spPr>
        <p:txBody>
          <a:bodyPr/>
          <a:lstStyle/>
          <a:p>
            <a:endParaRPr lang="en-AU" dirty="0"/>
          </a:p>
        </p:txBody>
      </p:sp>
      <p:sp>
        <p:nvSpPr>
          <p:cNvPr id="257" name="Freeform 255"/>
          <p:cNvSpPr>
            <a:spLocks/>
          </p:cNvSpPr>
          <p:nvPr/>
        </p:nvSpPr>
        <p:spPr bwMode="auto">
          <a:xfrm>
            <a:off x="4679950" y="3119438"/>
            <a:ext cx="14288" cy="14288"/>
          </a:xfrm>
          <a:custGeom>
            <a:avLst/>
            <a:gdLst>
              <a:gd name="T0" fmla="*/ 0 w 17"/>
              <a:gd name="T1" fmla="*/ 3969 h 18"/>
              <a:gd name="T2" fmla="*/ 0 w 17"/>
              <a:gd name="T3" fmla="*/ 3969 h 18"/>
              <a:gd name="T4" fmla="*/ 4202 w 17"/>
              <a:gd name="T5" fmla="*/ 0 h 18"/>
              <a:gd name="T6" fmla="*/ 4202 w 17"/>
              <a:gd name="T7" fmla="*/ 3969 h 18"/>
              <a:gd name="T8" fmla="*/ 0 w 17"/>
              <a:gd name="T9" fmla="*/ 3969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0" y="18"/>
                </a:moveTo>
                <a:lnTo>
                  <a:pt x="0" y="18"/>
                </a:lnTo>
                <a:lnTo>
                  <a:pt x="17" y="0"/>
                </a:lnTo>
                <a:lnTo>
                  <a:pt x="17" y="18"/>
                </a:lnTo>
                <a:lnTo>
                  <a:pt x="0" y="18"/>
                </a:lnTo>
              </a:path>
            </a:pathLst>
          </a:custGeom>
          <a:solidFill>
            <a:schemeClr val="accent1"/>
          </a:solidFill>
          <a:ln w="9525">
            <a:solidFill>
              <a:srgbClr val="B2B2B2"/>
            </a:solidFill>
            <a:prstDash val="solid"/>
            <a:round/>
            <a:headEnd/>
            <a:tailEnd/>
          </a:ln>
        </p:spPr>
        <p:txBody>
          <a:bodyPr/>
          <a:lstStyle/>
          <a:p>
            <a:endParaRPr lang="en-AU" dirty="0"/>
          </a:p>
        </p:txBody>
      </p:sp>
      <p:sp>
        <p:nvSpPr>
          <p:cNvPr id="258" name="Line 256"/>
          <p:cNvSpPr>
            <a:spLocks noChangeShapeType="1"/>
          </p:cNvSpPr>
          <p:nvPr/>
        </p:nvSpPr>
        <p:spPr bwMode="auto">
          <a:xfrm>
            <a:off x="4645025" y="3189288"/>
            <a:ext cx="14288" cy="12700"/>
          </a:xfrm>
          <a:prstGeom prst="line">
            <a:avLst/>
          </a:prstGeom>
          <a:solidFill>
            <a:schemeClr val="accent1"/>
          </a:solidFill>
          <a:ln w="9525">
            <a:solidFill>
              <a:srgbClr val="B2B2B2"/>
            </a:solidFill>
            <a:round/>
            <a:headEnd/>
            <a:tailEnd/>
          </a:ln>
        </p:spPr>
        <p:txBody>
          <a:bodyPr/>
          <a:lstStyle/>
          <a:p>
            <a:endParaRPr lang="en-AU" dirty="0"/>
          </a:p>
        </p:txBody>
      </p:sp>
      <p:sp>
        <p:nvSpPr>
          <p:cNvPr id="259" name="Freeform 257"/>
          <p:cNvSpPr>
            <a:spLocks/>
          </p:cNvSpPr>
          <p:nvPr/>
        </p:nvSpPr>
        <p:spPr bwMode="auto">
          <a:xfrm>
            <a:off x="4845050" y="3324226"/>
            <a:ext cx="193675" cy="239713"/>
          </a:xfrm>
          <a:custGeom>
            <a:avLst/>
            <a:gdLst>
              <a:gd name="T0" fmla="*/ 27781 w 244"/>
              <a:gd name="T1" fmla="*/ 8702 h 303"/>
              <a:gd name="T2" fmla="*/ 27781 w 244"/>
              <a:gd name="T3" fmla="*/ 8702 h 303"/>
              <a:gd name="T4" fmla="*/ 42069 w 244"/>
              <a:gd name="T5" fmla="*/ 2373 h 303"/>
              <a:gd name="T6" fmla="*/ 42069 w 244"/>
              <a:gd name="T7" fmla="*/ 5538 h 303"/>
              <a:gd name="T8" fmla="*/ 38100 w 244"/>
              <a:gd name="T9" fmla="*/ 5538 h 303"/>
              <a:gd name="T10" fmla="*/ 45244 w 244"/>
              <a:gd name="T11" fmla="*/ 8702 h 303"/>
              <a:gd name="T12" fmla="*/ 48419 w 244"/>
              <a:gd name="T13" fmla="*/ 34019 h 303"/>
              <a:gd name="T14" fmla="*/ 45244 w 244"/>
              <a:gd name="T15" fmla="*/ 30854 h 303"/>
              <a:gd name="T16" fmla="*/ 38100 w 244"/>
              <a:gd name="T17" fmla="*/ 34019 h 303"/>
              <a:gd name="T18" fmla="*/ 31750 w 244"/>
              <a:gd name="T19" fmla="*/ 37183 h 303"/>
              <a:gd name="T20" fmla="*/ 34925 w 244"/>
              <a:gd name="T21" fmla="*/ 43512 h 303"/>
              <a:gd name="T22" fmla="*/ 42069 w 244"/>
              <a:gd name="T23" fmla="*/ 49841 h 303"/>
              <a:gd name="T24" fmla="*/ 38100 w 244"/>
              <a:gd name="T25" fmla="*/ 53006 h 303"/>
              <a:gd name="T26" fmla="*/ 38100 w 244"/>
              <a:gd name="T27" fmla="*/ 56170 h 303"/>
              <a:gd name="T28" fmla="*/ 24606 w 244"/>
              <a:gd name="T29" fmla="*/ 59335 h 303"/>
              <a:gd name="T30" fmla="*/ 18256 w 244"/>
              <a:gd name="T31" fmla="*/ 59335 h 303"/>
              <a:gd name="T32" fmla="*/ 7144 w 244"/>
              <a:gd name="T33" fmla="*/ 59335 h 303"/>
              <a:gd name="T34" fmla="*/ 11113 w 244"/>
              <a:gd name="T35" fmla="*/ 49841 h 303"/>
              <a:gd name="T36" fmla="*/ 0 w 244"/>
              <a:gd name="T37" fmla="*/ 43512 h 303"/>
              <a:gd name="T38" fmla="*/ 0 w 244"/>
              <a:gd name="T39" fmla="*/ 40348 h 303"/>
              <a:gd name="T40" fmla="*/ 0 w 244"/>
              <a:gd name="T41" fmla="*/ 34019 h 303"/>
              <a:gd name="T42" fmla="*/ 0 w 244"/>
              <a:gd name="T43" fmla="*/ 24525 h 303"/>
              <a:gd name="T44" fmla="*/ 3969 w 244"/>
              <a:gd name="T45" fmla="*/ 21361 h 303"/>
              <a:gd name="T46" fmla="*/ 7144 w 244"/>
              <a:gd name="T47" fmla="*/ 11867 h 303"/>
              <a:gd name="T48" fmla="*/ 14288 w 244"/>
              <a:gd name="T49" fmla="*/ 11867 h 303"/>
              <a:gd name="T50" fmla="*/ 18256 w 244"/>
              <a:gd name="T51" fmla="*/ 5538 h 303"/>
              <a:gd name="T52" fmla="*/ 14288 w 244"/>
              <a:gd name="T53" fmla="*/ 5538 h 303"/>
              <a:gd name="T54" fmla="*/ 18256 w 244"/>
              <a:gd name="T55" fmla="*/ 2373 h 303"/>
              <a:gd name="T56" fmla="*/ 14288 w 244"/>
              <a:gd name="T57" fmla="*/ 0 h 303"/>
              <a:gd name="T58" fmla="*/ 18256 w 244"/>
              <a:gd name="T59" fmla="*/ 0 h 303"/>
              <a:gd name="T60" fmla="*/ 21431 w 244"/>
              <a:gd name="T61" fmla="*/ 0 h 303"/>
              <a:gd name="T62" fmla="*/ 21431 w 244"/>
              <a:gd name="T63" fmla="*/ 2373 h 303"/>
              <a:gd name="T64" fmla="*/ 27781 w 244"/>
              <a:gd name="T65" fmla="*/ 5538 h 303"/>
              <a:gd name="T66" fmla="*/ 24606 w 244"/>
              <a:gd name="T67" fmla="*/ 8702 h 303"/>
              <a:gd name="T68" fmla="*/ 27781 w 244"/>
              <a:gd name="T69" fmla="*/ 8702 h 30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44"/>
              <a:gd name="T106" fmla="*/ 0 h 303"/>
              <a:gd name="T107" fmla="*/ 244 w 244"/>
              <a:gd name="T108" fmla="*/ 303 h 30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44" h="303">
                <a:moveTo>
                  <a:pt x="140" y="47"/>
                </a:moveTo>
                <a:lnTo>
                  <a:pt x="140" y="47"/>
                </a:lnTo>
                <a:lnTo>
                  <a:pt x="210" y="15"/>
                </a:lnTo>
                <a:lnTo>
                  <a:pt x="210" y="30"/>
                </a:lnTo>
                <a:lnTo>
                  <a:pt x="192" y="30"/>
                </a:lnTo>
                <a:lnTo>
                  <a:pt x="227" y="47"/>
                </a:lnTo>
                <a:lnTo>
                  <a:pt x="244" y="174"/>
                </a:lnTo>
                <a:lnTo>
                  <a:pt x="227" y="159"/>
                </a:lnTo>
                <a:lnTo>
                  <a:pt x="192" y="174"/>
                </a:lnTo>
                <a:lnTo>
                  <a:pt x="158" y="191"/>
                </a:lnTo>
                <a:lnTo>
                  <a:pt x="175" y="222"/>
                </a:lnTo>
                <a:lnTo>
                  <a:pt x="210" y="255"/>
                </a:lnTo>
                <a:lnTo>
                  <a:pt x="192" y="270"/>
                </a:lnTo>
                <a:lnTo>
                  <a:pt x="192" y="287"/>
                </a:lnTo>
                <a:lnTo>
                  <a:pt x="123" y="303"/>
                </a:lnTo>
                <a:lnTo>
                  <a:pt x="89" y="303"/>
                </a:lnTo>
                <a:lnTo>
                  <a:pt x="35" y="303"/>
                </a:lnTo>
                <a:lnTo>
                  <a:pt x="54" y="255"/>
                </a:lnTo>
                <a:lnTo>
                  <a:pt x="0" y="222"/>
                </a:lnTo>
                <a:lnTo>
                  <a:pt x="0" y="207"/>
                </a:lnTo>
                <a:lnTo>
                  <a:pt x="0" y="174"/>
                </a:lnTo>
                <a:lnTo>
                  <a:pt x="0" y="126"/>
                </a:lnTo>
                <a:lnTo>
                  <a:pt x="18" y="111"/>
                </a:lnTo>
                <a:lnTo>
                  <a:pt x="35" y="63"/>
                </a:lnTo>
                <a:lnTo>
                  <a:pt x="71" y="63"/>
                </a:lnTo>
                <a:lnTo>
                  <a:pt x="89" y="30"/>
                </a:lnTo>
                <a:lnTo>
                  <a:pt x="71" y="30"/>
                </a:lnTo>
                <a:lnTo>
                  <a:pt x="89" y="15"/>
                </a:lnTo>
                <a:lnTo>
                  <a:pt x="71" y="0"/>
                </a:lnTo>
                <a:lnTo>
                  <a:pt x="89" y="0"/>
                </a:lnTo>
                <a:lnTo>
                  <a:pt x="106" y="0"/>
                </a:lnTo>
                <a:lnTo>
                  <a:pt x="106" y="15"/>
                </a:lnTo>
                <a:lnTo>
                  <a:pt x="140" y="30"/>
                </a:lnTo>
                <a:lnTo>
                  <a:pt x="123" y="47"/>
                </a:lnTo>
                <a:lnTo>
                  <a:pt x="140" y="47"/>
                </a:lnTo>
                <a:close/>
              </a:path>
            </a:pathLst>
          </a:custGeom>
          <a:solidFill>
            <a:schemeClr val="accent1"/>
          </a:solidFill>
          <a:ln w="9525">
            <a:solidFill>
              <a:srgbClr val="B2B2B2"/>
            </a:solidFill>
            <a:round/>
            <a:headEnd/>
            <a:tailEnd/>
          </a:ln>
        </p:spPr>
        <p:txBody>
          <a:bodyPr/>
          <a:lstStyle/>
          <a:p>
            <a:endParaRPr lang="en-AU" dirty="0"/>
          </a:p>
        </p:txBody>
      </p:sp>
      <p:sp>
        <p:nvSpPr>
          <p:cNvPr id="260" name="Freeform 258"/>
          <p:cNvSpPr>
            <a:spLocks/>
          </p:cNvSpPr>
          <p:nvPr/>
        </p:nvSpPr>
        <p:spPr bwMode="auto">
          <a:xfrm>
            <a:off x="4859338" y="3576638"/>
            <a:ext cx="261938" cy="242888"/>
          </a:xfrm>
          <a:custGeom>
            <a:avLst/>
            <a:gdLst>
              <a:gd name="T0" fmla="*/ 3969 w 330"/>
              <a:gd name="T1" fmla="*/ 23094 h 305"/>
              <a:gd name="T2" fmla="*/ 3969 w 330"/>
              <a:gd name="T3" fmla="*/ 23094 h 305"/>
              <a:gd name="T4" fmla="*/ 9525 w 330"/>
              <a:gd name="T5" fmla="*/ 19112 h 305"/>
              <a:gd name="T6" fmla="*/ 16669 w 330"/>
              <a:gd name="T7" fmla="*/ 23094 h 305"/>
              <a:gd name="T8" fmla="*/ 23813 w 330"/>
              <a:gd name="T9" fmla="*/ 32651 h 305"/>
              <a:gd name="T10" fmla="*/ 27781 w 330"/>
              <a:gd name="T11" fmla="*/ 32651 h 305"/>
              <a:gd name="T12" fmla="*/ 30956 w 330"/>
              <a:gd name="T13" fmla="*/ 38225 h 305"/>
              <a:gd name="T14" fmla="*/ 38100 w 330"/>
              <a:gd name="T15" fmla="*/ 42207 h 305"/>
              <a:gd name="T16" fmla="*/ 44450 w 330"/>
              <a:gd name="T17" fmla="*/ 47781 h 305"/>
              <a:gd name="T18" fmla="*/ 47625 w 330"/>
              <a:gd name="T19" fmla="*/ 47781 h 305"/>
              <a:gd name="T20" fmla="*/ 52388 w 330"/>
              <a:gd name="T21" fmla="*/ 57337 h 305"/>
              <a:gd name="T22" fmla="*/ 47625 w 330"/>
              <a:gd name="T23" fmla="*/ 61319 h 305"/>
              <a:gd name="T24" fmla="*/ 52388 w 330"/>
              <a:gd name="T25" fmla="*/ 61319 h 305"/>
              <a:gd name="T26" fmla="*/ 55563 w 330"/>
              <a:gd name="T27" fmla="*/ 57337 h 305"/>
              <a:gd name="T28" fmla="*/ 55563 w 330"/>
              <a:gd name="T29" fmla="*/ 54948 h 305"/>
              <a:gd name="T30" fmla="*/ 55563 w 330"/>
              <a:gd name="T31" fmla="*/ 51763 h 305"/>
              <a:gd name="T32" fmla="*/ 55563 w 330"/>
              <a:gd name="T33" fmla="*/ 45392 h 305"/>
              <a:gd name="T34" fmla="*/ 61913 w 330"/>
              <a:gd name="T35" fmla="*/ 51763 h 305"/>
              <a:gd name="T36" fmla="*/ 65881 w 330"/>
              <a:gd name="T37" fmla="*/ 47781 h 305"/>
              <a:gd name="T38" fmla="*/ 47625 w 330"/>
              <a:gd name="T39" fmla="*/ 38225 h 305"/>
              <a:gd name="T40" fmla="*/ 52388 w 330"/>
              <a:gd name="T41" fmla="*/ 35836 h 305"/>
              <a:gd name="T42" fmla="*/ 47625 w 330"/>
              <a:gd name="T43" fmla="*/ 35836 h 305"/>
              <a:gd name="T44" fmla="*/ 41275 w 330"/>
              <a:gd name="T45" fmla="*/ 32651 h 305"/>
              <a:gd name="T46" fmla="*/ 38100 w 330"/>
              <a:gd name="T47" fmla="*/ 26280 h 305"/>
              <a:gd name="T48" fmla="*/ 30956 w 330"/>
              <a:gd name="T49" fmla="*/ 19112 h 305"/>
              <a:gd name="T50" fmla="*/ 30956 w 330"/>
              <a:gd name="T51" fmla="*/ 9556 h 305"/>
              <a:gd name="T52" fmla="*/ 34131 w 330"/>
              <a:gd name="T53" fmla="*/ 9556 h 305"/>
              <a:gd name="T54" fmla="*/ 38100 w 330"/>
              <a:gd name="T55" fmla="*/ 9556 h 305"/>
              <a:gd name="T56" fmla="*/ 38100 w 330"/>
              <a:gd name="T57" fmla="*/ 7167 h 305"/>
              <a:gd name="T58" fmla="*/ 38100 w 330"/>
              <a:gd name="T59" fmla="*/ 3982 h 305"/>
              <a:gd name="T60" fmla="*/ 30956 w 330"/>
              <a:gd name="T61" fmla="*/ 0 h 305"/>
              <a:gd name="T62" fmla="*/ 19844 w 330"/>
              <a:gd name="T63" fmla="*/ 0 h 305"/>
              <a:gd name="T64" fmla="*/ 16669 w 330"/>
              <a:gd name="T65" fmla="*/ 7167 h 305"/>
              <a:gd name="T66" fmla="*/ 14288 w 330"/>
              <a:gd name="T67" fmla="*/ 3982 h 305"/>
              <a:gd name="T68" fmla="*/ 14288 w 330"/>
              <a:gd name="T69" fmla="*/ 7167 h 305"/>
              <a:gd name="T70" fmla="*/ 9525 w 330"/>
              <a:gd name="T71" fmla="*/ 7167 h 305"/>
              <a:gd name="T72" fmla="*/ 3969 w 330"/>
              <a:gd name="T73" fmla="*/ 9556 h 305"/>
              <a:gd name="T74" fmla="*/ 0 w 330"/>
              <a:gd name="T75" fmla="*/ 9556 h 305"/>
              <a:gd name="T76" fmla="*/ 0 w 330"/>
              <a:gd name="T77" fmla="*/ 16723 h 305"/>
              <a:gd name="T78" fmla="*/ 3969 w 330"/>
              <a:gd name="T79" fmla="*/ 23094 h 3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30"/>
              <a:gd name="T121" fmla="*/ 0 h 305"/>
              <a:gd name="T122" fmla="*/ 330 w 330"/>
              <a:gd name="T123" fmla="*/ 305 h 3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30" h="305">
                <a:moveTo>
                  <a:pt x="17" y="113"/>
                </a:moveTo>
                <a:lnTo>
                  <a:pt x="17" y="113"/>
                </a:lnTo>
                <a:lnTo>
                  <a:pt x="51" y="96"/>
                </a:lnTo>
                <a:lnTo>
                  <a:pt x="86" y="113"/>
                </a:lnTo>
                <a:lnTo>
                  <a:pt x="120" y="161"/>
                </a:lnTo>
                <a:lnTo>
                  <a:pt x="138" y="161"/>
                </a:lnTo>
                <a:lnTo>
                  <a:pt x="155" y="192"/>
                </a:lnTo>
                <a:lnTo>
                  <a:pt x="192" y="209"/>
                </a:lnTo>
                <a:lnTo>
                  <a:pt x="226" y="240"/>
                </a:lnTo>
                <a:lnTo>
                  <a:pt x="243" y="240"/>
                </a:lnTo>
                <a:lnTo>
                  <a:pt x="261" y="288"/>
                </a:lnTo>
                <a:lnTo>
                  <a:pt x="243" y="305"/>
                </a:lnTo>
                <a:lnTo>
                  <a:pt x="261" y="305"/>
                </a:lnTo>
                <a:lnTo>
                  <a:pt x="278" y="288"/>
                </a:lnTo>
                <a:lnTo>
                  <a:pt x="278" y="273"/>
                </a:lnTo>
                <a:lnTo>
                  <a:pt x="278" y="257"/>
                </a:lnTo>
                <a:lnTo>
                  <a:pt x="278" y="225"/>
                </a:lnTo>
                <a:lnTo>
                  <a:pt x="312" y="257"/>
                </a:lnTo>
                <a:lnTo>
                  <a:pt x="330" y="240"/>
                </a:lnTo>
                <a:lnTo>
                  <a:pt x="243" y="192"/>
                </a:lnTo>
                <a:lnTo>
                  <a:pt x="261" y="177"/>
                </a:lnTo>
                <a:lnTo>
                  <a:pt x="243" y="177"/>
                </a:lnTo>
                <a:lnTo>
                  <a:pt x="209" y="161"/>
                </a:lnTo>
                <a:lnTo>
                  <a:pt x="192" y="129"/>
                </a:lnTo>
                <a:lnTo>
                  <a:pt x="155" y="96"/>
                </a:lnTo>
                <a:lnTo>
                  <a:pt x="155" y="48"/>
                </a:lnTo>
                <a:lnTo>
                  <a:pt x="174" y="48"/>
                </a:lnTo>
                <a:lnTo>
                  <a:pt x="192" y="48"/>
                </a:lnTo>
                <a:lnTo>
                  <a:pt x="192" y="33"/>
                </a:lnTo>
                <a:lnTo>
                  <a:pt x="192" y="17"/>
                </a:lnTo>
                <a:lnTo>
                  <a:pt x="155" y="0"/>
                </a:lnTo>
                <a:lnTo>
                  <a:pt x="103" y="0"/>
                </a:lnTo>
                <a:lnTo>
                  <a:pt x="86" y="33"/>
                </a:lnTo>
                <a:lnTo>
                  <a:pt x="69" y="17"/>
                </a:lnTo>
                <a:lnTo>
                  <a:pt x="69" y="33"/>
                </a:lnTo>
                <a:lnTo>
                  <a:pt x="51" y="33"/>
                </a:lnTo>
                <a:lnTo>
                  <a:pt x="17" y="48"/>
                </a:lnTo>
                <a:lnTo>
                  <a:pt x="0" y="48"/>
                </a:lnTo>
                <a:lnTo>
                  <a:pt x="0" y="81"/>
                </a:lnTo>
                <a:lnTo>
                  <a:pt x="17" y="113"/>
                </a:lnTo>
                <a:close/>
              </a:path>
            </a:pathLst>
          </a:custGeom>
          <a:solidFill>
            <a:schemeClr val="accent1"/>
          </a:solidFill>
          <a:ln w="9525">
            <a:solidFill>
              <a:srgbClr val="B2B2B2"/>
            </a:solidFill>
            <a:round/>
            <a:headEnd/>
            <a:tailEnd/>
          </a:ln>
        </p:spPr>
        <p:txBody>
          <a:bodyPr/>
          <a:lstStyle/>
          <a:p>
            <a:endParaRPr lang="en-AU" dirty="0"/>
          </a:p>
        </p:txBody>
      </p:sp>
      <p:sp>
        <p:nvSpPr>
          <p:cNvPr id="261" name="Freeform 259"/>
          <p:cNvSpPr>
            <a:spLocks/>
          </p:cNvSpPr>
          <p:nvPr/>
        </p:nvSpPr>
        <p:spPr bwMode="auto">
          <a:xfrm>
            <a:off x="4830763" y="3487738"/>
            <a:ext cx="14288" cy="12700"/>
          </a:xfrm>
          <a:custGeom>
            <a:avLst/>
            <a:gdLst>
              <a:gd name="T0" fmla="*/ 0 w 17"/>
              <a:gd name="T1" fmla="*/ 3387 h 15"/>
              <a:gd name="T2" fmla="*/ 0 w 17"/>
              <a:gd name="T3" fmla="*/ 3387 h 15"/>
              <a:gd name="T4" fmla="*/ 0 w 17"/>
              <a:gd name="T5" fmla="*/ 0 h 15"/>
              <a:gd name="T6" fmla="*/ 4202 w 17"/>
              <a:gd name="T7" fmla="*/ 0 h 15"/>
              <a:gd name="T8" fmla="*/ 4202 w 17"/>
              <a:gd name="T9" fmla="*/ 3387 h 15"/>
              <a:gd name="T10" fmla="*/ 0 w 17"/>
              <a:gd name="T11" fmla="*/ 3387 h 15"/>
              <a:gd name="T12" fmla="*/ 0 60000 65536"/>
              <a:gd name="T13" fmla="*/ 0 60000 65536"/>
              <a:gd name="T14" fmla="*/ 0 60000 65536"/>
              <a:gd name="T15" fmla="*/ 0 60000 65536"/>
              <a:gd name="T16" fmla="*/ 0 60000 65536"/>
              <a:gd name="T17" fmla="*/ 0 60000 65536"/>
              <a:gd name="T18" fmla="*/ 0 w 17"/>
              <a:gd name="T19" fmla="*/ 0 h 15"/>
              <a:gd name="T20" fmla="*/ 17 w 17"/>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17" h="15">
                <a:moveTo>
                  <a:pt x="0" y="15"/>
                </a:moveTo>
                <a:lnTo>
                  <a:pt x="0" y="15"/>
                </a:lnTo>
                <a:lnTo>
                  <a:pt x="0" y="0"/>
                </a:lnTo>
                <a:lnTo>
                  <a:pt x="17" y="0"/>
                </a:lnTo>
                <a:lnTo>
                  <a:pt x="17" y="15"/>
                </a:lnTo>
                <a:lnTo>
                  <a:pt x="0" y="15"/>
                </a:lnTo>
              </a:path>
            </a:pathLst>
          </a:custGeom>
          <a:solidFill>
            <a:schemeClr val="accent1"/>
          </a:solidFill>
          <a:ln w="9525">
            <a:solidFill>
              <a:srgbClr val="B2B2B2"/>
            </a:solidFill>
            <a:prstDash val="solid"/>
            <a:round/>
            <a:headEnd/>
            <a:tailEnd/>
          </a:ln>
        </p:spPr>
        <p:txBody>
          <a:bodyPr/>
          <a:lstStyle/>
          <a:p>
            <a:endParaRPr lang="en-AU" dirty="0"/>
          </a:p>
        </p:txBody>
      </p:sp>
      <p:sp>
        <p:nvSpPr>
          <p:cNvPr id="262" name="Freeform 260"/>
          <p:cNvSpPr>
            <a:spLocks/>
          </p:cNvSpPr>
          <p:nvPr/>
        </p:nvSpPr>
        <p:spPr bwMode="auto">
          <a:xfrm>
            <a:off x="5013324" y="3576638"/>
            <a:ext cx="53975" cy="38100"/>
          </a:xfrm>
          <a:custGeom>
            <a:avLst/>
            <a:gdLst>
              <a:gd name="T0" fmla="*/ 13108 w 70"/>
              <a:gd name="T1" fmla="*/ 3969 h 48"/>
              <a:gd name="T2" fmla="*/ 13108 w 70"/>
              <a:gd name="T3" fmla="*/ 3969 h 48"/>
              <a:gd name="T4" fmla="*/ 9253 w 70"/>
              <a:gd name="T5" fmla="*/ 3969 h 48"/>
              <a:gd name="T6" fmla="*/ 6169 w 70"/>
              <a:gd name="T7" fmla="*/ 9525 h 48"/>
              <a:gd name="T8" fmla="*/ 3084 w 70"/>
              <a:gd name="T9" fmla="*/ 9525 h 48"/>
              <a:gd name="T10" fmla="*/ 0 w 70"/>
              <a:gd name="T11" fmla="*/ 9525 h 48"/>
              <a:gd name="T12" fmla="*/ 0 w 70"/>
              <a:gd name="T13" fmla="*/ 7144 h 48"/>
              <a:gd name="T14" fmla="*/ 0 w 70"/>
              <a:gd name="T15" fmla="*/ 3969 h 48"/>
              <a:gd name="T16" fmla="*/ 13108 w 70"/>
              <a:gd name="T17" fmla="*/ 0 h 48"/>
              <a:gd name="T18" fmla="*/ 13108 w 70"/>
              <a:gd name="T19" fmla="*/ 3969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48"/>
              <a:gd name="T32" fmla="*/ 70 w 70"/>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48">
                <a:moveTo>
                  <a:pt x="70" y="17"/>
                </a:moveTo>
                <a:lnTo>
                  <a:pt x="70" y="17"/>
                </a:lnTo>
                <a:lnTo>
                  <a:pt x="52" y="17"/>
                </a:lnTo>
                <a:lnTo>
                  <a:pt x="35" y="48"/>
                </a:lnTo>
                <a:lnTo>
                  <a:pt x="18" y="48"/>
                </a:lnTo>
                <a:lnTo>
                  <a:pt x="0" y="48"/>
                </a:lnTo>
                <a:lnTo>
                  <a:pt x="0" y="33"/>
                </a:lnTo>
                <a:lnTo>
                  <a:pt x="0" y="17"/>
                </a:lnTo>
                <a:lnTo>
                  <a:pt x="70" y="0"/>
                </a:lnTo>
                <a:lnTo>
                  <a:pt x="70" y="17"/>
                </a:lnTo>
              </a:path>
            </a:pathLst>
          </a:custGeom>
          <a:solidFill>
            <a:schemeClr val="accent1"/>
          </a:solidFill>
          <a:ln w="9525">
            <a:solidFill>
              <a:srgbClr val="B2B2B2"/>
            </a:solidFill>
            <a:prstDash val="solid"/>
            <a:round/>
            <a:headEnd/>
            <a:tailEnd/>
          </a:ln>
        </p:spPr>
        <p:txBody>
          <a:bodyPr/>
          <a:lstStyle/>
          <a:p>
            <a:endParaRPr lang="en-AU" dirty="0"/>
          </a:p>
        </p:txBody>
      </p:sp>
      <p:sp>
        <p:nvSpPr>
          <p:cNvPr id="263" name="Freeform 261"/>
          <p:cNvSpPr>
            <a:spLocks/>
          </p:cNvSpPr>
          <p:nvPr/>
        </p:nvSpPr>
        <p:spPr bwMode="auto">
          <a:xfrm>
            <a:off x="5164137" y="2651126"/>
            <a:ext cx="233363" cy="482600"/>
          </a:xfrm>
          <a:custGeom>
            <a:avLst/>
            <a:gdLst>
              <a:gd name="T0" fmla="*/ 44450 w 294"/>
              <a:gd name="T1" fmla="*/ 15849 h 609"/>
              <a:gd name="T2" fmla="*/ 44450 w 294"/>
              <a:gd name="T3" fmla="*/ 15849 h 609"/>
              <a:gd name="T4" fmla="*/ 44450 w 294"/>
              <a:gd name="T5" fmla="*/ 25358 h 609"/>
              <a:gd name="T6" fmla="*/ 51594 w 294"/>
              <a:gd name="T7" fmla="*/ 31698 h 609"/>
              <a:gd name="T8" fmla="*/ 47625 w 294"/>
              <a:gd name="T9" fmla="*/ 41207 h 609"/>
              <a:gd name="T10" fmla="*/ 51594 w 294"/>
              <a:gd name="T11" fmla="*/ 57056 h 609"/>
              <a:gd name="T12" fmla="*/ 47625 w 294"/>
              <a:gd name="T13" fmla="*/ 66566 h 609"/>
              <a:gd name="T14" fmla="*/ 55563 w 294"/>
              <a:gd name="T15" fmla="*/ 76075 h 609"/>
              <a:gd name="T16" fmla="*/ 51594 w 294"/>
              <a:gd name="T17" fmla="*/ 82414 h 609"/>
              <a:gd name="T18" fmla="*/ 58738 w 294"/>
              <a:gd name="T19" fmla="*/ 87962 h 609"/>
              <a:gd name="T20" fmla="*/ 58738 w 294"/>
              <a:gd name="T21" fmla="*/ 91924 h 609"/>
              <a:gd name="T22" fmla="*/ 47625 w 294"/>
              <a:gd name="T23" fmla="*/ 106980 h 609"/>
              <a:gd name="T24" fmla="*/ 37306 w 294"/>
              <a:gd name="T25" fmla="*/ 114112 h 609"/>
              <a:gd name="T26" fmla="*/ 34131 w 294"/>
              <a:gd name="T27" fmla="*/ 114112 h 609"/>
              <a:gd name="T28" fmla="*/ 16669 w 294"/>
              <a:gd name="T29" fmla="*/ 120452 h 609"/>
              <a:gd name="T30" fmla="*/ 3969 w 294"/>
              <a:gd name="T31" fmla="*/ 114112 h 609"/>
              <a:gd name="T32" fmla="*/ 7144 w 294"/>
              <a:gd name="T33" fmla="*/ 104603 h 609"/>
              <a:gd name="T34" fmla="*/ 3969 w 294"/>
              <a:gd name="T35" fmla="*/ 95094 h 609"/>
              <a:gd name="T36" fmla="*/ 7144 w 294"/>
              <a:gd name="T37" fmla="*/ 87962 h 609"/>
              <a:gd name="T38" fmla="*/ 20638 w 294"/>
              <a:gd name="T39" fmla="*/ 69735 h 609"/>
              <a:gd name="T40" fmla="*/ 23813 w 294"/>
              <a:gd name="T41" fmla="*/ 66566 h 609"/>
              <a:gd name="T42" fmla="*/ 23813 w 294"/>
              <a:gd name="T43" fmla="*/ 60226 h 609"/>
              <a:gd name="T44" fmla="*/ 20638 w 294"/>
              <a:gd name="T45" fmla="*/ 57056 h 609"/>
              <a:gd name="T46" fmla="*/ 16669 w 294"/>
              <a:gd name="T47" fmla="*/ 57056 h 609"/>
              <a:gd name="T48" fmla="*/ 14288 w 294"/>
              <a:gd name="T49" fmla="*/ 28528 h 609"/>
              <a:gd name="T50" fmla="*/ 0 w 294"/>
              <a:gd name="T51" fmla="*/ 15849 h 609"/>
              <a:gd name="T52" fmla="*/ 3969 w 294"/>
              <a:gd name="T53" fmla="*/ 12679 h 609"/>
              <a:gd name="T54" fmla="*/ 10319 w 294"/>
              <a:gd name="T55" fmla="*/ 19019 h 609"/>
              <a:gd name="T56" fmla="*/ 14288 w 294"/>
              <a:gd name="T57" fmla="*/ 19019 h 609"/>
              <a:gd name="T58" fmla="*/ 16669 w 294"/>
              <a:gd name="T59" fmla="*/ 19019 h 609"/>
              <a:gd name="T60" fmla="*/ 23813 w 294"/>
              <a:gd name="T61" fmla="*/ 19019 h 609"/>
              <a:gd name="T62" fmla="*/ 27781 w 294"/>
              <a:gd name="T63" fmla="*/ 15849 h 609"/>
              <a:gd name="T64" fmla="*/ 30956 w 294"/>
              <a:gd name="T65" fmla="*/ 3170 h 609"/>
              <a:gd name="T66" fmla="*/ 37306 w 294"/>
              <a:gd name="T67" fmla="*/ 0 h 609"/>
              <a:gd name="T68" fmla="*/ 47625 w 294"/>
              <a:gd name="T69" fmla="*/ 6340 h 609"/>
              <a:gd name="T70" fmla="*/ 44450 w 294"/>
              <a:gd name="T71" fmla="*/ 15849 h 6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94"/>
              <a:gd name="T109" fmla="*/ 0 h 609"/>
              <a:gd name="T110" fmla="*/ 294 w 294"/>
              <a:gd name="T111" fmla="*/ 609 h 6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94" h="609">
                <a:moveTo>
                  <a:pt x="225" y="81"/>
                </a:moveTo>
                <a:lnTo>
                  <a:pt x="225" y="81"/>
                </a:lnTo>
                <a:lnTo>
                  <a:pt x="225" y="129"/>
                </a:lnTo>
                <a:lnTo>
                  <a:pt x="260" y="160"/>
                </a:lnTo>
                <a:lnTo>
                  <a:pt x="242" y="208"/>
                </a:lnTo>
                <a:lnTo>
                  <a:pt x="260" y="288"/>
                </a:lnTo>
                <a:lnTo>
                  <a:pt x="242" y="336"/>
                </a:lnTo>
                <a:lnTo>
                  <a:pt x="277" y="384"/>
                </a:lnTo>
                <a:lnTo>
                  <a:pt x="260" y="417"/>
                </a:lnTo>
                <a:lnTo>
                  <a:pt x="294" y="447"/>
                </a:lnTo>
                <a:lnTo>
                  <a:pt x="294" y="465"/>
                </a:lnTo>
                <a:lnTo>
                  <a:pt x="242" y="543"/>
                </a:lnTo>
                <a:lnTo>
                  <a:pt x="191" y="576"/>
                </a:lnTo>
                <a:lnTo>
                  <a:pt x="173" y="576"/>
                </a:lnTo>
                <a:lnTo>
                  <a:pt x="87" y="609"/>
                </a:lnTo>
                <a:lnTo>
                  <a:pt x="18" y="576"/>
                </a:lnTo>
                <a:lnTo>
                  <a:pt x="35" y="528"/>
                </a:lnTo>
                <a:lnTo>
                  <a:pt x="18" y="480"/>
                </a:lnTo>
                <a:lnTo>
                  <a:pt x="35" y="447"/>
                </a:lnTo>
                <a:lnTo>
                  <a:pt x="104" y="352"/>
                </a:lnTo>
                <a:lnTo>
                  <a:pt x="121" y="336"/>
                </a:lnTo>
                <a:lnTo>
                  <a:pt x="121" y="304"/>
                </a:lnTo>
                <a:lnTo>
                  <a:pt x="104" y="288"/>
                </a:lnTo>
                <a:lnTo>
                  <a:pt x="87" y="288"/>
                </a:lnTo>
                <a:lnTo>
                  <a:pt x="70" y="144"/>
                </a:lnTo>
                <a:lnTo>
                  <a:pt x="0" y="81"/>
                </a:lnTo>
                <a:lnTo>
                  <a:pt x="18" y="64"/>
                </a:lnTo>
                <a:lnTo>
                  <a:pt x="52" y="96"/>
                </a:lnTo>
                <a:lnTo>
                  <a:pt x="70" y="96"/>
                </a:lnTo>
                <a:lnTo>
                  <a:pt x="87" y="96"/>
                </a:lnTo>
                <a:lnTo>
                  <a:pt x="121" y="96"/>
                </a:lnTo>
                <a:lnTo>
                  <a:pt x="139" y="81"/>
                </a:lnTo>
                <a:lnTo>
                  <a:pt x="156" y="16"/>
                </a:lnTo>
                <a:lnTo>
                  <a:pt x="191" y="0"/>
                </a:lnTo>
                <a:lnTo>
                  <a:pt x="242" y="33"/>
                </a:lnTo>
                <a:lnTo>
                  <a:pt x="225" y="81"/>
                </a:lnTo>
                <a:close/>
              </a:path>
            </a:pathLst>
          </a:custGeom>
          <a:solidFill>
            <a:schemeClr val="accent1"/>
          </a:solidFill>
          <a:ln w="9525">
            <a:solidFill>
              <a:srgbClr val="B2B2B2"/>
            </a:solidFill>
            <a:round/>
            <a:headEnd/>
            <a:tailEnd/>
          </a:ln>
        </p:spPr>
        <p:txBody>
          <a:bodyPr/>
          <a:lstStyle/>
          <a:p>
            <a:endParaRPr lang="en-AU" dirty="0"/>
          </a:p>
        </p:txBody>
      </p:sp>
      <p:sp>
        <p:nvSpPr>
          <p:cNvPr id="264" name="Freeform 262"/>
          <p:cNvSpPr>
            <a:spLocks/>
          </p:cNvSpPr>
          <p:nvPr/>
        </p:nvSpPr>
        <p:spPr bwMode="auto">
          <a:xfrm>
            <a:off x="4818063" y="2586038"/>
            <a:ext cx="579438" cy="623888"/>
          </a:xfrm>
          <a:custGeom>
            <a:avLst/>
            <a:gdLst>
              <a:gd name="T0" fmla="*/ 34178 w 729"/>
              <a:gd name="T1" fmla="*/ 149415 h 785"/>
              <a:gd name="T2" fmla="*/ 30999 w 729"/>
              <a:gd name="T3" fmla="*/ 143057 h 785"/>
              <a:gd name="T4" fmla="*/ 27819 w 729"/>
              <a:gd name="T5" fmla="*/ 147031 h 785"/>
              <a:gd name="T6" fmla="*/ 10333 w 729"/>
              <a:gd name="T7" fmla="*/ 156568 h 785"/>
              <a:gd name="T8" fmla="*/ 7154 w 729"/>
              <a:gd name="T9" fmla="*/ 143057 h 785"/>
              <a:gd name="T10" fmla="*/ 3974 w 729"/>
              <a:gd name="T11" fmla="*/ 143057 h 785"/>
              <a:gd name="T12" fmla="*/ 3974 w 729"/>
              <a:gd name="T13" fmla="*/ 133520 h 785"/>
              <a:gd name="T14" fmla="*/ 3974 w 729"/>
              <a:gd name="T15" fmla="*/ 120804 h 785"/>
              <a:gd name="T16" fmla="*/ 14307 w 729"/>
              <a:gd name="T17" fmla="*/ 108882 h 785"/>
              <a:gd name="T18" fmla="*/ 24640 w 729"/>
              <a:gd name="T19" fmla="*/ 99345 h 785"/>
              <a:gd name="T20" fmla="*/ 34178 w 729"/>
              <a:gd name="T21" fmla="*/ 85834 h 785"/>
              <a:gd name="T22" fmla="*/ 48485 w 729"/>
              <a:gd name="T23" fmla="*/ 63581 h 785"/>
              <a:gd name="T24" fmla="*/ 61997 w 729"/>
              <a:gd name="T25" fmla="*/ 42122 h 785"/>
              <a:gd name="T26" fmla="*/ 44511 w 729"/>
              <a:gd name="T27" fmla="*/ 47686 h 785"/>
              <a:gd name="T28" fmla="*/ 54844 w 729"/>
              <a:gd name="T29" fmla="*/ 42122 h 785"/>
              <a:gd name="T30" fmla="*/ 61997 w 729"/>
              <a:gd name="T31" fmla="*/ 28611 h 785"/>
              <a:gd name="T32" fmla="*/ 65177 w 729"/>
              <a:gd name="T33" fmla="*/ 32585 h 785"/>
              <a:gd name="T34" fmla="*/ 69151 w 729"/>
              <a:gd name="T35" fmla="*/ 32585 h 785"/>
              <a:gd name="T36" fmla="*/ 65177 w 729"/>
              <a:gd name="T37" fmla="*/ 25432 h 785"/>
              <a:gd name="T38" fmla="*/ 76305 w 729"/>
              <a:gd name="T39" fmla="*/ 15895 h 785"/>
              <a:gd name="T40" fmla="*/ 89817 w 729"/>
              <a:gd name="T41" fmla="*/ 13511 h 785"/>
              <a:gd name="T42" fmla="*/ 107303 w 729"/>
              <a:gd name="T43" fmla="*/ 6358 h 785"/>
              <a:gd name="T44" fmla="*/ 113662 w 729"/>
              <a:gd name="T45" fmla="*/ 0 h 785"/>
              <a:gd name="T46" fmla="*/ 117636 w 729"/>
              <a:gd name="T47" fmla="*/ 3974 h 785"/>
              <a:gd name="T48" fmla="*/ 123995 w 729"/>
              <a:gd name="T49" fmla="*/ 0 h 785"/>
              <a:gd name="T50" fmla="*/ 145456 w 729"/>
              <a:gd name="T51" fmla="*/ 13511 h 785"/>
              <a:gd name="T52" fmla="*/ 131149 w 729"/>
              <a:gd name="T53" fmla="*/ 15895 h 785"/>
              <a:gd name="T54" fmla="*/ 141481 w 729"/>
              <a:gd name="T55" fmla="*/ 23048 h 785"/>
              <a:gd name="T56" fmla="*/ 138302 w 729"/>
              <a:gd name="T57" fmla="*/ 25432 h 785"/>
              <a:gd name="T58" fmla="*/ 135123 w 729"/>
              <a:gd name="T59" fmla="*/ 23048 h 785"/>
              <a:gd name="T60" fmla="*/ 117636 w 729"/>
              <a:gd name="T61" fmla="*/ 19074 h 785"/>
              <a:gd name="T62" fmla="*/ 110483 w 729"/>
              <a:gd name="T63" fmla="*/ 34970 h 785"/>
              <a:gd name="T64" fmla="*/ 100150 w 729"/>
              <a:gd name="T65" fmla="*/ 34970 h 785"/>
              <a:gd name="T66" fmla="*/ 89817 w 729"/>
              <a:gd name="T67" fmla="*/ 28611 h 785"/>
              <a:gd name="T68" fmla="*/ 82663 w 729"/>
              <a:gd name="T69" fmla="*/ 32585 h 785"/>
              <a:gd name="T70" fmla="*/ 76305 w 729"/>
              <a:gd name="T71" fmla="*/ 38149 h 785"/>
              <a:gd name="T72" fmla="*/ 72330 w 729"/>
              <a:gd name="T73" fmla="*/ 44507 h 785"/>
              <a:gd name="T74" fmla="*/ 65177 w 729"/>
              <a:gd name="T75" fmla="*/ 47686 h 785"/>
              <a:gd name="T76" fmla="*/ 61997 w 729"/>
              <a:gd name="T77" fmla="*/ 57223 h 785"/>
              <a:gd name="T78" fmla="*/ 54844 w 729"/>
              <a:gd name="T79" fmla="*/ 70734 h 785"/>
              <a:gd name="T80" fmla="*/ 48485 w 729"/>
              <a:gd name="T81" fmla="*/ 85834 h 785"/>
              <a:gd name="T82" fmla="*/ 44511 w 729"/>
              <a:gd name="T83" fmla="*/ 95371 h 785"/>
              <a:gd name="T84" fmla="*/ 38152 w 729"/>
              <a:gd name="T85" fmla="*/ 111267 h 785"/>
              <a:gd name="T86" fmla="*/ 41332 w 729"/>
              <a:gd name="T87" fmla="*/ 127957 h 785"/>
              <a:gd name="T88" fmla="*/ 38152 w 729"/>
              <a:gd name="T89" fmla="*/ 139878 h 785"/>
              <a:gd name="T90" fmla="*/ 34178 w 729"/>
              <a:gd name="T91" fmla="*/ 149415 h 7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29"/>
              <a:gd name="T139" fmla="*/ 0 h 785"/>
              <a:gd name="T140" fmla="*/ 729 w 729"/>
              <a:gd name="T141" fmla="*/ 785 h 78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29" h="785">
                <a:moveTo>
                  <a:pt x="172" y="752"/>
                </a:moveTo>
                <a:lnTo>
                  <a:pt x="172" y="752"/>
                </a:lnTo>
                <a:lnTo>
                  <a:pt x="172" y="737"/>
                </a:lnTo>
                <a:lnTo>
                  <a:pt x="155" y="719"/>
                </a:lnTo>
                <a:lnTo>
                  <a:pt x="155" y="737"/>
                </a:lnTo>
                <a:lnTo>
                  <a:pt x="138" y="737"/>
                </a:lnTo>
                <a:lnTo>
                  <a:pt x="86" y="785"/>
                </a:lnTo>
                <a:lnTo>
                  <a:pt x="52" y="785"/>
                </a:lnTo>
                <a:lnTo>
                  <a:pt x="17" y="767"/>
                </a:lnTo>
                <a:lnTo>
                  <a:pt x="34" y="719"/>
                </a:lnTo>
                <a:lnTo>
                  <a:pt x="17" y="737"/>
                </a:lnTo>
                <a:lnTo>
                  <a:pt x="17" y="719"/>
                </a:lnTo>
                <a:lnTo>
                  <a:pt x="17" y="704"/>
                </a:lnTo>
                <a:lnTo>
                  <a:pt x="17" y="671"/>
                </a:lnTo>
                <a:lnTo>
                  <a:pt x="0" y="641"/>
                </a:lnTo>
                <a:lnTo>
                  <a:pt x="17" y="608"/>
                </a:lnTo>
                <a:lnTo>
                  <a:pt x="0" y="593"/>
                </a:lnTo>
                <a:lnTo>
                  <a:pt x="69" y="545"/>
                </a:lnTo>
                <a:lnTo>
                  <a:pt x="86" y="527"/>
                </a:lnTo>
                <a:lnTo>
                  <a:pt x="121" y="497"/>
                </a:lnTo>
                <a:lnTo>
                  <a:pt x="121" y="512"/>
                </a:lnTo>
                <a:lnTo>
                  <a:pt x="172" y="432"/>
                </a:lnTo>
                <a:lnTo>
                  <a:pt x="207" y="401"/>
                </a:lnTo>
                <a:lnTo>
                  <a:pt x="242" y="320"/>
                </a:lnTo>
                <a:lnTo>
                  <a:pt x="276" y="240"/>
                </a:lnTo>
                <a:lnTo>
                  <a:pt x="311" y="209"/>
                </a:lnTo>
                <a:lnTo>
                  <a:pt x="259" y="224"/>
                </a:lnTo>
                <a:lnTo>
                  <a:pt x="224" y="240"/>
                </a:lnTo>
                <a:lnTo>
                  <a:pt x="242" y="209"/>
                </a:lnTo>
                <a:lnTo>
                  <a:pt x="276" y="209"/>
                </a:lnTo>
                <a:lnTo>
                  <a:pt x="259" y="176"/>
                </a:lnTo>
                <a:lnTo>
                  <a:pt x="311" y="144"/>
                </a:lnTo>
                <a:lnTo>
                  <a:pt x="311" y="176"/>
                </a:lnTo>
                <a:lnTo>
                  <a:pt x="328" y="161"/>
                </a:lnTo>
                <a:lnTo>
                  <a:pt x="328" y="176"/>
                </a:lnTo>
                <a:lnTo>
                  <a:pt x="347" y="161"/>
                </a:lnTo>
                <a:lnTo>
                  <a:pt x="328" y="161"/>
                </a:lnTo>
                <a:lnTo>
                  <a:pt x="328" y="128"/>
                </a:lnTo>
                <a:lnTo>
                  <a:pt x="364" y="113"/>
                </a:lnTo>
                <a:lnTo>
                  <a:pt x="382" y="80"/>
                </a:lnTo>
                <a:lnTo>
                  <a:pt x="416" y="80"/>
                </a:lnTo>
                <a:lnTo>
                  <a:pt x="451" y="65"/>
                </a:lnTo>
                <a:lnTo>
                  <a:pt x="503" y="17"/>
                </a:lnTo>
                <a:lnTo>
                  <a:pt x="537" y="32"/>
                </a:lnTo>
                <a:lnTo>
                  <a:pt x="555" y="17"/>
                </a:lnTo>
                <a:lnTo>
                  <a:pt x="572" y="0"/>
                </a:lnTo>
                <a:lnTo>
                  <a:pt x="572" y="48"/>
                </a:lnTo>
                <a:lnTo>
                  <a:pt x="589" y="17"/>
                </a:lnTo>
                <a:lnTo>
                  <a:pt x="606" y="48"/>
                </a:lnTo>
                <a:lnTo>
                  <a:pt x="624" y="0"/>
                </a:lnTo>
                <a:lnTo>
                  <a:pt x="658" y="17"/>
                </a:lnTo>
                <a:lnTo>
                  <a:pt x="729" y="65"/>
                </a:lnTo>
                <a:lnTo>
                  <a:pt x="695" y="80"/>
                </a:lnTo>
                <a:lnTo>
                  <a:pt x="658" y="80"/>
                </a:lnTo>
                <a:lnTo>
                  <a:pt x="695" y="96"/>
                </a:lnTo>
                <a:lnTo>
                  <a:pt x="712" y="113"/>
                </a:lnTo>
                <a:lnTo>
                  <a:pt x="712" y="128"/>
                </a:lnTo>
                <a:lnTo>
                  <a:pt x="695" y="128"/>
                </a:lnTo>
                <a:lnTo>
                  <a:pt x="658" y="161"/>
                </a:lnTo>
                <a:lnTo>
                  <a:pt x="677" y="113"/>
                </a:lnTo>
                <a:lnTo>
                  <a:pt x="624" y="80"/>
                </a:lnTo>
                <a:lnTo>
                  <a:pt x="589" y="96"/>
                </a:lnTo>
                <a:lnTo>
                  <a:pt x="572" y="161"/>
                </a:lnTo>
                <a:lnTo>
                  <a:pt x="555" y="176"/>
                </a:lnTo>
                <a:lnTo>
                  <a:pt x="520" y="176"/>
                </a:lnTo>
                <a:lnTo>
                  <a:pt x="503" y="176"/>
                </a:lnTo>
                <a:lnTo>
                  <a:pt x="485" y="176"/>
                </a:lnTo>
                <a:lnTo>
                  <a:pt x="451" y="144"/>
                </a:lnTo>
                <a:lnTo>
                  <a:pt x="434" y="161"/>
                </a:lnTo>
                <a:lnTo>
                  <a:pt x="416" y="161"/>
                </a:lnTo>
                <a:lnTo>
                  <a:pt x="416" y="192"/>
                </a:lnTo>
                <a:lnTo>
                  <a:pt x="382" y="192"/>
                </a:lnTo>
                <a:lnTo>
                  <a:pt x="364" y="192"/>
                </a:lnTo>
                <a:lnTo>
                  <a:pt x="364" y="224"/>
                </a:lnTo>
                <a:lnTo>
                  <a:pt x="347" y="224"/>
                </a:lnTo>
                <a:lnTo>
                  <a:pt x="328" y="240"/>
                </a:lnTo>
                <a:lnTo>
                  <a:pt x="311" y="272"/>
                </a:lnTo>
                <a:lnTo>
                  <a:pt x="311" y="288"/>
                </a:lnTo>
                <a:lnTo>
                  <a:pt x="311" y="305"/>
                </a:lnTo>
                <a:lnTo>
                  <a:pt x="276" y="353"/>
                </a:lnTo>
                <a:lnTo>
                  <a:pt x="259" y="401"/>
                </a:lnTo>
                <a:lnTo>
                  <a:pt x="242" y="432"/>
                </a:lnTo>
                <a:lnTo>
                  <a:pt x="259" y="464"/>
                </a:lnTo>
                <a:lnTo>
                  <a:pt x="224" y="479"/>
                </a:lnTo>
                <a:lnTo>
                  <a:pt x="207" y="497"/>
                </a:lnTo>
                <a:lnTo>
                  <a:pt x="190" y="560"/>
                </a:lnTo>
                <a:lnTo>
                  <a:pt x="207" y="623"/>
                </a:lnTo>
                <a:lnTo>
                  <a:pt x="207" y="641"/>
                </a:lnTo>
                <a:lnTo>
                  <a:pt x="207" y="689"/>
                </a:lnTo>
                <a:lnTo>
                  <a:pt x="190" y="704"/>
                </a:lnTo>
                <a:lnTo>
                  <a:pt x="190" y="752"/>
                </a:lnTo>
                <a:lnTo>
                  <a:pt x="172" y="752"/>
                </a:lnTo>
                <a:close/>
              </a:path>
            </a:pathLst>
          </a:custGeom>
          <a:solidFill>
            <a:schemeClr val="accent1"/>
          </a:solidFill>
          <a:ln w="9525">
            <a:solidFill>
              <a:srgbClr val="B2B2B2"/>
            </a:solidFill>
            <a:round/>
            <a:headEnd/>
            <a:tailEnd/>
          </a:ln>
        </p:spPr>
        <p:txBody>
          <a:bodyPr/>
          <a:lstStyle/>
          <a:p>
            <a:endParaRPr lang="en-AU" dirty="0"/>
          </a:p>
        </p:txBody>
      </p:sp>
      <p:sp>
        <p:nvSpPr>
          <p:cNvPr id="265" name="Freeform 263"/>
          <p:cNvSpPr>
            <a:spLocks/>
          </p:cNvSpPr>
          <p:nvPr/>
        </p:nvSpPr>
        <p:spPr bwMode="auto">
          <a:xfrm>
            <a:off x="4956174" y="2714626"/>
            <a:ext cx="274638" cy="595313"/>
          </a:xfrm>
          <a:custGeom>
            <a:avLst/>
            <a:gdLst>
              <a:gd name="T0" fmla="*/ 0 w 346"/>
              <a:gd name="T1" fmla="*/ 117475 h 750"/>
              <a:gd name="T2" fmla="*/ 0 w 346"/>
              <a:gd name="T3" fmla="*/ 117475 h 750"/>
              <a:gd name="T4" fmla="*/ 3969 w 346"/>
              <a:gd name="T5" fmla="*/ 117475 h 750"/>
              <a:gd name="T6" fmla="*/ 3969 w 346"/>
              <a:gd name="T7" fmla="*/ 107950 h 750"/>
              <a:gd name="T8" fmla="*/ 7144 w 346"/>
              <a:gd name="T9" fmla="*/ 104775 h 750"/>
              <a:gd name="T10" fmla="*/ 7144 w 346"/>
              <a:gd name="T11" fmla="*/ 95250 h 750"/>
              <a:gd name="T12" fmla="*/ 7144 w 346"/>
              <a:gd name="T13" fmla="*/ 91281 h 750"/>
              <a:gd name="T14" fmla="*/ 3969 w 346"/>
              <a:gd name="T15" fmla="*/ 78581 h 750"/>
              <a:gd name="T16" fmla="*/ 7144 w 346"/>
              <a:gd name="T17" fmla="*/ 66675 h 750"/>
              <a:gd name="T18" fmla="*/ 10319 w 346"/>
              <a:gd name="T19" fmla="*/ 63500 h 750"/>
              <a:gd name="T20" fmla="*/ 17463 w 346"/>
              <a:gd name="T21" fmla="*/ 60325 h 750"/>
              <a:gd name="T22" fmla="*/ 14288 w 346"/>
              <a:gd name="T23" fmla="*/ 53975 h 750"/>
              <a:gd name="T24" fmla="*/ 17463 w 346"/>
              <a:gd name="T25" fmla="*/ 47625 h 750"/>
              <a:gd name="T26" fmla="*/ 20638 w 346"/>
              <a:gd name="T27" fmla="*/ 38100 h 750"/>
              <a:gd name="T28" fmla="*/ 27781 w 346"/>
              <a:gd name="T29" fmla="*/ 28575 h 750"/>
              <a:gd name="T30" fmla="*/ 27781 w 346"/>
              <a:gd name="T31" fmla="*/ 24606 h 750"/>
              <a:gd name="T32" fmla="*/ 27781 w 346"/>
              <a:gd name="T33" fmla="*/ 21431 h 750"/>
              <a:gd name="T34" fmla="*/ 30956 w 346"/>
              <a:gd name="T35" fmla="*/ 15875 h 750"/>
              <a:gd name="T36" fmla="*/ 34131 w 346"/>
              <a:gd name="T37" fmla="*/ 11906 h 750"/>
              <a:gd name="T38" fmla="*/ 37306 w 346"/>
              <a:gd name="T39" fmla="*/ 11906 h 750"/>
              <a:gd name="T40" fmla="*/ 37306 w 346"/>
              <a:gd name="T41" fmla="*/ 5556 h 750"/>
              <a:gd name="T42" fmla="*/ 41275 w 346"/>
              <a:gd name="T43" fmla="*/ 5556 h 750"/>
              <a:gd name="T44" fmla="*/ 47625 w 346"/>
              <a:gd name="T45" fmla="*/ 5556 h 750"/>
              <a:gd name="T46" fmla="*/ 47625 w 346"/>
              <a:gd name="T47" fmla="*/ 0 h 750"/>
              <a:gd name="T48" fmla="*/ 51594 w 346"/>
              <a:gd name="T49" fmla="*/ 0 h 750"/>
              <a:gd name="T50" fmla="*/ 65881 w 346"/>
              <a:gd name="T51" fmla="*/ 11906 h 750"/>
              <a:gd name="T52" fmla="*/ 69056 w 346"/>
              <a:gd name="T53" fmla="*/ 40481 h 750"/>
              <a:gd name="T54" fmla="*/ 61913 w 346"/>
              <a:gd name="T55" fmla="*/ 40481 h 750"/>
              <a:gd name="T56" fmla="*/ 55563 w 346"/>
              <a:gd name="T57" fmla="*/ 47625 h 750"/>
              <a:gd name="T58" fmla="*/ 55563 w 346"/>
              <a:gd name="T59" fmla="*/ 50006 h 750"/>
              <a:gd name="T60" fmla="*/ 55563 w 346"/>
              <a:gd name="T61" fmla="*/ 53975 h 750"/>
              <a:gd name="T62" fmla="*/ 58738 w 346"/>
              <a:gd name="T63" fmla="*/ 57150 h 750"/>
              <a:gd name="T64" fmla="*/ 51594 w 346"/>
              <a:gd name="T65" fmla="*/ 63500 h 750"/>
              <a:gd name="T66" fmla="*/ 41275 w 346"/>
              <a:gd name="T67" fmla="*/ 73025 h 750"/>
              <a:gd name="T68" fmla="*/ 34131 w 346"/>
              <a:gd name="T69" fmla="*/ 81756 h 750"/>
              <a:gd name="T70" fmla="*/ 34131 w 346"/>
              <a:gd name="T71" fmla="*/ 97631 h 750"/>
              <a:gd name="T72" fmla="*/ 41275 w 346"/>
              <a:gd name="T73" fmla="*/ 107950 h 750"/>
              <a:gd name="T74" fmla="*/ 37306 w 346"/>
              <a:gd name="T75" fmla="*/ 111125 h 750"/>
              <a:gd name="T76" fmla="*/ 37306 w 346"/>
              <a:gd name="T77" fmla="*/ 114300 h 750"/>
              <a:gd name="T78" fmla="*/ 30956 w 346"/>
              <a:gd name="T79" fmla="*/ 120650 h 750"/>
              <a:gd name="T80" fmla="*/ 27781 w 346"/>
              <a:gd name="T81" fmla="*/ 142875 h 750"/>
              <a:gd name="T82" fmla="*/ 20638 w 346"/>
              <a:gd name="T83" fmla="*/ 142875 h 750"/>
              <a:gd name="T84" fmla="*/ 17463 w 346"/>
              <a:gd name="T85" fmla="*/ 146050 h 750"/>
              <a:gd name="T86" fmla="*/ 17463 w 346"/>
              <a:gd name="T87" fmla="*/ 149225 h 750"/>
              <a:gd name="T88" fmla="*/ 10319 w 346"/>
              <a:gd name="T89" fmla="*/ 149225 h 750"/>
              <a:gd name="T90" fmla="*/ 7144 w 346"/>
              <a:gd name="T91" fmla="*/ 142875 h 750"/>
              <a:gd name="T92" fmla="*/ 10319 w 346"/>
              <a:gd name="T93" fmla="*/ 139700 h 750"/>
              <a:gd name="T94" fmla="*/ 7144 w 346"/>
              <a:gd name="T95" fmla="*/ 136525 h 750"/>
              <a:gd name="T96" fmla="*/ 0 w 346"/>
              <a:gd name="T97" fmla="*/ 117475 h 7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46"/>
              <a:gd name="T148" fmla="*/ 0 h 750"/>
              <a:gd name="T149" fmla="*/ 346 w 346"/>
              <a:gd name="T150" fmla="*/ 750 h 7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46" h="750">
                <a:moveTo>
                  <a:pt x="0" y="591"/>
                </a:moveTo>
                <a:lnTo>
                  <a:pt x="0" y="591"/>
                </a:lnTo>
                <a:lnTo>
                  <a:pt x="18" y="591"/>
                </a:lnTo>
                <a:lnTo>
                  <a:pt x="18" y="543"/>
                </a:lnTo>
                <a:lnTo>
                  <a:pt x="35" y="528"/>
                </a:lnTo>
                <a:lnTo>
                  <a:pt x="35" y="480"/>
                </a:lnTo>
                <a:lnTo>
                  <a:pt x="35" y="462"/>
                </a:lnTo>
                <a:lnTo>
                  <a:pt x="18" y="399"/>
                </a:lnTo>
                <a:lnTo>
                  <a:pt x="35" y="336"/>
                </a:lnTo>
                <a:lnTo>
                  <a:pt x="52" y="318"/>
                </a:lnTo>
                <a:lnTo>
                  <a:pt x="87" y="303"/>
                </a:lnTo>
                <a:lnTo>
                  <a:pt x="70" y="271"/>
                </a:lnTo>
                <a:lnTo>
                  <a:pt x="87" y="240"/>
                </a:lnTo>
                <a:lnTo>
                  <a:pt x="104" y="192"/>
                </a:lnTo>
                <a:lnTo>
                  <a:pt x="139" y="144"/>
                </a:lnTo>
                <a:lnTo>
                  <a:pt x="139" y="127"/>
                </a:lnTo>
                <a:lnTo>
                  <a:pt x="139" y="111"/>
                </a:lnTo>
                <a:lnTo>
                  <a:pt x="156" y="79"/>
                </a:lnTo>
                <a:lnTo>
                  <a:pt x="173" y="63"/>
                </a:lnTo>
                <a:lnTo>
                  <a:pt x="190" y="63"/>
                </a:lnTo>
                <a:lnTo>
                  <a:pt x="190" y="31"/>
                </a:lnTo>
                <a:lnTo>
                  <a:pt x="208" y="31"/>
                </a:lnTo>
                <a:lnTo>
                  <a:pt x="242" y="31"/>
                </a:lnTo>
                <a:lnTo>
                  <a:pt x="242" y="0"/>
                </a:lnTo>
                <a:lnTo>
                  <a:pt x="260" y="0"/>
                </a:lnTo>
                <a:lnTo>
                  <a:pt x="329" y="63"/>
                </a:lnTo>
                <a:lnTo>
                  <a:pt x="346" y="207"/>
                </a:lnTo>
                <a:lnTo>
                  <a:pt x="311" y="207"/>
                </a:lnTo>
                <a:lnTo>
                  <a:pt x="277" y="240"/>
                </a:lnTo>
                <a:lnTo>
                  <a:pt x="277" y="255"/>
                </a:lnTo>
                <a:lnTo>
                  <a:pt x="277" y="271"/>
                </a:lnTo>
                <a:lnTo>
                  <a:pt x="294" y="288"/>
                </a:lnTo>
                <a:lnTo>
                  <a:pt x="260" y="318"/>
                </a:lnTo>
                <a:lnTo>
                  <a:pt x="208" y="366"/>
                </a:lnTo>
                <a:lnTo>
                  <a:pt x="173" y="414"/>
                </a:lnTo>
                <a:lnTo>
                  <a:pt x="173" y="495"/>
                </a:lnTo>
                <a:lnTo>
                  <a:pt x="208" y="543"/>
                </a:lnTo>
                <a:lnTo>
                  <a:pt x="190" y="558"/>
                </a:lnTo>
                <a:lnTo>
                  <a:pt x="190" y="576"/>
                </a:lnTo>
                <a:lnTo>
                  <a:pt x="156" y="606"/>
                </a:lnTo>
                <a:lnTo>
                  <a:pt x="139" y="720"/>
                </a:lnTo>
                <a:lnTo>
                  <a:pt x="104" y="720"/>
                </a:lnTo>
                <a:lnTo>
                  <a:pt x="87" y="735"/>
                </a:lnTo>
                <a:lnTo>
                  <a:pt x="87" y="750"/>
                </a:lnTo>
                <a:lnTo>
                  <a:pt x="52" y="750"/>
                </a:lnTo>
                <a:lnTo>
                  <a:pt x="35" y="720"/>
                </a:lnTo>
                <a:lnTo>
                  <a:pt x="52" y="702"/>
                </a:lnTo>
                <a:lnTo>
                  <a:pt x="35" y="687"/>
                </a:lnTo>
                <a:lnTo>
                  <a:pt x="0" y="591"/>
                </a:lnTo>
                <a:close/>
              </a:path>
            </a:pathLst>
          </a:custGeom>
          <a:solidFill>
            <a:schemeClr val="accent1"/>
          </a:solidFill>
          <a:ln w="9525">
            <a:solidFill>
              <a:srgbClr val="B2B2B2"/>
            </a:solidFill>
            <a:round/>
            <a:headEnd/>
            <a:tailEnd/>
          </a:ln>
        </p:spPr>
        <p:txBody>
          <a:bodyPr/>
          <a:lstStyle/>
          <a:p>
            <a:endParaRPr lang="en-AU" dirty="0"/>
          </a:p>
        </p:txBody>
      </p:sp>
      <p:sp>
        <p:nvSpPr>
          <p:cNvPr id="266" name="Freeform 264"/>
          <p:cNvSpPr>
            <a:spLocks/>
          </p:cNvSpPr>
          <p:nvPr/>
        </p:nvSpPr>
        <p:spPr bwMode="auto">
          <a:xfrm>
            <a:off x="4972049" y="4986338"/>
            <a:ext cx="287338" cy="254000"/>
          </a:xfrm>
          <a:custGeom>
            <a:avLst/>
            <a:gdLst>
              <a:gd name="T0" fmla="*/ 23813 w 362"/>
              <a:gd name="T1" fmla="*/ 63500 h 320"/>
              <a:gd name="T2" fmla="*/ 23813 w 362"/>
              <a:gd name="T3" fmla="*/ 63500 h 320"/>
              <a:gd name="T4" fmla="*/ 19844 w 362"/>
              <a:gd name="T5" fmla="*/ 57150 h 320"/>
              <a:gd name="T6" fmla="*/ 14288 w 362"/>
              <a:gd name="T7" fmla="*/ 38100 h 320"/>
              <a:gd name="T8" fmla="*/ 14288 w 362"/>
              <a:gd name="T9" fmla="*/ 28575 h 320"/>
              <a:gd name="T10" fmla="*/ 0 w 362"/>
              <a:gd name="T11" fmla="*/ 3969 h 320"/>
              <a:gd name="T12" fmla="*/ 0 w 362"/>
              <a:gd name="T13" fmla="*/ 0 h 320"/>
              <a:gd name="T14" fmla="*/ 7144 w 362"/>
              <a:gd name="T15" fmla="*/ 0 h 320"/>
              <a:gd name="T16" fmla="*/ 14288 w 362"/>
              <a:gd name="T17" fmla="*/ 0 h 320"/>
              <a:gd name="T18" fmla="*/ 34131 w 362"/>
              <a:gd name="T19" fmla="*/ 3969 h 320"/>
              <a:gd name="T20" fmla="*/ 40481 w 362"/>
              <a:gd name="T21" fmla="*/ 3969 h 320"/>
              <a:gd name="T22" fmla="*/ 54769 w 362"/>
              <a:gd name="T23" fmla="*/ 7144 h 320"/>
              <a:gd name="T24" fmla="*/ 61913 w 362"/>
              <a:gd name="T25" fmla="*/ 3969 h 320"/>
              <a:gd name="T26" fmla="*/ 65088 w 362"/>
              <a:gd name="T27" fmla="*/ 0 h 320"/>
              <a:gd name="T28" fmla="*/ 72231 w 362"/>
              <a:gd name="T29" fmla="*/ 3969 h 320"/>
              <a:gd name="T30" fmla="*/ 65088 w 362"/>
              <a:gd name="T31" fmla="*/ 9525 h 320"/>
              <a:gd name="T32" fmla="*/ 61913 w 362"/>
              <a:gd name="T33" fmla="*/ 7144 h 320"/>
              <a:gd name="T34" fmla="*/ 51594 w 362"/>
              <a:gd name="T35" fmla="*/ 7144 h 320"/>
              <a:gd name="T36" fmla="*/ 47625 w 362"/>
              <a:gd name="T37" fmla="*/ 26194 h 320"/>
              <a:gd name="T38" fmla="*/ 44450 w 362"/>
              <a:gd name="T39" fmla="*/ 28575 h 320"/>
              <a:gd name="T40" fmla="*/ 44450 w 362"/>
              <a:gd name="T41" fmla="*/ 41275 h 320"/>
              <a:gd name="T42" fmla="*/ 44450 w 362"/>
              <a:gd name="T43" fmla="*/ 61119 h 320"/>
              <a:gd name="T44" fmla="*/ 37306 w 362"/>
              <a:gd name="T45" fmla="*/ 63500 h 320"/>
              <a:gd name="T46" fmla="*/ 30956 w 362"/>
              <a:gd name="T47" fmla="*/ 63500 h 320"/>
              <a:gd name="T48" fmla="*/ 27781 w 362"/>
              <a:gd name="T49" fmla="*/ 61119 h 320"/>
              <a:gd name="T50" fmla="*/ 23813 w 362"/>
              <a:gd name="T51" fmla="*/ 63500 h 3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62"/>
              <a:gd name="T79" fmla="*/ 0 h 320"/>
              <a:gd name="T80" fmla="*/ 362 w 362"/>
              <a:gd name="T81" fmla="*/ 320 h 3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62" h="320">
                <a:moveTo>
                  <a:pt x="121" y="320"/>
                </a:moveTo>
                <a:lnTo>
                  <a:pt x="121" y="320"/>
                </a:lnTo>
                <a:lnTo>
                  <a:pt x="103" y="288"/>
                </a:lnTo>
                <a:lnTo>
                  <a:pt x="69" y="192"/>
                </a:lnTo>
                <a:lnTo>
                  <a:pt x="69" y="144"/>
                </a:lnTo>
                <a:lnTo>
                  <a:pt x="0" y="17"/>
                </a:lnTo>
                <a:lnTo>
                  <a:pt x="0" y="0"/>
                </a:lnTo>
                <a:lnTo>
                  <a:pt x="34" y="0"/>
                </a:lnTo>
                <a:lnTo>
                  <a:pt x="69" y="0"/>
                </a:lnTo>
                <a:lnTo>
                  <a:pt x="172" y="17"/>
                </a:lnTo>
                <a:lnTo>
                  <a:pt x="207" y="17"/>
                </a:lnTo>
                <a:lnTo>
                  <a:pt x="276" y="33"/>
                </a:lnTo>
                <a:lnTo>
                  <a:pt x="311" y="17"/>
                </a:lnTo>
                <a:lnTo>
                  <a:pt x="328" y="0"/>
                </a:lnTo>
                <a:lnTo>
                  <a:pt x="362" y="17"/>
                </a:lnTo>
                <a:lnTo>
                  <a:pt x="328" y="48"/>
                </a:lnTo>
                <a:lnTo>
                  <a:pt x="311" y="33"/>
                </a:lnTo>
                <a:lnTo>
                  <a:pt x="259" y="33"/>
                </a:lnTo>
                <a:lnTo>
                  <a:pt x="241" y="129"/>
                </a:lnTo>
                <a:lnTo>
                  <a:pt x="224" y="144"/>
                </a:lnTo>
                <a:lnTo>
                  <a:pt x="224" y="209"/>
                </a:lnTo>
                <a:lnTo>
                  <a:pt x="224" y="305"/>
                </a:lnTo>
                <a:lnTo>
                  <a:pt x="190" y="320"/>
                </a:lnTo>
                <a:lnTo>
                  <a:pt x="155" y="320"/>
                </a:lnTo>
                <a:lnTo>
                  <a:pt x="138" y="305"/>
                </a:lnTo>
                <a:lnTo>
                  <a:pt x="121" y="320"/>
                </a:lnTo>
                <a:close/>
              </a:path>
            </a:pathLst>
          </a:custGeom>
          <a:solidFill>
            <a:schemeClr val="accent1"/>
          </a:solidFill>
          <a:ln w="9525">
            <a:solidFill>
              <a:srgbClr val="B2B2B2"/>
            </a:solidFill>
            <a:round/>
            <a:headEnd/>
            <a:tailEnd/>
          </a:ln>
        </p:spPr>
        <p:txBody>
          <a:bodyPr/>
          <a:lstStyle/>
          <a:p>
            <a:endParaRPr lang="en-AU" dirty="0"/>
          </a:p>
        </p:txBody>
      </p:sp>
      <p:sp>
        <p:nvSpPr>
          <p:cNvPr id="267" name="Freeform 265"/>
          <p:cNvSpPr>
            <a:spLocks/>
          </p:cNvSpPr>
          <p:nvPr/>
        </p:nvSpPr>
        <p:spPr bwMode="auto">
          <a:xfrm>
            <a:off x="5065712" y="5087938"/>
            <a:ext cx="358775" cy="292100"/>
          </a:xfrm>
          <a:custGeom>
            <a:avLst/>
            <a:gdLst>
              <a:gd name="T0" fmla="*/ 82733 w 451"/>
              <a:gd name="T1" fmla="*/ 2381 h 368"/>
              <a:gd name="T2" fmla="*/ 86711 w 451"/>
              <a:gd name="T3" fmla="*/ 21431 h 368"/>
              <a:gd name="T4" fmla="*/ 82733 w 451"/>
              <a:gd name="T5" fmla="*/ 21431 h 368"/>
              <a:gd name="T6" fmla="*/ 79551 w 451"/>
              <a:gd name="T7" fmla="*/ 25400 h 368"/>
              <a:gd name="T8" fmla="*/ 82733 w 451"/>
              <a:gd name="T9" fmla="*/ 28575 h 368"/>
              <a:gd name="T10" fmla="*/ 86711 w 451"/>
              <a:gd name="T11" fmla="*/ 25400 h 368"/>
              <a:gd name="T12" fmla="*/ 89893 w 451"/>
              <a:gd name="T13" fmla="*/ 25400 h 368"/>
              <a:gd name="T14" fmla="*/ 89893 w 451"/>
              <a:gd name="T15" fmla="*/ 28575 h 368"/>
              <a:gd name="T16" fmla="*/ 89893 w 451"/>
              <a:gd name="T17" fmla="*/ 37306 h 368"/>
              <a:gd name="T18" fmla="*/ 82733 w 451"/>
              <a:gd name="T19" fmla="*/ 40481 h 368"/>
              <a:gd name="T20" fmla="*/ 76369 w 451"/>
              <a:gd name="T21" fmla="*/ 50006 h 368"/>
              <a:gd name="T22" fmla="*/ 66027 w 451"/>
              <a:gd name="T23" fmla="*/ 60325 h 368"/>
              <a:gd name="T24" fmla="*/ 58868 w 451"/>
              <a:gd name="T25" fmla="*/ 66675 h 368"/>
              <a:gd name="T26" fmla="*/ 48526 w 451"/>
              <a:gd name="T27" fmla="*/ 69850 h 368"/>
              <a:gd name="T28" fmla="*/ 42162 w 451"/>
              <a:gd name="T29" fmla="*/ 69850 h 368"/>
              <a:gd name="T30" fmla="*/ 31820 w 451"/>
              <a:gd name="T31" fmla="*/ 69850 h 368"/>
              <a:gd name="T32" fmla="*/ 20683 w 451"/>
              <a:gd name="T33" fmla="*/ 73025 h 368"/>
              <a:gd name="T34" fmla="*/ 17501 w 451"/>
              <a:gd name="T35" fmla="*/ 73025 h 368"/>
              <a:gd name="T36" fmla="*/ 14319 w 451"/>
              <a:gd name="T37" fmla="*/ 69850 h 368"/>
              <a:gd name="T38" fmla="*/ 10342 w 451"/>
              <a:gd name="T39" fmla="*/ 60325 h 368"/>
              <a:gd name="T40" fmla="*/ 10342 w 451"/>
              <a:gd name="T41" fmla="*/ 57150 h 368"/>
              <a:gd name="T42" fmla="*/ 3978 w 451"/>
              <a:gd name="T43" fmla="*/ 37306 h 368"/>
              <a:gd name="T44" fmla="*/ 0 w 451"/>
              <a:gd name="T45" fmla="*/ 37306 h 368"/>
              <a:gd name="T46" fmla="*/ 3978 w 451"/>
              <a:gd name="T47" fmla="*/ 34925 h 368"/>
              <a:gd name="T48" fmla="*/ 7160 w 451"/>
              <a:gd name="T49" fmla="*/ 37306 h 368"/>
              <a:gd name="T50" fmla="*/ 14319 w 451"/>
              <a:gd name="T51" fmla="*/ 37306 h 368"/>
              <a:gd name="T52" fmla="*/ 20683 w 451"/>
              <a:gd name="T53" fmla="*/ 34925 h 368"/>
              <a:gd name="T54" fmla="*/ 20683 w 451"/>
              <a:gd name="T55" fmla="*/ 15875 h 368"/>
              <a:gd name="T56" fmla="*/ 24661 w 451"/>
              <a:gd name="T57" fmla="*/ 19050 h 368"/>
              <a:gd name="T58" fmla="*/ 24661 w 451"/>
              <a:gd name="T59" fmla="*/ 25400 h 368"/>
              <a:gd name="T60" fmla="*/ 31820 w 451"/>
              <a:gd name="T61" fmla="*/ 25400 h 368"/>
              <a:gd name="T62" fmla="*/ 42162 w 451"/>
              <a:gd name="T63" fmla="*/ 19050 h 368"/>
              <a:gd name="T64" fmla="*/ 45344 w 451"/>
              <a:gd name="T65" fmla="*/ 21431 h 368"/>
              <a:gd name="T66" fmla="*/ 48526 w 451"/>
              <a:gd name="T67" fmla="*/ 19050 h 368"/>
              <a:gd name="T68" fmla="*/ 62845 w 451"/>
              <a:gd name="T69" fmla="*/ 6350 h 368"/>
              <a:gd name="T70" fmla="*/ 72391 w 451"/>
              <a:gd name="T71" fmla="*/ 0 h 368"/>
              <a:gd name="T72" fmla="*/ 79551 w 451"/>
              <a:gd name="T73" fmla="*/ 2381 h 368"/>
              <a:gd name="T74" fmla="*/ 82733 w 451"/>
              <a:gd name="T75" fmla="*/ 2381 h 3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51"/>
              <a:gd name="T115" fmla="*/ 0 h 368"/>
              <a:gd name="T116" fmla="*/ 451 w 451"/>
              <a:gd name="T117" fmla="*/ 368 h 3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51" h="368">
                <a:moveTo>
                  <a:pt x="416" y="15"/>
                </a:moveTo>
                <a:lnTo>
                  <a:pt x="433" y="111"/>
                </a:lnTo>
                <a:lnTo>
                  <a:pt x="416" y="111"/>
                </a:lnTo>
                <a:lnTo>
                  <a:pt x="399" y="128"/>
                </a:lnTo>
                <a:lnTo>
                  <a:pt x="416" y="143"/>
                </a:lnTo>
                <a:lnTo>
                  <a:pt x="433" y="128"/>
                </a:lnTo>
                <a:lnTo>
                  <a:pt x="451" y="128"/>
                </a:lnTo>
                <a:lnTo>
                  <a:pt x="451" y="143"/>
                </a:lnTo>
                <a:lnTo>
                  <a:pt x="451" y="191"/>
                </a:lnTo>
                <a:lnTo>
                  <a:pt x="416" y="207"/>
                </a:lnTo>
                <a:lnTo>
                  <a:pt x="382" y="255"/>
                </a:lnTo>
                <a:lnTo>
                  <a:pt x="330" y="303"/>
                </a:lnTo>
                <a:lnTo>
                  <a:pt x="295" y="335"/>
                </a:lnTo>
                <a:lnTo>
                  <a:pt x="243" y="351"/>
                </a:lnTo>
                <a:lnTo>
                  <a:pt x="209" y="351"/>
                </a:lnTo>
                <a:lnTo>
                  <a:pt x="157" y="351"/>
                </a:lnTo>
                <a:lnTo>
                  <a:pt x="103" y="368"/>
                </a:lnTo>
                <a:lnTo>
                  <a:pt x="86" y="368"/>
                </a:lnTo>
                <a:lnTo>
                  <a:pt x="69" y="351"/>
                </a:lnTo>
                <a:lnTo>
                  <a:pt x="51" y="303"/>
                </a:lnTo>
                <a:lnTo>
                  <a:pt x="51" y="287"/>
                </a:lnTo>
                <a:lnTo>
                  <a:pt x="17" y="191"/>
                </a:lnTo>
                <a:lnTo>
                  <a:pt x="0" y="191"/>
                </a:lnTo>
                <a:lnTo>
                  <a:pt x="17" y="176"/>
                </a:lnTo>
                <a:lnTo>
                  <a:pt x="34" y="191"/>
                </a:lnTo>
                <a:lnTo>
                  <a:pt x="69" y="191"/>
                </a:lnTo>
                <a:lnTo>
                  <a:pt x="103" y="176"/>
                </a:lnTo>
                <a:lnTo>
                  <a:pt x="103" y="80"/>
                </a:lnTo>
                <a:lnTo>
                  <a:pt x="121" y="96"/>
                </a:lnTo>
                <a:lnTo>
                  <a:pt x="121" y="128"/>
                </a:lnTo>
                <a:lnTo>
                  <a:pt x="157" y="128"/>
                </a:lnTo>
                <a:lnTo>
                  <a:pt x="209" y="96"/>
                </a:lnTo>
                <a:lnTo>
                  <a:pt x="226" y="111"/>
                </a:lnTo>
                <a:lnTo>
                  <a:pt x="243" y="96"/>
                </a:lnTo>
                <a:lnTo>
                  <a:pt x="313" y="32"/>
                </a:lnTo>
                <a:lnTo>
                  <a:pt x="364" y="0"/>
                </a:lnTo>
                <a:lnTo>
                  <a:pt x="399" y="15"/>
                </a:lnTo>
                <a:lnTo>
                  <a:pt x="416" y="15"/>
                </a:lnTo>
                <a:close/>
              </a:path>
            </a:pathLst>
          </a:custGeom>
          <a:solidFill>
            <a:schemeClr val="accent1"/>
          </a:solidFill>
          <a:ln w="9525">
            <a:solidFill>
              <a:srgbClr val="B2B2B2"/>
            </a:solidFill>
            <a:round/>
            <a:headEnd/>
            <a:tailEnd/>
          </a:ln>
        </p:spPr>
        <p:txBody>
          <a:bodyPr/>
          <a:lstStyle/>
          <a:p>
            <a:endParaRPr lang="en-AU" dirty="0"/>
          </a:p>
        </p:txBody>
      </p:sp>
      <p:sp>
        <p:nvSpPr>
          <p:cNvPr id="268" name="Freeform 266"/>
          <p:cNvSpPr>
            <a:spLocks/>
          </p:cNvSpPr>
          <p:nvPr/>
        </p:nvSpPr>
        <p:spPr bwMode="auto">
          <a:xfrm>
            <a:off x="5148262" y="4999038"/>
            <a:ext cx="207963" cy="190500"/>
          </a:xfrm>
          <a:custGeom>
            <a:avLst/>
            <a:gdLst>
              <a:gd name="T0" fmla="*/ 0 w 261"/>
              <a:gd name="T1" fmla="*/ 38100 h 240"/>
              <a:gd name="T2" fmla="*/ 0 w 261"/>
              <a:gd name="T3" fmla="*/ 38100 h 240"/>
              <a:gd name="T4" fmla="*/ 3984 w 261"/>
              <a:gd name="T5" fmla="*/ 41275 h 240"/>
              <a:gd name="T6" fmla="*/ 3984 w 261"/>
              <a:gd name="T7" fmla="*/ 47625 h 240"/>
              <a:gd name="T8" fmla="*/ 10358 w 261"/>
              <a:gd name="T9" fmla="*/ 47625 h 240"/>
              <a:gd name="T10" fmla="*/ 20717 w 261"/>
              <a:gd name="T11" fmla="*/ 41275 h 240"/>
              <a:gd name="T12" fmla="*/ 24701 w 261"/>
              <a:gd name="T13" fmla="*/ 44450 h 240"/>
              <a:gd name="T14" fmla="*/ 27888 w 261"/>
              <a:gd name="T15" fmla="*/ 41275 h 240"/>
              <a:gd name="T16" fmla="*/ 42230 w 261"/>
              <a:gd name="T17" fmla="*/ 28575 h 240"/>
              <a:gd name="T18" fmla="*/ 52588 w 261"/>
              <a:gd name="T19" fmla="*/ 22225 h 240"/>
              <a:gd name="T20" fmla="*/ 45417 w 261"/>
              <a:gd name="T21" fmla="*/ 22225 h 240"/>
              <a:gd name="T22" fmla="*/ 42230 w 261"/>
              <a:gd name="T23" fmla="*/ 15875 h 240"/>
              <a:gd name="T24" fmla="*/ 35059 w 261"/>
              <a:gd name="T25" fmla="*/ 9525 h 240"/>
              <a:gd name="T26" fmla="*/ 27888 w 261"/>
              <a:gd name="T27" fmla="*/ 0 h 240"/>
              <a:gd name="T28" fmla="*/ 20717 w 261"/>
              <a:gd name="T29" fmla="*/ 6350 h 240"/>
              <a:gd name="T30" fmla="*/ 17529 w 261"/>
              <a:gd name="T31" fmla="*/ 3175 h 240"/>
              <a:gd name="T32" fmla="*/ 7171 w 261"/>
              <a:gd name="T33" fmla="*/ 3175 h 240"/>
              <a:gd name="T34" fmla="*/ 3984 w 261"/>
              <a:gd name="T35" fmla="*/ 22225 h 240"/>
              <a:gd name="T36" fmla="*/ 0 w 261"/>
              <a:gd name="T37" fmla="*/ 24606 h 240"/>
              <a:gd name="T38" fmla="*/ 0 w 261"/>
              <a:gd name="T39" fmla="*/ 38100 h 2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1"/>
              <a:gd name="T61" fmla="*/ 0 h 240"/>
              <a:gd name="T62" fmla="*/ 261 w 261"/>
              <a:gd name="T63" fmla="*/ 240 h 2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1" h="240">
                <a:moveTo>
                  <a:pt x="0" y="192"/>
                </a:moveTo>
                <a:lnTo>
                  <a:pt x="0" y="192"/>
                </a:lnTo>
                <a:lnTo>
                  <a:pt x="18" y="208"/>
                </a:lnTo>
                <a:lnTo>
                  <a:pt x="18" y="240"/>
                </a:lnTo>
                <a:lnTo>
                  <a:pt x="52" y="240"/>
                </a:lnTo>
                <a:lnTo>
                  <a:pt x="104" y="208"/>
                </a:lnTo>
                <a:lnTo>
                  <a:pt x="121" y="223"/>
                </a:lnTo>
                <a:lnTo>
                  <a:pt x="139" y="208"/>
                </a:lnTo>
                <a:lnTo>
                  <a:pt x="210" y="144"/>
                </a:lnTo>
                <a:lnTo>
                  <a:pt x="261" y="112"/>
                </a:lnTo>
                <a:lnTo>
                  <a:pt x="227" y="112"/>
                </a:lnTo>
                <a:lnTo>
                  <a:pt x="210" y="79"/>
                </a:lnTo>
                <a:lnTo>
                  <a:pt x="173" y="48"/>
                </a:lnTo>
                <a:lnTo>
                  <a:pt x="139" y="0"/>
                </a:lnTo>
                <a:lnTo>
                  <a:pt x="104" y="31"/>
                </a:lnTo>
                <a:lnTo>
                  <a:pt x="87" y="16"/>
                </a:lnTo>
                <a:lnTo>
                  <a:pt x="35" y="16"/>
                </a:lnTo>
                <a:lnTo>
                  <a:pt x="18" y="112"/>
                </a:lnTo>
                <a:lnTo>
                  <a:pt x="0" y="127"/>
                </a:lnTo>
                <a:lnTo>
                  <a:pt x="0" y="192"/>
                </a:lnTo>
                <a:close/>
              </a:path>
            </a:pathLst>
          </a:custGeom>
          <a:solidFill>
            <a:schemeClr val="accent1"/>
          </a:solidFill>
          <a:ln w="9525">
            <a:solidFill>
              <a:srgbClr val="B2B2B2"/>
            </a:solidFill>
            <a:round/>
            <a:headEnd/>
            <a:tailEnd/>
          </a:ln>
        </p:spPr>
        <p:txBody>
          <a:bodyPr/>
          <a:lstStyle/>
          <a:p>
            <a:endParaRPr lang="en-AU" dirty="0"/>
          </a:p>
        </p:txBody>
      </p:sp>
      <p:sp>
        <p:nvSpPr>
          <p:cNvPr id="269" name="Freeform 267"/>
          <p:cNvSpPr>
            <a:spLocks/>
          </p:cNvSpPr>
          <p:nvPr/>
        </p:nvSpPr>
        <p:spPr bwMode="auto">
          <a:xfrm>
            <a:off x="5259387" y="4960938"/>
            <a:ext cx="179388" cy="138113"/>
          </a:xfrm>
          <a:custGeom>
            <a:avLst/>
            <a:gdLst>
              <a:gd name="T0" fmla="*/ 27905 w 225"/>
              <a:gd name="T1" fmla="*/ 0 h 175"/>
              <a:gd name="T2" fmla="*/ 27905 w 225"/>
              <a:gd name="T3" fmla="*/ 0 h 175"/>
              <a:gd name="T4" fmla="*/ 20729 w 225"/>
              <a:gd name="T5" fmla="*/ 0 h 175"/>
              <a:gd name="T6" fmla="*/ 20729 w 225"/>
              <a:gd name="T7" fmla="*/ 3157 h 175"/>
              <a:gd name="T8" fmla="*/ 10365 w 225"/>
              <a:gd name="T9" fmla="*/ 9471 h 175"/>
              <a:gd name="T10" fmla="*/ 0 w 225"/>
              <a:gd name="T11" fmla="*/ 9471 h 175"/>
              <a:gd name="T12" fmla="*/ 7176 w 225"/>
              <a:gd name="T13" fmla="*/ 18941 h 175"/>
              <a:gd name="T14" fmla="*/ 14351 w 225"/>
              <a:gd name="T15" fmla="*/ 24466 h 175"/>
              <a:gd name="T16" fmla="*/ 17540 w 225"/>
              <a:gd name="T17" fmla="*/ 31569 h 175"/>
              <a:gd name="T18" fmla="*/ 24716 w 225"/>
              <a:gd name="T19" fmla="*/ 31569 h 175"/>
              <a:gd name="T20" fmla="*/ 31094 w 225"/>
              <a:gd name="T21" fmla="*/ 33936 h 175"/>
              <a:gd name="T22" fmla="*/ 35080 w 225"/>
              <a:gd name="T23" fmla="*/ 33936 h 175"/>
              <a:gd name="T24" fmla="*/ 41459 w 225"/>
              <a:gd name="T25" fmla="*/ 22098 h 175"/>
              <a:gd name="T26" fmla="*/ 45445 w 225"/>
              <a:gd name="T27" fmla="*/ 9471 h 175"/>
              <a:gd name="T28" fmla="*/ 41459 w 225"/>
              <a:gd name="T29" fmla="*/ 3157 h 175"/>
              <a:gd name="T30" fmla="*/ 35080 w 225"/>
              <a:gd name="T31" fmla="*/ 0 h 175"/>
              <a:gd name="T32" fmla="*/ 27905 w 225"/>
              <a:gd name="T33" fmla="*/ 0 h 1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5"/>
              <a:gd name="T52" fmla="*/ 0 h 175"/>
              <a:gd name="T53" fmla="*/ 225 w 225"/>
              <a:gd name="T54" fmla="*/ 175 h 17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5" h="175">
                <a:moveTo>
                  <a:pt x="139" y="0"/>
                </a:moveTo>
                <a:lnTo>
                  <a:pt x="139" y="0"/>
                </a:lnTo>
                <a:lnTo>
                  <a:pt x="104" y="0"/>
                </a:lnTo>
                <a:lnTo>
                  <a:pt x="104" y="16"/>
                </a:lnTo>
                <a:lnTo>
                  <a:pt x="52" y="48"/>
                </a:lnTo>
                <a:lnTo>
                  <a:pt x="0" y="48"/>
                </a:lnTo>
                <a:lnTo>
                  <a:pt x="35" y="96"/>
                </a:lnTo>
                <a:lnTo>
                  <a:pt x="70" y="127"/>
                </a:lnTo>
                <a:lnTo>
                  <a:pt x="87" y="160"/>
                </a:lnTo>
                <a:lnTo>
                  <a:pt x="121" y="160"/>
                </a:lnTo>
                <a:lnTo>
                  <a:pt x="156" y="175"/>
                </a:lnTo>
                <a:lnTo>
                  <a:pt x="173" y="175"/>
                </a:lnTo>
                <a:lnTo>
                  <a:pt x="208" y="112"/>
                </a:lnTo>
                <a:lnTo>
                  <a:pt x="225" y="48"/>
                </a:lnTo>
                <a:lnTo>
                  <a:pt x="208" y="16"/>
                </a:lnTo>
                <a:lnTo>
                  <a:pt x="173" y="0"/>
                </a:lnTo>
                <a:lnTo>
                  <a:pt x="139" y="0"/>
                </a:lnTo>
                <a:close/>
              </a:path>
            </a:pathLst>
          </a:custGeom>
          <a:solidFill>
            <a:schemeClr val="accent1"/>
          </a:solidFill>
          <a:ln w="9525">
            <a:solidFill>
              <a:srgbClr val="B2B2B2"/>
            </a:solidFill>
            <a:round/>
            <a:headEnd/>
            <a:tailEnd/>
          </a:ln>
        </p:spPr>
        <p:txBody>
          <a:bodyPr/>
          <a:lstStyle/>
          <a:p>
            <a:endParaRPr lang="en-AU" dirty="0"/>
          </a:p>
        </p:txBody>
      </p:sp>
      <p:sp>
        <p:nvSpPr>
          <p:cNvPr id="270" name="Freeform 268"/>
          <p:cNvSpPr>
            <a:spLocks/>
          </p:cNvSpPr>
          <p:nvPr/>
        </p:nvSpPr>
        <p:spPr bwMode="auto">
          <a:xfrm>
            <a:off x="5368924" y="4846638"/>
            <a:ext cx="233363" cy="342900"/>
          </a:xfrm>
          <a:custGeom>
            <a:avLst/>
            <a:gdLst>
              <a:gd name="T0" fmla="*/ 14336 w 293"/>
              <a:gd name="T1" fmla="*/ 85725 h 432"/>
              <a:gd name="T2" fmla="*/ 14336 w 293"/>
              <a:gd name="T3" fmla="*/ 85725 h 432"/>
              <a:gd name="T4" fmla="*/ 14336 w 293"/>
              <a:gd name="T5" fmla="*/ 82550 h 432"/>
              <a:gd name="T6" fmla="*/ 14336 w 293"/>
              <a:gd name="T7" fmla="*/ 79375 h 432"/>
              <a:gd name="T8" fmla="*/ 27876 w 293"/>
              <a:gd name="T9" fmla="*/ 76200 h 432"/>
              <a:gd name="T10" fmla="*/ 31062 w 293"/>
              <a:gd name="T11" fmla="*/ 73025 h 432"/>
              <a:gd name="T12" fmla="*/ 31062 w 293"/>
              <a:gd name="T13" fmla="*/ 63500 h 432"/>
              <a:gd name="T14" fmla="*/ 24690 w 293"/>
              <a:gd name="T15" fmla="*/ 50800 h 432"/>
              <a:gd name="T16" fmla="*/ 38230 w 293"/>
              <a:gd name="T17" fmla="*/ 38100 h 432"/>
              <a:gd name="T18" fmla="*/ 48584 w 293"/>
              <a:gd name="T19" fmla="*/ 34925 h 432"/>
              <a:gd name="T20" fmla="*/ 58938 w 293"/>
              <a:gd name="T21" fmla="*/ 24606 h 432"/>
              <a:gd name="T22" fmla="*/ 54956 w 293"/>
              <a:gd name="T23" fmla="*/ 0 h 432"/>
              <a:gd name="T24" fmla="*/ 48584 w 293"/>
              <a:gd name="T25" fmla="*/ 5556 h 432"/>
              <a:gd name="T26" fmla="*/ 34248 w 293"/>
              <a:gd name="T27" fmla="*/ 5556 h 432"/>
              <a:gd name="T28" fmla="*/ 27876 w 293"/>
              <a:gd name="T29" fmla="*/ 5556 h 432"/>
              <a:gd name="T30" fmla="*/ 24690 w 293"/>
              <a:gd name="T31" fmla="*/ 9525 h 432"/>
              <a:gd name="T32" fmla="*/ 27876 w 293"/>
              <a:gd name="T33" fmla="*/ 15875 h 432"/>
              <a:gd name="T34" fmla="*/ 31062 w 293"/>
              <a:gd name="T35" fmla="*/ 22225 h 432"/>
              <a:gd name="T36" fmla="*/ 31062 w 293"/>
              <a:gd name="T37" fmla="*/ 28575 h 432"/>
              <a:gd name="T38" fmla="*/ 27876 w 293"/>
              <a:gd name="T39" fmla="*/ 34925 h 432"/>
              <a:gd name="T40" fmla="*/ 24690 w 293"/>
              <a:gd name="T41" fmla="*/ 28575 h 432"/>
              <a:gd name="T42" fmla="*/ 24690 w 293"/>
              <a:gd name="T43" fmla="*/ 22225 h 432"/>
              <a:gd name="T44" fmla="*/ 20708 w 293"/>
              <a:gd name="T45" fmla="*/ 22225 h 432"/>
              <a:gd name="T46" fmla="*/ 17522 w 293"/>
              <a:gd name="T47" fmla="*/ 19050 h 432"/>
              <a:gd name="T48" fmla="*/ 0 w 293"/>
              <a:gd name="T49" fmla="*/ 24606 h 432"/>
              <a:gd name="T50" fmla="*/ 0 w 293"/>
              <a:gd name="T51" fmla="*/ 28575 h 432"/>
              <a:gd name="T52" fmla="*/ 7168 w 293"/>
              <a:gd name="T53" fmla="*/ 28575 h 432"/>
              <a:gd name="T54" fmla="*/ 14336 w 293"/>
              <a:gd name="T55" fmla="*/ 31750 h 432"/>
              <a:gd name="T56" fmla="*/ 17522 w 293"/>
              <a:gd name="T57" fmla="*/ 38100 h 432"/>
              <a:gd name="T58" fmla="*/ 14336 w 293"/>
              <a:gd name="T59" fmla="*/ 50800 h 432"/>
              <a:gd name="T60" fmla="*/ 7168 w 293"/>
              <a:gd name="T61" fmla="*/ 63500 h 432"/>
              <a:gd name="T62" fmla="*/ 10354 w 293"/>
              <a:gd name="T63" fmla="*/ 82550 h 432"/>
              <a:gd name="T64" fmla="*/ 10354 w 293"/>
              <a:gd name="T65" fmla="*/ 85725 h 432"/>
              <a:gd name="T66" fmla="*/ 14336 w 293"/>
              <a:gd name="T67" fmla="*/ 85725 h 43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93"/>
              <a:gd name="T103" fmla="*/ 0 h 432"/>
              <a:gd name="T104" fmla="*/ 293 w 293"/>
              <a:gd name="T105" fmla="*/ 432 h 43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93" h="432">
                <a:moveTo>
                  <a:pt x="69" y="432"/>
                </a:moveTo>
                <a:lnTo>
                  <a:pt x="69" y="432"/>
                </a:lnTo>
                <a:lnTo>
                  <a:pt x="69" y="415"/>
                </a:lnTo>
                <a:lnTo>
                  <a:pt x="69" y="400"/>
                </a:lnTo>
                <a:lnTo>
                  <a:pt x="138" y="384"/>
                </a:lnTo>
                <a:lnTo>
                  <a:pt x="155" y="367"/>
                </a:lnTo>
                <a:lnTo>
                  <a:pt x="155" y="319"/>
                </a:lnTo>
                <a:lnTo>
                  <a:pt x="121" y="256"/>
                </a:lnTo>
                <a:lnTo>
                  <a:pt x="190" y="192"/>
                </a:lnTo>
                <a:lnTo>
                  <a:pt x="242" y="175"/>
                </a:lnTo>
                <a:lnTo>
                  <a:pt x="293" y="127"/>
                </a:lnTo>
                <a:lnTo>
                  <a:pt x="276" y="0"/>
                </a:lnTo>
                <a:lnTo>
                  <a:pt x="242" y="31"/>
                </a:lnTo>
                <a:lnTo>
                  <a:pt x="172" y="31"/>
                </a:lnTo>
                <a:lnTo>
                  <a:pt x="138" y="31"/>
                </a:lnTo>
                <a:lnTo>
                  <a:pt x="121" y="48"/>
                </a:lnTo>
                <a:lnTo>
                  <a:pt x="138" y="79"/>
                </a:lnTo>
                <a:lnTo>
                  <a:pt x="155" y="112"/>
                </a:lnTo>
                <a:lnTo>
                  <a:pt x="155" y="144"/>
                </a:lnTo>
                <a:lnTo>
                  <a:pt x="138" y="175"/>
                </a:lnTo>
                <a:lnTo>
                  <a:pt x="121" y="144"/>
                </a:lnTo>
                <a:lnTo>
                  <a:pt x="121" y="112"/>
                </a:lnTo>
                <a:lnTo>
                  <a:pt x="103" y="112"/>
                </a:lnTo>
                <a:lnTo>
                  <a:pt x="86" y="96"/>
                </a:lnTo>
                <a:lnTo>
                  <a:pt x="0" y="127"/>
                </a:lnTo>
                <a:lnTo>
                  <a:pt x="0" y="144"/>
                </a:lnTo>
                <a:lnTo>
                  <a:pt x="34" y="144"/>
                </a:lnTo>
                <a:lnTo>
                  <a:pt x="69" y="160"/>
                </a:lnTo>
                <a:lnTo>
                  <a:pt x="86" y="192"/>
                </a:lnTo>
                <a:lnTo>
                  <a:pt x="69" y="256"/>
                </a:lnTo>
                <a:lnTo>
                  <a:pt x="34" y="319"/>
                </a:lnTo>
                <a:lnTo>
                  <a:pt x="51" y="415"/>
                </a:lnTo>
                <a:lnTo>
                  <a:pt x="51" y="432"/>
                </a:lnTo>
                <a:lnTo>
                  <a:pt x="69" y="432"/>
                </a:lnTo>
                <a:close/>
              </a:path>
            </a:pathLst>
          </a:custGeom>
          <a:solidFill>
            <a:schemeClr val="accent1"/>
          </a:solidFill>
          <a:ln w="9525">
            <a:solidFill>
              <a:srgbClr val="B2B2B2"/>
            </a:solidFill>
            <a:round/>
            <a:headEnd/>
            <a:tailEnd/>
          </a:ln>
        </p:spPr>
        <p:txBody>
          <a:bodyPr/>
          <a:lstStyle/>
          <a:p>
            <a:endParaRPr lang="en-AU" dirty="0"/>
          </a:p>
        </p:txBody>
      </p:sp>
      <p:sp>
        <p:nvSpPr>
          <p:cNvPr id="271" name="Freeform 269"/>
          <p:cNvSpPr>
            <a:spLocks/>
          </p:cNvSpPr>
          <p:nvPr/>
        </p:nvSpPr>
        <p:spPr bwMode="auto">
          <a:xfrm>
            <a:off x="5424487" y="4833938"/>
            <a:ext cx="68263" cy="152400"/>
          </a:xfrm>
          <a:custGeom>
            <a:avLst/>
            <a:gdLst>
              <a:gd name="T0" fmla="*/ 3969 w 86"/>
              <a:gd name="T1" fmla="*/ 22225 h 192"/>
              <a:gd name="T2" fmla="*/ 3969 w 86"/>
              <a:gd name="T3" fmla="*/ 22225 h 192"/>
              <a:gd name="T4" fmla="*/ 0 w 86"/>
              <a:gd name="T5" fmla="*/ 19050 h 192"/>
              <a:gd name="T6" fmla="*/ 3969 w 86"/>
              <a:gd name="T7" fmla="*/ 13494 h 192"/>
              <a:gd name="T8" fmla="*/ 3969 w 86"/>
              <a:gd name="T9" fmla="*/ 9525 h 192"/>
              <a:gd name="T10" fmla="*/ 7144 w 86"/>
              <a:gd name="T11" fmla="*/ 7144 h 192"/>
              <a:gd name="T12" fmla="*/ 3969 w 86"/>
              <a:gd name="T13" fmla="*/ 0 h 192"/>
              <a:gd name="T14" fmla="*/ 7144 w 86"/>
              <a:gd name="T15" fmla="*/ 0 h 192"/>
              <a:gd name="T16" fmla="*/ 10319 w 86"/>
              <a:gd name="T17" fmla="*/ 0 h 192"/>
              <a:gd name="T18" fmla="*/ 14288 w 86"/>
              <a:gd name="T19" fmla="*/ 9525 h 192"/>
              <a:gd name="T20" fmla="*/ 10319 w 86"/>
              <a:gd name="T21" fmla="*/ 13494 h 192"/>
              <a:gd name="T22" fmla="*/ 14288 w 86"/>
              <a:gd name="T23" fmla="*/ 19050 h 192"/>
              <a:gd name="T24" fmla="*/ 17463 w 86"/>
              <a:gd name="T25" fmla="*/ 26194 h 192"/>
              <a:gd name="T26" fmla="*/ 17463 w 86"/>
              <a:gd name="T27" fmla="*/ 32544 h 192"/>
              <a:gd name="T28" fmla="*/ 14288 w 86"/>
              <a:gd name="T29" fmla="*/ 38100 h 192"/>
              <a:gd name="T30" fmla="*/ 10319 w 86"/>
              <a:gd name="T31" fmla="*/ 32544 h 192"/>
              <a:gd name="T32" fmla="*/ 10319 w 86"/>
              <a:gd name="T33" fmla="*/ 26194 h 192"/>
              <a:gd name="T34" fmla="*/ 7144 w 86"/>
              <a:gd name="T35" fmla="*/ 26194 h 192"/>
              <a:gd name="T36" fmla="*/ 3969 w 86"/>
              <a:gd name="T37" fmla="*/ 22225 h 1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6"/>
              <a:gd name="T58" fmla="*/ 0 h 192"/>
              <a:gd name="T59" fmla="*/ 86 w 86"/>
              <a:gd name="T60" fmla="*/ 192 h 1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6" h="192">
                <a:moveTo>
                  <a:pt x="17" y="113"/>
                </a:moveTo>
                <a:lnTo>
                  <a:pt x="17" y="113"/>
                </a:lnTo>
                <a:lnTo>
                  <a:pt x="0" y="96"/>
                </a:lnTo>
                <a:lnTo>
                  <a:pt x="17" y="65"/>
                </a:lnTo>
                <a:lnTo>
                  <a:pt x="17" y="48"/>
                </a:lnTo>
                <a:lnTo>
                  <a:pt x="34" y="33"/>
                </a:lnTo>
                <a:lnTo>
                  <a:pt x="17" y="0"/>
                </a:lnTo>
                <a:lnTo>
                  <a:pt x="34" y="0"/>
                </a:lnTo>
                <a:lnTo>
                  <a:pt x="52" y="0"/>
                </a:lnTo>
                <a:lnTo>
                  <a:pt x="69" y="48"/>
                </a:lnTo>
                <a:lnTo>
                  <a:pt x="52" y="65"/>
                </a:lnTo>
                <a:lnTo>
                  <a:pt x="69" y="96"/>
                </a:lnTo>
                <a:lnTo>
                  <a:pt x="86" y="129"/>
                </a:lnTo>
                <a:lnTo>
                  <a:pt x="86" y="161"/>
                </a:lnTo>
                <a:lnTo>
                  <a:pt x="69" y="192"/>
                </a:lnTo>
                <a:lnTo>
                  <a:pt x="52" y="161"/>
                </a:lnTo>
                <a:lnTo>
                  <a:pt x="52" y="129"/>
                </a:lnTo>
                <a:lnTo>
                  <a:pt x="34" y="129"/>
                </a:lnTo>
                <a:lnTo>
                  <a:pt x="17" y="113"/>
                </a:lnTo>
              </a:path>
            </a:pathLst>
          </a:custGeom>
          <a:solidFill>
            <a:schemeClr val="accent1"/>
          </a:solidFill>
          <a:ln w="9525">
            <a:solidFill>
              <a:srgbClr val="B2B2B2"/>
            </a:solidFill>
            <a:prstDash val="solid"/>
            <a:round/>
            <a:headEnd/>
            <a:tailEnd/>
          </a:ln>
        </p:spPr>
        <p:txBody>
          <a:bodyPr/>
          <a:lstStyle/>
          <a:p>
            <a:endParaRPr lang="en-AU" dirty="0"/>
          </a:p>
        </p:txBody>
      </p:sp>
      <p:sp>
        <p:nvSpPr>
          <p:cNvPr id="272" name="Freeform 270"/>
          <p:cNvSpPr>
            <a:spLocks/>
          </p:cNvSpPr>
          <p:nvPr/>
        </p:nvSpPr>
        <p:spPr bwMode="auto">
          <a:xfrm>
            <a:off x="5383212" y="5175251"/>
            <a:ext cx="26988" cy="26988"/>
          </a:xfrm>
          <a:custGeom>
            <a:avLst/>
            <a:gdLst>
              <a:gd name="T0" fmla="*/ 7144 w 34"/>
              <a:gd name="T1" fmla="*/ 4217 h 32"/>
              <a:gd name="T2" fmla="*/ 7144 w 34"/>
              <a:gd name="T3" fmla="*/ 4217 h 32"/>
              <a:gd name="T4" fmla="*/ 7144 w 34"/>
              <a:gd name="T5" fmla="*/ 0 h 32"/>
              <a:gd name="T6" fmla="*/ 3175 w 34"/>
              <a:gd name="T7" fmla="*/ 0 h 32"/>
              <a:gd name="T8" fmla="*/ 0 w 34"/>
              <a:gd name="T9" fmla="*/ 4217 h 32"/>
              <a:gd name="T10" fmla="*/ 3175 w 34"/>
              <a:gd name="T11" fmla="*/ 7590 h 32"/>
              <a:gd name="T12" fmla="*/ 7144 w 34"/>
              <a:gd name="T13" fmla="*/ 4217 h 32"/>
              <a:gd name="T14" fmla="*/ 0 60000 65536"/>
              <a:gd name="T15" fmla="*/ 0 60000 65536"/>
              <a:gd name="T16" fmla="*/ 0 60000 65536"/>
              <a:gd name="T17" fmla="*/ 0 60000 65536"/>
              <a:gd name="T18" fmla="*/ 0 60000 65536"/>
              <a:gd name="T19" fmla="*/ 0 60000 65536"/>
              <a:gd name="T20" fmla="*/ 0 60000 65536"/>
              <a:gd name="T21" fmla="*/ 0 w 34"/>
              <a:gd name="T22" fmla="*/ 0 h 32"/>
              <a:gd name="T23" fmla="*/ 34 w 3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2">
                <a:moveTo>
                  <a:pt x="34" y="17"/>
                </a:moveTo>
                <a:lnTo>
                  <a:pt x="34" y="17"/>
                </a:lnTo>
                <a:lnTo>
                  <a:pt x="34" y="0"/>
                </a:lnTo>
                <a:lnTo>
                  <a:pt x="17" y="0"/>
                </a:lnTo>
                <a:lnTo>
                  <a:pt x="0" y="17"/>
                </a:lnTo>
                <a:lnTo>
                  <a:pt x="17" y="32"/>
                </a:lnTo>
                <a:lnTo>
                  <a:pt x="34" y="17"/>
                </a:lnTo>
              </a:path>
            </a:pathLst>
          </a:custGeom>
          <a:solidFill>
            <a:schemeClr val="accent1"/>
          </a:solidFill>
          <a:ln w="9525">
            <a:solidFill>
              <a:srgbClr val="B2B2B2"/>
            </a:solidFill>
            <a:prstDash val="solid"/>
            <a:round/>
            <a:headEnd/>
            <a:tailEnd/>
          </a:ln>
        </p:spPr>
        <p:txBody>
          <a:bodyPr/>
          <a:lstStyle/>
          <a:p>
            <a:endParaRPr lang="en-AU" dirty="0"/>
          </a:p>
        </p:txBody>
      </p:sp>
      <p:sp>
        <p:nvSpPr>
          <p:cNvPr id="273" name="Freeform 271"/>
          <p:cNvSpPr>
            <a:spLocks/>
          </p:cNvSpPr>
          <p:nvPr/>
        </p:nvSpPr>
        <p:spPr bwMode="auto">
          <a:xfrm>
            <a:off x="5659437" y="4884738"/>
            <a:ext cx="149225" cy="279400"/>
          </a:xfrm>
          <a:custGeom>
            <a:avLst/>
            <a:gdLst>
              <a:gd name="T0" fmla="*/ 0 w 189"/>
              <a:gd name="T1" fmla="*/ 50800 h 352"/>
              <a:gd name="T2" fmla="*/ 0 w 189"/>
              <a:gd name="T3" fmla="*/ 50800 h 352"/>
              <a:gd name="T4" fmla="*/ 3158 w 189"/>
              <a:gd name="T5" fmla="*/ 63500 h 352"/>
              <a:gd name="T6" fmla="*/ 6316 w 189"/>
              <a:gd name="T7" fmla="*/ 69850 h 352"/>
              <a:gd name="T8" fmla="*/ 16581 w 189"/>
              <a:gd name="T9" fmla="*/ 69850 h 352"/>
              <a:gd name="T10" fmla="*/ 20528 w 189"/>
              <a:gd name="T11" fmla="*/ 66675 h 352"/>
              <a:gd name="T12" fmla="*/ 30792 w 189"/>
              <a:gd name="T13" fmla="*/ 31750 h 352"/>
              <a:gd name="T14" fmla="*/ 33951 w 189"/>
              <a:gd name="T15" fmla="*/ 15875 h 352"/>
              <a:gd name="T16" fmla="*/ 37109 w 189"/>
              <a:gd name="T17" fmla="*/ 19050 h 352"/>
              <a:gd name="T18" fmla="*/ 37109 w 189"/>
              <a:gd name="T19" fmla="*/ 15875 h 352"/>
              <a:gd name="T20" fmla="*/ 33951 w 189"/>
              <a:gd name="T21" fmla="*/ 3175 h 352"/>
              <a:gd name="T22" fmla="*/ 30792 w 189"/>
              <a:gd name="T23" fmla="*/ 0 h 352"/>
              <a:gd name="T24" fmla="*/ 26845 w 189"/>
              <a:gd name="T25" fmla="*/ 5556 h 352"/>
              <a:gd name="T26" fmla="*/ 23687 w 189"/>
              <a:gd name="T27" fmla="*/ 5556 h 352"/>
              <a:gd name="T28" fmla="*/ 23687 w 189"/>
              <a:gd name="T29" fmla="*/ 12700 h 352"/>
              <a:gd name="T30" fmla="*/ 6316 w 189"/>
              <a:gd name="T31" fmla="*/ 22225 h 352"/>
              <a:gd name="T32" fmla="*/ 3158 w 189"/>
              <a:gd name="T33" fmla="*/ 28575 h 352"/>
              <a:gd name="T34" fmla="*/ 6316 w 189"/>
              <a:gd name="T35" fmla="*/ 41275 h 352"/>
              <a:gd name="T36" fmla="*/ 0 w 189"/>
              <a:gd name="T37" fmla="*/ 50800 h 3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9"/>
              <a:gd name="T58" fmla="*/ 0 h 352"/>
              <a:gd name="T59" fmla="*/ 189 w 189"/>
              <a:gd name="T60" fmla="*/ 352 h 3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9" h="352">
                <a:moveTo>
                  <a:pt x="0" y="256"/>
                </a:moveTo>
                <a:lnTo>
                  <a:pt x="0" y="256"/>
                </a:lnTo>
                <a:lnTo>
                  <a:pt x="18" y="319"/>
                </a:lnTo>
                <a:lnTo>
                  <a:pt x="35" y="352"/>
                </a:lnTo>
                <a:lnTo>
                  <a:pt x="87" y="352"/>
                </a:lnTo>
                <a:lnTo>
                  <a:pt x="104" y="336"/>
                </a:lnTo>
                <a:lnTo>
                  <a:pt x="156" y="160"/>
                </a:lnTo>
                <a:lnTo>
                  <a:pt x="173" y="79"/>
                </a:lnTo>
                <a:lnTo>
                  <a:pt x="189" y="96"/>
                </a:lnTo>
                <a:lnTo>
                  <a:pt x="189" y="79"/>
                </a:lnTo>
                <a:lnTo>
                  <a:pt x="173" y="16"/>
                </a:lnTo>
                <a:lnTo>
                  <a:pt x="156" y="0"/>
                </a:lnTo>
                <a:lnTo>
                  <a:pt x="139" y="31"/>
                </a:lnTo>
                <a:lnTo>
                  <a:pt x="121" y="31"/>
                </a:lnTo>
                <a:lnTo>
                  <a:pt x="121" y="64"/>
                </a:lnTo>
                <a:lnTo>
                  <a:pt x="35" y="112"/>
                </a:lnTo>
                <a:lnTo>
                  <a:pt x="18" y="144"/>
                </a:lnTo>
                <a:lnTo>
                  <a:pt x="35" y="208"/>
                </a:lnTo>
                <a:lnTo>
                  <a:pt x="0" y="256"/>
                </a:lnTo>
              </a:path>
            </a:pathLst>
          </a:custGeom>
          <a:solidFill>
            <a:schemeClr val="accent1"/>
          </a:solidFill>
          <a:ln w="9525">
            <a:solidFill>
              <a:srgbClr val="B2B2B2"/>
            </a:solidFill>
            <a:prstDash val="solid"/>
            <a:round/>
            <a:headEnd/>
            <a:tailEnd/>
          </a:ln>
        </p:spPr>
        <p:txBody>
          <a:bodyPr/>
          <a:lstStyle/>
          <a:p>
            <a:endParaRPr lang="en-AU" dirty="0"/>
          </a:p>
        </p:txBody>
      </p:sp>
      <p:sp>
        <p:nvSpPr>
          <p:cNvPr id="274" name="Freeform 272"/>
          <p:cNvSpPr>
            <a:spLocks/>
          </p:cNvSpPr>
          <p:nvPr/>
        </p:nvSpPr>
        <p:spPr bwMode="auto">
          <a:xfrm>
            <a:off x="5962649" y="5049838"/>
            <a:ext cx="11113" cy="11113"/>
          </a:xfrm>
          <a:custGeom>
            <a:avLst/>
            <a:gdLst>
              <a:gd name="T0" fmla="*/ 0 w 16"/>
              <a:gd name="T1" fmla="*/ 2223 h 15"/>
              <a:gd name="T2" fmla="*/ 0 w 16"/>
              <a:gd name="T3" fmla="*/ 2223 h 15"/>
              <a:gd name="T4" fmla="*/ 2084 w 16"/>
              <a:gd name="T5" fmla="*/ 2223 h 15"/>
              <a:gd name="T6" fmla="*/ 0 w 16"/>
              <a:gd name="T7" fmla="*/ 0 h 15"/>
              <a:gd name="T8" fmla="*/ 0 w 16"/>
              <a:gd name="T9" fmla="*/ 2223 h 15"/>
              <a:gd name="T10" fmla="*/ 0 60000 65536"/>
              <a:gd name="T11" fmla="*/ 0 60000 65536"/>
              <a:gd name="T12" fmla="*/ 0 60000 65536"/>
              <a:gd name="T13" fmla="*/ 0 60000 65536"/>
              <a:gd name="T14" fmla="*/ 0 60000 65536"/>
              <a:gd name="T15" fmla="*/ 0 w 16"/>
              <a:gd name="T16" fmla="*/ 0 h 15"/>
              <a:gd name="T17" fmla="*/ 16 w 16"/>
              <a:gd name="T18" fmla="*/ 15 h 15"/>
            </a:gdLst>
            <a:ahLst/>
            <a:cxnLst>
              <a:cxn ang="T10">
                <a:pos x="T0" y="T1"/>
              </a:cxn>
              <a:cxn ang="T11">
                <a:pos x="T2" y="T3"/>
              </a:cxn>
              <a:cxn ang="T12">
                <a:pos x="T4" y="T5"/>
              </a:cxn>
              <a:cxn ang="T13">
                <a:pos x="T6" y="T7"/>
              </a:cxn>
              <a:cxn ang="T14">
                <a:pos x="T8" y="T9"/>
              </a:cxn>
            </a:cxnLst>
            <a:rect l="T15" t="T16" r="T17" b="T18"/>
            <a:pathLst>
              <a:path w="16" h="15">
                <a:moveTo>
                  <a:pt x="0" y="15"/>
                </a:moveTo>
                <a:lnTo>
                  <a:pt x="0" y="15"/>
                </a:lnTo>
                <a:lnTo>
                  <a:pt x="16" y="15"/>
                </a:lnTo>
                <a:lnTo>
                  <a:pt x="0" y="0"/>
                </a:lnTo>
                <a:lnTo>
                  <a:pt x="0" y="15"/>
                </a:lnTo>
              </a:path>
            </a:pathLst>
          </a:custGeom>
          <a:solidFill>
            <a:schemeClr val="accent1"/>
          </a:solidFill>
          <a:ln w="9525">
            <a:solidFill>
              <a:srgbClr val="B2B2B2"/>
            </a:solidFill>
            <a:prstDash val="solid"/>
            <a:round/>
            <a:headEnd/>
            <a:tailEnd/>
          </a:ln>
        </p:spPr>
        <p:txBody>
          <a:bodyPr/>
          <a:lstStyle/>
          <a:p>
            <a:endParaRPr lang="en-AU" dirty="0"/>
          </a:p>
        </p:txBody>
      </p:sp>
      <p:sp>
        <p:nvSpPr>
          <p:cNvPr id="275" name="Freeform 273"/>
          <p:cNvSpPr>
            <a:spLocks/>
          </p:cNvSpPr>
          <p:nvPr/>
        </p:nvSpPr>
        <p:spPr bwMode="auto">
          <a:xfrm>
            <a:off x="4900613" y="4567238"/>
            <a:ext cx="12700" cy="12700"/>
          </a:xfrm>
          <a:custGeom>
            <a:avLst/>
            <a:gdLst>
              <a:gd name="T0" fmla="*/ 0 w 18"/>
              <a:gd name="T1" fmla="*/ 2822 h 18"/>
              <a:gd name="T2" fmla="*/ 0 w 18"/>
              <a:gd name="T3" fmla="*/ 2822 h 18"/>
              <a:gd name="T4" fmla="*/ 2822 w 18"/>
              <a:gd name="T5" fmla="*/ 0 h 18"/>
              <a:gd name="T6" fmla="*/ 0 w 18"/>
              <a:gd name="T7" fmla="*/ 0 h 18"/>
              <a:gd name="T8" fmla="*/ 0 w 18"/>
              <a:gd name="T9" fmla="*/ 2822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0" y="18"/>
                </a:moveTo>
                <a:lnTo>
                  <a:pt x="0" y="18"/>
                </a:lnTo>
                <a:lnTo>
                  <a:pt x="18" y="0"/>
                </a:lnTo>
                <a:lnTo>
                  <a:pt x="0" y="0"/>
                </a:lnTo>
                <a:lnTo>
                  <a:pt x="0" y="18"/>
                </a:lnTo>
              </a:path>
            </a:pathLst>
          </a:custGeom>
          <a:solidFill>
            <a:schemeClr val="accent1"/>
          </a:solidFill>
          <a:ln w="9525">
            <a:solidFill>
              <a:srgbClr val="B2B2B2"/>
            </a:solidFill>
            <a:prstDash val="solid"/>
            <a:round/>
            <a:headEnd/>
            <a:tailEnd/>
          </a:ln>
        </p:spPr>
        <p:txBody>
          <a:bodyPr/>
          <a:lstStyle/>
          <a:p>
            <a:endParaRPr lang="en-AU" dirty="0"/>
          </a:p>
        </p:txBody>
      </p:sp>
      <p:sp>
        <p:nvSpPr>
          <p:cNvPr id="276" name="Freeform 274"/>
          <p:cNvSpPr>
            <a:spLocks/>
          </p:cNvSpPr>
          <p:nvPr/>
        </p:nvSpPr>
        <p:spPr bwMode="auto">
          <a:xfrm>
            <a:off x="5300662" y="5227638"/>
            <a:ext cx="55563" cy="50800"/>
          </a:xfrm>
          <a:custGeom>
            <a:avLst/>
            <a:gdLst>
              <a:gd name="T0" fmla="*/ 14495 w 69"/>
              <a:gd name="T1" fmla="*/ 6451 h 63"/>
              <a:gd name="T2" fmla="*/ 14495 w 69"/>
              <a:gd name="T3" fmla="*/ 6451 h 63"/>
              <a:gd name="T4" fmla="*/ 10468 w 69"/>
              <a:gd name="T5" fmla="*/ 9676 h 63"/>
              <a:gd name="T6" fmla="*/ 4026 w 69"/>
              <a:gd name="T7" fmla="*/ 12902 h 63"/>
              <a:gd name="T8" fmla="*/ 0 w 69"/>
              <a:gd name="T9" fmla="*/ 9676 h 63"/>
              <a:gd name="T10" fmla="*/ 7247 w 69"/>
              <a:gd name="T11" fmla="*/ 0 h 63"/>
              <a:gd name="T12" fmla="*/ 10468 w 69"/>
              <a:gd name="T13" fmla="*/ 3225 h 63"/>
              <a:gd name="T14" fmla="*/ 14495 w 69"/>
              <a:gd name="T15" fmla="*/ 6451 h 63"/>
              <a:gd name="T16" fmla="*/ 0 60000 65536"/>
              <a:gd name="T17" fmla="*/ 0 60000 65536"/>
              <a:gd name="T18" fmla="*/ 0 60000 65536"/>
              <a:gd name="T19" fmla="*/ 0 60000 65536"/>
              <a:gd name="T20" fmla="*/ 0 60000 65536"/>
              <a:gd name="T21" fmla="*/ 0 60000 65536"/>
              <a:gd name="T22" fmla="*/ 0 60000 65536"/>
              <a:gd name="T23" fmla="*/ 0 60000 65536"/>
              <a:gd name="T24" fmla="*/ 0 w 69"/>
              <a:gd name="T25" fmla="*/ 0 h 63"/>
              <a:gd name="T26" fmla="*/ 69 w 69"/>
              <a:gd name="T27" fmla="*/ 63 h 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9" h="63">
                <a:moveTo>
                  <a:pt x="69" y="31"/>
                </a:moveTo>
                <a:lnTo>
                  <a:pt x="69" y="31"/>
                </a:lnTo>
                <a:lnTo>
                  <a:pt x="52" y="48"/>
                </a:lnTo>
                <a:lnTo>
                  <a:pt x="18" y="63"/>
                </a:lnTo>
                <a:lnTo>
                  <a:pt x="0" y="48"/>
                </a:lnTo>
                <a:lnTo>
                  <a:pt x="35" y="0"/>
                </a:lnTo>
                <a:lnTo>
                  <a:pt x="52" y="15"/>
                </a:lnTo>
                <a:lnTo>
                  <a:pt x="69" y="31"/>
                </a:lnTo>
              </a:path>
            </a:pathLst>
          </a:custGeom>
          <a:solidFill>
            <a:schemeClr val="accent1"/>
          </a:solidFill>
          <a:ln w="9525">
            <a:solidFill>
              <a:srgbClr val="B2B2B2"/>
            </a:solidFill>
            <a:prstDash val="solid"/>
            <a:round/>
            <a:headEnd/>
            <a:tailEnd/>
          </a:ln>
        </p:spPr>
        <p:txBody>
          <a:bodyPr/>
          <a:lstStyle/>
          <a:p>
            <a:endParaRPr lang="en-AU" dirty="0"/>
          </a:p>
        </p:txBody>
      </p:sp>
      <p:sp>
        <p:nvSpPr>
          <p:cNvPr id="277" name="Freeform 275"/>
          <p:cNvSpPr>
            <a:spLocks/>
          </p:cNvSpPr>
          <p:nvPr/>
        </p:nvSpPr>
        <p:spPr bwMode="auto">
          <a:xfrm>
            <a:off x="5356224" y="4656138"/>
            <a:ext cx="234950" cy="215900"/>
          </a:xfrm>
          <a:custGeom>
            <a:avLst/>
            <a:gdLst>
              <a:gd name="T0" fmla="*/ 20637 w 296"/>
              <a:gd name="T1" fmla="*/ 44779 h 270"/>
              <a:gd name="T2" fmla="*/ 20637 w 296"/>
              <a:gd name="T3" fmla="*/ 44779 h 270"/>
              <a:gd name="T4" fmla="*/ 10319 w 296"/>
              <a:gd name="T5" fmla="*/ 38382 h 270"/>
              <a:gd name="T6" fmla="*/ 7144 w 296"/>
              <a:gd name="T7" fmla="*/ 38382 h 270"/>
              <a:gd name="T8" fmla="*/ 0 w 296"/>
              <a:gd name="T9" fmla="*/ 28787 h 270"/>
              <a:gd name="T10" fmla="*/ 0 w 296"/>
              <a:gd name="T11" fmla="*/ 19191 h 270"/>
              <a:gd name="T12" fmla="*/ 7144 w 296"/>
              <a:gd name="T13" fmla="*/ 12794 h 270"/>
              <a:gd name="T14" fmla="*/ 7144 w 296"/>
              <a:gd name="T15" fmla="*/ 9596 h 270"/>
              <a:gd name="T16" fmla="*/ 7144 w 296"/>
              <a:gd name="T17" fmla="*/ 6397 h 270"/>
              <a:gd name="T18" fmla="*/ 7144 w 296"/>
              <a:gd name="T19" fmla="*/ 0 h 270"/>
              <a:gd name="T20" fmla="*/ 14288 w 296"/>
              <a:gd name="T21" fmla="*/ 0 h 270"/>
              <a:gd name="T22" fmla="*/ 23812 w 296"/>
              <a:gd name="T23" fmla="*/ 0 h 270"/>
              <a:gd name="T24" fmla="*/ 27781 w 296"/>
              <a:gd name="T25" fmla="*/ 0 h 270"/>
              <a:gd name="T26" fmla="*/ 44450 w 296"/>
              <a:gd name="T27" fmla="*/ 9596 h 270"/>
              <a:gd name="T28" fmla="*/ 44450 w 296"/>
              <a:gd name="T29" fmla="*/ 15993 h 270"/>
              <a:gd name="T30" fmla="*/ 55563 w 296"/>
              <a:gd name="T31" fmla="*/ 19191 h 270"/>
              <a:gd name="T32" fmla="*/ 52388 w 296"/>
              <a:gd name="T33" fmla="*/ 25588 h 270"/>
              <a:gd name="T34" fmla="*/ 55563 w 296"/>
              <a:gd name="T35" fmla="*/ 31985 h 270"/>
              <a:gd name="T36" fmla="*/ 55563 w 296"/>
              <a:gd name="T37" fmla="*/ 41581 h 270"/>
              <a:gd name="T38" fmla="*/ 55563 w 296"/>
              <a:gd name="T39" fmla="*/ 44779 h 270"/>
              <a:gd name="T40" fmla="*/ 58738 w 296"/>
              <a:gd name="T41" fmla="*/ 47978 h 270"/>
              <a:gd name="T42" fmla="*/ 52388 w 296"/>
              <a:gd name="T43" fmla="*/ 55174 h 270"/>
              <a:gd name="T44" fmla="*/ 37306 w 296"/>
              <a:gd name="T45" fmla="*/ 55174 h 270"/>
              <a:gd name="T46" fmla="*/ 30956 w 296"/>
              <a:gd name="T47" fmla="*/ 55174 h 270"/>
              <a:gd name="T48" fmla="*/ 27781 w 296"/>
              <a:gd name="T49" fmla="*/ 44779 h 270"/>
              <a:gd name="T50" fmla="*/ 23812 w 296"/>
              <a:gd name="T51" fmla="*/ 44779 h 270"/>
              <a:gd name="T52" fmla="*/ 20637 w 296"/>
              <a:gd name="T53" fmla="*/ 44779 h 2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96"/>
              <a:gd name="T82" fmla="*/ 0 h 270"/>
              <a:gd name="T83" fmla="*/ 296 w 296"/>
              <a:gd name="T84" fmla="*/ 270 h 2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96" h="270">
                <a:moveTo>
                  <a:pt x="104" y="222"/>
                </a:moveTo>
                <a:lnTo>
                  <a:pt x="104" y="222"/>
                </a:lnTo>
                <a:lnTo>
                  <a:pt x="52" y="191"/>
                </a:lnTo>
                <a:lnTo>
                  <a:pt x="35" y="191"/>
                </a:lnTo>
                <a:lnTo>
                  <a:pt x="0" y="143"/>
                </a:lnTo>
                <a:lnTo>
                  <a:pt x="0" y="95"/>
                </a:lnTo>
                <a:lnTo>
                  <a:pt x="35" y="63"/>
                </a:lnTo>
                <a:lnTo>
                  <a:pt x="35" y="47"/>
                </a:lnTo>
                <a:lnTo>
                  <a:pt x="35" y="30"/>
                </a:lnTo>
                <a:lnTo>
                  <a:pt x="35" y="0"/>
                </a:lnTo>
                <a:lnTo>
                  <a:pt x="69" y="0"/>
                </a:lnTo>
                <a:lnTo>
                  <a:pt x="121" y="0"/>
                </a:lnTo>
                <a:lnTo>
                  <a:pt x="139" y="0"/>
                </a:lnTo>
                <a:lnTo>
                  <a:pt x="225" y="47"/>
                </a:lnTo>
                <a:lnTo>
                  <a:pt x="225" y="78"/>
                </a:lnTo>
                <a:lnTo>
                  <a:pt x="279" y="95"/>
                </a:lnTo>
                <a:lnTo>
                  <a:pt x="261" y="126"/>
                </a:lnTo>
                <a:lnTo>
                  <a:pt x="279" y="159"/>
                </a:lnTo>
                <a:lnTo>
                  <a:pt x="279" y="207"/>
                </a:lnTo>
                <a:lnTo>
                  <a:pt x="279" y="222"/>
                </a:lnTo>
                <a:lnTo>
                  <a:pt x="296" y="239"/>
                </a:lnTo>
                <a:lnTo>
                  <a:pt x="261" y="270"/>
                </a:lnTo>
                <a:lnTo>
                  <a:pt x="190" y="270"/>
                </a:lnTo>
                <a:lnTo>
                  <a:pt x="156" y="270"/>
                </a:lnTo>
                <a:lnTo>
                  <a:pt x="139" y="222"/>
                </a:lnTo>
                <a:lnTo>
                  <a:pt x="121" y="222"/>
                </a:lnTo>
                <a:lnTo>
                  <a:pt x="104" y="222"/>
                </a:lnTo>
                <a:close/>
              </a:path>
            </a:pathLst>
          </a:custGeom>
          <a:solidFill>
            <a:schemeClr val="accent1"/>
          </a:solidFill>
          <a:ln w="9525">
            <a:solidFill>
              <a:srgbClr val="B2B2B2"/>
            </a:solidFill>
            <a:round/>
            <a:headEnd/>
            <a:tailEnd/>
          </a:ln>
        </p:spPr>
        <p:txBody>
          <a:bodyPr/>
          <a:lstStyle/>
          <a:p>
            <a:endParaRPr lang="en-AU" dirty="0"/>
          </a:p>
        </p:txBody>
      </p:sp>
      <p:sp>
        <p:nvSpPr>
          <p:cNvPr id="278" name="Freeform 276"/>
          <p:cNvSpPr>
            <a:spLocks/>
          </p:cNvSpPr>
          <p:nvPr/>
        </p:nvSpPr>
        <p:spPr bwMode="auto">
          <a:xfrm>
            <a:off x="4900613" y="4592638"/>
            <a:ext cx="125413" cy="127000"/>
          </a:xfrm>
          <a:custGeom>
            <a:avLst/>
            <a:gdLst>
              <a:gd name="T0" fmla="*/ 6271 w 160"/>
              <a:gd name="T1" fmla="*/ 7189 h 159"/>
              <a:gd name="T2" fmla="*/ 6271 w 160"/>
              <a:gd name="T3" fmla="*/ 7189 h 159"/>
              <a:gd name="T4" fmla="*/ 13325 w 160"/>
              <a:gd name="T5" fmla="*/ 7189 h 159"/>
              <a:gd name="T6" fmla="*/ 13325 w 160"/>
              <a:gd name="T7" fmla="*/ 0 h 159"/>
              <a:gd name="T8" fmla="*/ 23515 w 160"/>
              <a:gd name="T9" fmla="*/ 0 h 159"/>
              <a:gd name="T10" fmla="*/ 23515 w 160"/>
              <a:gd name="T11" fmla="*/ 7189 h 159"/>
              <a:gd name="T12" fmla="*/ 27434 w 160"/>
              <a:gd name="T13" fmla="*/ 3195 h 159"/>
              <a:gd name="T14" fmla="*/ 30569 w 160"/>
              <a:gd name="T15" fmla="*/ 7189 h 159"/>
              <a:gd name="T16" fmla="*/ 30569 w 160"/>
              <a:gd name="T17" fmla="*/ 9585 h 159"/>
              <a:gd name="T18" fmla="*/ 30569 w 160"/>
              <a:gd name="T19" fmla="*/ 22365 h 159"/>
              <a:gd name="T20" fmla="*/ 20380 w 160"/>
              <a:gd name="T21" fmla="*/ 22365 h 159"/>
              <a:gd name="T22" fmla="*/ 17244 w 160"/>
              <a:gd name="T23" fmla="*/ 25560 h 159"/>
              <a:gd name="T24" fmla="*/ 17244 w 160"/>
              <a:gd name="T25" fmla="*/ 28755 h 159"/>
              <a:gd name="T26" fmla="*/ 13325 w 160"/>
              <a:gd name="T27" fmla="*/ 28755 h 159"/>
              <a:gd name="T28" fmla="*/ 13325 w 160"/>
              <a:gd name="T29" fmla="*/ 31950 h 159"/>
              <a:gd name="T30" fmla="*/ 6271 w 160"/>
              <a:gd name="T31" fmla="*/ 25560 h 159"/>
              <a:gd name="T32" fmla="*/ 0 w 160"/>
              <a:gd name="T33" fmla="*/ 16774 h 159"/>
              <a:gd name="T34" fmla="*/ 3135 w 160"/>
              <a:gd name="T35" fmla="*/ 12780 h 159"/>
              <a:gd name="T36" fmla="*/ 3135 w 160"/>
              <a:gd name="T37" fmla="*/ 9585 h 159"/>
              <a:gd name="T38" fmla="*/ 6271 w 160"/>
              <a:gd name="T39" fmla="*/ 7189 h 1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60"/>
              <a:gd name="T61" fmla="*/ 0 h 159"/>
              <a:gd name="T62" fmla="*/ 160 w 160"/>
              <a:gd name="T63" fmla="*/ 159 h 15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60" h="159">
                <a:moveTo>
                  <a:pt x="35" y="33"/>
                </a:moveTo>
                <a:lnTo>
                  <a:pt x="35" y="33"/>
                </a:lnTo>
                <a:lnTo>
                  <a:pt x="71" y="33"/>
                </a:lnTo>
                <a:lnTo>
                  <a:pt x="71" y="0"/>
                </a:lnTo>
                <a:lnTo>
                  <a:pt x="123" y="0"/>
                </a:lnTo>
                <a:lnTo>
                  <a:pt x="123" y="33"/>
                </a:lnTo>
                <a:lnTo>
                  <a:pt x="142" y="15"/>
                </a:lnTo>
                <a:lnTo>
                  <a:pt x="160" y="33"/>
                </a:lnTo>
                <a:lnTo>
                  <a:pt x="160" y="48"/>
                </a:lnTo>
                <a:lnTo>
                  <a:pt x="160" y="111"/>
                </a:lnTo>
                <a:lnTo>
                  <a:pt x="106" y="111"/>
                </a:lnTo>
                <a:lnTo>
                  <a:pt x="89" y="128"/>
                </a:lnTo>
                <a:lnTo>
                  <a:pt x="89" y="144"/>
                </a:lnTo>
                <a:lnTo>
                  <a:pt x="71" y="144"/>
                </a:lnTo>
                <a:lnTo>
                  <a:pt x="71" y="159"/>
                </a:lnTo>
                <a:lnTo>
                  <a:pt x="35" y="128"/>
                </a:lnTo>
                <a:lnTo>
                  <a:pt x="0" y="81"/>
                </a:lnTo>
                <a:lnTo>
                  <a:pt x="18" y="63"/>
                </a:lnTo>
                <a:lnTo>
                  <a:pt x="18" y="48"/>
                </a:lnTo>
                <a:lnTo>
                  <a:pt x="35" y="33"/>
                </a:lnTo>
              </a:path>
            </a:pathLst>
          </a:custGeom>
          <a:solidFill>
            <a:schemeClr val="accent1"/>
          </a:solidFill>
          <a:ln w="9525">
            <a:solidFill>
              <a:srgbClr val="B2B2B2"/>
            </a:solidFill>
            <a:prstDash val="solid"/>
            <a:round/>
            <a:headEnd/>
            <a:tailEnd/>
          </a:ln>
        </p:spPr>
        <p:txBody>
          <a:bodyPr/>
          <a:lstStyle/>
          <a:p>
            <a:endParaRPr lang="en-AU" dirty="0"/>
          </a:p>
        </p:txBody>
      </p:sp>
      <p:sp>
        <p:nvSpPr>
          <p:cNvPr id="279" name="Freeform 277"/>
          <p:cNvSpPr>
            <a:spLocks/>
          </p:cNvSpPr>
          <p:nvPr/>
        </p:nvSpPr>
        <p:spPr bwMode="auto">
          <a:xfrm>
            <a:off x="4956174" y="4567238"/>
            <a:ext cx="165100" cy="177800"/>
          </a:xfrm>
          <a:custGeom>
            <a:avLst/>
            <a:gdLst>
              <a:gd name="T0" fmla="*/ 27781 w 208"/>
              <a:gd name="T1" fmla="*/ 3161 h 225"/>
              <a:gd name="T2" fmla="*/ 27781 w 208"/>
              <a:gd name="T3" fmla="*/ 3161 h 225"/>
              <a:gd name="T4" fmla="*/ 27781 w 208"/>
              <a:gd name="T5" fmla="*/ 9483 h 225"/>
              <a:gd name="T6" fmla="*/ 10319 w 208"/>
              <a:gd name="T7" fmla="*/ 6322 h 225"/>
              <a:gd name="T8" fmla="*/ 10319 w 208"/>
              <a:gd name="T9" fmla="*/ 12644 h 225"/>
              <a:gd name="T10" fmla="*/ 14288 w 208"/>
              <a:gd name="T11" fmla="*/ 9483 h 225"/>
              <a:gd name="T12" fmla="*/ 17463 w 208"/>
              <a:gd name="T13" fmla="*/ 12644 h 225"/>
              <a:gd name="T14" fmla="*/ 17463 w 208"/>
              <a:gd name="T15" fmla="*/ 15804 h 225"/>
              <a:gd name="T16" fmla="*/ 17463 w 208"/>
              <a:gd name="T17" fmla="*/ 28448 h 225"/>
              <a:gd name="T18" fmla="*/ 7144 w 208"/>
              <a:gd name="T19" fmla="*/ 28448 h 225"/>
              <a:gd name="T20" fmla="*/ 3969 w 208"/>
              <a:gd name="T21" fmla="*/ 31609 h 225"/>
              <a:gd name="T22" fmla="*/ 3969 w 208"/>
              <a:gd name="T23" fmla="*/ 34770 h 225"/>
              <a:gd name="T24" fmla="*/ 0 w 208"/>
              <a:gd name="T25" fmla="*/ 34770 h 225"/>
              <a:gd name="T26" fmla="*/ 0 w 208"/>
              <a:gd name="T27" fmla="*/ 37931 h 225"/>
              <a:gd name="T28" fmla="*/ 7144 w 208"/>
              <a:gd name="T29" fmla="*/ 44252 h 225"/>
              <a:gd name="T30" fmla="*/ 7144 w 208"/>
              <a:gd name="T31" fmla="*/ 41092 h 225"/>
              <a:gd name="T32" fmla="*/ 10319 w 208"/>
              <a:gd name="T33" fmla="*/ 41092 h 225"/>
              <a:gd name="T34" fmla="*/ 17463 w 208"/>
              <a:gd name="T35" fmla="*/ 41092 h 225"/>
              <a:gd name="T36" fmla="*/ 23812 w 208"/>
              <a:gd name="T37" fmla="*/ 37931 h 225"/>
              <a:gd name="T38" fmla="*/ 27781 w 208"/>
              <a:gd name="T39" fmla="*/ 28448 h 225"/>
              <a:gd name="T40" fmla="*/ 34925 w 208"/>
              <a:gd name="T41" fmla="*/ 22126 h 225"/>
              <a:gd name="T42" fmla="*/ 41275 w 208"/>
              <a:gd name="T43" fmla="*/ 0 h 225"/>
              <a:gd name="T44" fmla="*/ 30956 w 208"/>
              <a:gd name="T45" fmla="*/ 3161 h 225"/>
              <a:gd name="T46" fmla="*/ 27781 w 208"/>
              <a:gd name="T47" fmla="*/ 3161 h 2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8"/>
              <a:gd name="T73" fmla="*/ 0 h 225"/>
              <a:gd name="T74" fmla="*/ 208 w 208"/>
              <a:gd name="T75" fmla="*/ 225 h 2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8" h="225">
                <a:moveTo>
                  <a:pt x="139" y="18"/>
                </a:moveTo>
                <a:lnTo>
                  <a:pt x="139" y="18"/>
                </a:lnTo>
                <a:lnTo>
                  <a:pt x="139" y="48"/>
                </a:lnTo>
                <a:lnTo>
                  <a:pt x="52" y="33"/>
                </a:lnTo>
                <a:lnTo>
                  <a:pt x="52" y="66"/>
                </a:lnTo>
                <a:lnTo>
                  <a:pt x="70" y="48"/>
                </a:lnTo>
                <a:lnTo>
                  <a:pt x="87" y="66"/>
                </a:lnTo>
                <a:lnTo>
                  <a:pt x="87" y="81"/>
                </a:lnTo>
                <a:lnTo>
                  <a:pt x="87" y="144"/>
                </a:lnTo>
                <a:lnTo>
                  <a:pt x="35" y="144"/>
                </a:lnTo>
                <a:lnTo>
                  <a:pt x="18" y="161"/>
                </a:lnTo>
                <a:lnTo>
                  <a:pt x="18" y="177"/>
                </a:lnTo>
                <a:lnTo>
                  <a:pt x="0" y="177"/>
                </a:lnTo>
                <a:lnTo>
                  <a:pt x="0" y="192"/>
                </a:lnTo>
                <a:lnTo>
                  <a:pt x="35" y="225"/>
                </a:lnTo>
                <a:lnTo>
                  <a:pt x="35" y="209"/>
                </a:lnTo>
                <a:lnTo>
                  <a:pt x="52" y="209"/>
                </a:lnTo>
                <a:lnTo>
                  <a:pt x="87" y="209"/>
                </a:lnTo>
                <a:lnTo>
                  <a:pt x="121" y="192"/>
                </a:lnTo>
                <a:lnTo>
                  <a:pt x="139" y="144"/>
                </a:lnTo>
                <a:lnTo>
                  <a:pt x="173" y="114"/>
                </a:lnTo>
                <a:lnTo>
                  <a:pt x="208" y="0"/>
                </a:lnTo>
                <a:lnTo>
                  <a:pt x="156" y="18"/>
                </a:lnTo>
                <a:lnTo>
                  <a:pt x="139" y="18"/>
                </a:lnTo>
                <a:close/>
              </a:path>
            </a:pathLst>
          </a:custGeom>
          <a:solidFill>
            <a:schemeClr val="accent1"/>
          </a:solidFill>
          <a:ln w="9525">
            <a:solidFill>
              <a:srgbClr val="B2B2B2"/>
            </a:solidFill>
            <a:round/>
            <a:headEnd/>
            <a:tailEnd/>
          </a:ln>
        </p:spPr>
        <p:txBody>
          <a:bodyPr/>
          <a:lstStyle/>
          <a:p>
            <a:endParaRPr lang="en-AU" dirty="0"/>
          </a:p>
        </p:txBody>
      </p:sp>
      <p:sp>
        <p:nvSpPr>
          <p:cNvPr id="280" name="Freeform 278"/>
          <p:cNvSpPr>
            <a:spLocks/>
          </p:cNvSpPr>
          <p:nvPr/>
        </p:nvSpPr>
        <p:spPr bwMode="auto">
          <a:xfrm>
            <a:off x="4983162" y="4541838"/>
            <a:ext cx="414338" cy="368300"/>
          </a:xfrm>
          <a:custGeom>
            <a:avLst/>
            <a:gdLst>
              <a:gd name="T0" fmla="*/ 83664 w 520"/>
              <a:gd name="T1" fmla="*/ 0 h 462"/>
              <a:gd name="T2" fmla="*/ 83664 w 520"/>
              <a:gd name="T3" fmla="*/ 0 h 462"/>
              <a:gd name="T4" fmla="*/ 58963 w 520"/>
              <a:gd name="T5" fmla="*/ 0 h 462"/>
              <a:gd name="T6" fmla="*/ 55776 w 520"/>
              <a:gd name="T7" fmla="*/ 3189 h 462"/>
              <a:gd name="T8" fmla="*/ 45418 w 520"/>
              <a:gd name="T9" fmla="*/ 3189 h 462"/>
              <a:gd name="T10" fmla="*/ 41434 w 520"/>
              <a:gd name="T11" fmla="*/ 0 h 462"/>
              <a:gd name="T12" fmla="*/ 38247 w 520"/>
              <a:gd name="T13" fmla="*/ 0 h 462"/>
              <a:gd name="T14" fmla="*/ 35059 w 520"/>
              <a:gd name="T15" fmla="*/ 6377 h 462"/>
              <a:gd name="T16" fmla="*/ 27888 w 520"/>
              <a:gd name="T17" fmla="*/ 28699 h 462"/>
              <a:gd name="T18" fmla="*/ 20717 w 520"/>
              <a:gd name="T19" fmla="*/ 35076 h 462"/>
              <a:gd name="T20" fmla="*/ 17530 w 520"/>
              <a:gd name="T21" fmla="*/ 44642 h 462"/>
              <a:gd name="T22" fmla="*/ 10358 w 520"/>
              <a:gd name="T23" fmla="*/ 47831 h 462"/>
              <a:gd name="T24" fmla="*/ 3984 w 520"/>
              <a:gd name="T25" fmla="*/ 47831 h 462"/>
              <a:gd name="T26" fmla="*/ 0 w 520"/>
              <a:gd name="T27" fmla="*/ 54209 h 462"/>
              <a:gd name="T28" fmla="*/ 0 w 520"/>
              <a:gd name="T29" fmla="*/ 57397 h 462"/>
              <a:gd name="T30" fmla="*/ 7171 w 520"/>
              <a:gd name="T31" fmla="*/ 54209 h 462"/>
              <a:gd name="T32" fmla="*/ 20717 w 520"/>
              <a:gd name="T33" fmla="*/ 54209 h 462"/>
              <a:gd name="T34" fmla="*/ 24701 w 520"/>
              <a:gd name="T35" fmla="*/ 54209 h 462"/>
              <a:gd name="T36" fmla="*/ 24701 w 520"/>
              <a:gd name="T37" fmla="*/ 60586 h 462"/>
              <a:gd name="T38" fmla="*/ 31075 w 520"/>
              <a:gd name="T39" fmla="*/ 66964 h 462"/>
              <a:gd name="T40" fmla="*/ 38247 w 520"/>
              <a:gd name="T41" fmla="*/ 63775 h 462"/>
              <a:gd name="T42" fmla="*/ 38247 w 520"/>
              <a:gd name="T43" fmla="*/ 60586 h 462"/>
              <a:gd name="T44" fmla="*/ 45418 w 520"/>
              <a:gd name="T45" fmla="*/ 60586 h 462"/>
              <a:gd name="T46" fmla="*/ 51792 w 520"/>
              <a:gd name="T47" fmla="*/ 63775 h 462"/>
              <a:gd name="T48" fmla="*/ 51792 w 520"/>
              <a:gd name="T49" fmla="*/ 73341 h 462"/>
              <a:gd name="T50" fmla="*/ 55776 w 520"/>
              <a:gd name="T51" fmla="*/ 76530 h 462"/>
              <a:gd name="T52" fmla="*/ 51792 w 520"/>
              <a:gd name="T53" fmla="*/ 79719 h 462"/>
              <a:gd name="T54" fmla="*/ 51792 w 520"/>
              <a:gd name="T55" fmla="*/ 82907 h 462"/>
              <a:gd name="T56" fmla="*/ 62151 w 520"/>
              <a:gd name="T57" fmla="*/ 79719 h 462"/>
              <a:gd name="T58" fmla="*/ 76493 w 520"/>
              <a:gd name="T59" fmla="*/ 86096 h 462"/>
              <a:gd name="T60" fmla="*/ 79680 w 520"/>
              <a:gd name="T61" fmla="*/ 82907 h 462"/>
              <a:gd name="T62" fmla="*/ 90039 w 520"/>
              <a:gd name="T63" fmla="*/ 89285 h 462"/>
              <a:gd name="T64" fmla="*/ 94023 w 520"/>
              <a:gd name="T65" fmla="*/ 93271 h 462"/>
              <a:gd name="T66" fmla="*/ 94023 w 520"/>
              <a:gd name="T67" fmla="*/ 86096 h 462"/>
              <a:gd name="T68" fmla="*/ 90039 w 520"/>
              <a:gd name="T69" fmla="*/ 86096 h 462"/>
              <a:gd name="T70" fmla="*/ 90039 w 520"/>
              <a:gd name="T71" fmla="*/ 82907 h 462"/>
              <a:gd name="T72" fmla="*/ 90039 w 520"/>
              <a:gd name="T73" fmla="*/ 70152 h 462"/>
              <a:gd name="T74" fmla="*/ 90039 w 520"/>
              <a:gd name="T75" fmla="*/ 66964 h 462"/>
              <a:gd name="T76" fmla="*/ 100397 w 520"/>
              <a:gd name="T77" fmla="*/ 66964 h 462"/>
              <a:gd name="T78" fmla="*/ 94023 w 520"/>
              <a:gd name="T79" fmla="*/ 57397 h 462"/>
              <a:gd name="T80" fmla="*/ 94023 w 520"/>
              <a:gd name="T81" fmla="*/ 47831 h 462"/>
              <a:gd name="T82" fmla="*/ 94023 w 520"/>
              <a:gd name="T83" fmla="*/ 41454 h 462"/>
              <a:gd name="T84" fmla="*/ 94023 w 520"/>
              <a:gd name="T85" fmla="*/ 38265 h 462"/>
              <a:gd name="T86" fmla="*/ 90039 w 520"/>
              <a:gd name="T87" fmla="*/ 38265 h 462"/>
              <a:gd name="T88" fmla="*/ 94023 w 520"/>
              <a:gd name="T89" fmla="*/ 31887 h 462"/>
              <a:gd name="T90" fmla="*/ 97210 w 520"/>
              <a:gd name="T91" fmla="*/ 22321 h 462"/>
              <a:gd name="T92" fmla="*/ 100397 w 520"/>
              <a:gd name="T93" fmla="*/ 19132 h 462"/>
              <a:gd name="T94" fmla="*/ 104381 w 520"/>
              <a:gd name="T95" fmla="*/ 12755 h 462"/>
              <a:gd name="T96" fmla="*/ 100397 w 520"/>
              <a:gd name="T97" fmla="*/ 12755 h 462"/>
              <a:gd name="T98" fmla="*/ 100397 w 520"/>
              <a:gd name="T99" fmla="*/ 6377 h 462"/>
              <a:gd name="T100" fmla="*/ 97210 w 520"/>
              <a:gd name="T101" fmla="*/ 3189 h 462"/>
              <a:gd name="T102" fmla="*/ 86852 w 520"/>
              <a:gd name="T103" fmla="*/ 3189 h 462"/>
              <a:gd name="T104" fmla="*/ 83664 w 520"/>
              <a:gd name="T105" fmla="*/ 0 h 4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20"/>
              <a:gd name="T160" fmla="*/ 0 h 462"/>
              <a:gd name="T161" fmla="*/ 520 w 520"/>
              <a:gd name="T162" fmla="*/ 462 h 4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20" h="462">
                <a:moveTo>
                  <a:pt x="417" y="0"/>
                </a:moveTo>
                <a:lnTo>
                  <a:pt x="417" y="0"/>
                </a:lnTo>
                <a:lnTo>
                  <a:pt x="294" y="0"/>
                </a:lnTo>
                <a:lnTo>
                  <a:pt x="276" y="15"/>
                </a:lnTo>
                <a:lnTo>
                  <a:pt x="225" y="15"/>
                </a:lnTo>
                <a:lnTo>
                  <a:pt x="207" y="0"/>
                </a:lnTo>
                <a:lnTo>
                  <a:pt x="190" y="0"/>
                </a:lnTo>
                <a:lnTo>
                  <a:pt x="173" y="30"/>
                </a:lnTo>
                <a:lnTo>
                  <a:pt x="138" y="144"/>
                </a:lnTo>
                <a:lnTo>
                  <a:pt x="104" y="174"/>
                </a:lnTo>
                <a:lnTo>
                  <a:pt x="86" y="222"/>
                </a:lnTo>
                <a:lnTo>
                  <a:pt x="52" y="239"/>
                </a:lnTo>
                <a:lnTo>
                  <a:pt x="17" y="239"/>
                </a:lnTo>
                <a:lnTo>
                  <a:pt x="0" y="270"/>
                </a:lnTo>
                <a:lnTo>
                  <a:pt x="0" y="287"/>
                </a:lnTo>
                <a:lnTo>
                  <a:pt x="35" y="270"/>
                </a:lnTo>
                <a:lnTo>
                  <a:pt x="104" y="270"/>
                </a:lnTo>
                <a:lnTo>
                  <a:pt x="121" y="270"/>
                </a:lnTo>
                <a:lnTo>
                  <a:pt x="121" y="303"/>
                </a:lnTo>
                <a:lnTo>
                  <a:pt x="155" y="335"/>
                </a:lnTo>
                <a:lnTo>
                  <a:pt x="190" y="318"/>
                </a:lnTo>
                <a:lnTo>
                  <a:pt x="190" y="303"/>
                </a:lnTo>
                <a:lnTo>
                  <a:pt x="225" y="303"/>
                </a:lnTo>
                <a:lnTo>
                  <a:pt x="259" y="318"/>
                </a:lnTo>
                <a:lnTo>
                  <a:pt x="259" y="366"/>
                </a:lnTo>
                <a:lnTo>
                  <a:pt x="276" y="383"/>
                </a:lnTo>
                <a:lnTo>
                  <a:pt x="259" y="399"/>
                </a:lnTo>
                <a:lnTo>
                  <a:pt x="259" y="414"/>
                </a:lnTo>
                <a:lnTo>
                  <a:pt x="311" y="399"/>
                </a:lnTo>
                <a:lnTo>
                  <a:pt x="380" y="431"/>
                </a:lnTo>
                <a:lnTo>
                  <a:pt x="397" y="414"/>
                </a:lnTo>
                <a:lnTo>
                  <a:pt x="451" y="447"/>
                </a:lnTo>
                <a:lnTo>
                  <a:pt x="468" y="462"/>
                </a:lnTo>
                <a:lnTo>
                  <a:pt x="468" y="431"/>
                </a:lnTo>
                <a:lnTo>
                  <a:pt x="451" y="431"/>
                </a:lnTo>
                <a:lnTo>
                  <a:pt x="451" y="414"/>
                </a:lnTo>
                <a:lnTo>
                  <a:pt x="451" y="351"/>
                </a:lnTo>
                <a:lnTo>
                  <a:pt x="451" y="335"/>
                </a:lnTo>
                <a:lnTo>
                  <a:pt x="503" y="335"/>
                </a:lnTo>
                <a:lnTo>
                  <a:pt x="468" y="287"/>
                </a:lnTo>
                <a:lnTo>
                  <a:pt x="468" y="239"/>
                </a:lnTo>
                <a:lnTo>
                  <a:pt x="468" y="207"/>
                </a:lnTo>
                <a:lnTo>
                  <a:pt x="468" y="191"/>
                </a:lnTo>
                <a:lnTo>
                  <a:pt x="451" y="191"/>
                </a:lnTo>
                <a:lnTo>
                  <a:pt x="468" y="159"/>
                </a:lnTo>
                <a:lnTo>
                  <a:pt x="486" y="111"/>
                </a:lnTo>
                <a:lnTo>
                  <a:pt x="503" y="96"/>
                </a:lnTo>
                <a:lnTo>
                  <a:pt x="520" y="63"/>
                </a:lnTo>
                <a:lnTo>
                  <a:pt x="503" y="63"/>
                </a:lnTo>
                <a:lnTo>
                  <a:pt x="503" y="30"/>
                </a:lnTo>
                <a:lnTo>
                  <a:pt x="486" y="15"/>
                </a:lnTo>
                <a:lnTo>
                  <a:pt x="434" y="15"/>
                </a:lnTo>
                <a:lnTo>
                  <a:pt x="417" y="0"/>
                </a:lnTo>
                <a:close/>
              </a:path>
            </a:pathLst>
          </a:custGeom>
          <a:solidFill>
            <a:schemeClr val="accent1"/>
          </a:solidFill>
          <a:ln w="9525">
            <a:solidFill>
              <a:srgbClr val="B2B2B2"/>
            </a:solidFill>
            <a:round/>
            <a:headEnd/>
            <a:tailEnd/>
          </a:ln>
        </p:spPr>
        <p:txBody>
          <a:bodyPr/>
          <a:lstStyle/>
          <a:p>
            <a:endParaRPr lang="en-AU" dirty="0"/>
          </a:p>
        </p:txBody>
      </p:sp>
      <p:sp>
        <p:nvSpPr>
          <p:cNvPr id="281" name="Freeform 279"/>
          <p:cNvSpPr>
            <a:spLocks/>
          </p:cNvSpPr>
          <p:nvPr/>
        </p:nvSpPr>
        <p:spPr bwMode="auto">
          <a:xfrm>
            <a:off x="5189537" y="4808538"/>
            <a:ext cx="261938" cy="190500"/>
          </a:xfrm>
          <a:custGeom>
            <a:avLst/>
            <a:gdLst>
              <a:gd name="T0" fmla="*/ 10319 w 330"/>
              <a:gd name="T1" fmla="*/ 12700 h 240"/>
              <a:gd name="T2" fmla="*/ 10319 w 330"/>
              <a:gd name="T3" fmla="*/ 12700 h 240"/>
              <a:gd name="T4" fmla="*/ 23813 w 330"/>
              <a:gd name="T5" fmla="*/ 19050 h 240"/>
              <a:gd name="T6" fmla="*/ 27781 w 330"/>
              <a:gd name="T7" fmla="*/ 15875 h 240"/>
              <a:gd name="T8" fmla="*/ 38100 w 330"/>
              <a:gd name="T9" fmla="*/ 22225 h 240"/>
              <a:gd name="T10" fmla="*/ 41275 w 330"/>
              <a:gd name="T11" fmla="*/ 24606 h 240"/>
              <a:gd name="T12" fmla="*/ 41275 w 330"/>
              <a:gd name="T13" fmla="*/ 19050 h 240"/>
              <a:gd name="T14" fmla="*/ 38100 w 330"/>
              <a:gd name="T15" fmla="*/ 19050 h 240"/>
              <a:gd name="T16" fmla="*/ 38100 w 330"/>
              <a:gd name="T17" fmla="*/ 15875 h 240"/>
              <a:gd name="T18" fmla="*/ 38100 w 330"/>
              <a:gd name="T19" fmla="*/ 3175 h 240"/>
              <a:gd name="T20" fmla="*/ 38100 w 330"/>
              <a:gd name="T21" fmla="*/ 0 h 240"/>
              <a:gd name="T22" fmla="*/ 48419 w 330"/>
              <a:gd name="T23" fmla="*/ 0 h 240"/>
              <a:gd name="T24" fmla="*/ 52388 w 330"/>
              <a:gd name="T25" fmla="*/ 0 h 240"/>
              <a:gd name="T26" fmla="*/ 62706 w 330"/>
              <a:gd name="T27" fmla="*/ 6350 h 240"/>
              <a:gd name="T28" fmla="*/ 65881 w 330"/>
              <a:gd name="T29" fmla="*/ 12700 h 240"/>
              <a:gd name="T30" fmla="*/ 62706 w 330"/>
              <a:gd name="T31" fmla="*/ 15875 h 240"/>
              <a:gd name="T32" fmla="*/ 62706 w 330"/>
              <a:gd name="T33" fmla="*/ 19050 h 240"/>
              <a:gd name="T34" fmla="*/ 58738 w 330"/>
              <a:gd name="T35" fmla="*/ 24606 h 240"/>
              <a:gd name="T36" fmla="*/ 62706 w 330"/>
              <a:gd name="T37" fmla="*/ 28575 h 240"/>
              <a:gd name="T38" fmla="*/ 44450 w 330"/>
              <a:gd name="T39" fmla="*/ 34925 h 240"/>
              <a:gd name="T40" fmla="*/ 44450 w 330"/>
              <a:gd name="T41" fmla="*/ 38100 h 240"/>
              <a:gd name="T42" fmla="*/ 38100 w 330"/>
              <a:gd name="T43" fmla="*/ 38100 h 240"/>
              <a:gd name="T44" fmla="*/ 38100 w 330"/>
              <a:gd name="T45" fmla="*/ 41275 h 240"/>
              <a:gd name="T46" fmla="*/ 27781 w 330"/>
              <a:gd name="T47" fmla="*/ 47625 h 240"/>
              <a:gd name="T48" fmla="*/ 17463 w 330"/>
              <a:gd name="T49" fmla="*/ 47625 h 240"/>
              <a:gd name="T50" fmla="*/ 10319 w 330"/>
              <a:gd name="T51" fmla="*/ 44450 h 240"/>
              <a:gd name="T52" fmla="*/ 7144 w 330"/>
              <a:gd name="T53" fmla="*/ 47625 h 240"/>
              <a:gd name="T54" fmla="*/ 0 w 330"/>
              <a:gd name="T55" fmla="*/ 41275 h 240"/>
              <a:gd name="T56" fmla="*/ 0 w 330"/>
              <a:gd name="T57" fmla="*/ 24606 h 240"/>
              <a:gd name="T58" fmla="*/ 14288 w 330"/>
              <a:gd name="T59" fmla="*/ 22225 h 240"/>
              <a:gd name="T60" fmla="*/ 10319 w 330"/>
              <a:gd name="T61" fmla="*/ 12700 h 2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30"/>
              <a:gd name="T94" fmla="*/ 0 h 240"/>
              <a:gd name="T95" fmla="*/ 330 w 330"/>
              <a:gd name="T96" fmla="*/ 240 h 2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30" h="240">
                <a:moveTo>
                  <a:pt x="52" y="64"/>
                </a:moveTo>
                <a:lnTo>
                  <a:pt x="52" y="64"/>
                </a:lnTo>
                <a:lnTo>
                  <a:pt x="123" y="96"/>
                </a:lnTo>
                <a:lnTo>
                  <a:pt x="140" y="79"/>
                </a:lnTo>
                <a:lnTo>
                  <a:pt x="192" y="112"/>
                </a:lnTo>
                <a:lnTo>
                  <a:pt x="209" y="127"/>
                </a:lnTo>
                <a:lnTo>
                  <a:pt x="209" y="96"/>
                </a:lnTo>
                <a:lnTo>
                  <a:pt x="192" y="96"/>
                </a:lnTo>
                <a:lnTo>
                  <a:pt x="192" y="79"/>
                </a:lnTo>
                <a:lnTo>
                  <a:pt x="192" y="16"/>
                </a:lnTo>
                <a:lnTo>
                  <a:pt x="192" y="0"/>
                </a:lnTo>
                <a:lnTo>
                  <a:pt x="244" y="0"/>
                </a:lnTo>
                <a:lnTo>
                  <a:pt x="261" y="0"/>
                </a:lnTo>
                <a:lnTo>
                  <a:pt x="313" y="31"/>
                </a:lnTo>
                <a:lnTo>
                  <a:pt x="330" y="64"/>
                </a:lnTo>
                <a:lnTo>
                  <a:pt x="313" y="79"/>
                </a:lnTo>
                <a:lnTo>
                  <a:pt x="313" y="96"/>
                </a:lnTo>
                <a:lnTo>
                  <a:pt x="296" y="127"/>
                </a:lnTo>
                <a:lnTo>
                  <a:pt x="313" y="144"/>
                </a:lnTo>
                <a:lnTo>
                  <a:pt x="227" y="175"/>
                </a:lnTo>
                <a:lnTo>
                  <a:pt x="227" y="192"/>
                </a:lnTo>
                <a:lnTo>
                  <a:pt x="192" y="192"/>
                </a:lnTo>
                <a:lnTo>
                  <a:pt x="192" y="208"/>
                </a:lnTo>
                <a:lnTo>
                  <a:pt x="140" y="240"/>
                </a:lnTo>
                <a:lnTo>
                  <a:pt x="88" y="240"/>
                </a:lnTo>
                <a:lnTo>
                  <a:pt x="52" y="223"/>
                </a:lnTo>
                <a:lnTo>
                  <a:pt x="35" y="240"/>
                </a:lnTo>
                <a:lnTo>
                  <a:pt x="0" y="208"/>
                </a:lnTo>
                <a:lnTo>
                  <a:pt x="0" y="127"/>
                </a:lnTo>
                <a:lnTo>
                  <a:pt x="69" y="112"/>
                </a:lnTo>
                <a:lnTo>
                  <a:pt x="52" y="64"/>
                </a:lnTo>
                <a:close/>
              </a:path>
            </a:pathLst>
          </a:custGeom>
          <a:solidFill>
            <a:schemeClr val="accent1"/>
          </a:solidFill>
          <a:ln w="9525">
            <a:solidFill>
              <a:srgbClr val="B2B2B2"/>
            </a:solidFill>
            <a:round/>
            <a:headEnd/>
            <a:tailEnd/>
          </a:ln>
        </p:spPr>
        <p:txBody>
          <a:bodyPr/>
          <a:lstStyle/>
          <a:p>
            <a:endParaRPr lang="en-AU" dirty="0"/>
          </a:p>
        </p:txBody>
      </p:sp>
      <p:sp>
        <p:nvSpPr>
          <p:cNvPr id="282" name="Freeform 280"/>
          <p:cNvSpPr>
            <a:spLocks/>
          </p:cNvSpPr>
          <p:nvPr/>
        </p:nvSpPr>
        <p:spPr bwMode="auto">
          <a:xfrm>
            <a:off x="4972049" y="4757738"/>
            <a:ext cx="274638" cy="254000"/>
          </a:xfrm>
          <a:custGeom>
            <a:avLst/>
            <a:gdLst>
              <a:gd name="T0" fmla="*/ 0 w 345"/>
              <a:gd name="T1" fmla="*/ 56972 h 321"/>
              <a:gd name="T2" fmla="*/ 0 w 345"/>
              <a:gd name="T3" fmla="*/ 56972 h 321"/>
              <a:gd name="T4" fmla="*/ 7164 w 345"/>
              <a:gd name="T5" fmla="*/ 56972 h 321"/>
              <a:gd name="T6" fmla="*/ 14329 w 345"/>
              <a:gd name="T7" fmla="*/ 56972 h 321"/>
              <a:gd name="T8" fmla="*/ 34230 w 345"/>
              <a:gd name="T9" fmla="*/ 60137 h 321"/>
              <a:gd name="T10" fmla="*/ 41395 w 345"/>
              <a:gd name="T11" fmla="*/ 60137 h 321"/>
              <a:gd name="T12" fmla="*/ 54928 w 345"/>
              <a:gd name="T13" fmla="*/ 63302 h 321"/>
              <a:gd name="T14" fmla="*/ 62092 w 345"/>
              <a:gd name="T15" fmla="*/ 60137 h 321"/>
              <a:gd name="T16" fmla="*/ 54928 w 345"/>
              <a:gd name="T17" fmla="*/ 53807 h 321"/>
              <a:gd name="T18" fmla="*/ 54928 w 345"/>
              <a:gd name="T19" fmla="*/ 37981 h 321"/>
              <a:gd name="T20" fmla="*/ 69257 w 345"/>
              <a:gd name="T21" fmla="*/ 34816 h 321"/>
              <a:gd name="T22" fmla="*/ 65276 w 345"/>
              <a:gd name="T23" fmla="*/ 25321 h 321"/>
              <a:gd name="T24" fmla="*/ 54928 w 345"/>
              <a:gd name="T25" fmla="*/ 28486 h 321"/>
              <a:gd name="T26" fmla="*/ 54928 w 345"/>
              <a:gd name="T27" fmla="*/ 25321 h 321"/>
              <a:gd name="T28" fmla="*/ 58908 w 345"/>
              <a:gd name="T29" fmla="*/ 22156 h 321"/>
              <a:gd name="T30" fmla="*/ 54928 w 345"/>
              <a:gd name="T31" fmla="*/ 18991 h 321"/>
              <a:gd name="T32" fmla="*/ 54928 w 345"/>
              <a:gd name="T33" fmla="*/ 9495 h 321"/>
              <a:gd name="T34" fmla="*/ 48559 w 345"/>
              <a:gd name="T35" fmla="*/ 6330 h 321"/>
              <a:gd name="T36" fmla="*/ 41395 w 345"/>
              <a:gd name="T37" fmla="*/ 6330 h 321"/>
              <a:gd name="T38" fmla="*/ 41395 w 345"/>
              <a:gd name="T39" fmla="*/ 9495 h 321"/>
              <a:gd name="T40" fmla="*/ 34230 w 345"/>
              <a:gd name="T41" fmla="*/ 12660 h 321"/>
              <a:gd name="T42" fmla="*/ 27862 w 345"/>
              <a:gd name="T43" fmla="*/ 6330 h 321"/>
              <a:gd name="T44" fmla="*/ 27862 w 345"/>
              <a:gd name="T45" fmla="*/ 0 h 321"/>
              <a:gd name="T46" fmla="*/ 24678 w 345"/>
              <a:gd name="T47" fmla="*/ 0 h 321"/>
              <a:gd name="T48" fmla="*/ 10349 w 345"/>
              <a:gd name="T49" fmla="*/ 0 h 321"/>
              <a:gd name="T50" fmla="*/ 3980 w 345"/>
              <a:gd name="T51" fmla="*/ 3165 h 321"/>
              <a:gd name="T52" fmla="*/ 7164 w 345"/>
              <a:gd name="T53" fmla="*/ 12660 h 321"/>
              <a:gd name="T54" fmla="*/ 7164 w 345"/>
              <a:gd name="T55" fmla="*/ 15826 h 321"/>
              <a:gd name="T56" fmla="*/ 10349 w 345"/>
              <a:gd name="T57" fmla="*/ 28486 h 321"/>
              <a:gd name="T58" fmla="*/ 10349 w 345"/>
              <a:gd name="T59" fmla="*/ 34816 h 321"/>
              <a:gd name="T60" fmla="*/ 3980 w 345"/>
              <a:gd name="T61" fmla="*/ 37981 h 321"/>
              <a:gd name="T62" fmla="*/ 0 w 345"/>
              <a:gd name="T63" fmla="*/ 50642 h 321"/>
              <a:gd name="T64" fmla="*/ 0 w 345"/>
              <a:gd name="T65" fmla="*/ 56972 h 3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5"/>
              <a:gd name="T100" fmla="*/ 0 h 321"/>
              <a:gd name="T101" fmla="*/ 345 w 345"/>
              <a:gd name="T102" fmla="*/ 321 h 32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5" h="321">
                <a:moveTo>
                  <a:pt x="0" y="288"/>
                </a:moveTo>
                <a:lnTo>
                  <a:pt x="0" y="288"/>
                </a:lnTo>
                <a:lnTo>
                  <a:pt x="34" y="288"/>
                </a:lnTo>
                <a:lnTo>
                  <a:pt x="69" y="288"/>
                </a:lnTo>
                <a:lnTo>
                  <a:pt x="172" y="305"/>
                </a:lnTo>
                <a:lnTo>
                  <a:pt x="207" y="305"/>
                </a:lnTo>
                <a:lnTo>
                  <a:pt x="276" y="321"/>
                </a:lnTo>
                <a:lnTo>
                  <a:pt x="311" y="305"/>
                </a:lnTo>
                <a:lnTo>
                  <a:pt x="276" y="273"/>
                </a:lnTo>
                <a:lnTo>
                  <a:pt x="276" y="192"/>
                </a:lnTo>
                <a:lnTo>
                  <a:pt x="345" y="177"/>
                </a:lnTo>
                <a:lnTo>
                  <a:pt x="328" y="129"/>
                </a:lnTo>
                <a:lnTo>
                  <a:pt x="276" y="144"/>
                </a:lnTo>
                <a:lnTo>
                  <a:pt x="276" y="129"/>
                </a:lnTo>
                <a:lnTo>
                  <a:pt x="293" y="113"/>
                </a:lnTo>
                <a:lnTo>
                  <a:pt x="276" y="96"/>
                </a:lnTo>
                <a:lnTo>
                  <a:pt x="276" y="48"/>
                </a:lnTo>
                <a:lnTo>
                  <a:pt x="241" y="33"/>
                </a:lnTo>
                <a:lnTo>
                  <a:pt x="207" y="33"/>
                </a:lnTo>
                <a:lnTo>
                  <a:pt x="207" y="48"/>
                </a:lnTo>
                <a:lnTo>
                  <a:pt x="172" y="65"/>
                </a:lnTo>
                <a:lnTo>
                  <a:pt x="138" y="33"/>
                </a:lnTo>
                <a:lnTo>
                  <a:pt x="138" y="0"/>
                </a:lnTo>
                <a:lnTo>
                  <a:pt x="121" y="0"/>
                </a:lnTo>
                <a:lnTo>
                  <a:pt x="51" y="0"/>
                </a:lnTo>
                <a:lnTo>
                  <a:pt x="17" y="17"/>
                </a:lnTo>
                <a:lnTo>
                  <a:pt x="34" y="65"/>
                </a:lnTo>
                <a:lnTo>
                  <a:pt x="34" y="81"/>
                </a:lnTo>
                <a:lnTo>
                  <a:pt x="51" y="144"/>
                </a:lnTo>
                <a:lnTo>
                  <a:pt x="51" y="177"/>
                </a:lnTo>
                <a:lnTo>
                  <a:pt x="17" y="192"/>
                </a:lnTo>
                <a:lnTo>
                  <a:pt x="0" y="257"/>
                </a:lnTo>
                <a:lnTo>
                  <a:pt x="0" y="288"/>
                </a:lnTo>
                <a:close/>
              </a:path>
            </a:pathLst>
          </a:custGeom>
          <a:solidFill>
            <a:schemeClr val="accent1"/>
          </a:solidFill>
          <a:ln w="9525">
            <a:solidFill>
              <a:srgbClr val="B2B2B2"/>
            </a:solidFill>
            <a:round/>
            <a:headEnd/>
            <a:tailEnd/>
          </a:ln>
        </p:spPr>
        <p:txBody>
          <a:bodyPr/>
          <a:lstStyle/>
          <a:p>
            <a:endParaRPr lang="en-AU" dirty="0"/>
          </a:p>
        </p:txBody>
      </p:sp>
      <p:sp>
        <p:nvSpPr>
          <p:cNvPr id="283" name="Freeform 281"/>
          <p:cNvSpPr>
            <a:spLocks/>
          </p:cNvSpPr>
          <p:nvPr/>
        </p:nvSpPr>
        <p:spPr bwMode="auto">
          <a:xfrm>
            <a:off x="4913313" y="3944938"/>
            <a:ext cx="346075" cy="304800"/>
          </a:xfrm>
          <a:custGeom>
            <a:avLst/>
            <a:gdLst>
              <a:gd name="T0" fmla="*/ 14320 w 435"/>
              <a:gd name="T1" fmla="*/ 54769 h 384"/>
              <a:gd name="T2" fmla="*/ 14320 w 435"/>
              <a:gd name="T3" fmla="*/ 54769 h 384"/>
              <a:gd name="T4" fmla="*/ 10342 w 435"/>
              <a:gd name="T5" fmla="*/ 47625 h 384"/>
              <a:gd name="T6" fmla="*/ 7160 w 435"/>
              <a:gd name="T7" fmla="*/ 47625 h 384"/>
              <a:gd name="T8" fmla="*/ 0 w 435"/>
              <a:gd name="T9" fmla="*/ 38100 h 384"/>
              <a:gd name="T10" fmla="*/ 3978 w 435"/>
              <a:gd name="T11" fmla="*/ 35719 h 384"/>
              <a:gd name="T12" fmla="*/ 3978 w 435"/>
              <a:gd name="T13" fmla="*/ 28575 h 384"/>
              <a:gd name="T14" fmla="*/ 3978 w 435"/>
              <a:gd name="T15" fmla="*/ 22225 h 384"/>
              <a:gd name="T16" fmla="*/ 0 w 435"/>
              <a:gd name="T17" fmla="*/ 19050 h 384"/>
              <a:gd name="T18" fmla="*/ 0 w 435"/>
              <a:gd name="T19" fmla="*/ 16669 h 384"/>
              <a:gd name="T20" fmla="*/ 3978 w 435"/>
              <a:gd name="T21" fmla="*/ 12700 h 384"/>
              <a:gd name="T22" fmla="*/ 3978 w 435"/>
              <a:gd name="T23" fmla="*/ 9525 h 384"/>
              <a:gd name="T24" fmla="*/ 10342 w 435"/>
              <a:gd name="T25" fmla="*/ 3175 h 384"/>
              <a:gd name="T26" fmla="*/ 10342 w 435"/>
              <a:gd name="T27" fmla="*/ 0 h 384"/>
              <a:gd name="T28" fmla="*/ 17503 w 435"/>
              <a:gd name="T29" fmla="*/ 0 h 384"/>
              <a:gd name="T30" fmla="*/ 27845 w 435"/>
              <a:gd name="T31" fmla="*/ 3175 h 384"/>
              <a:gd name="T32" fmla="*/ 35005 w 435"/>
              <a:gd name="T33" fmla="*/ 3175 h 384"/>
              <a:gd name="T34" fmla="*/ 35005 w 435"/>
              <a:gd name="T35" fmla="*/ 9525 h 384"/>
              <a:gd name="T36" fmla="*/ 55690 w 435"/>
              <a:gd name="T37" fmla="*/ 16669 h 384"/>
              <a:gd name="T38" fmla="*/ 58873 w 435"/>
              <a:gd name="T39" fmla="*/ 12700 h 384"/>
              <a:gd name="T40" fmla="*/ 58873 w 435"/>
              <a:gd name="T41" fmla="*/ 7144 h 384"/>
              <a:gd name="T42" fmla="*/ 70011 w 435"/>
              <a:gd name="T43" fmla="*/ 0 h 384"/>
              <a:gd name="T44" fmla="*/ 76375 w 435"/>
              <a:gd name="T45" fmla="*/ 3175 h 384"/>
              <a:gd name="T46" fmla="*/ 76375 w 435"/>
              <a:gd name="T47" fmla="*/ 7144 h 384"/>
              <a:gd name="T48" fmla="*/ 86718 w 435"/>
              <a:gd name="T49" fmla="*/ 7144 h 384"/>
              <a:gd name="T50" fmla="*/ 83535 w 435"/>
              <a:gd name="T51" fmla="*/ 19050 h 384"/>
              <a:gd name="T52" fmla="*/ 86718 w 435"/>
              <a:gd name="T53" fmla="*/ 26194 h 384"/>
              <a:gd name="T54" fmla="*/ 86718 w 435"/>
              <a:gd name="T55" fmla="*/ 60325 h 384"/>
              <a:gd name="T56" fmla="*/ 86718 w 435"/>
              <a:gd name="T57" fmla="*/ 69850 h 384"/>
              <a:gd name="T58" fmla="*/ 83535 w 435"/>
              <a:gd name="T59" fmla="*/ 73819 h 384"/>
              <a:gd name="T60" fmla="*/ 80353 w 435"/>
              <a:gd name="T61" fmla="*/ 76200 h 384"/>
              <a:gd name="T62" fmla="*/ 38188 w 435"/>
              <a:gd name="T63" fmla="*/ 54769 h 384"/>
              <a:gd name="T64" fmla="*/ 31823 w 435"/>
              <a:gd name="T65" fmla="*/ 57150 h 384"/>
              <a:gd name="T66" fmla="*/ 27845 w 435"/>
              <a:gd name="T67" fmla="*/ 54769 h 384"/>
              <a:gd name="T68" fmla="*/ 14320 w 435"/>
              <a:gd name="T69" fmla="*/ 54769 h 3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5"/>
              <a:gd name="T106" fmla="*/ 0 h 384"/>
              <a:gd name="T107" fmla="*/ 435 w 435"/>
              <a:gd name="T108" fmla="*/ 384 h 3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5" h="384">
                <a:moveTo>
                  <a:pt x="69" y="273"/>
                </a:moveTo>
                <a:lnTo>
                  <a:pt x="69" y="273"/>
                </a:lnTo>
                <a:lnTo>
                  <a:pt x="51" y="240"/>
                </a:lnTo>
                <a:lnTo>
                  <a:pt x="34" y="240"/>
                </a:lnTo>
                <a:lnTo>
                  <a:pt x="0" y="192"/>
                </a:lnTo>
                <a:lnTo>
                  <a:pt x="17" y="177"/>
                </a:lnTo>
                <a:lnTo>
                  <a:pt x="17" y="144"/>
                </a:lnTo>
                <a:lnTo>
                  <a:pt x="17" y="112"/>
                </a:lnTo>
                <a:lnTo>
                  <a:pt x="0" y="96"/>
                </a:lnTo>
                <a:lnTo>
                  <a:pt x="0" y="81"/>
                </a:lnTo>
                <a:lnTo>
                  <a:pt x="17" y="64"/>
                </a:lnTo>
                <a:lnTo>
                  <a:pt x="17" y="48"/>
                </a:lnTo>
                <a:lnTo>
                  <a:pt x="51" y="16"/>
                </a:lnTo>
                <a:lnTo>
                  <a:pt x="51" y="0"/>
                </a:lnTo>
                <a:lnTo>
                  <a:pt x="86" y="0"/>
                </a:lnTo>
                <a:lnTo>
                  <a:pt x="140" y="16"/>
                </a:lnTo>
                <a:lnTo>
                  <a:pt x="174" y="16"/>
                </a:lnTo>
                <a:lnTo>
                  <a:pt x="174" y="48"/>
                </a:lnTo>
                <a:lnTo>
                  <a:pt x="278" y="81"/>
                </a:lnTo>
                <a:lnTo>
                  <a:pt x="295" y="64"/>
                </a:lnTo>
                <a:lnTo>
                  <a:pt x="295" y="33"/>
                </a:lnTo>
                <a:lnTo>
                  <a:pt x="349" y="0"/>
                </a:lnTo>
                <a:lnTo>
                  <a:pt x="384" y="16"/>
                </a:lnTo>
                <a:lnTo>
                  <a:pt x="384" y="33"/>
                </a:lnTo>
                <a:lnTo>
                  <a:pt x="435" y="33"/>
                </a:lnTo>
                <a:lnTo>
                  <a:pt x="418" y="96"/>
                </a:lnTo>
                <a:lnTo>
                  <a:pt x="435" y="129"/>
                </a:lnTo>
                <a:lnTo>
                  <a:pt x="435" y="304"/>
                </a:lnTo>
                <a:lnTo>
                  <a:pt x="435" y="352"/>
                </a:lnTo>
                <a:lnTo>
                  <a:pt x="418" y="369"/>
                </a:lnTo>
                <a:lnTo>
                  <a:pt x="401" y="384"/>
                </a:lnTo>
                <a:lnTo>
                  <a:pt x="192" y="273"/>
                </a:lnTo>
                <a:lnTo>
                  <a:pt x="157" y="288"/>
                </a:lnTo>
                <a:lnTo>
                  <a:pt x="140" y="273"/>
                </a:lnTo>
                <a:lnTo>
                  <a:pt x="69" y="273"/>
                </a:lnTo>
                <a:close/>
              </a:path>
            </a:pathLst>
          </a:custGeom>
          <a:solidFill>
            <a:schemeClr val="accent1"/>
          </a:solidFill>
          <a:ln w="9525">
            <a:solidFill>
              <a:srgbClr val="B2B2B2"/>
            </a:solidFill>
            <a:round/>
            <a:headEnd/>
            <a:tailEnd/>
          </a:ln>
        </p:spPr>
        <p:txBody>
          <a:bodyPr/>
          <a:lstStyle/>
          <a:p>
            <a:endParaRPr lang="en-AU" dirty="0"/>
          </a:p>
        </p:txBody>
      </p:sp>
      <p:sp>
        <p:nvSpPr>
          <p:cNvPr id="284" name="Freeform 282"/>
          <p:cNvSpPr>
            <a:spLocks/>
          </p:cNvSpPr>
          <p:nvPr/>
        </p:nvSpPr>
        <p:spPr bwMode="auto">
          <a:xfrm>
            <a:off x="5246687" y="3971926"/>
            <a:ext cx="246063" cy="227013"/>
          </a:xfrm>
          <a:custGeom>
            <a:avLst/>
            <a:gdLst>
              <a:gd name="T0" fmla="*/ 60922 w 311"/>
              <a:gd name="T1" fmla="*/ 49659 h 288"/>
              <a:gd name="T2" fmla="*/ 60922 w 311"/>
              <a:gd name="T3" fmla="*/ 49659 h 288"/>
              <a:gd name="T4" fmla="*/ 50637 w 311"/>
              <a:gd name="T5" fmla="*/ 55965 h 288"/>
              <a:gd name="T6" fmla="*/ 47472 w 311"/>
              <a:gd name="T7" fmla="*/ 52812 h 288"/>
              <a:gd name="T8" fmla="*/ 3165 w 311"/>
              <a:gd name="T9" fmla="*/ 52812 h 288"/>
              <a:gd name="T10" fmla="*/ 3165 w 311"/>
              <a:gd name="T11" fmla="*/ 18918 h 288"/>
              <a:gd name="T12" fmla="*/ 0 w 311"/>
              <a:gd name="T13" fmla="*/ 11824 h 288"/>
              <a:gd name="T14" fmla="*/ 3165 w 311"/>
              <a:gd name="T15" fmla="*/ 0 h 288"/>
              <a:gd name="T16" fmla="*/ 3165 w 311"/>
              <a:gd name="T17" fmla="*/ 2365 h 288"/>
              <a:gd name="T18" fmla="*/ 13450 w 311"/>
              <a:gd name="T19" fmla="*/ 2365 h 288"/>
              <a:gd name="T20" fmla="*/ 23736 w 311"/>
              <a:gd name="T21" fmla="*/ 5518 h 288"/>
              <a:gd name="T22" fmla="*/ 37186 w 311"/>
              <a:gd name="T23" fmla="*/ 2365 h 288"/>
              <a:gd name="T24" fmla="*/ 40351 w 311"/>
              <a:gd name="T25" fmla="*/ 2365 h 288"/>
              <a:gd name="T26" fmla="*/ 40351 w 311"/>
              <a:gd name="T27" fmla="*/ 5518 h 288"/>
              <a:gd name="T28" fmla="*/ 44307 w 311"/>
              <a:gd name="T29" fmla="*/ 2365 h 288"/>
              <a:gd name="T30" fmla="*/ 44307 w 311"/>
              <a:gd name="T31" fmla="*/ 5518 h 288"/>
              <a:gd name="T32" fmla="*/ 50637 w 311"/>
              <a:gd name="T33" fmla="*/ 2365 h 288"/>
              <a:gd name="T34" fmla="*/ 54593 w 311"/>
              <a:gd name="T35" fmla="*/ 14977 h 288"/>
              <a:gd name="T36" fmla="*/ 50637 w 311"/>
              <a:gd name="T37" fmla="*/ 24435 h 288"/>
              <a:gd name="T38" fmla="*/ 47472 w 311"/>
              <a:gd name="T39" fmla="*/ 18918 h 288"/>
              <a:gd name="T40" fmla="*/ 44307 w 311"/>
              <a:gd name="T41" fmla="*/ 9459 h 288"/>
              <a:gd name="T42" fmla="*/ 44307 w 311"/>
              <a:gd name="T43" fmla="*/ 11824 h 288"/>
              <a:gd name="T44" fmla="*/ 44307 w 311"/>
              <a:gd name="T45" fmla="*/ 14977 h 288"/>
              <a:gd name="T46" fmla="*/ 60922 w 311"/>
              <a:gd name="T47" fmla="*/ 49659 h 2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11"/>
              <a:gd name="T73" fmla="*/ 0 h 288"/>
              <a:gd name="T74" fmla="*/ 311 w 311"/>
              <a:gd name="T75" fmla="*/ 288 h 28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11" h="288">
                <a:moveTo>
                  <a:pt x="311" y="255"/>
                </a:moveTo>
                <a:lnTo>
                  <a:pt x="311" y="255"/>
                </a:lnTo>
                <a:lnTo>
                  <a:pt x="259" y="288"/>
                </a:lnTo>
                <a:lnTo>
                  <a:pt x="242" y="271"/>
                </a:lnTo>
                <a:lnTo>
                  <a:pt x="17" y="271"/>
                </a:lnTo>
                <a:lnTo>
                  <a:pt x="17" y="96"/>
                </a:lnTo>
                <a:lnTo>
                  <a:pt x="0" y="63"/>
                </a:lnTo>
                <a:lnTo>
                  <a:pt x="17" y="0"/>
                </a:lnTo>
                <a:lnTo>
                  <a:pt x="17" y="15"/>
                </a:lnTo>
                <a:lnTo>
                  <a:pt x="69" y="15"/>
                </a:lnTo>
                <a:lnTo>
                  <a:pt x="121" y="31"/>
                </a:lnTo>
                <a:lnTo>
                  <a:pt x="190" y="15"/>
                </a:lnTo>
                <a:lnTo>
                  <a:pt x="207" y="15"/>
                </a:lnTo>
                <a:lnTo>
                  <a:pt x="207" y="31"/>
                </a:lnTo>
                <a:lnTo>
                  <a:pt x="225" y="15"/>
                </a:lnTo>
                <a:lnTo>
                  <a:pt x="225" y="31"/>
                </a:lnTo>
                <a:lnTo>
                  <a:pt x="259" y="15"/>
                </a:lnTo>
                <a:lnTo>
                  <a:pt x="277" y="79"/>
                </a:lnTo>
                <a:lnTo>
                  <a:pt x="259" y="127"/>
                </a:lnTo>
                <a:lnTo>
                  <a:pt x="242" y="96"/>
                </a:lnTo>
                <a:lnTo>
                  <a:pt x="225" y="48"/>
                </a:lnTo>
                <a:lnTo>
                  <a:pt x="225" y="63"/>
                </a:lnTo>
                <a:lnTo>
                  <a:pt x="225" y="79"/>
                </a:lnTo>
                <a:lnTo>
                  <a:pt x="311" y="255"/>
                </a:lnTo>
                <a:close/>
              </a:path>
            </a:pathLst>
          </a:custGeom>
          <a:solidFill>
            <a:schemeClr val="accent1"/>
          </a:solidFill>
          <a:ln w="9525">
            <a:solidFill>
              <a:srgbClr val="B2B2B2"/>
            </a:solidFill>
            <a:round/>
            <a:headEnd/>
            <a:tailEnd/>
          </a:ln>
        </p:spPr>
        <p:txBody>
          <a:bodyPr/>
          <a:lstStyle/>
          <a:p>
            <a:endParaRPr lang="en-AU" dirty="0"/>
          </a:p>
        </p:txBody>
      </p:sp>
      <p:sp>
        <p:nvSpPr>
          <p:cNvPr id="285" name="Freeform 283"/>
          <p:cNvSpPr>
            <a:spLocks/>
          </p:cNvSpPr>
          <p:nvPr/>
        </p:nvSpPr>
        <p:spPr bwMode="auto">
          <a:xfrm>
            <a:off x="5602287" y="4402138"/>
            <a:ext cx="220663" cy="266700"/>
          </a:xfrm>
          <a:custGeom>
            <a:avLst/>
            <a:gdLst>
              <a:gd name="T0" fmla="*/ 6327 w 279"/>
              <a:gd name="T1" fmla="*/ 40481 h 336"/>
              <a:gd name="T2" fmla="*/ 6327 w 279"/>
              <a:gd name="T3" fmla="*/ 40481 h 336"/>
              <a:gd name="T4" fmla="*/ 0 w 279"/>
              <a:gd name="T5" fmla="*/ 47625 h 336"/>
              <a:gd name="T6" fmla="*/ 0 w 279"/>
              <a:gd name="T7" fmla="*/ 64294 h 336"/>
              <a:gd name="T8" fmla="*/ 3164 w 279"/>
              <a:gd name="T9" fmla="*/ 66675 h 336"/>
              <a:gd name="T10" fmla="*/ 13445 w 279"/>
              <a:gd name="T11" fmla="*/ 57150 h 336"/>
              <a:gd name="T12" fmla="*/ 27682 w 279"/>
              <a:gd name="T13" fmla="*/ 47625 h 336"/>
              <a:gd name="T14" fmla="*/ 37964 w 279"/>
              <a:gd name="T15" fmla="*/ 38100 h 336"/>
              <a:gd name="T16" fmla="*/ 44291 w 279"/>
              <a:gd name="T17" fmla="*/ 31750 h 336"/>
              <a:gd name="T18" fmla="*/ 54573 w 279"/>
              <a:gd name="T19" fmla="*/ 7144 h 336"/>
              <a:gd name="T20" fmla="*/ 54573 w 279"/>
              <a:gd name="T21" fmla="*/ 0 h 336"/>
              <a:gd name="T22" fmla="*/ 51409 w 279"/>
              <a:gd name="T23" fmla="*/ 0 h 336"/>
              <a:gd name="T24" fmla="*/ 44291 w 279"/>
              <a:gd name="T25" fmla="*/ 2381 h 336"/>
              <a:gd name="T26" fmla="*/ 20564 w 279"/>
              <a:gd name="T27" fmla="*/ 9525 h 336"/>
              <a:gd name="T28" fmla="*/ 16609 w 279"/>
              <a:gd name="T29" fmla="*/ 7144 h 336"/>
              <a:gd name="T30" fmla="*/ 13445 w 279"/>
              <a:gd name="T31" fmla="*/ 2381 h 336"/>
              <a:gd name="T32" fmla="*/ 10282 w 279"/>
              <a:gd name="T33" fmla="*/ 7144 h 336"/>
              <a:gd name="T34" fmla="*/ 10282 w 279"/>
              <a:gd name="T35" fmla="*/ 9525 h 336"/>
              <a:gd name="T36" fmla="*/ 16609 w 279"/>
              <a:gd name="T37" fmla="*/ 16669 h 336"/>
              <a:gd name="T38" fmla="*/ 34009 w 279"/>
              <a:gd name="T39" fmla="*/ 19050 h 336"/>
              <a:gd name="T40" fmla="*/ 37964 w 279"/>
              <a:gd name="T41" fmla="*/ 19050 h 336"/>
              <a:gd name="T42" fmla="*/ 23727 w 279"/>
              <a:gd name="T43" fmla="*/ 34925 h 336"/>
              <a:gd name="T44" fmla="*/ 13445 w 279"/>
              <a:gd name="T45" fmla="*/ 34925 h 336"/>
              <a:gd name="T46" fmla="*/ 6327 w 279"/>
              <a:gd name="T47" fmla="*/ 40481 h 3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79"/>
              <a:gd name="T73" fmla="*/ 0 h 336"/>
              <a:gd name="T74" fmla="*/ 279 w 279"/>
              <a:gd name="T75" fmla="*/ 336 h 3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79" h="336">
                <a:moveTo>
                  <a:pt x="35" y="207"/>
                </a:moveTo>
                <a:lnTo>
                  <a:pt x="35" y="207"/>
                </a:lnTo>
                <a:lnTo>
                  <a:pt x="0" y="240"/>
                </a:lnTo>
                <a:lnTo>
                  <a:pt x="0" y="321"/>
                </a:lnTo>
                <a:lnTo>
                  <a:pt x="18" y="336"/>
                </a:lnTo>
                <a:lnTo>
                  <a:pt x="69" y="288"/>
                </a:lnTo>
                <a:lnTo>
                  <a:pt x="141" y="240"/>
                </a:lnTo>
                <a:lnTo>
                  <a:pt x="192" y="192"/>
                </a:lnTo>
                <a:lnTo>
                  <a:pt x="227" y="159"/>
                </a:lnTo>
                <a:lnTo>
                  <a:pt x="279" y="33"/>
                </a:lnTo>
                <a:lnTo>
                  <a:pt x="279" y="0"/>
                </a:lnTo>
                <a:lnTo>
                  <a:pt x="261" y="0"/>
                </a:lnTo>
                <a:lnTo>
                  <a:pt x="227" y="15"/>
                </a:lnTo>
                <a:lnTo>
                  <a:pt x="104" y="48"/>
                </a:lnTo>
                <a:lnTo>
                  <a:pt x="87" y="33"/>
                </a:lnTo>
                <a:lnTo>
                  <a:pt x="69" y="15"/>
                </a:lnTo>
                <a:lnTo>
                  <a:pt x="52" y="33"/>
                </a:lnTo>
                <a:lnTo>
                  <a:pt x="52" y="48"/>
                </a:lnTo>
                <a:lnTo>
                  <a:pt x="87" y="81"/>
                </a:lnTo>
                <a:lnTo>
                  <a:pt x="175" y="96"/>
                </a:lnTo>
                <a:lnTo>
                  <a:pt x="192" y="96"/>
                </a:lnTo>
                <a:lnTo>
                  <a:pt x="121" y="177"/>
                </a:lnTo>
                <a:lnTo>
                  <a:pt x="69" y="177"/>
                </a:lnTo>
                <a:lnTo>
                  <a:pt x="35" y="207"/>
                </a:lnTo>
              </a:path>
            </a:pathLst>
          </a:custGeom>
          <a:solidFill>
            <a:schemeClr val="accent1"/>
          </a:solidFill>
          <a:ln w="9525">
            <a:solidFill>
              <a:srgbClr val="B2B2B2"/>
            </a:solidFill>
            <a:prstDash val="solid"/>
            <a:round/>
            <a:headEnd/>
            <a:tailEnd/>
          </a:ln>
        </p:spPr>
        <p:txBody>
          <a:bodyPr/>
          <a:lstStyle/>
          <a:p>
            <a:endParaRPr lang="en-AU" dirty="0"/>
          </a:p>
        </p:txBody>
      </p:sp>
      <p:sp>
        <p:nvSpPr>
          <p:cNvPr id="286" name="Freeform 284"/>
          <p:cNvSpPr>
            <a:spLocks/>
          </p:cNvSpPr>
          <p:nvPr/>
        </p:nvSpPr>
        <p:spPr bwMode="auto">
          <a:xfrm>
            <a:off x="5024437" y="4414838"/>
            <a:ext cx="288925" cy="165100"/>
          </a:xfrm>
          <a:custGeom>
            <a:avLst/>
            <a:gdLst>
              <a:gd name="T0" fmla="*/ 44572 w 363"/>
              <a:gd name="T1" fmla="*/ 0 h 210"/>
              <a:gd name="T2" fmla="*/ 44572 w 363"/>
              <a:gd name="T3" fmla="*/ 0 h 210"/>
              <a:gd name="T4" fmla="*/ 51736 w 363"/>
              <a:gd name="T5" fmla="*/ 6290 h 210"/>
              <a:gd name="T6" fmla="*/ 51736 w 363"/>
              <a:gd name="T7" fmla="*/ 12579 h 210"/>
              <a:gd name="T8" fmla="*/ 58899 w 363"/>
              <a:gd name="T9" fmla="*/ 15724 h 210"/>
              <a:gd name="T10" fmla="*/ 72430 w 363"/>
              <a:gd name="T11" fmla="*/ 31448 h 210"/>
              <a:gd name="T12" fmla="*/ 48552 w 363"/>
              <a:gd name="T13" fmla="*/ 31448 h 210"/>
              <a:gd name="T14" fmla="*/ 44572 w 363"/>
              <a:gd name="T15" fmla="*/ 34592 h 210"/>
              <a:gd name="T16" fmla="*/ 35021 w 363"/>
              <a:gd name="T17" fmla="*/ 34592 h 210"/>
              <a:gd name="T18" fmla="*/ 31042 w 363"/>
              <a:gd name="T19" fmla="*/ 31448 h 210"/>
              <a:gd name="T20" fmla="*/ 27858 w 363"/>
              <a:gd name="T21" fmla="*/ 31448 h 210"/>
              <a:gd name="T22" fmla="*/ 24674 w 363"/>
              <a:gd name="T23" fmla="*/ 36951 h 210"/>
              <a:gd name="T24" fmla="*/ 14327 w 363"/>
              <a:gd name="T25" fmla="*/ 40882 h 210"/>
              <a:gd name="T26" fmla="*/ 10347 w 363"/>
              <a:gd name="T27" fmla="*/ 40882 h 210"/>
              <a:gd name="T28" fmla="*/ 3980 w 363"/>
              <a:gd name="T29" fmla="*/ 31448 h 210"/>
              <a:gd name="T30" fmla="*/ 0 w 363"/>
              <a:gd name="T31" fmla="*/ 27517 h 210"/>
              <a:gd name="T32" fmla="*/ 7163 w 363"/>
              <a:gd name="T33" fmla="*/ 18869 h 210"/>
              <a:gd name="T34" fmla="*/ 24674 w 363"/>
              <a:gd name="T35" fmla="*/ 15724 h 210"/>
              <a:gd name="T36" fmla="*/ 27858 w 363"/>
              <a:gd name="T37" fmla="*/ 12579 h 210"/>
              <a:gd name="T38" fmla="*/ 24674 w 363"/>
              <a:gd name="T39" fmla="*/ 12579 h 210"/>
              <a:gd name="T40" fmla="*/ 35021 w 363"/>
              <a:gd name="T41" fmla="*/ 9434 h 210"/>
              <a:gd name="T42" fmla="*/ 41389 w 363"/>
              <a:gd name="T43" fmla="*/ 3145 h 210"/>
              <a:gd name="T44" fmla="*/ 44572 w 363"/>
              <a:gd name="T45" fmla="*/ 0 h 21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63"/>
              <a:gd name="T70" fmla="*/ 0 h 210"/>
              <a:gd name="T71" fmla="*/ 363 w 363"/>
              <a:gd name="T72" fmla="*/ 210 h 21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63" h="210">
                <a:moveTo>
                  <a:pt x="224" y="0"/>
                </a:moveTo>
                <a:lnTo>
                  <a:pt x="224" y="0"/>
                </a:lnTo>
                <a:lnTo>
                  <a:pt x="259" y="33"/>
                </a:lnTo>
                <a:lnTo>
                  <a:pt x="259" y="66"/>
                </a:lnTo>
                <a:lnTo>
                  <a:pt x="294" y="81"/>
                </a:lnTo>
                <a:lnTo>
                  <a:pt x="363" y="162"/>
                </a:lnTo>
                <a:lnTo>
                  <a:pt x="242" y="162"/>
                </a:lnTo>
                <a:lnTo>
                  <a:pt x="224" y="177"/>
                </a:lnTo>
                <a:lnTo>
                  <a:pt x="173" y="177"/>
                </a:lnTo>
                <a:lnTo>
                  <a:pt x="155" y="162"/>
                </a:lnTo>
                <a:lnTo>
                  <a:pt x="138" y="162"/>
                </a:lnTo>
                <a:lnTo>
                  <a:pt x="121" y="192"/>
                </a:lnTo>
                <a:lnTo>
                  <a:pt x="69" y="210"/>
                </a:lnTo>
                <a:lnTo>
                  <a:pt x="52" y="210"/>
                </a:lnTo>
                <a:lnTo>
                  <a:pt x="17" y="162"/>
                </a:lnTo>
                <a:lnTo>
                  <a:pt x="0" y="144"/>
                </a:lnTo>
                <a:lnTo>
                  <a:pt x="34" y="96"/>
                </a:lnTo>
                <a:lnTo>
                  <a:pt x="121" y="81"/>
                </a:lnTo>
                <a:lnTo>
                  <a:pt x="138" y="66"/>
                </a:lnTo>
                <a:lnTo>
                  <a:pt x="121" y="66"/>
                </a:lnTo>
                <a:lnTo>
                  <a:pt x="173" y="48"/>
                </a:lnTo>
                <a:lnTo>
                  <a:pt x="207" y="18"/>
                </a:lnTo>
                <a:lnTo>
                  <a:pt x="224" y="0"/>
                </a:lnTo>
                <a:close/>
              </a:path>
            </a:pathLst>
          </a:custGeom>
          <a:solidFill>
            <a:schemeClr val="accent1"/>
          </a:solidFill>
          <a:ln w="9525">
            <a:solidFill>
              <a:srgbClr val="B2B2B2"/>
            </a:solidFill>
            <a:round/>
            <a:headEnd/>
            <a:tailEnd/>
          </a:ln>
        </p:spPr>
        <p:txBody>
          <a:bodyPr/>
          <a:lstStyle/>
          <a:p>
            <a:endParaRPr lang="en-AU" dirty="0"/>
          </a:p>
        </p:txBody>
      </p:sp>
      <p:sp>
        <p:nvSpPr>
          <p:cNvPr id="287" name="Freeform 285"/>
          <p:cNvSpPr>
            <a:spLocks/>
          </p:cNvSpPr>
          <p:nvPr/>
        </p:nvSpPr>
        <p:spPr bwMode="auto">
          <a:xfrm>
            <a:off x="5013324" y="4160838"/>
            <a:ext cx="217488" cy="330200"/>
          </a:xfrm>
          <a:custGeom>
            <a:avLst/>
            <a:gdLst>
              <a:gd name="T0" fmla="*/ 6327 w 275"/>
              <a:gd name="T1" fmla="*/ 3190 h 414"/>
              <a:gd name="T2" fmla="*/ 6327 w 275"/>
              <a:gd name="T3" fmla="*/ 3190 h 414"/>
              <a:gd name="T4" fmla="*/ 6327 w 275"/>
              <a:gd name="T5" fmla="*/ 9571 h 414"/>
              <a:gd name="T6" fmla="*/ 13445 w 275"/>
              <a:gd name="T7" fmla="*/ 15952 h 414"/>
              <a:gd name="T8" fmla="*/ 10281 w 275"/>
              <a:gd name="T9" fmla="*/ 35094 h 414"/>
              <a:gd name="T10" fmla="*/ 0 w 275"/>
              <a:gd name="T11" fmla="*/ 48653 h 414"/>
              <a:gd name="T12" fmla="*/ 0 w 275"/>
              <a:gd name="T13" fmla="*/ 51045 h 414"/>
              <a:gd name="T14" fmla="*/ 3163 w 275"/>
              <a:gd name="T15" fmla="*/ 54236 h 414"/>
              <a:gd name="T16" fmla="*/ 3163 w 275"/>
              <a:gd name="T17" fmla="*/ 58224 h 414"/>
              <a:gd name="T18" fmla="*/ 10281 w 275"/>
              <a:gd name="T19" fmla="*/ 70187 h 414"/>
              <a:gd name="T20" fmla="*/ 3163 w 275"/>
              <a:gd name="T21" fmla="*/ 70187 h 414"/>
              <a:gd name="T22" fmla="*/ 3163 w 275"/>
              <a:gd name="T23" fmla="*/ 73378 h 414"/>
              <a:gd name="T24" fmla="*/ 6327 w 275"/>
              <a:gd name="T25" fmla="*/ 77366 h 414"/>
              <a:gd name="T26" fmla="*/ 10281 w 275"/>
              <a:gd name="T27" fmla="*/ 83746 h 414"/>
              <a:gd name="T28" fmla="*/ 26889 w 275"/>
              <a:gd name="T29" fmla="*/ 79758 h 414"/>
              <a:gd name="T30" fmla="*/ 30053 w 275"/>
              <a:gd name="T31" fmla="*/ 77366 h 414"/>
              <a:gd name="T32" fmla="*/ 26889 w 275"/>
              <a:gd name="T33" fmla="*/ 77366 h 414"/>
              <a:gd name="T34" fmla="*/ 37171 w 275"/>
              <a:gd name="T35" fmla="*/ 73378 h 414"/>
              <a:gd name="T36" fmla="*/ 43498 w 275"/>
              <a:gd name="T37" fmla="*/ 67795 h 414"/>
              <a:gd name="T38" fmla="*/ 47452 w 275"/>
              <a:gd name="T39" fmla="*/ 63807 h 414"/>
              <a:gd name="T40" fmla="*/ 50615 w 275"/>
              <a:gd name="T41" fmla="*/ 63807 h 414"/>
              <a:gd name="T42" fmla="*/ 43498 w 275"/>
              <a:gd name="T43" fmla="*/ 54236 h 414"/>
              <a:gd name="T44" fmla="*/ 50615 w 275"/>
              <a:gd name="T45" fmla="*/ 41474 h 414"/>
              <a:gd name="T46" fmla="*/ 53779 w 275"/>
              <a:gd name="T47" fmla="*/ 41474 h 414"/>
              <a:gd name="T48" fmla="*/ 53779 w 275"/>
              <a:gd name="T49" fmla="*/ 38284 h 414"/>
              <a:gd name="T50" fmla="*/ 53779 w 275"/>
              <a:gd name="T51" fmla="*/ 22332 h 414"/>
              <a:gd name="T52" fmla="*/ 13445 w 275"/>
              <a:gd name="T53" fmla="*/ 0 h 414"/>
              <a:gd name="T54" fmla="*/ 6327 w 275"/>
              <a:gd name="T55" fmla="*/ 3190 h 41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5"/>
              <a:gd name="T85" fmla="*/ 0 h 414"/>
              <a:gd name="T86" fmla="*/ 275 w 275"/>
              <a:gd name="T87" fmla="*/ 414 h 41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5" h="414">
                <a:moveTo>
                  <a:pt x="35" y="15"/>
                </a:moveTo>
                <a:lnTo>
                  <a:pt x="35" y="15"/>
                </a:lnTo>
                <a:lnTo>
                  <a:pt x="35" y="48"/>
                </a:lnTo>
                <a:lnTo>
                  <a:pt x="70" y="79"/>
                </a:lnTo>
                <a:lnTo>
                  <a:pt x="52" y="175"/>
                </a:lnTo>
                <a:lnTo>
                  <a:pt x="0" y="240"/>
                </a:lnTo>
                <a:lnTo>
                  <a:pt x="0" y="255"/>
                </a:lnTo>
                <a:lnTo>
                  <a:pt x="18" y="270"/>
                </a:lnTo>
                <a:lnTo>
                  <a:pt x="18" y="288"/>
                </a:lnTo>
                <a:lnTo>
                  <a:pt x="52" y="351"/>
                </a:lnTo>
                <a:lnTo>
                  <a:pt x="18" y="351"/>
                </a:lnTo>
                <a:lnTo>
                  <a:pt x="18" y="366"/>
                </a:lnTo>
                <a:lnTo>
                  <a:pt x="35" y="384"/>
                </a:lnTo>
                <a:lnTo>
                  <a:pt x="52" y="414"/>
                </a:lnTo>
                <a:lnTo>
                  <a:pt x="137" y="399"/>
                </a:lnTo>
                <a:lnTo>
                  <a:pt x="154" y="384"/>
                </a:lnTo>
                <a:lnTo>
                  <a:pt x="137" y="384"/>
                </a:lnTo>
                <a:lnTo>
                  <a:pt x="189" y="366"/>
                </a:lnTo>
                <a:lnTo>
                  <a:pt x="223" y="336"/>
                </a:lnTo>
                <a:lnTo>
                  <a:pt x="240" y="318"/>
                </a:lnTo>
                <a:lnTo>
                  <a:pt x="258" y="318"/>
                </a:lnTo>
                <a:lnTo>
                  <a:pt x="223" y="270"/>
                </a:lnTo>
                <a:lnTo>
                  <a:pt x="258" y="207"/>
                </a:lnTo>
                <a:lnTo>
                  <a:pt x="275" y="207"/>
                </a:lnTo>
                <a:lnTo>
                  <a:pt x="275" y="192"/>
                </a:lnTo>
                <a:lnTo>
                  <a:pt x="275" y="111"/>
                </a:lnTo>
                <a:lnTo>
                  <a:pt x="70" y="0"/>
                </a:lnTo>
                <a:lnTo>
                  <a:pt x="35" y="15"/>
                </a:lnTo>
                <a:close/>
              </a:path>
            </a:pathLst>
          </a:custGeom>
          <a:solidFill>
            <a:schemeClr val="accent1"/>
          </a:solidFill>
          <a:ln w="9525">
            <a:solidFill>
              <a:srgbClr val="B2B2B2"/>
            </a:solidFill>
            <a:round/>
            <a:headEnd/>
            <a:tailEnd/>
          </a:ln>
        </p:spPr>
        <p:txBody>
          <a:bodyPr/>
          <a:lstStyle/>
          <a:p>
            <a:endParaRPr lang="en-AU" dirty="0"/>
          </a:p>
        </p:txBody>
      </p:sp>
      <p:sp>
        <p:nvSpPr>
          <p:cNvPr id="288" name="Freeform 286"/>
          <p:cNvSpPr>
            <a:spLocks/>
          </p:cNvSpPr>
          <p:nvPr/>
        </p:nvSpPr>
        <p:spPr bwMode="auto">
          <a:xfrm>
            <a:off x="5508624" y="4275138"/>
            <a:ext cx="134938" cy="114300"/>
          </a:xfrm>
          <a:custGeom>
            <a:avLst/>
            <a:gdLst>
              <a:gd name="T0" fmla="*/ 29986 w 171"/>
              <a:gd name="T1" fmla="*/ 28575 h 144"/>
              <a:gd name="T2" fmla="*/ 29986 w 171"/>
              <a:gd name="T3" fmla="*/ 28575 h 144"/>
              <a:gd name="T4" fmla="*/ 33143 w 171"/>
              <a:gd name="T5" fmla="*/ 28575 h 144"/>
              <a:gd name="T6" fmla="*/ 22884 w 171"/>
              <a:gd name="T7" fmla="*/ 19050 h 144"/>
              <a:gd name="T8" fmla="*/ 16571 w 171"/>
              <a:gd name="T9" fmla="*/ 11906 h 144"/>
              <a:gd name="T10" fmla="*/ 10258 w 171"/>
              <a:gd name="T11" fmla="*/ 0 h 144"/>
              <a:gd name="T12" fmla="*/ 10258 w 171"/>
              <a:gd name="T13" fmla="*/ 2381 h 144"/>
              <a:gd name="T14" fmla="*/ 3156 w 171"/>
              <a:gd name="T15" fmla="*/ 5556 h 144"/>
              <a:gd name="T16" fmla="*/ 0 w 171"/>
              <a:gd name="T17" fmla="*/ 19050 h 144"/>
              <a:gd name="T18" fmla="*/ 3156 w 171"/>
              <a:gd name="T19" fmla="*/ 19050 h 144"/>
              <a:gd name="T20" fmla="*/ 6313 w 171"/>
              <a:gd name="T21" fmla="*/ 21431 h 144"/>
              <a:gd name="T22" fmla="*/ 6313 w 171"/>
              <a:gd name="T23" fmla="*/ 15081 h 144"/>
              <a:gd name="T24" fmla="*/ 10258 w 171"/>
              <a:gd name="T25" fmla="*/ 19050 h 144"/>
              <a:gd name="T26" fmla="*/ 19728 w 171"/>
              <a:gd name="T27" fmla="*/ 19050 h 144"/>
              <a:gd name="T28" fmla="*/ 29986 w 171"/>
              <a:gd name="T29" fmla="*/ 28575 h 1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144"/>
              <a:gd name="T47" fmla="*/ 171 w 171"/>
              <a:gd name="T48" fmla="*/ 144 h 1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144">
                <a:moveTo>
                  <a:pt x="154" y="144"/>
                </a:moveTo>
                <a:lnTo>
                  <a:pt x="154" y="144"/>
                </a:lnTo>
                <a:lnTo>
                  <a:pt x="171" y="144"/>
                </a:lnTo>
                <a:lnTo>
                  <a:pt x="119" y="96"/>
                </a:lnTo>
                <a:lnTo>
                  <a:pt x="85" y="63"/>
                </a:lnTo>
                <a:lnTo>
                  <a:pt x="52" y="0"/>
                </a:lnTo>
                <a:lnTo>
                  <a:pt x="52" y="15"/>
                </a:lnTo>
                <a:lnTo>
                  <a:pt x="18" y="31"/>
                </a:lnTo>
                <a:lnTo>
                  <a:pt x="0" y="96"/>
                </a:lnTo>
                <a:lnTo>
                  <a:pt x="18" y="96"/>
                </a:lnTo>
                <a:lnTo>
                  <a:pt x="35" y="111"/>
                </a:lnTo>
                <a:lnTo>
                  <a:pt x="35" y="78"/>
                </a:lnTo>
                <a:lnTo>
                  <a:pt x="52" y="96"/>
                </a:lnTo>
                <a:lnTo>
                  <a:pt x="102" y="96"/>
                </a:lnTo>
                <a:lnTo>
                  <a:pt x="154" y="144"/>
                </a:lnTo>
                <a:close/>
              </a:path>
            </a:pathLst>
          </a:custGeom>
          <a:solidFill>
            <a:schemeClr val="accent1"/>
          </a:solidFill>
          <a:ln w="9525">
            <a:solidFill>
              <a:srgbClr val="B2B2B2"/>
            </a:solidFill>
            <a:round/>
            <a:headEnd/>
            <a:tailEnd/>
          </a:ln>
        </p:spPr>
        <p:txBody>
          <a:bodyPr/>
          <a:lstStyle/>
          <a:p>
            <a:endParaRPr lang="en-AU" dirty="0"/>
          </a:p>
        </p:txBody>
      </p:sp>
      <p:sp>
        <p:nvSpPr>
          <p:cNvPr id="289" name="Freeform 287b"/>
          <p:cNvSpPr>
            <a:spLocks/>
          </p:cNvSpPr>
          <p:nvPr/>
        </p:nvSpPr>
        <p:spPr bwMode="auto">
          <a:xfrm>
            <a:off x="5231814" y="4394683"/>
            <a:ext cx="263729" cy="172554"/>
          </a:xfrm>
          <a:custGeom>
            <a:avLst/>
            <a:gdLst/>
            <a:ahLst/>
            <a:cxnLst>
              <a:cxn ang="0">
                <a:pos x="248" y="137"/>
              </a:cxn>
              <a:cxn ang="0">
                <a:pos x="220" y="99"/>
              </a:cxn>
              <a:cxn ang="0">
                <a:pos x="205" y="85"/>
              </a:cxn>
              <a:cxn ang="0">
                <a:pos x="217" y="75"/>
              </a:cxn>
              <a:cxn ang="0">
                <a:pos x="220" y="73"/>
              </a:cxn>
              <a:cxn ang="0">
                <a:pos x="231" y="40"/>
              </a:cxn>
              <a:cxn ang="0">
                <a:pos x="213" y="28"/>
              </a:cxn>
              <a:cxn ang="0">
                <a:pos x="213" y="0"/>
              </a:cxn>
              <a:cxn ang="0">
                <a:pos x="187" y="4"/>
              </a:cxn>
              <a:cxn ang="0">
                <a:pos x="189" y="35"/>
              </a:cxn>
              <a:cxn ang="0">
                <a:pos x="170" y="56"/>
              </a:cxn>
              <a:cxn ang="0">
                <a:pos x="139" y="44"/>
              </a:cxn>
              <a:cxn ang="0">
                <a:pos x="99" y="61"/>
              </a:cxn>
              <a:cxn ang="0">
                <a:pos x="73" y="59"/>
              </a:cxn>
              <a:cxn ang="0">
                <a:pos x="52" y="37"/>
              </a:cxn>
              <a:cxn ang="0">
                <a:pos x="38" y="40"/>
              </a:cxn>
              <a:cxn ang="0">
                <a:pos x="28" y="54"/>
              </a:cxn>
              <a:cxn ang="0">
                <a:pos x="12" y="73"/>
              </a:cxn>
              <a:cxn ang="0">
                <a:pos x="0" y="73"/>
              </a:cxn>
              <a:cxn ang="0">
                <a:pos x="5" y="75"/>
              </a:cxn>
              <a:cxn ang="0">
                <a:pos x="28" y="85"/>
              </a:cxn>
              <a:cxn ang="0">
                <a:pos x="83" y="151"/>
              </a:cxn>
              <a:cxn ang="0">
                <a:pos x="97" y="163"/>
              </a:cxn>
              <a:cxn ang="0">
                <a:pos x="137" y="163"/>
              </a:cxn>
              <a:cxn ang="0">
                <a:pos x="151" y="174"/>
              </a:cxn>
              <a:cxn ang="0">
                <a:pos x="179" y="174"/>
              </a:cxn>
              <a:cxn ang="0">
                <a:pos x="220" y="163"/>
              </a:cxn>
              <a:cxn ang="0">
                <a:pos x="234" y="163"/>
              </a:cxn>
              <a:cxn ang="0">
                <a:pos x="262" y="163"/>
              </a:cxn>
              <a:cxn ang="0">
                <a:pos x="262" y="137"/>
              </a:cxn>
              <a:cxn ang="0">
                <a:pos x="248" y="137"/>
              </a:cxn>
            </a:cxnLst>
            <a:rect l="0" t="0" r="r" b="b"/>
            <a:pathLst>
              <a:path w="262" h="174">
                <a:moveTo>
                  <a:pt x="248" y="137"/>
                </a:moveTo>
                <a:lnTo>
                  <a:pt x="220" y="99"/>
                </a:lnTo>
                <a:lnTo>
                  <a:pt x="205" y="85"/>
                </a:lnTo>
                <a:lnTo>
                  <a:pt x="217" y="75"/>
                </a:lnTo>
                <a:lnTo>
                  <a:pt x="220" y="73"/>
                </a:lnTo>
                <a:lnTo>
                  <a:pt x="231" y="40"/>
                </a:lnTo>
                <a:lnTo>
                  <a:pt x="213" y="28"/>
                </a:lnTo>
                <a:lnTo>
                  <a:pt x="213" y="0"/>
                </a:lnTo>
                <a:lnTo>
                  <a:pt x="187" y="4"/>
                </a:lnTo>
                <a:lnTo>
                  <a:pt x="189" y="35"/>
                </a:lnTo>
                <a:lnTo>
                  <a:pt x="170" y="56"/>
                </a:lnTo>
                <a:lnTo>
                  <a:pt x="139" y="44"/>
                </a:lnTo>
                <a:lnTo>
                  <a:pt x="99" y="61"/>
                </a:lnTo>
                <a:lnTo>
                  <a:pt x="73" y="59"/>
                </a:lnTo>
                <a:lnTo>
                  <a:pt x="52" y="37"/>
                </a:lnTo>
                <a:lnTo>
                  <a:pt x="38" y="40"/>
                </a:lnTo>
                <a:lnTo>
                  <a:pt x="28" y="54"/>
                </a:lnTo>
                <a:lnTo>
                  <a:pt x="12" y="73"/>
                </a:lnTo>
                <a:lnTo>
                  <a:pt x="0" y="73"/>
                </a:lnTo>
                <a:lnTo>
                  <a:pt x="5" y="75"/>
                </a:lnTo>
                <a:lnTo>
                  <a:pt x="28" y="85"/>
                </a:lnTo>
                <a:lnTo>
                  <a:pt x="83" y="151"/>
                </a:lnTo>
                <a:lnTo>
                  <a:pt x="97" y="163"/>
                </a:lnTo>
                <a:lnTo>
                  <a:pt x="137" y="163"/>
                </a:lnTo>
                <a:lnTo>
                  <a:pt x="151" y="174"/>
                </a:lnTo>
                <a:lnTo>
                  <a:pt x="179" y="174"/>
                </a:lnTo>
                <a:lnTo>
                  <a:pt x="220" y="163"/>
                </a:lnTo>
                <a:lnTo>
                  <a:pt x="234" y="163"/>
                </a:lnTo>
                <a:lnTo>
                  <a:pt x="262" y="163"/>
                </a:lnTo>
                <a:lnTo>
                  <a:pt x="262" y="137"/>
                </a:lnTo>
                <a:lnTo>
                  <a:pt x="248" y="137"/>
                </a:lnTo>
                <a:close/>
              </a:path>
            </a:pathLst>
          </a:custGeom>
          <a:solidFill>
            <a:schemeClr val="accent1"/>
          </a:solidFill>
          <a:ln w="9525">
            <a:solidFill>
              <a:srgbClr val="B2B2B2"/>
            </a:solidFill>
            <a:round/>
            <a:headEnd/>
            <a:tailEnd/>
          </a:ln>
        </p:spPr>
        <p:txBody>
          <a:bodyPr/>
          <a:lstStyle/>
          <a:p>
            <a:endParaRPr lang="en-AU" dirty="0"/>
          </a:p>
        </p:txBody>
      </p:sp>
      <p:sp>
        <p:nvSpPr>
          <p:cNvPr id="290" name="Freeform 287a"/>
          <p:cNvSpPr>
            <a:spLocks/>
          </p:cNvSpPr>
          <p:nvPr/>
        </p:nvSpPr>
        <p:spPr bwMode="auto">
          <a:xfrm>
            <a:off x="5189537" y="4173537"/>
            <a:ext cx="360363" cy="293540"/>
          </a:xfrm>
          <a:custGeom>
            <a:avLst/>
            <a:gdLst/>
            <a:ahLst/>
            <a:cxnLst>
              <a:cxn ang="0">
                <a:pos x="347" y="90"/>
              </a:cxn>
              <a:cxn ang="0">
                <a:pos x="332" y="15"/>
              </a:cxn>
              <a:cxn ang="0">
                <a:pos x="304" y="0"/>
              </a:cxn>
              <a:cxn ang="0">
                <a:pos x="262" y="26"/>
              </a:cxn>
              <a:cxn ang="0">
                <a:pos x="247" y="15"/>
              </a:cxn>
              <a:cxn ang="0">
                <a:pos x="70" y="15"/>
              </a:cxn>
              <a:cxn ang="0">
                <a:pos x="70" y="52"/>
              </a:cxn>
              <a:cxn ang="0">
                <a:pos x="56" y="67"/>
              </a:cxn>
              <a:cxn ang="0">
                <a:pos x="42" y="78"/>
              </a:cxn>
              <a:cxn ang="0">
                <a:pos x="42" y="142"/>
              </a:cxn>
              <a:cxn ang="0">
                <a:pos x="42" y="154"/>
              </a:cxn>
              <a:cxn ang="0">
                <a:pos x="28" y="154"/>
              </a:cxn>
              <a:cxn ang="0">
                <a:pos x="0" y="206"/>
              </a:cxn>
              <a:cxn ang="0">
                <a:pos x="28" y="244"/>
              </a:cxn>
              <a:cxn ang="0">
                <a:pos x="14" y="244"/>
              </a:cxn>
              <a:cxn ang="0">
                <a:pos x="42" y="270"/>
              </a:cxn>
              <a:cxn ang="0">
                <a:pos x="42" y="296"/>
              </a:cxn>
              <a:cxn ang="0">
                <a:pos x="42" y="296"/>
              </a:cxn>
              <a:cxn ang="0">
                <a:pos x="54" y="296"/>
              </a:cxn>
              <a:cxn ang="0">
                <a:pos x="70" y="277"/>
              </a:cxn>
              <a:cxn ang="0">
                <a:pos x="80" y="263"/>
              </a:cxn>
              <a:cxn ang="0">
                <a:pos x="94" y="260"/>
              </a:cxn>
              <a:cxn ang="0">
                <a:pos x="115" y="282"/>
              </a:cxn>
              <a:cxn ang="0">
                <a:pos x="141" y="284"/>
              </a:cxn>
              <a:cxn ang="0">
                <a:pos x="181" y="267"/>
              </a:cxn>
              <a:cxn ang="0">
                <a:pos x="212" y="279"/>
              </a:cxn>
              <a:cxn ang="0">
                <a:pos x="231" y="258"/>
              </a:cxn>
              <a:cxn ang="0">
                <a:pos x="229" y="227"/>
              </a:cxn>
              <a:cxn ang="0">
                <a:pos x="255" y="223"/>
              </a:cxn>
              <a:cxn ang="0">
                <a:pos x="255" y="251"/>
              </a:cxn>
              <a:cxn ang="0">
                <a:pos x="273" y="263"/>
              </a:cxn>
              <a:cxn ang="0">
                <a:pos x="276" y="258"/>
              </a:cxn>
              <a:cxn ang="0">
                <a:pos x="318" y="206"/>
              </a:cxn>
              <a:cxn ang="0">
                <a:pos x="318" y="182"/>
              </a:cxn>
              <a:cxn ang="0">
                <a:pos x="332" y="130"/>
              </a:cxn>
              <a:cxn ang="0">
                <a:pos x="358" y="116"/>
              </a:cxn>
              <a:cxn ang="0">
                <a:pos x="358" y="104"/>
              </a:cxn>
              <a:cxn ang="0">
                <a:pos x="347" y="90"/>
              </a:cxn>
            </a:cxnLst>
            <a:rect l="0" t="0" r="r" b="b"/>
            <a:pathLst>
              <a:path w="358" h="296">
                <a:moveTo>
                  <a:pt x="347" y="90"/>
                </a:moveTo>
                <a:lnTo>
                  <a:pt x="332" y="15"/>
                </a:lnTo>
                <a:lnTo>
                  <a:pt x="304" y="0"/>
                </a:lnTo>
                <a:lnTo>
                  <a:pt x="262" y="26"/>
                </a:lnTo>
                <a:lnTo>
                  <a:pt x="247" y="15"/>
                </a:lnTo>
                <a:lnTo>
                  <a:pt x="70" y="15"/>
                </a:lnTo>
                <a:lnTo>
                  <a:pt x="70" y="52"/>
                </a:lnTo>
                <a:lnTo>
                  <a:pt x="56" y="67"/>
                </a:lnTo>
                <a:lnTo>
                  <a:pt x="42" y="78"/>
                </a:lnTo>
                <a:lnTo>
                  <a:pt x="42" y="142"/>
                </a:lnTo>
                <a:lnTo>
                  <a:pt x="42" y="154"/>
                </a:lnTo>
                <a:lnTo>
                  <a:pt x="28" y="154"/>
                </a:lnTo>
                <a:lnTo>
                  <a:pt x="0" y="206"/>
                </a:lnTo>
                <a:lnTo>
                  <a:pt x="28" y="244"/>
                </a:lnTo>
                <a:lnTo>
                  <a:pt x="14" y="244"/>
                </a:lnTo>
                <a:lnTo>
                  <a:pt x="42" y="270"/>
                </a:lnTo>
                <a:lnTo>
                  <a:pt x="42" y="296"/>
                </a:lnTo>
                <a:lnTo>
                  <a:pt x="42" y="296"/>
                </a:lnTo>
                <a:lnTo>
                  <a:pt x="54" y="296"/>
                </a:lnTo>
                <a:lnTo>
                  <a:pt x="70" y="277"/>
                </a:lnTo>
                <a:lnTo>
                  <a:pt x="80" y="263"/>
                </a:lnTo>
                <a:lnTo>
                  <a:pt x="94" y="260"/>
                </a:lnTo>
                <a:lnTo>
                  <a:pt x="115" y="282"/>
                </a:lnTo>
                <a:lnTo>
                  <a:pt x="141" y="284"/>
                </a:lnTo>
                <a:lnTo>
                  <a:pt x="181" y="267"/>
                </a:lnTo>
                <a:lnTo>
                  <a:pt x="212" y="279"/>
                </a:lnTo>
                <a:lnTo>
                  <a:pt x="231" y="258"/>
                </a:lnTo>
                <a:lnTo>
                  <a:pt x="229" y="227"/>
                </a:lnTo>
                <a:lnTo>
                  <a:pt x="255" y="223"/>
                </a:lnTo>
                <a:lnTo>
                  <a:pt x="255" y="251"/>
                </a:lnTo>
                <a:lnTo>
                  <a:pt x="273" y="263"/>
                </a:lnTo>
                <a:lnTo>
                  <a:pt x="276" y="258"/>
                </a:lnTo>
                <a:lnTo>
                  <a:pt x="318" y="206"/>
                </a:lnTo>
                <a:lnTo>
                  <a:pt x="318" y="182"/>
                </a:lnTo>
                <a:lnTo>
                  <a:pt x="332" y="130"/>
                </a:lnTo>
                <a:lnTo>
                  <a:pt x="358" y="116"/>
                </a:lnTo>
                <a:lnTo>
                  <a:pt x="358" y="104"/>
                </a:lnTo>
                <a:lnTo>
                  <a:pt x="347" y="90"/>
                </a:lnTo>
                <a:close/>
              </a:path>
            </a:pathLst>
          </a:custGeom>
          <a:solidFill>
            <a:schemeClr val="accent1"/>
          </a:solidFill>
          <a:ln w="9525">
            <a:solidFill>
              <a:srgbClr val="B2B2B2"/>
            </a:solidFill>
            <a:round/>
            <a:headEnd/>
            <a:tailEnd/>
          </a:ln>
        </p:spPr>
        <p:txBody>
          <a:bodyPr/>
          <a:lstStyle/>
          <a:p>
            <a:endParaRPr lang="en-AU" dirty="0"/>
          </a:p>
        </p:txBody>
      </p:sp>
      <p:sp>
        <p:nvSpPr>
          <p:cNvPr id="291" name="Freeform 288"/>
          <p:cNvSpPr>
            <a:spLocks/>
          </p:cNvSpPr>
          <p:nvPr/>
        </p:nvSpPr>
        <p:spPr bwMode="auto">
          <a:xfrm>
            <a:off x="4900613" y="4376738"/>
            <a:ext cx="166688" cy="228600"/>
          </a:xfrm>
          <a:custGeom>
            <a:avLst/>
            <a:gdLst>
              <a:gd name="T0" fmla="*/ 0 w 212"/>
              <a:gd name="T1" fmla="*/ 41275 h 288"/>
              <a:gd name="T2" fmla="*/ 0 w 212"/>
              <a:gd name="T3" fmla="*/ 41275 h 288"/>
              <a:gd name="T4" fmla="*/ 6290 w 212"/>
              <a:gd name="T5" fmla="*/ 31750 h 288"/>
              <a:gd name="T6" fmla="*/ 10221 w 212"/>
              <a:gd name="T7" fmla="*/ 31750 h 288"/>
              <a:gd name="T8" fmla="*/ 13366 w 212"/>
              <a:gd name="T9" fmla="*/ 34925 h 288"/>
              <a:gd name="T10" fmla="*/ 17298 w 212"/>
              <a:gd name="T11" fmla="*/ 31750 h 288"/>
              <a:gd name="T12" fmla="*/ 23588 w 212"/>
              <a:gd name="T13" fmla="*/ 22225 h 288"/>
              <a:gd name="T14" fmla="*/ 27519 w 212"/>
              <a:gd name="T15" fmla="*/ 13494 h 288"/>
              <a:gd name="T16" fmla="*/ 30664 w 212"/>
              <a:gd name="T17" fmla="*/ 7144 h 288"/>
              <a:gd name="T18" fmla="*/ 30664 w 212"/>
              <a:gd name="T19" fmla="*/ 3969 h 288"/>
              <a:gd name="T20" fmla="*/ 30664 w 212"/>
              <a:gd name="T21" fmla="*/ 0 h 288"/>
              <a:gd name="T22" fmla="*/ 30664 w 212"/>
              <a:gd name="T23" fmla="*/ 3969 h 288"/>
              <a:gd name="T24" fmla="*/ 37741 w 212"/>
              <a:gd name="T25" fmla="*/ 15875 h 288"/>
              <a:gd name="T26" fmla="*/ 30664 w 212"/>
              <a:gd name="T27" fmla="*/ 15875 h 288"/>
              <a:gd name="T28" fmla="*/ 30664 w 212"/>
              <a:gd name="T29" fmla="*/ 19050 h 288"/>
              <a:gd name="T30" fmla="*/ 34596 w 212"/>
              <a:gd name="T31" fmla="*/ 22225 h 288"/>
              <a:gd name="T32" fmla="*/ 37741 w 212"/>
              <a:gd name="T33" fmla="*/ 28575 h 288"/>
              <a:gd name="T34" fmla="*/ 30664 w 212"/>
              <a:gd name="T35" fmla="*/ 38100 h 288"/>
              <a:gd name="T36" fmla="*/ 34596 w 212"/>
              <a:gd name="T37" fmla="*/ 41275 h 288"/>
              <a:gd name="T38" fmla="*/ 40886 w 212"/>
              <a:gd name="T39" fmla="*/ 51594 h 288"/>
              <a:gd name="T40" fmla="*/ 40886 w 212"/>
              <a:gd name="T41" fmla="*/ 57150 h 288"/>
              <a:gd name="T42" fmla="*/ 23588 w 212"/>
              <a:gd name="T43" fmla="*/ 54769 h 288"/>
              <a:gd name="T44" fmla="*/ 13366 w 212"/>
              <a:gd name="T45" fmla="*/ 54769 h 288"/>
              <a:gd name="T46" fmla="*/ 6290 w 212"/>
              <a:gd name="T47" fmla="*/ 54769 h 288"/>
              <a:gd name="T48" fmla="*/ 6290 w 212"/>
              <a:gd name="T49" fmla="*/ 51594 h 288"/>
              <a:gd name="T50" fmla="*/ 3145 w 212"/>
              <a:gd name="T51" fmla="*/ 47625 h 288"/>
              <a:gd name="T52" fmla="*/ 0 w 212"/>
              <a:gd name="T53" fmla="*/ 44450 h 288"/>
              <a:gd name="T54" fmla="*/ 0 w 212"/>
              <a:gd name="T55" fmla="*/ 41275 h 28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12"/>
              <a:gd name="T85" fmla="*/ 0 h 288"/>
              <a:gd name="T86" fmla="*/ 212 w 212"/>
              <a:gd name="T87" fmla="*/ 288 h 28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12" h="288">
                <a:moveTo>
                  <a:pt x="0" y="210"/>
                </a:moveTo>
                <a:lnTo>
                  <a:pt x="0" y="210"/>
                </a:lnTo>
                <a:lnTo>
                  <a:pt x="35" y="162"/>
                </a:lnTo>
                <a:lnTo>
                  <a:pt x="52" y="162"/>
                </a:lnTo>
                <a:lnTo>
                  <a:pt x="69" y="177"/>
                </a:lnTo>
                <a:lnTo>
                  <a:pt x="89" y="162"/>
                </a:lnTo>
                <a:lnTo>
                  <a:pt x="123" y="114"/>
                </a:lnTo>
                <a:lnTo>
                  <a:pt x="141" y="66"/>
                </a:lnTo>
                <a:lnTo>
                  <a:pt x="158" y="33"/>
                </a:lnTo>
                <a:lnTo>
                  <a:pt x="158" y="18"/>
                </a:lnTo>
                <a:lnTo>
                  <a:pt x="158" y="0"/>
                </a:lnTo>
                <a:lnTo>
                  <a:pt x="158" y="18"/>
                </a:lnTo>
                <a:lnTo>
                  <a:pt x="194" y="81"/>
                </a:lnTo>
                <a:lnTo>
                  <a:pt x="158" y="81"/>
                </a:lnTo>
                <a:lnTo>
                  <a:pt x="158" y="96"/>
                </a:lnTo>
                <a:lnTo>
                  <a:pt x="177" y="114"/>
                </a:lnTo>
                <a:lnTo>
                  <a:pt x="194" y="144"/>
                </a:lnTo>
                <a:lnTo>
                  <a:pt x="158" y="192"/>
                </a:lnTo>
                <a:lnTo>
                  <a:pt x="177" y="210"/>
                </a:lnTo>
                <a:lnTo>
                  <a:pt x="212" y="258"/>
                </a:lnTo>
                <a:lnTo>
                  <a:pt x="212" y="288"/>
                </a:lnTo>
                <a:lnTo>
                  <a:pt x="123" y="273"/>
                </a:lnTo>
                <a:lnTo>
                  <a:pt x="69" y="273"/>
                </a:lnTo>
                <a:lnTo>
                  <a:pt x="35" y="273"/>
                </a:lnTo>
                <a:lnTo>
                  <a:pt x="35" y="258"/>
                </a:lnTo>
                <a:lnTo>
                  <a:pt x="18" y="240"/>
                </a:lnTo>
                <a:lnTo>
                  <a:pt x="0" y="225"/>
                </a:lnTo>
                <a:lnTo>
                  <a:pt x="0" y="210"/>
                </a:lnTo>
                <a:close/>
              </a:path>
            </a:pathLst>
          </a:custGeom>
          <a:solidFill>
            <a:schemeClr val="accent1"/>
          </a:solidFill>
          <a:ln w="9525">
            <a:solidFill>
              <a:srgbClr val="B2B2B2"/>
            </a:solidFill>
            <a:round/>
            <a:headEnd/>
            <a:tailEnd/>
          </a:ln>
        </p:spPr>
        <p:txBody>
          <a:bodyPr/>
          <a:lstStyle/>
          <a:p>
            <a:endParaRPr lang="en-AU" dirty="0"/>
          </a:p>
        </p:txBody>
      </p:sp>
      <p:sp>
        <p:nvSpPr>
          <p:cNvPr id="292" name="Freeform 289"/>
          <p:cNvSpPr>
            <a:spLocks/>
          </p:cNvSpPr>
          <p:nvPr/>
        </p:nvSpPr>
        <p:spPr bwMode="auto">
          <a:xfrm>
            <a:off x="4913313" y="4592638"/>
            <a:ext cx="42863" cy="25400"/>
          </a:xfrm>
          <a:custGeom>
            <a:avLst/>
            <a:gdLst>
              <a:gd name="T0" fmla="*/ 11322 w 53"/>
              <a:gd name="T1" fmla="*/ 0 h 33"/>
              <a:gd name="T2" fmla="*/ 11322 w 53"/>
              <a:gd name="T3" fmla="*/ 0 h 33"/>
              <a:gd name="T4" fmla="*/ 11322 w 53"/>
              <a:gd name="T5" fmla="*/ 6158 h 33"/>
              <a:gd name="T6" fmla="*/ 4044 w 53"/>
              <a:gd name="T7" fmla="*/ 6158 h 33"/>
              <a:gd name="T8" fmla="*/ 0 w 53"/>
              <a:gd name="T9" fmla="*/ 6158 h 33"/>
              <a:gd name="T10" fmla="*/ 4044 w 53"/>
              <a:gd name="T11" fmla="*/ 0 h 33"/>
              <a:gd name="T12" fmla="*/ 11322 w 53"/>
              <a:gd name="T13" fmla="*/ 0 h 33"/>
              <a:gd name="T14" fmla="*/ 0 60000 65536"/>
              <a:gd name="T15" fmla="*/ 0 60000 65536"/>
              <a:gd name="T16" fmla="*/ 0 60000 65536"/>
              <a:gd name="T17" fmla="*/ 0 60000 65536"/>
              <a:gd name="T18" fmla="*/ 0 60000 65536"/>
              <a:gd name="T19" fmla="*/ 0 60000 65536"/>
              <a:gd name="T20" fmla="*/ 0 60000 65536"/>
              <a:gd name="T21" fmla="*/ 0 w 53"/>
              <a:gd name="T22" fmla="*/ 0 h 33"/>
              <a:gd name="T23" fmla="*/ 53 w 53"/>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33">
                <a:moveTo>
                  <a:pt x="53" y="0"/>
                </a:moveTo>
                <a:lnTo>
                  <a:pt x="53" y="0"/>
                </a:lnTo>
                <a:lnTo>
                  <a:pt x="53" y="33"/>
                </a:lnTo>
                <a:lnTo>
                  <a:pt x="17" y="33"/>
                </a:lnTo>
                <a:lnTo>
                  <a:pt x="0" y="33"/>
                </a:lnTo>
                <a:lnTo>
                  <a:pt x="17" y="0"/>
                </a:lnTo>
                <a:lnTo>
                  <a:pt x="53" y="0"/>
                </a:lnTo>
              </a:path>
            </a:pathLst>
          </a:custGeom>
          <a:solidFill>
            <a:schemeClr val="accent1"/>
          </a:solidFill>
          <a:ln w="9525">
            <a:solidFill>
              <a:srgbClr val="B2B2B2"/>
            </a:solidFill>
            <a:prstDash val="solid"/>
            <a:round/>
            <a:headEnd/>
            <a:tailEnd/>
          </a:ln>
        </p:spPr>
        <p:txBody>
          <a:bodyPr/>
          <a:lstStyle/>
          <a:p>
            <a:endParaRPr lang="en-AU" dirty="0"/>
          </a:p>
        </p:txBody>
      </p:sp>
      <p:sp>
        <p:nvSpPr>
          <p:cNvPr id="293" name="Freeform 290"/>
          <p:cNvSpPr>
            <a:spLocks/>
          </p:cNvSpPr>
          <p:nvPr/>
        </p:nvSpPr>
        <p:spPr bwMode="auto">
          <a:xfrm>
            <a:off x="5438774" y="4338638"/>
            <a:ext cx="315913" cy="228600"/>
          </a:xfrm>
          <a:custGeom>
            <a:avLst/>
            <a:gdLst>
              <a:gd name="T0" fmla="*/ 48297 w 399"/>
              <a:gd name="T1" fmla="*/ 13494 h 288"/>
              <a:gd name="T2" fmla="*/ 48297 w 399"/>
              <a:gd name="T3" fmla="*/ 13494 h 288"/>
              <a:gd name="T4" fmla="*/ 48297 w 399"/>
              <a:gd name="T5" fmla="*/ 19050 h 288"/>
              <a:gd name="T6" fmla="*/ 48297 w 399"/>
              <a:gd name="T7" fmla="*/ 22225 h 288"/>
              <a:gd name="T8" fmla="*/ 51465 w 399"/>
              <a:gd name="T9" fmla="*/ 22225 h 288"/>
              <a:gd name="T10" fmla="*/ 51465 w 399"/>
              <a:gd name="T11" fmla="*/ 26194 h 288"/>
              <a:gd name="T12" fmla="*/ 58590 w 399"/>
              <a:gd name="T13" fmla="*/ 31750 h 288"/>
              <a:gd name="T14" fmla="*/ 75217 w 399"/>
              <a:gd name="T15" fmla="*/ 34925 h 288"/>
              <a:gd name="T16" fmla="*/ 78384 w 399"/>
              <a:gd name="T17" fmla="*/ 34925 h 288"/>
              <a:gd name="T18" fmla="*/ 64924 w 399"/>
              <a:gd name="T19" fmla="*/ 51594 h 288"/>
              <a:gd name="T20" fmla="*/ 54632 w 399"/>
              <a:gd name="T21" fmla="*/ 51594 h 288"/>
              <a:gd name="T22" fmla="*/ 48297 w 399"/>
              <a:gd name="T23" fmla="*/ 57150 h 288"/>
              <a:gd name="T24" fmla="*/ 40380 w 399"/>
              <a:gd name="T25" fmla="*/ 54769 h 288"/>
              <a:gd name="T26" fmla="*/ 30879 w 399"/>
              <a:gd name="T27" fmla="*/ 57150 h 288"/>
              <a:gd name="T28" fmla="*/ 13460 w 399"/>
              <a:gd name="T29" fmla="*/ 54769 h 288"/>
              <a:gd name="T30" fmla="*/ 13460 w 399"/>
              <a:gd name="T31" fmla="*/ 47625 h 288"/>
              <a:gd name="T32" fmla="*/ 10293 w 399"/>
              <a:gd name="T33" fmla="*/ 47625 h 288"/>
              <a:gd name="T34" fmla="*/ 3167 w 399"/>
              <a:gd name="T35" fmla="*/ 38100 h 288"/>
              <a:gd name="T36" fmla="*/ 0 w 399"/>
              <a:gd name="T37" fmla="*/ 34925 h 288"/>
              <a:gd name="T38" fmla="*/ 3167 w 399"/>
              <a:gd name="T39" fmla="*/ 31750 h 288"/>
              <a:gd name="T40" fmla="*/ 6334 w 399"/>
              <a:gd name="T41" fmla="*/ 22225 h 288"/>
              <a:gd name="T42" fmla="*/ 16627 w 399"/>
              <a:gd name="T43" fmla="*/ 9525 h 288"/>
              <a:gd name="T44" fmla="*/ 16627 w 399"/>
              <a:gd name="T45" fmla="*/ 3969 h 288"/>
              <a:gd name="T46" fmla="*/ 20586 w 399"/>
              <a:gd name="T47" fmla="*/ 3969 h 288"/>
              <a:gd name="T48" fmla="*/ 23753 w 399"/>
              <a:gd name="T49" fmla="*/ 7144 h 288"/>
              <a:gd name="T50" fmla="*/ 23753 w 399"/>
              <a:gd name="T51" fmla="*/ 0 h 288"/>
              <a:gd name="T52" fmla="*/ 26920 w 399"/>
              <a:gd name="T53" fmla="*/ 3969 h 288"/>
              <a:gd name="T54" fmla="*/ 37213 w 399"/>
              <a:gd name="T55" fmla="*/ 3969 h 288"/>
              <a:gd name="T56" fmla="*/ 48297 w 399"/>
              <a:gd name="T57" fmla="*/ 13494 h 28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99"/>
              <a:gd name="T88" fmla="*/ 0 h 288"/>
              <a:gd name="T89" fmla="*/ 399 w 399"/>
              <a:gd name="T90" fmla="*/ 288 h 28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99" h="288">
                <a:moveTo>
                  <a:pt x="244" y="66"/>
                </a:moveTo>
                <a:lnTo>
                  <a:pt x="244" y="66"/>
                </a:lnTo>
                <a:lnTo>
                  <a:pt x="244" y="96"/>
                </a:lnTo>
                <a:lnTo>
                  <a:pt x="244" y="114"/>
                </a:lnTo>
                <a:lnTo>
                  <a:pt x="261" y="114"/>
                </a:lnTo>
                <a:lnTo>
                  <a:pt x="261" y="129"/>
                </a:lnTo>
                <a:lnTo>
                  <a:pt x="296" y="162"/>
                </a:lnTo>
                <a:lnTo>
                  <a:pt x="382" y="177"/>
                </a:lnTo>
                <a:lnTo>
                  <a:pt x="399" y="177"/>
                </a:lnTo>
                <a:lnTo>
                  <a:pt x="330" y="258"/>
                </a:lnTo>
                <a:lnTo>
                  <a:pt x="278" y="258"/>
                </a:lnTo>
                <a:lnTo>
                  <a:pt x="244" y="288"/>
                </a:lnTo>
                <a:lnTo>
                  <a:pt x="207" y="273"/>
                </a:lnTo>
                <a:lnTo>
                  <a:pt x="156" y="288"/>
                </a:lnTo>
                <a:lnTo>
                  <a:pt x="69" y="273"/>
                </a:lnTo>
                <a:lnTo>
                  <a:pt x="69" y="240"/>
                </a:lnTo>
                <a:lnTo>
                  <a:pt x="52" y="240"/>
                </a:lnTo>
                <a:lnTo>
                  <a:pt x="17" y="192"/>
                </a:lnTo>
                <a:lnTo>
                  <a:pt x="0" y="177"/>
                </a:lnTo>
                <a:lnTo>
                  <a:pt x="17" y="162"/>
                </a:lnTo>
                <a:lnTo>
                  <a:pt x="35" y="114"/>
                </a:lnTo>
                <a:lnTo>
                  <a:pt x="86" y="48"/>
                </a:lnTo>
                <a:lnTo>
                  <a:pt x="86" y="18"/>
                </a:lnTo>
                <a:lnTo>
                  <a:pt x="104" y="18"/>
                </a:lnTo>
                <a:lnTo>
                  <a:pt x="121" y="33"/>
                </a:lnTo>
                <a:lnTo>
                  <a:pt x="121" y="0"/>
                </a:lnTo>
                <a:lnTo>
                  <a:pt x="138" y="18"/>
                </a:lnTo>
                <a:lnTo>
                  <a:pt x="190" y="18"/>
                </a:lnTo>
                <a:lnTo>
                  <a:pt x="244" y="66"/>
                </a:lnTo>
                <a:close/>
              </a:path>
            </a:pathLst>
          </a:custGeom>
          <a:solidFill>
            <a:schemeClr val="accent1"/>
          </a:solidFill>
          <a:ln w="9525">
            <a:solidFill>
              <a:srgbClr val="B2B2B2"/>
            </a:solidFill>
            <a:round/>
            <a:headEnd/>
            <a:tailEnd/>
          </a:ln>
        </p:spPr>
        <p:txBody>
          <a:bodyPr/>
          <a:lstStyle/>
          <a:p>
            <a:endParaRPr lang="en-AU" dirty="0"/>
          </a:p>
        </p:txBody>
      </p:sp>
      <p:sp>
        <p:nvSpPr>
          <p:cNvPr id="294" name="Freeform 291"/>
          <p:cNvSpPr>
            <a:spLocks/>
          </p:cNvSpPr>
          <p:nvPr/>
        </p:nvSpPr>
        <p:spPr bwMode="auto">
          <a:xfrm>
            <a:off x="5630862" y="4389438"/>
            <a:ext cx="28575" cy="38100"/>
          </a:xfrm>
          <a:custGeom>
            <a:avLst/>
            <a:gdLst>
              <a:gd name="T0" fmla="*/ 4202 w 34"/>
              <a:gd name="T1" fmla="*/ 9525 h 48"/>
              <a:gd name="T2" fmla="*/ 4202 w 34"/>
              <a:gd name="T3" fmla="*/ 9525 h 48"/>
              <a:gd name="T4" fmla="*/ 0 w 34"/>
              <a:gd name="T5" fmla="*/ 9525 h 48"/>
              <a:gd name="T6" fmla="*/ 0 w 34"/>
              <a:gd name="T7" fmla="*/ 5556 h 48"/>
              <a:gd name="T8" fmla="*/ 0 w 34"/>
              <a:gd name="T9" fmla="*/ 0 h 48"/>
              <a:gd name="T10" fmla="*/ 4202 w 34"/>
              <a:gd name="T11" fmla="*/ 0 h 48"/>
              <a:gd name="T12" fmla="*/ 8404 w 34"/>
              <a:gd name="T13" fmla="*/ 0 h 48"/>
              <a:gd name="T14" fmla="*/ 8404 w 34"/>
              <a:gd name="T15" fmla="*/ 2381 h 48"/>
              <a:gd name="T16" fmla="*/ 4202 w 34"/>
              <a:gd name="T17" fmla="*/ 2381 h 48"/>
              <a:gd name="T18" fmla="*/ 8404 w 34"/>
              <a:gd name="T19" fmla="*/ 5556 h 48"/>
              <a:gd name="T20" fmla="*/ 4202 w 34"/>
              <a:gd name="T21" fmla="*/ 9525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
              <a:gd name="T34" fmla="*/ 0 h 48"/>
              <a:gd name="T35" fmla="*/ 34 w 34"/>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 h="48">
                <a:moveTo>
                  <a:pt x="17" y="48"/>
                </a:moveTo>
                <a:lnTo>
                  <a:pt x="17" y="48"/>
                </a:lnTo>
                <a:lnTo>
                  <a:pt x="0" y="48"/>
                </a:lnTo>
                <a:lnTo>
                  <a:pt x="0" y="30"/>
                </a:lnTo>
                <a:lnTo>
                  <a:pt x="0" y="0"/>
                </a:lnTo>
                <a:lnTo>
                  <a:pt x="17" y="0"/>
                </a:lnTo>
                <a:lnTo>
                  <a:pt x="34" y="0"/>
                </a:lnTo>
                <a:lnTo>
                  <a:pt x="34" y="15"/>
                </a:lnTo>
                <a:lnTo>
                  <a:pt x="17" y="15"/>
                </a:lnTo>
                <a:lnTo>
                  <a:pt x="34" y="30"/>
                </a:lnTo>
                <a:lnTo>
                  <a:pt x="17" y="48"/>
                </a:lnTo>
              </a:path>
            </a:pathLst>
          </a:custGeom>
          <a:solidFill>
            <a:schemeClr val="accent1"/>
          </a:solidFill>
          <a:ln w="9525">
            <a:solidFill>
              <a:srgbClr val="B2B2B2"/>
            </a:solidFill>
            <a:prstDash val="solid"/>
            <a:round/>
            <a:headEnd/>
            <a:tailEnd/>
          </a:ln>
        </p:spPr>
        <p:txBody>
          <a:bodyPr/>
          <a:lstStyle/>
          <a:p>
            <a:endParaRPr lang="en-AU" dirty="0"/>
          </a:p>
        </p:txBody>
      </p:sp>
      <p:sp>
        <p:nvSpPr>
          <p:cNvPr id="295" name="Freeform 292"/>
          <p:cNvSpPr>
            <a:spLocks/>
          </p:cNvSpPr>
          <p:nvPr/>
        </p:nvSpPr>
        <p:spPr bwMode="auto">
          <a:xfrm>
            <a:off x="5451474" y="4554538"/>
            <a:ext cx="179388" cy="177800"/>
          </a:xfrm>
          <a:custGeom>
            <a:avLst/>
            <a:gdLst>
              <a:gd name="T0" fmla="*/ 44254 w 227"/>
              <a:gd name="T1" fmla="*/ 3175 h 224"/>
              <a:gd name="T2" fmla="*/ 44254 w 227"/>
              <a:gd name="T3" fmla="*/ 3175 h 224"/>
              <a:gd name="T4" fmla="*/ 37932 w 227"/>
              <a:gd name="T5" fmla="*/ 0 h 224"/>
              <a:gd name="T6" fmla="*/ 27659 w 227"/>
              <a:gd name="T7" fmla="*/ 3175 h 224"/>
              <a:gd name="T8" fmla="*/ 10273 w 227"/>
              <a:gd name="T9" fmla="*/ 0 h 224"/>
              <a:gd name="T10" fmla="*/ 3161 w 227"/>
              <a:gd name="T11" fmla="*/ 0 h 224"/>
              <a:gd name="T12" fmla="*/ 0 w 227"/>
              <a:gd name="T13" fmla="*/ 0 h 224"/>
              <a:gd name="T14" fmla="*/ 3161 w 227"/>
              <a:gd name="T15" fmla="*/ 3175 h 224"/>
              <a:gd name="T16" fmla="*/ 6322 w 227"/>
              <a:gd name="T17" fmla="*/ 11906 h 224"/>
              <a:gd name="T18" fmla="*/ 0 w 227"/>
              <a:gd name="T19" fmla="*/ 22225 h 224"/>
              <a:gd name="T20" fmla="*/ 0 w 227"/>
              <a:gd name="T21" fmla="*/ 26194 h 224"/>
              <a:gd name="T22" fmla="*/ 3161 w 227"/>
              <a:gd name="T23" fmla="*/ 26194 h 224"/>
              <a:gd name="T24" fmla="*/ 20547 w 227"/>
              <a:gd name="T25" fmla="*/ 34925 h 224"/>
              <a:gd name="T26" fmla="*/ 20547 w 227"/>
              <a:gd name="T27" fmla="*/ 41275 h 224"/>
              <a:gd name="T28" fmla="*/ 30820 w 227"/>
              <a:gd name="T29" fmla="*/ 44450 h 224"/>
              <a:gd name="T30" fmla="*/ 33981 w 227"/>
              <a:gd name="T31" fmla="*/ 34925 h 224"/>
              <a:gd name="T32" fmla="*/ 37932 w 227"/>
              <a:gd name="T33" fmla="*/ 34925 h 224"/>
              <a:gd name="T34" fmla="*/ 41093 w 227"/>
              <a:gd name="T35" fmla="*/ 28575 h 224"/>
              <a:gd name="T36" fmla="*/ 37932 w 227"/>
              <a:gd name="T37" fmla="*/ 26194 h 224"/>
              <a:gd name="T38" fmla="*/ 37932 w 227"/>
              <a:gd name="T39" fmla="*/ 9525 h 224"/>
              <a:gd name="T40" fmla="*/ 44254 w 227"/>
              <a:gd name="T41" fmla="*/ 3175 h 2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7"/>
              <a:gd name="T64" fmla="*/ 0 h 224"/>
              <a:gd name="T65" fmla="*/ 227 w 227"/>
              <a:gd name="T66" fmla="*/ 224 h 2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7" h="224">
                <a:moveTo>
                  <a:pt x="227" y="15"/>
                </a:moveTo>
                <a:lnTo>
                  <a:pt x="227" y="15"/>
                </a:lnTo>
                <a:lnTo>
                  <a:pt x="192" y="0"/>
                </a:lnTo>
                <a:lnTo>
                  <a:pt x="140" y="15"/>
                </a:lnTo>
                <a:lnTo>
                  <a:pt x="52" y="0"/>
                </a:lnTo>
                <a:lnTo>
                  <a:pt x="18" y="0"/>
                </a:lnTo>
                <a:lnTo>
                  <a:pt x="0" y="0"/>
                </a:lnTo>
                <a:lnTo>
                  <a:pt x="18" y="15"/>
                </a:lnTo>
                <a:lnTo>
                  <a:pt x="35" y="63"/>
                </a:lnTo>
                <a:lnTo>
                  <a:pt x="0" y="111"/>
                </a:lnTo>
                <a:lnTo>
                  <a:pt x="0" y="129"/>
                </a:lnTo>
                <a:lnTo>
                  <a:pt x="18" y="129"/>
                </a:lnTo>
                <a:lnTo>
                  <a:pt x="104" y="176"/>
                </a:lnTo>
                <a:lnTo>
                  <a:pt x="104" y="207"/>
                </a:lnTo>
                <a:lnTo>
                  <a:pt x="158" y="224"/>
                </a:lnTo>
                <a:lnTo>
                  <a:pt x="175" y="176"/>
                </a:lnTo>
                <a:lnTo>
                  <a:pt x="192" y="176"/>
                </a:lnTo>
                <a:lnTo>
                  <a:pt x="210" y="144"/>
                </a:lnTo>
                <a:lnTo>
                  <a:pt x="192" y="129"/>
                </a:lnTo>
                <a:lnTo>
                  <a:pt x="192" y="48"/>
                </a:lnTo>
                <a:lnTo>
                  <a:pt x="227" y="15"/>
                </a:lnTo>
                <a:close/>
              </a:path>
            </a:pathLst>
          </a:custGeom>
          <a:solidFill>
            <a:schemeClr val="accent1"/>
          </a:solidFill>
          <a:ln w="9525">
            <a:solidFill>
              <a:srgbClr val="B2B2B2"/>
            </a:solidFill>
            <a:round/>
            <a:headEnd/>
            <a:tailEnd/>
          </a:ln>
        </p:spPr>
        <p:txBody>
          <a:bodyPr/>
          <a:lstStyle/>
          <a:p>
            <a:endParaRPr lang="en-AU" dirty="0"/>
          </a:p>
        </p:txBody>
      </p:sp>
      <p:sp>
        <p:nvSpPr>
          <p:cNvPr id="296" name="Freeform 293"/>
          <p:cNvSpPr>
            <a:spLocks/>
          </p:cNvSpPr>
          <p:nvPr/>
        </p:nvSpPr>
        <p:spPr bwMode="auto">
          <a:xfrm>
            <a:off x="5356224" y="4554538"/>
            <a:ext cx="122238" cy="114300"/>
          </a:xfrm>
          <a:custGeom>
            <a:avLst/>
            <a:gdLst>
              <a:gd name="T0" fmla="*/ 23507 w 156"/>
              <a:gd name="T1" fmla="*/ 0 h 144"/>
              <a:gd name="T2" fmla="*/ 23507 w 156"/>
              <a:gd name="T3" fmla="*/ 0 h 144"/>
              <a:gd name="T4" fmla="*/ 26642 w 156"/>
              <a:gd name="T5" fmla="*/ 2381 h 144"/>
              <a:gd name="T6" fmla="*/ 29776 w 156"/>
              <a:gd name="T7" fmla="*/ 11906 h 144"/>
              <a:gd name="T8" fmla="*/ 23507 w 156"/>
              <a:gd name="T9" fmla="*/ 21431 h 144"/>
              <a:gd name="T10" fmla="*/ 23507 w 156"/>
              <a:gd name="T11" fmla="*/ 26194 h 144"/>
              <a:gd name="T12" fmla="*/ 13321 w 156"/>
              <a:gd name="T13" fmla="*/ 26194 h 144"/>
              <a:gd name="T14" fmla="*/ 6269 w 156"/>
              <a:gd name="T15" fmla="*/ 26194 h 144"/>
              <a:gd name="T16" fmla="*/ 0 w 156"/>
              <a:gd name="T17" fmla="*/ 28575 h 144"/>
              <a:gd name="T18" fmla="*/ 3134 w 156"/>
              <a:gd name="T19" fmla="*/ 19050 h 144"/>
              <a:gd name="T20" fmla="*/ 6269 w 156"/>
              <a:gd name="T21" fmla="*/ 15875 h 144"/>
              <a:gd name="T22" fmla="*/ 10186 w 156"/>
              <a:gd name="T23" fmla="*/ 9525 h 144"/>
              <a:gd name="T24" fmla="*/ 6269 w 156"/>
              <a:gd name="T25" fmla="*/ 9525 h 144"/>
              <a:gd name="T26" fmla="*/ 6269 w 156"/>
              <a:gd name="T27" fmla="*/ 2381 h 144"/>
              <a:gd name="T28" fmla="*/ 13321 w 156"/>
              <a:gd name="T29" fmla="*/ 2381 h 144"/>
              <a:gd name="T30" fmla="*/ 23507 w 156"/>
              <a:gd name="T31" fmla="*/ 0 h 14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6"/>
              <a:gd name="T49" fmla="*/ 0 h 144"/>
              <a:gd name="T50" fmla="*/ 156 w 156"/>
              <a:gd name="T51" fmla="*/ 144 h 14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6" h="144">
                <a:moveTo>
                  <a:pt x="121" y="0"/>
                </a:moveTo>
                <a:lnTo>
                  <a:pt x="121" y="0"/>
                </a:lnTo>
                <a:lnTo>
                  <a:pt x="139" y="15"/>
                </a:lnTo>
                <a:lnTo>
                  <a:pt x="156" y="63"/>
                </a:lnTo>
                <a:lnTo>
                  <a:pt x="121" y="111"/>
                </a:lnTo>
                <a:lnTo>
                  <a:pt x="121" y="129"/>
                </a:lnTo>
                <a:lnTo>
                  <a:pt x="69" y="129"/>
                </a:lnTo>
                <a:lnTo>
                  <a:pt x="35" y="129"/>
                </a:lnTo>
                <a:lnTo>
                  <a:pt x="0" y="144"/>
                </a:lnTo>
                <a:lnTo>
                  <a:pt x="18" y="96"/>
                </a:lnTo>
                <a:lnTo>
                  <a:pt x="35" y="81"/>
                </a:lnTo>
                <a:lnTo>
                  <a:pt x="52" y="48"/>
                </a:lnTo>
                <a:lnTo>
                  <a:pt x="35" y="48"/>
                </a:lnTo>
                <a:lnTo>
                  <a:pt x="35" y="15"/>
                </a:lnTo>
                <a:lnTo>
                  <a:pt x="69" y="15"/>
                </a:lnTo>
                <a:lnTo>
                  <a:pt x="121" y="0"/>
                </a:lnTo>
                <a:close/>
              </a:path>
            </a:pathLst>
          </a:custGeom>
          <a:solidFill>
            <a:schemeClr val="accent1"/>
          </a:solidFill>
          <a:ln w="9525">
            <a:solidFill>
              <a:srgbClr val="B2B2B2"/>
            </a:solidFill>
            <a:round/>
            <a:headEnd/>
            <a:tailEnd/>
          </a:ln>
        </p:spPr>
        <p:txBody>
          <a:bodyPr/>
          <a:lstStyle/>
          <a:p>
            <a:endParaRPr lang="en-AU" dirty="0"/>
          </a:p>
        </p:txBody>
      </p:sp>
      <p:sp>
        <p:nvSpPr>
          <p:cNvPr id="297" name="Freeform 294"/>
          <p:cNvSpPr>
            <a:spLocks/>
          </p:cNvSpPr>
          <p:nvPr/>
        </p:nvSpPr>
        <p:spPr bwMode="auto">
          <a:xfrm>
            <a:off x="5341937" y="4656138"/>
            <a:ext cx="41275" cy="38100"/>
          </a:xfrm>
          <a:custGeom>
            <a:avLst/>
            <a:gdLst>
              <a:gd name="T0" fmla="*/ 10319 w 52"/>
              <a:gd name="T1" fmla="*/ 9728 h 47"/>
              <a:gd name="T2" fmla="*/ 10319 w 52"/>
              <a:gd name="T3" fmla="*/ 9728 h 47"/>
              <a:gd name="T4" fmla="*/ 3969 w 52"/>
              <a:gd name="T5" fmla="*/ 9728 h 47"/>
              <a:gd name="T6" fmla="*/ 0 w 52"/>
              <a:gd name="T7" fmla="*/ 9728 h 47"/>
              <a:gd name="T8" fmla="*/ 3969 w 52"/>
              <a:gd name="T9" fmla="*/ 3243 h 47"/>
              <a:gd name="T10" fmla="*/ 10319 w 52"/>
              <a:gd name="T11" fmla="*/ 0 h 47"/>
              <a:gd name="T12" fmla="*/ 10319 w 52"/>
              <a:gd name="T13" fmla="*/ 6485 h 47"/>
              <a:gd name="T14" fmla="*/ 10319 w 52"/>
              <a:gd name="T15" fmla="*/ 9728 h 47"/>
              <a:gd name="T16" fmla="*/ 0 60000 65536"/>
              <a:gd name="T17" fmla="*/ 0 60000 65536"/>
              <a:gd name="T18" fmla="*/ 0 60000 65536"/>
              <a:gd name="T19" fmla="*/ 0 60000 65536"/>
              <a:gd name="T20" fmla="*/ 0 60000 65536"/>
              <a:gd name="T21" fmla="*/ 0 60000 65536"/>
              <a:gd name="T22" fmla="*/ 0 60000 65536"/>
              <a:gd name="T23" fmla="*/ 0 60000 65536"/>
              <a:gd name="T24" fmla="*/ 0 w 52"/>
              <a:gd name="T25" fmla="*/ 0 h 47"/>
              <a:gd name="T26" fmla="*/ 52 w 52"/>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 h="47">
                <a:moveTo>
                  <a:pt x="52" y="47"/>
                </a:moveTo>
                <a:lnTo>
                  <a:pt x="52" y="47"/>
                </a:lnTo>
                <a:lnTo>
                  <a:pt x="17" y="47"/>
                </a:lnTo>
                <a:lnTo>
                  <a:pt x="0" y="47"/>
                </a:lnTo>
                <a:lnTo>
                  <a:pt x="17" y="15"/>
                </a:lnTo>
                <a:lnTo>
                  <a:pt x="52" y="0"/>
                </a:lnTo>
                <a:lnTo>
                  <a:pt x="52" y="30"/>
                </a:lnTo>
                <a:lnTo>
                  <a:pt x="52" y="47"/>
                </a:lnTo>
              </a:path>
            </a:pathLst>
          </a:custGeom>
          <a:solidFill>
            <a:schemeClr val="accent1"/>
          </a:solidFill>
          <a:ln w="9525">
            <a:solidFill>
              <a:srgbClr val="B2B2B2"/>
            </a:solidFill>
            <a:prstDash val="solid"/>
            <a:round/>
            <a:headEnd/>
            <a:tailEnd/>
          </a:ln>
        </p:spPr>
        <p:txBody>
          <a:bodyPr/>
          <a:lstStyle/>
          <a:p>
            <a:endParaRPr lang="en-AU" dirty="0"/>
          </a:p>
        </p:txBody>
      </p:sp>
      <p:sp>
        <p:nvSpPr>
          <p:cNvPr id="298" name="Freeform 295"/>
          <p:cNvSpPr>
            <a:spLocks/>
          </p:cNvSpPr>
          <p:nvPr/>
        </p:nvSpPr>
        <p:spPr bwMode="auto">
          <a:xfrm>
            <a:off x="5356224" y="4694238"/>
            <a:ext cx="26988" cy="38100"/>
          </a:xfrm>
          <a:custGeom>
            <a:avLst/>
            <a:gdLst>
              <a:gd name="T0" fmla="*/ 6169 w 35"/>
              <a:gd name="T1" fmla="*/ 0 h 48"/>
              <a:gd name="T2" fmla="*/ 6169 w 35"/>
              <a:gd name="T3" fmla="*/ 0 h 48"/>
              <a:gd name="T4" fmla="*/ 6169 w 35"/>
              <a:gd name="T5" fmla="*/ 3175 h 48"/>
              <a:gd name="T6" fmla="*/ 0 w 35"/>
              <a:gd name="T7" fmla="*/ 9525 h 48"/>
              <a:gd name="T8" fmla="*/ 0 w 35"/>
              <a:gd name="T9" fmla="*/ 3175 h 48"/>
              <a:gd name="T10" fmla="*/ 0 w 35"/>
              <a:gd name="T11" fmla="*/ 0 h 48"/>
              <a:gd name="T12" fmla="*/ 6169 w 35"/>
              <a:gd name="T13" fmla="*/ 0 h 48"/>
              <a:gd name="T14" fmla="*/ 0 60000 65536"/>
              <a:gd name="T15" fmla="*/ 0 60000 65536"/>
              <a:gd name="T16" fmla="*/ 0 60000 65536"/>
              <a:gd name="T17" fmla="*/ 0 60000 65536"/>
              <a:gd name="T18" fmla="*/ 0 60000 65536"/>
              <a:gd name="T19" fmla="*/ 0 60000 65536"/>
              <a:gd name="T20" fmla="*/ 0 60000 65536"/>
              <a:gd name="T21" fmla="*/ 0 w 35"/>
              <a:gd name="T22" fmla="*/ 0 h 48"/>
              <a:gd name="T23" fmla="*/ 35 w 35"/>
              <a:gd name="T24" fmla="*/ 48 h 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48">
                <a:moveTo>
                  <a:pt x="35" y="0"/>
                </a:moveTo>
                <a:lnTo>
                  <a:pt x="35" y="0"/>
                </a:lnTo>
                <a:lnTo>
                  <a:pt x="35" y="16"/>
                </a:lnTo>
                <a:lnTo>
                  <a:pt x="0" y="48"/>
                </a:lnTo>
                <a:lnTo>
                  <a:pt x="0" y="16"/>
                </a:lnTo>
                <a:lnTo>
                  <a:pt x="0" y="0"/>
                </a:lnTo>
                <a:lnTo>
                  <a:pt x="35" y="0"/>
                </a:lnTo>
              </a:path>
            </a:pathLst>
          </a:custGeom>
          <a:solidFill>
            <a:schemeClr val="accent1"/>
          </a:solidFill>
          <a:ln w="9525">
            <a:solidFill>
              <a:srgbClr val="B2B2B2"/>
            </a:solidFill>
            <a:prstDash val="solid"/>
            <a:round/>
            <a:headEnd/>
            <a:tailEnd/>
          </a:ln>
        </p:spPr>
        <p:txBody>
          <a:bodyPr/>
          <a:lstStyle/>
          <a:p>
            <a:endParaRPr lang="en-AU" dirty="0"/>
          </a:p>
        </p:txBody>
      </p:sp>
      <p:sp>
        <p:nvSpPr>
          <p:cNvPr id="299" name="Freeform 296"/>
          <p:cNvSpPr>
            <a:spLocks/>
          </p:cNvSpPr>
          <p:nvPr/>
        </p:nvSpPr>
        <p:spPr bwMode="auto">
          <a:xfrm>
            <a:off x="4432300" y="3883026"/>
            <a:ext cx="261938" cy="190500"/>
          </a:xfrm>
          <a:custGeom>
            <a:avLst/>
            <a:gdLst>
              <a:gd name="T0" fmla="*/ 58738 w 330"/>
              <a:gd name="T1" fmla="*/ 3969 h 240"/>
              <a:gd name="T2" fmla="*/ 58738 w 330"/>
              <a:gd name="T3" fmla="*/ 3969 h 240"/>
              <a:gd name="T4" fmla="*/ 62706 w 330"/>
              <a:gd name="T5" fmla="*/ 3969 h 240"/>
              <a:gd name="T6" fmla="*/ 65881 w 330"/>
              <a:gd name="T7" fmla="*/ 19050 h 240"/>
              <a:gd name="T8" fmla="*/ 52388 w 330"/>
              <a:gd name="T9" fmla="*/ 23019 h 240"/>
              <a:gd name="T10" fmla="*/ 52388 w 330"/>
              <a:gd name="T11" fmla="*/ 25400 h 240"/>
              <a:gd name="T12" fmla="*/ 41275 w 330"/>
              <a:gd name="T13" fmla="*/ 32544 h 240"/>
              <a:gd name="T14" fmla="*/ 27781 w 330"/>
              <a:gd name="T15" fmla="*/ 38100 h 240"/>
              <a:gd name="T16" fmla="*/ 23813 w 330"/>
              <a:gd name="T17" fmla="*/ 42069 h 240"/>
              <a:gd name="T18" fmla="*/ 23813 w 330"/>
              <a:gd name="T19" fmla="*/ 47625 h 240"/>
              <a:gd name="T20" fmla="*/ 0 w 330"/>
              <a:gd name="T21" fmla="*/ 44450 h 240"/>
              <a:gd name="T22" fmla="*/ 7144 w 330"/>
              <a:gd name="T23" fmla="*/ 44450 h 240"/>
              <a:gd name="T24" fmla="*/ 14288 w 330"/>
              <a:gd name="T25" fmla="*/ 38100 h 240"/>
              <a:gd name="T26" fmla="*/ 17463 w 330"/>
              <a:gd name="T27" fmla="*/ 32544 h 240"/>
              <a:gd name="T28" fmla="*/ 17463 w 330"/>
              <a:gd name="T29" fmla="*/ 25400 h 240"/>
              <a:gd name="T30" fmla="*/ 20638 w 330"/>
              <a:gd name="T31" fmla="*/ 19050 h 240"/>
              <a:gd name="T32" fmla="*/ 23813 w 330"/>
              <a:gd name="T33" fmla="*/ 13494 h 240"/>
              <a:gd name="T34" fmla="*/ 34131 w 330"/>
              <a:gd name="T35" fmla="*/ 9525 h 240"/>
              <a:gd name="T36" fmla="*/ 38100 w 330"/>
              <a:gd name="T37" fmla="*/ 0 h 240"/>
              <a:gd name="T38" fmla="*/ 41275 w 330"/>
              <a:gd name="T39" fmla="*/ 0 h 240"/>
              <a:gd name="T40" fmla="*/ 44450 w 330"/>
              <a:gd name="T41" fmla="*/ 3969 h 240"/>
              <a:gd name="T42" fmla="*/ 55563 w 330"/>
              <a:gd name="T43" fmla="*/ 3969 h 240"/>
              <a:gd name="T44" fmla="*/ 58738 w 330"/>
              <a:gd name="T45" fmla="*/ 3969 h 24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30"/>
              <a:gd name="T70" fmla="*/ 0 h 240"/>
              <a:gd name="T71" fmla="*/ 330 w 330"/>
              <a:gd name="T72" fmla="*/ 240 h 24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30" h="240">
                <a:moveTo>
                  <a:pt x="296" y="17"/>
                </a:moveTo>
                <a:lnTo>
                  <a:pt x="296" y="17"/>
                </a:lnTo>
                <a:lnTo>
                  <a:pt x="313" y="17"/>
                </a:lnTo>
                <a:lnTo>
                  <a:pt x="330" y="96"/>
                </a:lnTo>
                <a:lnTo>
                  <a:pt x="261" y="113"/>
                </a:lnTo>
                <a:lnTo>
                  <a:pt x="261" y="128"/>
                </a:lnTo>
                <a:lnTo>
                  <a:pt x="209" y="161"/>
                </a:lnTo>
                <a:lnTo>
                  <a:pt x="140" y="192"/>
                </a:lnTo>
                <a:lnTo>
                  <a:pt x="123" y="209"/>
                </a:lnTo>
                <a:lnTo>
                  <a:pt x="123" y="240"/>
                </a:lnTo>
                <a:lnTo>
                  <a:pt x="0" y="224"/>
                </a:lnTo>
                <a:lnTo>
                  <a:pt x="36" y="224"/>
                </a:lnTo>
                <a:lnTo>
                  <a:pt x="71" y="192"/>
                </a:lnTo>
                <a:lnTo>
                  <a:pt x="88" y="161"/>
                </a:lnTo>
                <a:lnTo>
                  <a:pt x="88" y="128"/>
                </a:lnTo>
                <a:lnTo>
                  <a:pt x="106" y="96"/>
                </a:lnTo>
                <a:lnTo>
                  <a:pt x="123" y="65"/>
                </a:lnTo>
                <a:lnTo>
                  <a:pt x="175" y="48"/>
                </a:lnTo>
                <a:lnTo>
                  <a:pt x="192" y="0"/>
                </a:lnTo>
                <a:lnTo>
                  <a:pt x="209" y="0"/>
                </a:lnTo>
                <a:lnTo>
                  <a:pt x="227" y="17"/>
                </a:lnTo>
                <a:lnTo>
                  <a:pt x="278" y="17"/>
                </a:lnTo>
                <a:lnTo>
                  <a:pt x="296" y="17"/>
                </a:lnTo>
              </a:path>
            </a:pathLst>
          </a:custGeom>
          <a:solidFill>
            <a:schemeClr val="accent1"/>
          </a:solidFill>
          <a:ln w="9525">
            <a:solidFill>
              <a:srgbClr val="B2B2B2"/>
            </a:solidFill>
            <a:prstDash val="solid"/>
            <a:round/>
            <a:headEnd/>
            <a:tailEnd/>
          </a:ln>
        </p:spPr>
        <p:txBody>
          <a:bodyPr/>
          <a:lstStyle/>
          <a:p>
            <a:endParaRPr lang="en-AU" dirty="0"/>
          </a:p>
        </p:txBody>
      </p:sp>
      <p:sp>
        <p:nvSpPr>
          <p:cNvPr id="300" name="Freeform 297"/>
          <p:cNvSpPr>
            <a:spLocks/>
          </p:cNvSpPr>
          <p:nvPr/>
        </p:nvSpPr>
        <p:spPr bwMode="auto">
          <a:xfrm>
            <a:off x="4529138" y="3844926"/>
            <a:ext cx="441325" cy="406400"/>
          </a:xfrm>
          <a:custGeom>
            <a:avLst/>
            <a:gdLst>
              <a:gd name="T0" fmla="*/ 34988 w 555"/>
              <a:gd name="T1" fmla="*/ 12700 h 512"/>
              <a:gd name="T2" fmla="*/ 34988 w 555"/>
              <a:gd name="T3" fmla="*/ 12700 h 512"/>
              <a:gd name="T4" fmla="*/ 38169 w 555"/>
              <a:gd name="T5" fmla="*/ 12700 h 512"/>
              <a:gd name="T6" fmla="*/ 42145 w 555"/>
              <a:gd name="T7" fmla="*/ 28575 h 512"/>
              <a:gd name="T8" fmla="*/ 27831 w 555"/>
              <a:gd name="T9" fmla="*/ 31750 h 512"/>
              <a:gd name="T10" fmla="*/ 27831 w 555"/>
              <a:gd name="T11" fmla="*/ 34925 h 512"/>
              <a:gd name="T12" fmla="*/ 17494 w 555"/>
              <a:gd name="T13" fmla="*/ 41275 h 512"/>
              <a:gd name="T14" fmla="*/ 3976 w 555"/>
              <a:gd name="T15" fmla="*/ 47625 h 512"/>
              <a:gd name="T16" fmla="*/ 0 w 555"/>
              <a:gd name="T17" fmla="*/ 50800 h 512"/>
              <a:gd name="T18" fmla="*/ 0 w 555"/>
              <a:gd name="T19" fmla="*/ 57150 h 512"/>
              <a:gd name="T20" fmla="*/ 20675 w 555"/>
              <a:gd name="T21" fmla="*/ 69850 h 512"/>
              <a:gd name="T22" fmla="*/ 52482 w 555"/>
              <a:gd name="T23" fmla="*/ 92075 h 512"/>
              <a:gd name="T24" fmla="*/ 55663 w 555"/>
              <a:gd name="T25" fmla="*/ 95250 h 512"/>
              <a:gd name="T26" fmla="*/ 62819 w 555"/>
              <a:gd name="T27" fmla="*/ 98425 h 512"/>
              <a:gd name="T28" fmla="*/ 66000 w 555"/>
              <a:gd name="T29" fmla="*/ 101600 h 512"/>
              <a:gd name="T30" fmla="*/ 69181 w 555"/>
              <a:gd name="T31" fmla="*/ 101600 h 512"/>
              <a:gd name="T32" fmla="*/ 76337 w 555"/>
              <a:gd name="T33" fmla="*/ 101600 h 512"/>
              <a:gd name="T34" fmla="*/ 110530 w 555"/>
              <a:gd name="T35" fmla="*/ 79375 h 512"/>
              <a:gd name="T36" fmla="*/ 107349 w 555"/>
              <a:gd name="T37" fmla="*/ 73025 h 512"/>
              <a:gd name="T38" fmla="*/ 103373 w 555"/>
              <a:gd name="T39" fmla="*/ 73025 h 512"/>
              <a:gd name="T40" fmla="*/ 97012 w 555"/>
              <a:gd name="T41" fmla="*/ 63500 h 512"/>
              <a:gd name="T42" fmla="*/ 100193 w 555"/>
              <a:gd name="T43" fmla="*/ 60325 h 512"/>
              <a:gd name="T44" fmla="*/ 100193 w 555"/>
              <a:gd name="T45" fmla="*/ 53975 h 512"/>
              <a:gd name="T46" fmla="*/ 100193 w 555"/>
              <a:gd name="T47" fmla="*/ 47625 h 512"/>
              <a:gd name="T48" fmla="*/ 97012 w 555"/>
              <a:gd name="T49" fmla="*/ 44450 h 512"/>
              <a:gd name="T50" fmla="*/ 97012 w 555"/>
              <a:gd name="T51" fmla="*/ 41275 h 512"/>
              <a:gd name="T52" fmla="*/ 97012 w 555"/>
              <a:gd name="T53" fmla="*/ 31750 h 512"/>
              <a:gd name="T54" fmla="*/ 89855 w 555"/>
              <a:gd name="T55" fmla="*/ 28575 h 512"/>
              <a:gd name="T56" fmla="*/ 86675 w 555"/>
              <a:gd name="T57" fmla="*/ 22225 h 512"/>
              <a:gd name="T58" fmla="*/ 93036 w 555"/>
              <a:gd name="T59" fmla="*/ 15875 h 512"/>
              <a:gd name="T60" fmla="*/ 89855 w 555"/>
              <a:gd name="T61" fmla="*/ 3175 h 512"/>
              <a:gd name="T62" fmla="*/ 93036 w 555"/>
              <a:gd name="T63" fmla="*/ 0 h 512"/>
              <a:gd name="T64" fmla="*/ 89855 w 555"/>
              <a:gd name="T65" fmla="*/ 3175 h 512"/>
              <a:gd name="T66" fmla="*/ 79518 w 555"/>
              <a:gd name="T67" fmla="*/ 0 h 512"/>
              <a:gd name="T68" fmla="*/ 76337 w 555"/>
              <a:gd name="T69" fmla="*/ 3175 h 512"/>
              <a:gd name="T70" fmla="*/ 69181 w 555"/>
              <a:gd name="T71" fmla="*/ 0 h 512"/>
              <a:gd name="T72" fmla="*/ 62819 w 555"/>
              <a:gd name="T73" fmla="*/ 3175 h 512"/>
              <a:gd name="T74" fmla="*/ 52482 w 555"/>
              <a:gd name="T75" fmla="*/ 3175 h 512"/>
              <a:gd name="T76" fmla="*/ 34988 w 555"/>
              <a:gd name="T77" fmla="*/ 12700 h 5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5"/>
              <a:gd name="T118" fmla="*/ 0 h 512"/>
              <a:gd name="T119" fmla="*/ 555 w 555"/>
              <a:gd name="T120" fmla="*/ 512 h 5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5" h="512">
                <a:moveTo>
                  <a:pt x="173" y="65"/>
                </a:moveTo>
                <a:lnTo>
                  <a:pt x="173" y="65"/>
                </a:lnTo>
                <a:lnTo>
                  <a:pt x="192" y="65"/>
                </a:lnTo>
                <a:lnTo>
                  <a:pt x="209" y="144"/>
                </a:lnTo>
                <a:lnTo>
                  <a:pt x="138" y="161"/>
                </a:lnTo>
                <a:lnTo>
                  <a:pt x="138" y="176"/>
                </a:lnTo>
                <a:lnTo>
                  <a:pt x="86" y="209"/>
                </a:lnTo>
                <a:lnTo>
                  <a:pt x="17" y="240"/>
                </a:lnTo>
                <a:lnTo>
                  <a:pt x="0" y="257"/>
                </a:lnTo>
                <a:lnTo>
                  <a:pt x="0" y="288"/>
                </a:lnTo>
                <a:lnTo>
                  <a:pt x="104" y="353"/>
                </a:lnTo>
                <a:lnTo>
                  <a:pt x="261" y="464"/>
                </a:lnTo>
                <a:lnTo>
                  <a:pt x="278" y="480"/>
                </a:lnTo>
                <a:lnTo>
                  <a:pt x="313" y="497"/>
                </a:lnTo>
                <a:lnTo>
                  <a:pt x="330" y="512"/>
                </a:lnTo>
                <a:lnTo>
                  <a:pt x="347" y="512"/>
                </a:lnTo>
                <a:lnTo>
                  <a:pt x="382" y="512"/>
                </a:lnTo>
                <a:lnTo>
                  <a:pt x="555" y="401"/>
                </a:lnTo>
                <a:lnTo>
                  <a:pt x="537" y="368"/>
                </a:lnTo>
                <a:lnTo>
                  <a:pt x="520" y="368"/>
                </a:lnTo>
                <a:lnTo>
                  <a:pt x="486" y="320"/>
                </a:lnTo>
                <a:lnTo>
                  <a:pt x="503" y="305"/>
                </a:lnTo>
                <a:lnTo>
                  <a:pt x="503" y="272"/>
                </a:lnTo>
                <a:lnTo>
                  <a:pt x="503" y="240"/>
                </a:lnTo>
                <a:lnTo>
                  <a:pt x="486" y="224"/>
                </a:lnTo>
                <a:lnTo>
                  <a:pt x="486" y="209"/>
                </a:lnTo>
                <a:lnTo>
                  <a:pt x="486" y="161"/>
                </a:lnTo>
                <a:lnTo>
                  <a:pt x="451" y="144"/>
                </a:lnTo>
                <a:lnTo>
                  <a:pt x="434" y="113"/>
                </a:lnTo>
                <a:lnTo>
                  <a:pt x="468" y="80"/>
                </a:lnTo>
                <a:lnTo>
                  <a:pt x="451" y="17"/>
                </a:lnTo>
                <a:lnTo>
                  <a:pt x="468" y="0"/>
                </a:lnTo>
                <a:lnTo>
                  <a:pt x="451" y="17"/>
                </a:lnTo>
                <a:lnTo>
                  <a:pt x="399" y="0"/>
                </a:lnTo>
                <a:lnTo>
                  <a:pt x="382" y="17"/>
                </a:lnTo>
                <a:lnTo>
                  <a:pt x="347" y="0"/>
                </a:lnTo>
                <a:lnTo>
                  <a:pt x="313" y="17"/>
                </a:lnTo>
                <a:lnTo>
                  <a:pt x="261" y="17"/>
                </a:lnTo>
                <a:lnTo>
                  <a:pt x="173" y="65"/>
                </a:lnTo>
                <a:close/>
              </a:path>
            </a:pathLst>
          </a:custGeom>
          <a:solidFill>
            <a:schemeClr val="accent1"/>
          </a:solidFill>
          <a:ln w="9525">
            <a:solidFill>
              <a:srgbClr val="B2B2B2"/>
            </a:solidFill>
            <a:round/>
            <a:headEnd/>
            <a:tailEnd/>
          </a:ln>
        </p:spPr>
        <p:txBody>
          <a:bodyPr/>
          <a:lstStyle/>
          <a:p>
            <a:endParaRPr lang="en-AU" dirty="0"/>
          </a:p>
        </p:txBody>
      </p:sp>
      <p:sp>
        <p:nvSpPr>
          <p:cNvPr id="301" name="Freeform 298"/>
          <p:cNvSpPr>
            <a:spLocks/>
          </p:cNvSpPr>
          <p:nvPr/>
        </p:nvSpPr>
        <p:spPr bwMode="auto">
          <a:xfrm>
            <a:off x="4872038" y="3844926"/>
            <a:ext cx="84138" cy="166688"/>
          </a:xfrm>
          <a:custGeom>
            <a:avLst/>
            <a:gdLst>
              <a:gd name="T0" fmla="*/ 21635 w 105"/>
              <a:gd name="T1" fmla="*/ 25522 h 209"/>
              <a:gd name="T2" fmla="*/ 21635 w 105"/>
              <a:gd name="T3" fmla="*/ 25522 h 209"/>
              <a:gd name="T4" fmla="*/ 21635 w 105"/>
              <a:gd name="T5" fmla="*/ 28712 h 209"/>
              <a:gd name="T6" fmla="*/ 14424 w 105"/>
              <a:gd name="T7" fmla="*/ 35092 h 209"/>
              <a:gd name="T8" fmla="*/ 14424 w 105"/>
              <a:gd name="T9" fmla="*/ 38282 h 209"/>
              <a:gd name="T10" fmla="*/ 11218 w 105"/>
              <a:gd name="T11" fmla="*/ 42270 h 209"/>
              <a:gd name="T12" fmla="*/ 11218 w 105"/>
              <a:gd name="T13" fmla="*/ 32700 h 209"/>
              <a:gd name="T14" fmla="*/ 4007 w 105"/>
              <a:gd name="T15" fmla="*/ 28712 h 209"/>
              <a:gd name="T16" fmla="*/ 0 w 105"/>
              <a:gd name="T17" fmla="*/ 23129 h 209"/>
              <a:gd name="T18" fmla="*/ 7212 w 105"/>
              <a:gd name="T19" fmla="*/ 15951 h 209"/>
              <a:gd name="T20" fmla="*/ 4007 w 105"/>
              <a:gd name="T21" fmla="*/ 3988 h 209"/>
              <a:gd name="T22" fmla="*/ 7212 w 105"/>
              <a:gd name="T23" fmla="*/ 0 h 209"/>
              <a:gd name="T24" fmla="*/ 14424 w 105"/>
              <a:gd name="T25" fmla="*/ 0 h 209"/>
              <a:gd name="T26" fmla="*/ 17629 w 105"/>
              <a:gd name="T27" fmla="*/ 3988 h 209"/>
              <a:gd name="T28" fmla="*/ 21635 w 105"/>
              <a:gd name="T29" fmla="*/ 0 h 209"/>
              <a:gd name="T30" fmla="*/ 17629 w 105"/>
              <a:gd name="T31" fmla="*/ 6380 h 209"/>
              <a:gd name="T32" fmla="*/ 21635 w 105"/>
              <a:gd name="T33" fmla="*/ 13558 h 209"/>
              <a:gd name="T34" fmla="*/ 14424 w 105"/>
              <a:gd name="T35" fmla="*/ 19141 h 209"/>
              <a:gd name="T36" fmla="*/ 14424 w 105"/>
              <a:gd name="T37" fmla="*/ 23129 h 209"/>
              <a:gd name="T38" fmla="*/ 21635 w 105"/>
              <a:gd name="T39" fmla="*/ 23129 h 209"/>
              <a:gd name="T40" fmla="*/ 21635 w 105"/>
              <a:gd name="T41" fmla="*/ 25522 h 20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5"/>
              <a:gd name="T64" fmla="*/ 0 h 209"/>
              <a:gd name="T65" fmla="*/ 105 w 105"/>
              <a:gd name="T66" fmla="*/ 209 h 20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5" h="209">
                <a:moveTo>
                  <a:pt x="105" y="128"/>
                </a:moveTo>
                <a:lnTo>
                  <a:pt x="105" y="128"/>
                </a:lnTo>
                <a:lnTo>
                  <a:pt x="105" y="144"/>
                </a:lnTo>
                <a:lnTo>
                  <a:pt x="71" y="176"/>
                </a:lnTo>
                <a:lnTo>
                  <a:pt x="71" y="192"/>
                </a:lnTo>
                <a:lnTo>
                  <a:pt x="54" y="209"/>
                </a:lnTo>
                <a:lnTo>
                  <a:pt x="54" y="161"/>
                </a:lnTo>
                <a:lnTo>
                  <a:pt x="17" y="144"/>
                </a:lnTo>
                <a:lnTo>
                  <a:pt x="0" y="113"/>
                </a:lnTo>
                <a:lnTo>
                  <a:pt x="34" y="80"/>
                </a:lnTo>
                <a:lnTo>
                  <a:pt x="17" y="17"/>
                </a:lnTo>
                <a:lnTo>
                  <a:pt x="34" y="0"/>
                </a:lnTo>
                <a:lnTo>
                  <a:pt x="71" y="0"/>
                </a:lnTo>
                <a:lnTo>
                  <a:pt x="88" y="17"/>
                </a:lnTo>
                <a:lnTo>
                  <a:pt x="105" y="0"/>
                </a:lnTo>
                <a:lnTo>
                  <a:pt x="88" y="32"/>
                </a:lnTo>
                <a:lnTo>
                  <a:pt x="105" y="65"/>
                </a:lnTo>
                <a:lnTo>
                  <a:pt x="71" y="96"/>
                </a:lnTo>
                <a:lnTo>
                  <a:pt x="71" y="113"/>
                </a:lnTo>
                <a:lnTo>
                  <a:pt x="105" y="113"/>
                </a:lnTo>
                <a:lnTo>
                  <a:pt x="105" y="128"/>
                </a:lnTo>
                <a:close/>
              </a:path>
            </a:pathLst>
          </a:custGeom>
          <a:solidFill>
            <a:schemeClr val="accent1"/>
          </a:solidFill>
          <a:ln w="9525">
            <a:solidFill>
              <a:srgbClr val="B2B2B2"/>
            </a:solidFill>
            <a:round/>
            <a:headEnd/>
            <a:tailEnd/>
          </a:ln>
        </p:spPr>
        <p:txBody>
          <a:bodyPr/>
          <a:lstStyle/>
          <a:p>
            <a:endParaRPr lang="en-AU" dirty="0"/>
          </a:p>
        </p:txBody>
      </p:sp>
      <p:sp>
        <p:nvSpPr>
          <p:cNvPr id="302" name="Freeform 299"/>
          <p:cNvSpPr>
            <a:spLocks/>
          </p:cNvSpPr>
          <p:nvPr/>
        </p:nvSpPr>
        <p:spPr bwMode="auto">
          <a:xfrm>
            <a:off x="4448175" y="4122738"/>
            <a:ext cx="355600" cy="317500"/>
          </a:xfrm>
          <a:custGeom>
            <a:avLst/>
            <a:gdLst>
              <a:gd name="T0" fmla="*/ 41183 w 449"/>
              <a:gd name="T1" fmla="*/ 0 h 399"/>
              <a:gd name="T2" fmla="*/ 41183 w 449"/>
              <a:gd name="T3" fmla="*/ 0 h 399"/>
              <a:gd name="T4" fmla="*/ 71278 w 449"/>
              <a:gd name="T5" fmla="*/ 22281 h 399"/>
              <a:gd name="T6" fmla="*/ 75238 w 449"/>
              <a:gd name="T7" fmla="*/ 25464 h 399"/>
              <a:gd name="T8" fmla="*/ 81574 w 449"/>
              <a:gd name="T9" fmla="*/ 28647 h 399"/>
              <a:gd name="T10" fmla="*/ 85534 w 449"/>
              <a:gd name="T11" fmla="*/ 31830 h 399"/>
              <a:gd name="T12" fmla="*/ 88702 w 449"/>
              <a:gd name="T13" fmla="*/ 31830 h 399"/>
              <a:gd name="T14" fmla="*/ 88702 w 449"/>
              <a:gd name="T15" fmla="*/ 47744 h 399"/>
              <a:gd name="T16" fmla="*/ 85534 w 449"/>
              <a:gd name="T17" fmla="*/ 50927 h 399"/>
              <a:gd name="T18" fmla="*/ 68110 w 449"/>
              <a:gd name="T19" fmla="*/ 54110 h 399"/>
              <a:gd name="T20" fmla="*/ 60983 w 449"/>
              <a:gd name="T21" fmla="*/ 54110 h 399"/>
              <a:gd name="T22" fmla="*/ 54647 w 449"/>
              <a:gd name="T23" fmla="*/ 60476 h 399"/>
              <a:gd name="T24" fmla="*/ 47519 w 449"/>
              <a:gd name="T25" fmla="*/ 63659 h 399"/>
              <a:gd name="T26" fmla="*/ 41183 w 449"/>
              <a:gd name="T27" fmla="*/ 73208 h 399"/>
              <a:gd name="T28" fmla="*/ 37223 w 449"/>
              <a:gd name="T29" fmla="*/ 76391 h 399"/>
              <a:gd name="T30" fmla="*/ 34055 w 449"/>
              <a:gd name="T31" fmla="*/ 79574 h 399"/>
              <a:gd name="T32" fmla="*/ 30887 w 449"/>
              <a:gd name="T33" fmla="*/ 76391 h 399"/>
              <a:gd name="T34" fmla="*/ 26927 w 449"/>
              <a:gd name="T35" fmla="*/ 79574 h 399"/>
              <a:gd name="T36" fmla="*/ 23759 w 449"/>
              <a:gd name="T37" fmla="*/ 79574 h 399"/>
              <a:gd name="T38" fmla="*/ 16632 w 449"/>
              <a:gd name="T39" fmla="*/ 66842 h 399"/>
              <a:gd name="T40" fmla="*/ 10296 w 449"/>
              <a:gd name="T41" fmla="*/ 70025 h 399"/>
              <a:gd name="T42" fmla="*/ 3168 w 449"/>
              <a:gd name="T43" fmla="*/ 70025 h 399"/>
              <a:gd name="T44" fmla="*/ 6336 w 449"/>
              <a:gd name="T45" fmla="*/ 66842 h 399"/>
              <a:gd name="T46" fmla="*/ 0 w 449"/>
              <a:gd name="T47" fmla="*/ 54110 h 399"/>
              <a:gd name="T48" fmla="*/ 6336 w 449"/>
              <a:gd name="T49" fmla="*/ 50927 h 399"/>
              <a:gd name="T50" fmla="*/ 10296 w 449"/>
              <a:gd name="T51" fmla="*/ 54110 h 399"/>
              <a:gd name="T52" fmla="*/ 13464 w 449"/>
              <a:gd name="T53" fmla="*/ 50927 h 399"/>
              <a:gd name="T54" fmla="*/ 37223 w 449"/>
              <a:gd name="T55" fmla="*/ 50927 h 399"/>
              <a:gd name="T56" fmla="*/ 30887 w 449"/>
              <a:gd name="T57" fmla="*/ 0 h 399"/>
              <a:gd name="T58" fmla="*/ 41183 w 449"/>
              <a:gd name="T59" fmla="*/ 0 h 39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49"/>
              <a:gd name="T91" fmla="*/ 0 h 399"/>
              <a:gd name="T92" fmla="*/ 449 w 449"/>
              <a:gd name="T93" fmla="*/ 399 h 39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49" h="399">
                <a:moveTo>
                  <a:pt x="208" y="0"/>
                </a:moveTo>
                <a:lnTo>
                  <a:pt x="208" y="0"/>
                </a:lnTo>
                <a:lnTo>
                  <a:pt x="363" y="111"/>
                </a:lnTo>
                <a:lnTo>
                  <a:pt x="380" y="127"/>
                </a:lnTo>
                <a:lnTo>
                  <a:pt x="415" y="144"/>
                </a:lnTo>
                <a:lnTo>
                  <a:pt x="432" y="159"/>
                </a:lnTo>
                <a:lnTo>
                  <a:pt x="449" y="159"/>
                </a:lnTo>
                <a:lnTo>
                  <a:pt x="449" y="240"/>
                </a:lnTo>
                <a:lnTo>
                  <a:pt x="432" y="255"/>
                </a:lnTo>
                <a:lnTo>
                  <a:pt x="346" y="270"/>
                </a:lnTo>
                <a:lnTo>
                  <a:pt x="311" y="270"/>
                </a:lnTo>
                <a:lnTo>
                  <a:pt x="277" y="303"/>
                </a:lnTo>
                <a:lnTo>
                  <a:pt x="242" y="318"/>
                </a:lnTo>
                <a:lnTo>
                  <a:pt x="208" y="366"/>
                </a:lnTo>
                <a:lnTo>
                  <a:pt x="190" y="384"/>
                </a:lnTo>
                <a:lnTo>
                  <a:pt x="173" y="399"/>
                </a:lnTo>
                <a:lnTo>
                  <a:pt x="156" y="384"/>
                </a:lnTo>
                <a:lnTo>
                  <a:pt x="138" y="399"/>
                </a:lnTo>
                <a:lnTo>
                  <a:pt x="121" y="399"/>
                </a:lnTo>
                <a:lnTo>
                  <a:pt x="87" y="336"/>
                </a:lnTo>
                <a:lnTo>
                  <a:pt x="52" y="351"/>
                </a:lnTo>
                <a:lnTo>
                  <a:pt x="17" y="351"/>
                </a:lnTo>
                <a:lnTo>
                  <a:pt x="35" y="336"/>
                </a:lnTo>
                <a:lnTo>
                  <a:pt x="0" y="270"/>
                </a:lnTo>
                <a:lnTo>
                  <a:pt x="35" y="255"/>
                </a:lnTo>
                <a:lnTo>
                  <a:pt x="52" y="270"/>
                </a:lnTo>
                <a:lnTo>
                  <a:pt x="69" y="255"/>
                </a:lnTo>
                <a:lnTo>
                  <a:pt x="190" y="255"/>
                </a:lnTo>
                <a:lnTo>
                  <a:pt x="156" y="0"/>
                </a:lnTo>
                <a:lnTo>
                  <a:pt x="208" y="0"/>
                </a:lnTo>
                <a:close/>
              </a:path>
            </a:pathLst>
          </a:custGeom>
          <a:solidFill>
            <a:schemeClr val="accent1"/>
          </a:solidFill>
          <a:ln w="9525">
            <a:solidFill>
              <a:srgbClr val="B2B2B2"/>
            </a:solidFill>
            <a:round/>
            <a:headEnd/>
            <a:tailEnd/>
          </a:ln>
        </p:spPr>
        <p:txBody>
          <a:bodyPr/>
          <a:lstStyle/>
          <a:p>
            <a:endParaRPr lang="en-AU" dirty="0"/>
          </a:p>
        </p:txBody>
      </p:sp>
      <p:sp>
        <p:nvSpPr>
          <p:cNvPr id="303" name="Freeform 300"/>
          <p:cNvSpPr>
            <a:spLocks/>
          </p:cNvSpPr>
          <p:nvPr/>
        </p:nvSpPr>
        <p:spPr bwMode="auto">
          <a:xfrm>
            <a:off x="4349750" y="4073526"/>
            <a:ext cx="261938" cy="266700"/>
          </a:xfrm>
          <a:custGeom>
            <a:avLst/>
            <a:gdLst>
              <a:gd name="T0" fmla="*/ 0 w 331"/>
              <a:gd name="T1" fmla="*/ 35029 h 335"/>
              <a:gd name="T2" fmla="*/ 0 w 331"/>
              <a:gd name="T3" fmla="*/ 35029 h 335"/>
              <a:gd name="T4" fmla="*/ 3165 w 331"/>
              <a:gd name="T5" fmla="*/ 32641 h 335"/>
              <a:gd name="T6" fmla="*/ 20575 w 331"/>
              <a:gd name="T7" fmla="*/ 32641 h 335"/>
              <a:gd name="T8" fmla="*/ 20575 w 331"/>
              <a:gd name="T9" fmla="*/ 25476 h 335"/>
              <a:gd name="T10" fmla="*/ 27697 w 331"/>
              <a:gd name="T11" fmla="*/ 23087 h 335"/>
              <a:gd name="T12" fmla="*/ 27697 w 331"/>
              <a:gd name="T13" fmla="*/ 6369 h 335"/>
              <a:gd name="T14" fmla="*/ 44316 w 331"/>
              <a:gd name="T15" fmla="*/ 6369 h 335"/>
              <a:gd name="T16" fmla="*/ 44316 w 331"/>
              <a:gd name="T17" fmla="*/ 0 h 335"/>
              <a:gd name="T18" fmla="*/ 64891 w 331"/>
              <a:gd name="T19" fmla="*/ 13534 h 335"/>
              <a:gd name="T20" fmla="*/ 54603 w 331"/>
              <a:gd name="T21" fmla="*/ 13534 h 335"/>
              <a:gd name="T22" fmla="*/ 61726 w 331"/>
              <a:gd name="T23" fmla="*/ 63690 h 335"/>
              <a:gd name="T24" fmla="*/ 37985 w 331"/>
              <a:gd name="T25" fmla="*/ 63690 h 335"/>
              <a:gd name="T26" fmla="*/ 34028 w 331"/>
              <a:gd name="T27" fmla="*/ 66874 h 335"/>
              <a:gd name="T28" fmla="*/ 30863 w 331"/>
              <a:gd name="T29" fmla="*/ 63690 h 335"/>
              <a:gd name="T30" fmla="*/ 23741 w 331"/>
              <a:gd name="T31" fmla="*/ 66874 h 335"/>
              <a:gd name="T32" fmla="*/ 20575 w 331"/>
              <a:gd name="T33" fmla="*/ 61301 h 335"/>
              <a:gd name="T34" fmla="*/ 10288 w 331"/>
              <a:gd name="T35" fmla="*/ 57321 h 335"/>
              <a:gd name="T36" fmla="*/ 3165 w 331"/>
              <a:gd name="T37" fmla="*/ 57321 h 335"/>
              <a:gd name="T38" fmla="*/ 0 w 331"/>
              <a:gd name="T39" fmla="*/ 61301 h 335"/>
              <a:gd name="T40" fmla="*/ 3165 w 331"/>
              <a:gd name="T41" fmla="*/ 47767 h 335"/>
              <a:gd name="T42" fmla="*/ 0 w 331"/>
              <a:gd name="T43" fmla="*/ 44583 h 335"/>
              <a:gd name="T44" fmla="*/ 3165 w 331"/>
              <a:gd name="T45" fmla="*/ 38214 h 335"/>
              <a:gd name="T46" fmla="*/ 0 w 331"/>
              <a:gd name="T47" fmla="*/ 35029 h 3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31"/>
              <a:gd name="T73" fmla="*/ 0 h 335"/>
              <a:gd name="T74" fmla="*/ 331 w 331"/>
              <a:gd name="T75" fmla="*/ 335 h 33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31" h="335">
                <a:moveTo>
                  <a:pt x="0" y="176"/>
                </a:moveTo>
                <a:lnTo>
                  <a:pt x="0" y="176"/>
                </a:lnTo>
                <a:lnTo>
                  <a:pt x="18" y="161"/>
                </a:lnTo>
                <a:lnTo>
                  <a:pt x="106" y="161"/>
                </a:lnTo>
                <a:lnTo>
                  <a:pt x="106" y="128"/>
                </a:lnTo>
                <a:lnTo>
                  <a:pt x="140" y="113"/>
                </a:lnTo>
                <a:lnTo>
                  <a:pt x="140" y="32"/>
                </a:lnTo>
                <a:lnTo>
                  <a:pt x="227" y="32"/>
                </a:lnTo>
                <a:lnTo>
                  <a:pt x="227" y="0"/>
                </a:lnTo>
                <a:lnTo>
                  <a:pt x="331" y="65"/>
                </a:lnTo>
                <a:lnTo>
                  <a:pt x="279" y="65"/>
                </a:lnTo>
                <a:lnTo>
                  <a:pt x="313" y="320"/>
                </a:lnTo>
                <a:lnTo>
                  <a:pt x="192" y="320"/>
                </a:lnTo>
                <a:lnTo>
                  <a:pt x="175" y="335"/>
                </a:lnTo>
                <a:lnTo>
                  <a:pt x="158" y="320"/>
                </a:lnTo>
                <a:lnTo>
                  <a:pt x="123" y="335"/>
                </a:lnTo>
                <a:lnTo>
                  <a:pt x="106" y="305"/>
                </a:lnTo>
                <a:lnTo>
                  <a:pt x="52" y="288"/>
                </a:lnTo>
                <a:lnTo>
                  <a:pt x="18" y="288"/>
                </a:lnTo>
                <a:lnTo>
                  <a:pt x="0" y="305"/>
                </a:lnTo>
                <a:lnTo>
                  <a:pt x="18" y="240"/>
                </a:lnTo>
                <a:lnTo>
                  <a:pt x="0" y="224"/>
                </a:lnTo>
                <a:lnTo>
                  <a:pt x="18" y="192"/>
                </a:lnTo>
                <a:lnTo>
                  <a:pt x="0" y="176"/>
                </a:lnTo>
                <a:close/>
              </a:path>
            </a:pathLst>
          </a:custGeom>
          <a:solidFill>
            <a:schemeClr val="accent1"/>
          </a:solidFill>
          <a:ln w="9525">
            <a:solidFill>
              <a:srgbClr val="B2B2B2"/>
            </a:solidFill>
            <a:round/>
            <a:headEnd/>
            <a:tailEnd/>
          </a:ln>
        </p:spPr>
        <p:txBody>
          <a:bodyPr/>
          <a:lstStyle/>
          <a:p>
            <a:endParaRPr lang="en-AU" dirty="0"/>
          </a:p>
        </p:txBody>
      </p:sp>
      <p:sp>
        <p:nvSpPr>
          <p:cNvPr id="304" name="Freeform 301"/>
          <p:cNvSpPr>
            <a:spLocks/>
          </p:cNvSpPr>
          <p:nvPr/>
        </p:nvSpPr>
        <p:spPr bwMode="auto">
          <a:xfrm>
            <a:off x="4349750" y="4060826"/>
            <a:ext cx="179388" cy="152400"/>
          </a:xfrm>
          <a:custGeom>
            <a:avLst/>
            <a:gdLst>
              <a:gd name="T0" fmla="*/ 0 w 227"/>
              <a:gd name="T1" fmla="*/ 38100 h 192"/>
              <a:gd name="T2" fmla="*/ 0 w 227"/>
              <a:gd name="T3" fmla="*/ 38100 h 192"/>
              <a:gd name="T4" fmla="*/ 3161 w 227"/>
              <a:gd name="T5" fmla="*/ 35719 h 192"/>
              <a:gd name="T6" fmla="*/ 20547 w 227"/>
              <a:gd name="T7" fmla="*/ 35719 h 192"/>
              <a:gd name="T8" fmla="*/ 20547 w 227"/>
              <a:gd name="T9" fmla="*/ 28575 h 192"/>
              <a:gd name="T10" fmla="*/ 27659 w 227"/>
              <a:gd name="T11" fmla="*/ 26194 h 192"/>
              <a:gd name="T12" fmla="*/ 27659 w 227"/>
              <a:gd name="T13" fmla="*/ 9525 h 192"/>
              <a:gd name="T14" fmla="*/ 44254 w 227"/>
              <a:gd name="T15" fmla="*/ 9525 h 192"/>
              <a:gd name="T16" fmla="*/ 44254 w 227"/>
              <a:gd name="T17" fmla="*/ 3175 h 192"/>
              <a:gd name="T18" fmla="*/ 20547 w 227"/>
              <a:gd name="T19" fmla="*/ 0 h 192"/>
              <a:gd name="T20" fmla="*/ 17386 w 227"/>
              <a:gd name="T21" fmla="*/ 7144 h 192"/>
              <a:gd name="T22" fmla="*/ 13434 w 227"/>
              <a:gd name="T23" fmla="*/ 9525 h 192"/>
              <a:gd name="T24" fmla="*/ 10273 w 227"/>
              <a:gd name="T25" fmla="*/ 19050 h 192"/>
              <a:gd name="T26" fmla="*/ 0 w 227"/>
              <a:gd name="T27" fmla="*/ 31750 h 192"/>
              <a:gd name="T28" fmla="*/ 0 w 227"/>
              <a:gd name="T29" fmla="*/ 38100 h 19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7"/>
              <a:gd name="T46" fmla="*/ 0 h 192"/>
              <a:gd name="T47" fmla="*/ 227 w 227"/>
              <a:gd name="T48" fmla="*/ 192 h 19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7" h="192">
                <a:moveTo>
                  <a:pt x="0" y="192"/>
                </a:moveTo>
                <a:lnTo>
                  <a:pt x="0" y="192"/>
                </a:lnTo>
                <a:lnTo>
                  <a:pt x="18" y="177"/>
                </a:lnTo>
                <a:lnTo>
                  <a:pt x="106" y="177"/>
                </a:lnTo>
                <a:lnTo>
                  <a:pt x="106" y="144"/>
                </a:lnTo>
                <a:lnTo>
                  <a:pt x="140" y="129"/>
                </a:lnTo>
                <a:lnTo>
                  <a:pt x="140" y="48"/>
                </a:lnTo>
                <a:lnTo>
                  <a:pt x="227" y="48"/>
                </a:lnTo>
                <a:lnTo>
                  <a:pt x="227" y="16"/>
                </a:lnTo>
                <a:lnTo>
                  <a:pt x="106" y="0"/>
                </a:lnTo>
                <a:lnTo>
                  <a:pt x="89" y="33"/>
                </a:lnTo>
                <a:lnTo>
                  <a:pt x="69" y="48"/>
                </a:lnTo>
                <a:lnTo>
                  <a:pt x="52" y="96"/>
                </a:lnTo>
                <a:lnTo>
                  <a:pt x="0" y="160"/>
                </a:lnTo>
                <a:lnTo>
                  <a:pt x="0" y="192"/>
                </a:lnTo>
              </a:path>
            </a:pathLst>
          </a:custGeom>
          <a:solidFill>
            <a:schemeClr val="accent1"/>
          </a:solidFill>
          <a:ln w="9525">
            <a:solidFill>
              <a:srgbClr val="B2B2B2"/>
            </a:solidFill>
            <a:prstDash val="solid"/>
            <a:round/>
            <a:headEnd/>
            <a:tailEnd/>
          </a:ln>
        </p:spPr>
        <p:txBody>
          <a:bodyPr/>
          <a:lstStyle/>
          <a:p>
            <a:endParaRPr lang="en-AU" dirty="0"/>
          </a:p>
        </p:txBody>
      </p:sp>
      <p:sp>
        <p:nvSpPr>
          <p:cNvPr id="305" name="Freeform 302"/>
          <p:cNvSpPr>
            <a:spLocks/>
          </p:cNvSpPr>
          <p:nvPr/>
        </p:nvSpPr>
        <p:spPr bwMode="auto">
          <a:xfrm>
            <a:off x="4348163" y="4364038"/>
            <a:ext cx="68263" cy="12700"/>
          </a:xfrm>
          <a:custGeom>
            <a:avLst/>
            <a:gdLst>
              <a:gd name="T0" fmla="*/ 0 w 87"/>
              <a:gd name="T1" fmla="*/ 3387 h 15"/>
              <a:gd name="T2" fmla="*/ 0 w 87"/>
              <a:gd name="T3" fmla="*/ 3387 h 15"/>
              <a:gd name="T4" fmla="*/ 3139 w 87"/>
              <a:gd name="T5" fmla="*/ 3387 h 15"/>
              <a:gd name="T6" fmla="*/ 10200 w 87"/>
              <a:gd name="T7" fmla="*/ 0 h 15"/>
              <a:gd name="T8" fmla="*/ 13339 w 87"/>
              <a:gd name="T9" fmla="*/ 3387 h 15"/>
              <a:gd name="T10" fmla="*/ 16477 w 87"/>
              <a:gd name="T11" fmla="*/ 0 h 15"/>
              <a:gd name="T12" fmla="*/ 10200 w 87"/>
              <a:gd name="T13" fmla="*/ 0 h 15"/>
              <a:gd name="T14" fmla="*/ 0 w 87"/>
              <a:gd name="T15" fmla="*/ 0 h 15"/>
              <a:gd name="T16" fmla="*/ 0 w 87"/>
              <a:gd name="T17" fmla="*/ 3387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15"/>
              <a:gd name="T29" fmla="*/ 87 w 87"/>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15">
                <a:moveTo>
                  <a:pt x="0" y="15"/>
                </a:moveTo>
                <a:lnTo>
                  <a:pt x="0" y="15"/>
                </a:lnTo>
                <a:lnTo>
                  <a:pt x="18" y="15"/>
                </a:lnTo>
                <a:lnTo>
                  <a:pt x="52" y="0"/>
                </a:lnTo>
                <a:lnTo>
                  <a:pt x="69" y="15"/>
                </a:lnTo>
                <a:lnTo>
                  <a:pt x="87" y="0"/>
                </a:lnTo>
                <a:lnTo>
                  <a:pt x="52" y="0"/>
                </a:lnTo>
                <a:lnTo>
                  <a:pt x="0" y="0"/>
                </a:lnTo>
                <a:lnTo>
                  <a:pt x="0" y="15"/>
                </a:lnTo>
              </a:path>
            </a:pathLst>
          </a:custGeom>
          <a:solidFill>
            <a:schemeClr val="accent1"/>
          </a:solidFill>
          <a:ln w="9525">
            <a:solidFill>
              <a:srgbClr val="B2B2B2"/>
            </a:solidFill>
            <a:prstDash val="solid"/>
            <a:round/>
            <a:headEnd/>
            <a:tailEnd/>
          </a:ln>
        </p:spPr>
        <p:txBody>
          <a:bodyPr/>
          <a:lstStyle/>
          <a:p>
            <a:endParaRPr lang="en-AU" dirty="0"/>
          </a:p>
        </p:txBody>
      </p:sp>
      <p:sp>
        <p:nvSpPr>
          <p:cNvPr id="306" name="Freeform 303"/>
          <p:cNvSpPr>
            <a:spLocks/>
          </p:cNvSpPr>
          <p:nvPr/>
        </p:nvSpPr>
        <p:spPr bwMode="auto">
          <a:xfrm>
            <a:off x="4348163" y="4389438"/>
            <a:ext cx="68263" cy="38100"/>
          </a:xfrm>
          <a:custGeom>
            <a:avLst/>
            <a:gdLst>
              <a:gd name="T0" fmla="*/ 10200 w 87"/>
              <a:gd name="T1" fmla="*/ 9525 h 48"/>
              <a:gd name="T2" fmla="*/ 10200 w 87"/>
              <a:gd name="T3" fmla="*/ 9525 h 48"/>
              <a:gd name="T4" fmla="*/ 16477 w 87"/>
              <a:gd name="T5" fmla="*/ 2381 h 48"/>
              <a:gd name="T6" fmla="*/ 16477 w 87"/>
              <a:gd name="T7" fmla="*/ 0 h 48"/>
              <a:gd name="T8" fmla="*/ 0 w 87"/>
              <a:gd name="T9" fmla="*/ 0 h 48"/>
              <a:gd name="T10" fmla="*/ 6277 w 87"/>
              <a:gd name="T11" fmla="*/ 2381 h 48"/>
              <a:gd name="T12" fmla="*/ 6277 w 87"/>
              <a:gd name="T13" fmla="*/ 5556 h 48"/>
              <a:gd name="T14" fmla="*/ 10200 w 87"/>
              <a:gd name="T15" fmla="*/ 9525 h 48"/>
              <a:gd name="T16" fmla="*/ 0 60000 65536"/>
              <a:gd name="T17" fmla="*/ 0 60000 65536"/>
              <a:gd name="T18" fmla="*/ 0 60000 65536"/>
              <a:gd name="T19" fmla="*/ 0 60000 65536"/>
              <a:gd name="T20" fmla="*/ 0 60000 65536"/>
              <a:gd name="T21" fmla="*/ 0 60000 65536"/>
              <a:gd name="T22" fmla="*/ 0 60000 65536"/>
              <a:gd name="T23" fmla="*/ 0 60000 65536"/>
              <a:gd name="T24" fmla="*/ 0 w 87"/>
              <a:gd name="T25" fmla="*/ 0 h 48"/>
              <a:gd name="T26" fmla="*/ 87 w 87"/>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7" h="48">
                <a:moveTo>
                  <a:pt x="52" y="48"/>
                </a:moveTo>
                <a:lnTo>
                  <a:pt x="52" y="48"/>
                </a:lnTo>
                <a:lnTo>
                  <a:pt x="87" y="15"/>
                </a:lnTo>
                <a:lnTo>
                  <a:pt x="87" y="0"/>
                </a:lnTo>
                <a:lnTo>
                  <a:pt x="0" y="0"/>
                </a:lnTo>
                <a:lnTo>
                  <a:pt x="35" y="15"/>
                </a:lnTo>
                <a:lnTo>
                  <a:pt x="35" y="30"/>
                </a:lnTo>
                <a:lnTo>
                  <a:pt x="52" y="48"/>
                </a:lnTo>
              </a:path>
            </a:pathLst>
          </a:custGeom>
          <a:solidFill>
            <a:schemeClr val="accent1"/>
          </a:solidFill>
          <a:ln w="9525">
            <a:solidFill>
              <a:srgbClr val="B2B2B2"/>
            </a:solidFill>
            <a:prstDash val="solid"/>
            <a:round/>
            <a:headEnd/>
            <a:tailEnd/>
          </a:ln>
        </p:spPr>
        <p:txBody>
          <a:bodyPr/>
          <a:lstStyle/>
          <a:p>
            <a:endParaRPr lang="en-AU" dirty="0"/>
          </a:p>
        </p:txBody>
      </p:sp>
      <p:sp>
        <p:nvSpPr>
          <p:cNvPr id="307" name="Freeform 304"/>
          <p:cNvSpPr>
            <a:spLocks/>
          </p:cNvSpPr>
          <p:nvPr/>
        </p:nvSpPr>
        <p:spPr bwMode="auto">
          <a:xfrm>
            <a:off x="4430713" y="4440238"/>
            <a:ext cx="57150" cy="63500"/>
          </a:xfrm>
          <a:custGeom>
            <a:avLst/>
            <a:gdLst>
              <a:gd name="T0" fmla="*/ 0 w 71"/>
              <a:gd name="T1" fmla="*/ 2352 h 81"/>
              <a:gd name="T2" fmla="*/ 0 w 71"/>
              <a:gd name="T3" fmla="*/ 2352 h 81"/>
              <a:gd name="T4" fmla="*/ 4025 w 71"/>
              <a:gd name="T5" fmla="*/ 0 h 81"/>
              <a:gd name="T6" fmla="*/ 7244 w 71"/>
              <a:gd name="T7" fmla="*/ 0 h 81"/>
              <a:gd name="T8" fmla="*/ 14489 w 71"/>
              <a:gd name="T9" fmla="*/ 6272 h 81"/>
              <a:gd name="T10" fmla="*/ 14489 w 71"/>
              <a:gd name="T11" fmla="*/ 9407 h 81"/>
              <a:gd name="T12" fmla="*/ 7244 w 71"/>
              <a:gd name="T13" fmla="*/ 15679 h 81"/>
              <a:gd name="T14" fmla="*/ 4025 w 71"/>
              <a:gd name="T15" fmla="*/ 11759 h 81"/>
              <a:gd name="T16" fmla="*/ 0 w 71"/>
              <a:gd name="T17" fmla="*/ 11759 h 81"/>
              <a:gd name="T18" fmla="*/ 0 w 71"/>
              <a:gd name="T19" fmla="*/ 2352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
              <a:gd name="T31" fmla="*/ 0 h 81"/>
              <a:gd name="T32" fmla="*/ 71 w 71"/>
              <a:gd name="T33" fmla="*/ 81 h 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 h="81">
                <a:moveTo>
                  <a:pt x="0" y="15"/>
                </a:moveTo>
                <a:lnTo>
                  <a:pt x="0" y="15"/>
                </a:lnTo>
                <a:lnTo>
                  <a:pt x="19" y="0"/>
                </a:lnTo>
                <a:lnTo>
                  <a:pt x="36" y="0"/>
                </a:lnTo>
                <a:lnTo>
                  <a:pt x="71" y="33"/>
                </a:lnTo>
                <a:lnTo>
                  <a:pt x="71" y="48"/>
                </a:lnTo>
                <a:lnTo>
                  <a:pt x="36" y="81"/>
                </a:lnTo>
                <a:lnTo>
                  <a:pt x="19" y="63"/>
                </a:lnTo>
                <a:lnTo>
                  <a:pt x="0" y="63"/>
                </a:lnTo>
                <a:lnTo>
                  <a:pt x="0" y="15"/>
                </a:lnTo>
              </a:path>
            </a:pathLst>
          </a:custGeom>
          <a:solidFill>
            <a:schemeClr val="accent1"/>
          </a:solidFill>
          <a:ln w="9525">
            <a:solidFill>
              <a:srgbClr val="B2B2B2"/>
            </a:solidFill>
            <a:prstDash val="solid"/>
            <a:round/>
            <a:headEnd/>
            <a:tailEnd/>
          </a:ln>
        </p:spPr>
        <p:txBody>
          <a:bodyPr/>
          <a:lstStyle/>
          <a:p>
            <a:endParaRPr lang="en-AU" dirty="0"/>
          </a:p>
        </p:txBody>
      </p:sp>
      <p:sp>
        <p:nvSpPr>
          <p:cNvPr id="308" name="Freeform 305"/>
          <p:cNvSpPr>
            <a:spLocks/>
          </p:cNvSpPr>
          <p:nvPr/>
        </p:nvSpPr>
        <p:spPr bwMode="auto">
          <a:xfrm>
            <a:off x="4457700" y="4465638"/>
            <a:ext cx="98425" cy="88900"/>
          </a:xfrm>
          <a:custGeom>
            <a:avLst/>
            <a:gdLst>
              <a:gd name="T0" fmla="*/ 25816 w 122"/>
              <a:gd name="T1" fmla="*/ 22425 h 111"/>
              <a:gd name="T2" fmla="*/ 25816 w 122"/>
              <a:gd name="T3" fmla="*/ 22425 h 111"/>
              <a:gd name="T4" fmla="*/ 25816 w 122"/>
              <a:gd name="T5" fmla="*/ 16018 h 111"/>
              <a:gd name="T6" fmla="*/ 17749 w 122"/>
              <a:gd name="T7" fmla="*/ 12814 h 111"/>
              <a:gd name="T8" fmla="*/ 17749 w 122"/>
              <a:gd name="T9" fmla="*/ 6407 h 111"/>
              <a:gd name="T10" fmla="*/ 14522 w 122"/>
              <a:gd name="T11" fmla="*/ 6407 h 111"/>
              <a:gd name="T12" fmla="*/ 10488 w 122"/>
              <a:gd name="T13" fmla="*/ 0 h 111"/>
              <a:gd name="T14" fmla="*/ 7261 w 122"/>
              <a:gd name="T15" fmla="*/ 3204 h 111"/>
              <a:gd name="T16" fmla="*/ 0 w 122"/>
              <a:gd name="T17" fmla="*/ 9611 h 111"/>
              <a:gd name="T18" fmla="*/ 17749 w 122"/>
              <a:gd name="T19" fmla="*/ 22425 h 111"/>
              <a:gd name="T20" fmla="*/ 25816 w 122"/>
              <a:gd name="T21" fmla="*/ 22425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2"/>
              <a:gd name="T34" fmla="*/ 0 h 111"/>
              <a:gd name="T35" fmla="*/ 122 w 122"/>
              <a:gd name="T36" fmla="*/ 111 h 1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2" h="111">
                <a:moveTo>
                  <a:pt x="122" y="111"/>
                </a:moveTo>
                <a:lnTo>
                  <a:pt x="122" y="111"/>
                </a:lnTo>
                <a:lnTo>
                  <a:pt x="122" y="78"/>
                </a:lnTo>
                <a:lnTo>
                  <a:pt x="86" y="63"/>
                </a:lnTo>
                <a:lnTo>
                  <a:pt x="86" y="30"/>
                </a:lnTo>
                <a:lnTo>
                  <a:pt x="69" y="30"/>
                </a:lnTo>
                <a:lnTo>
                  <a:pt x="51" y="0"/>
                </a:lnTo>
                <a:lnTo>
                  <a:pt x="34" y="15"/>
                </a:lnTo>
                <a:lnTo>
                  <a:pt x="0" y="48"/>
                </a:lnTo>
                <a:lnTo>
                  <a:pt x="86" y="111"/>
                </a:lnTo>
                <a:lnTo>
                  <a:pt x="122" y="111"/>
                </a:lnTo>
              </a:path>
            </a:pathLst>
          </a:custGeom>
          <a:solidFill>
            <a:schemeClr val="accent1"/>
          </a:solidFill>
          <a:ln w="9525">
            <a:solidFill>
              <a:srgbClr val="B2B2B2"/>
            </a:solidFill>
            <a:prstDash val="solid"/>
            <a:round/>
            <a:headEnd/>
            <a:tailEnd/>
          </a:ln>
        </p:spPr>
        <p:txBody>
          <a:bodyPr/>
          <a:lstStyle/>
          <a:p>
            <a:endParaRPr lang="en-AU" dirty="0"/>
          </a:p>
        </p:txBody>
      </p:sp>
      <p:sp>
        <p:nvSpPr>
          <p:cNvPr id="309" name="Freeform 306"/>
          <p:cNvSpPr>
            <a:spLocks/>
          </p:cNvSpPr>
          <p:nvPr/>
        </p:nvSpPr>
        <p:spPr bwMode="auto">
          <a:xfrm>
            <a:off x="4527550" y="4427538"/>
            <a:ext cx="138113" cy="127000"/>
          </a:xfrm>
          <a:custGeom>
            <a:avLst/>
            <a:gdLst>
              <a:gd name="T0" fmla="*/ 31135 w 173"/>
              <a:gd name="T1" fmla="*/ 28755 h 159"/>
              <a:gd name="T2" fmla="*/ 31135 w 173"/>
              <a:gd name="T3" fmla="*/ 28755 h 159"/>
              <a:gd name="T4" fmla="*/ 31135 w 173"/>
              <a:gd name="T5" fmla="*/ 19170 h 159"/>
              <a:gd name="T6" fmla="*/ 35127 w 173"/>
              <a:gd name="T7" fmla="*/ 12780 h 159"/>
              <a:gd name="T8" fmla="*/ 31135 w 173"/>
              <a:gd name="T9" fmla="*/ 6390 h 159"/>
              <a:gd name="T10" fmla="*/ 27942 w 173"/>
              <a:gd name="T11" fmla="*/ 3195 h 159"/>
              <a:gd name="T12" fmla="*/ 20757 w 173"/>
              <a:gd name="T13" fmla="*/ 3195 h 159"/>
              <a:gd name="T14" fmla="*/ 17564 w 173"/>
              <a:gd name="T15" fmla="*/ 0 h 159"/>
              <a:gd name="T16" fmla="*/ 14370 w 173"/>
              <a:gd name="T17" fmla="*/ 3195 h 159"/>
              <a:gd name="T18" fmla="*/ 10378 w 173"/>
              <a:gd name="T19" fmla="*/ 0 h 159"/>
              <a:gd name="T20" fmla="*/ 7185 w 173"/>
              <a:gd name="T21" fmla="*/ 3195 h 159"/>
              <a:gd name="T22" fmla="*/ 3992 w 173"/>
              <a:gd name="T23" fmla="*/ 3195 h 159"/>
              <a:gd name="T24" fmla="*/ 3992 w 173"/>
              <a:gd name="T25" fmla="*/ 6390 h 159"/>
              <a:gd name="T26" fmla="*/ 3992 w 173"/>
              <a:gd name="T27" fmla="*/ 9585 h 159"/>
              <a:gd name="T28" fmla="*/ 3992 w 173"/>
              <a:gd name="T29" fmla="*/ 12780 h 159"/>
              <a:gd name="T30" fmla="*/ 3992 w 173"/>
              <a:gd name="T31" fmla="*/ 15975 h 159"/>
              <a:gd name="T32" fmla="*/ 0 w 173"/>
              <a:gd name="T33" fmla="*/ 15975 h 159"/>
              <a:gd name="T34" fmla="*/ 0 w 173"/>
              <a:gd name="T35" fmla="*/ 22365 h 159"/>
              <a:gd name="T36" fmla="*/ 7185 w 173"/>
              <a:gd name="T37" fmla="*/ 25560 h 159"/>
              <a:gd name="T38" fmla="*/ 7185 w 173"/>
              <a:gd name="T39" fmla="*/ 31950 h 159"/>
              <a:gd name="T40" fmla="*/ 14370 w 173"/>
              <a:gd name="T41" fmla="*/ 28755 h 159"/>
              <a:gd name="T42" fmla="*/ 24749 w 173"/>
              <a:gd name="T43" fmla="*/ 28755 h 159"/>
              <a:gd name="T44" fmla="*/ 31135 w 173"/>
              <a:gd name="T45" fmla="*/ 28755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3"/>
              <a:gd name="T70" fmla="*/ 0 h 159"/>
              <a:gd name="T71" fmla="*/ 173 w 173"/>
              <a:gd name="T72" fmla="*/ 159 h 15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3" h="159">
                <a:moveTo>
                  <a:pt x="155" y="144"/>
                </a:moveTo>
                <a:lnTo>
                  <a:pt x="155" y="144"/>
                </a:lnTo>
                <a:lnTo>
                  <a:pt x="155" y="96"/>
                </a:lnTo>
                <a:lnTo>
                  <a:pt x="173" y="63"/>
                </a:lnTo>
                <a:lnTo>
                  <a:pt x="155" y="30"/>
                </a:lnTo>
                <a:lnTo>
                  <a:pt x="138" y="15"/>
                </a:lnTo>
                <a:lnTo>
                  <a:pt x="104" y="15"/>
                </a:lnTo>
                <a:lnTo>
                  <a:pt x="86" y="0"/>
                </a:lnTo>
                <a:lnTo>
                  <a:pt x="69" y="15"/>
                </a:lnTo>
                <a:lnTo>
                  <a:pt x="52" y="0"/>
                </a:lnTo>
                <a:lnTo>
                  <a:pt x="34" y="15"/>
                </a:lnTo>
                <a:lnTo>
                  <a:pt x="17" y="15"/>
                </a:lnTo>
                <a:lnTo>
                  <a:pt x="17" y="30"/>
                </a:lnTo>
                <a:lnTo>
                  <a:pt x="17" y="48"/>
                </a:lnTo>
                <a:lnTo>
                  <a:pt x="17" y="63"/>
                </a:lnTo>
                <a:lnTo>
                  <a:pt x="17" y="78"/>
                </a:lnTo>
                <a:lnTo>
                  <a:pt x="0" y="78"/>
                </a:lnTo>
                <a:lnTo>
                  <a:pt x="0" y="111"/>
                </a:lnTo>
                <a:lnTo>
                  <a:pt x="34" y="126"/>
                </a:lnTo>
                <a:lnTo>
                  <a:pt x="34" y="159"/>
                </a:lnTo>
                <a:lnTo>
                  <a:pt x="69" y="144"/>
                </a:lnTo>
                <a:lnTo>
                  <a:pt x="121" y="144"/>
                </a:lnTo>
                <a:lnTo>
                  <a:pt x="155" y="144"/>
                </a:lnTo>
                <a:close/>
              </a:path>
            </a:pathLst>
          </a:custGeom>
          <a:solidFill>
            <a:schemeClr val="accent1"/>
          </a:solidFill>
          <a:ln w="9525">
            <a:solidFill>
              <a:srgbClr val="B2B2B2"/>
            </a:solidFill>
            <a:round/>
            <a:headEnd/>
            <a:tailEnd/>
          </a:ln>
        </p:spPr>
        <p:txBody>
          <a:bodyPr/>
          <a:lstStyle/>
          <a:p>
            <a:endParaRPr lang="en-AU" dirty="0"/>
          </a:p>
        </p:txBody>
      </p:sp>
      <p:sp>
        <p:nvSpPr>
          <p:cNvPr id="310" name="Freeform 307"/>
          <p:cNvSpPr>
            <a:spLocks/>
          </p:cNvSpPr>
          <p:nvPr/>
        </p:nvSpPr>
        <p:spPr bwMode="auto">
          <a:xfrm>
            <a:off x="4597400" y="4338638"/>
            <a:ext cx="163513" cy="114300"/>
          </a:xfrm>
          <a:custGeom>
            <a:avLst/>
            <a:gdLst>
              <a:gd name="T0" fmla="*/ 0 w 208"/>
              <a:gd name="T1" fmla="*/ 22225 h 144"/>
              <a:gd name="T2" fmla="*/ 0 w 208"/>
              <a:gd name="T3" fmla="*/ 22225 h 144"/>
              <a:gd name="T4" fmla="*/ 3144 w 208"/>
              <a:gd name="T5" fmla="*/ 19050 h 144"/>
              <a:gd name="T6" fmla="*/ 10220 w 208"/>
              <a:gd name="T7" fmla="*/ 9525 h 144"/>
              <a:gd name="T8" fmla="*/ 16509 w 208"/>
              <a:gd name="T9" fmla="*/ 7144 h 144"/>
              <a:gd name="T10" fmla="*/ 23584 w 208"/>
              <a:gd name="T11" fmla="*/ 0 h 144"/>
              <a:gd name="T12" fmla="*/ 29873 w 208"/>
              <a:gd name="T13" fmla="*/ 0 h 144"/>
              <a:gd name="T14" fmla="*/ 29873 w 208"/>
              <a:gd name="T15" fmla="*/ 7144 h 144"/>
              <a:gd name="T16" fmla="*/ 36948 w 208"/>
              <a:gd name="T17" fmla="*/ 13494 h 144"/>
              <a:gd name="T18" fmla="*/ 40092 w 208"/>
              <a:gd name="T19" fmla="*/ 13494 h 144"/>
              <a:gd name="T20" fmla="*/ 40092 w 208"/>
              <a:gd name="T21" fmla="*/ 15875 h 144"/>
              <a:gd name="T22" fmla="*/ 33803 w 208"/>
              <a:gd name="T23" fmla="*/ 19050 h 144"/>
              <a:gd name="T24" fmla="*/ 26728 w 208"/>
              <a:gd name="T25" fmla="*/ 19050 h 144"/>
              <a:gd name="T26" fmla="*/ 13364 w 208"/>
              <a:gd name="T27" fmla="*/ 19050 h 144"/>
              <a:gd name="T28" fmla="*/ 13364 w 208"/>
              <a:gd name="T29" fmla="*/ 22225 h 144"/>
              <a:gd name="T30" fmla="*/ 13364 w 208"/>
              <a:gd name="T31" fmla="*/ 28575 h 144"/>
              <a:gd name="T32" fmla="*/ 10220 w 208"/>
              <a:gd name="T33" fmla="*/ 26194 h 144"/>
              <a:gd name="T34" fmla="*/ 3144 w 208"/>
              <a:gd name="T35" fmla="*/ 26194 h 144"/>
              <a:gd name="T36" fmla="*/ 0 w 208"/>
              <a:gd name="T37" fmla="*/ 22225 h 1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8"/>
              <a:gd name="T58" fmla="*/ 0 h 144"/>
              <a:gd name="T59" fmla="*/ 208 w 208"/>
              <a:gd name="T60" fmla="*/ 144 h 1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8" h="144">
                <a:moveTo>
                  <a:pt x="0" y="114"/>
                </a:moveTo>
                <a:lnTo>
                  <a:pt x="0" y="114"/>
                </a:lnTo>
                <a:lnTo>
                  <a:pt x="18" y="96"/>
                </a:lnTo>
                <a:lnTo>
                  <a:pt x="52" y="48"/>
                </a:lnTo>
                <a:lnTo>
                  <a:pt x="87" y="33"/>
                </a:lnTo>
                <a:lnTo>
                  <a:pt x="121" y="0"/>
                </a:lnTo>
                <a:lnTo>
                  <a:pt x="156" y="0"/>
                </a:lnTo>
                <a:lnTo>
                  <a:pt x="156" y="33"/>
                </a:lnTo>
                <a:lnTo>
                  <a:pt x="190" y="66"/>
                </a:lnTo>
                <a:lnTo>
                  <a:pt x="208" y="66"/>
                </a:lnTo>
                <a:lnTo>
                  <a:pt x="208" y="81"/>
                </a:lnTo>
                <a:lnTo>
                  <a:pt x="173" y="96"/>
                </a:lnTo>
                <a:lnTo>
                  <a:pt x="138" y="96"/>
                </a:lnTo>
                <a:lnTo>
                  <a:pt x="69" y="96"/>
                </a:lnTo>
                <a:lnTo>
                  <a:pt x="69" y="114"/>
                </a:lnTo>
                <a:lnTo>
                  <a:pt x="69" y="144"/>
                </a:lnTo>
                <a:lnTo>
                  <a:pt x="52" y="129"/>
                </a:lnTo>
                <a:lnTo>
                  <a:pt x="18" y="129"/>
                </a:lnTo>
                <a:lnTo>
                  <a:pt x="0" y="114"/>
                </a:lnTo>
                <a:close/>
              </a:path>
            </a:pathLst>
          </a:custGeom>
          <a:solidFill>
            <a:schemeClr val="accent1"/>
          </a:solidFill>
          <a:ln w="9525">
            <a:solidFill>
              <a:srgbClr val="B2B2B2"/>
            </a:solidFill>
            <a:round/>
            <a:headEnd/>
            <a:tailEnd/>
          </a:ln>
        </p:spPr>
        <p:txBody>
          <a:bodyPr/>
          <a:lstStyle/>
          <a:p>
            <a:endParaRPr lang="en-AU" dirty="0"/>
          </a:p>
        </p:txBody>
      </p:sp>
      <p:sp>
        <p:nvSpPr>
          <p:cNvPr id="311" name="Freeform 308"/>
          <p:cNvSpPr>
            <a:spLocks/>
          </p:cNvSpPr>
          <p:nvPr/>
        </p:nvSpPr>
        <p:spPr bwMode="auto">
          <a:xfrm>
            <a:off x="4706938" y="4414838"/>
            <a:ext cx="41275" cy="101600"/>
          </a:xfrm>
          <a:custGeom>
            <a:avLst/>
            <a:gdLst>
              <a:gd name="T0" fmla="*/ 7144 w 52"/>
              <a:gd name="T1" fmla="*/ 0 h 129"/>
              <a:gd name="T2" fmla="*/ 7144 w 52"/>
              <a:gd name="T3" fmla="*/ 0 h 129"/>
              <a:gd name="T4" fmla="*/ 0 w 52"/>
              <a:gd name="T5" fmla="*/ 0 h 129"/>
              <a:gd name="T6" fmla="*/ 3969 w 52"/>
              <a:gd name="T7" fmla="*/ 12602 h 129"/>
              <a:gd name="T8" fmla="*/ 7144 w 52"/>
              <a:gd name="T9" fmla="*/ 22053 h 129"/>
              <a:gd name="T10" fmla="*/ 7144 w 52"/>
              <a:gd name="T11" fmla="*/ 25203 h 129"/>
              <a:gd name="T12" fmla="*/ 10319 w 52"/>
              <a:gd name="T13" fmla="*/ 25203 h 129"/>
              <a:gd name="T14" fmla="*/ 10319 w 52"/>
              <a:gd name="T15" fmla="*/ 12602 h 129"/>
              <a:gd name="T16" fmla="*/ 10319 w 52"/>
              <a:gd name="T17" fmla="*/ 6301 h 129"/>
              <a:gd name="T18" fmla="*/ 7144 w 52"/>
              <a:gd name="T19" fmla="*/ 3150 h 129"/>
              <a:gd name="T20" fmla="*/ 7144 w 52"/>
              <a:gd name="T21" fmla="*/ 0 h 1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129"/>
              <a:gd name="T35" fmla="*/ 52 w 52"/>
              <a:gd name="T36" fmla="*/ 129 h 1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129">
                <a:moveTo>
                  <a:pt x="35" y="0"/>
                </a:moveTo>
                <a:lnTo>
                  <a:pt x="35" y="0"/>
                </a:lnTo>
                <a:lnTo>
                  <a:pt x="0" y="0"/>
                </a:lnTo>
                <a:lnTo>
                  <a:pt x="18" y="66"/>
                </a:lnTo>
                <a:lnTo>
                  <a:pt x="35" y="114"/>
                </a:lnTo>
                <a:lnTo>
                  <a:pt x="35" y="129"/>
                </a:lnTo>
                <a:lnTo>
                  <a:pt x="52" y="129"/>
                </a:lnTo>
                <a:lnTo>
                  <a:pt x="52" y="66"/>
                </a:lnTo>
                <a:lnTo>
                  <a:pt x="52" y="33"/>
                </a:lnTo>
                <a:lnTo>
                  <a:pt x="35" y="18"/>
                </a:lnTo>
                <a:lnTo>
                  <a:pt x="35" y="0"/>
                </a:lnTo>
              </a:path>
            </a:pathLst>
          </a:custGeom>
          <a:solidFill>
            <a:schemeClr val="accent1"/>
          </a:solidFill>
          <a:ln w="9525">
            <a:solidFill>
              <a:srgbClr val="B2B2B2"/>
            </a:solidFill>
            <a:prstDash val="solid"/>
            <a:round/>
            <a:headEnd/>
            <a:tailEnd/>
          </a:ln>
        </p:spPr>
        <p:txBody>
          <a:bodyPr/>
          <a:lstStyle/>
          <a:p>
            <a:endParaRPr lang="en-AU" dirty="0"/>
          </a:p>
        </p:txBody>
      </p:sp>
      <p:sp>
        <p:nvSpPr>
          <p:cNvPr id="312" name="Freeform 309"/>
          <p:cNvSpPr>
            <a:spLocks/>
          </p:cNvSpPr>
          <p:nvPr/>
        </p:nvSpPr>
        <p:spPr bwMode="auto">
          <a:xfrm>
            <a:off x="4721225" y="4160838"/>
            <a:ext cx="346075" cy="241300"/>
          </a:xfrm>
          <a:custGeom>
            <a:avLst/>
            <a:gdLst>
              <a:gd name="T0" fmla="*/ 73025 w 436"/>
              <a:gd name="T1" fmla="*/ 50968 h 303"/>
              <a:gd name="T2" fmla="*/ 73025 w 436"/>
              <a:gd name="T3" fmla="*/ 50968 h 303"/>
              <a:gd name="T4" fmla="*/ 73025 w 436"/>
              <a:gd name="T5" fmla="*/ 47782 h 303"/>
              <a:gd name="T6" fmla="*/ 83344 w 436"/>
              <a:gd name="T7" fmla="*/ 35040 h 303"/>
              <a:gd name="T8" fmla="*/ 86519 w 436"/>
              <a:gd name="T9" fmla="*/ 15927 h 303"/>
              <a:gd name="T10" fmla="*/ 80169 w 436"/>
              <a:gd name="T11" fmla="*/ 9556 h 303"/>
              <a:gd name="T12" fmla="*/ 80169 w 436"/>
              <a:gd name="T13" fmla="*/ 3185 h 303"/>
              <a:gd name="T14" fmla="*/ 76200 w 436"/>
              <a:gd name="T15" fmla="*/ 0 h 303"/>
              <a:gd name="T16" fmla="*/ 62706 w 436"/>
              <a:gd name="T17" fmla="*/ 0 h 303"/>
              <a:gd name="T18" fmla="*/ 27781 w 436"/>
              <a:gd name="T19" fmla="*/ 22298 h 303"/>
              <a:gd name="T20" fmla="*/ 21431 w 436"/>
              <a:gd name="T21" fmla="*/ 22298 h 303"/>
              <a:gd name="T22" fmla="*/ 21431 w 436"/>
              <a:gd name="T23" fmla="*/ 38226 h 303"/>
              <a:gd name="T24" fmla="*/ 17463 w 436"/>
              <a:gd name="T25" fmla="*/ 41411 h 303"/>
              <a:gd name="T26" fmla="*/ 0 w 436"/>
              <a:gd name="T27" fmla="*/ 44597 h 303"/>
              <a:gd name="T28" fmla="*/ 0 w 436"/>
              <a:gd name="T29" fmla="*/ 50968 h 303"/>
              <a:gd name="T30" fmla="*/ 7144 w 436"/>
              <a:gd name="T31" fmla="*/ 57339 h 303"/>
              <a:gd name="T32" fmla="*/ 10319 w 436"/>
              <a:gd name="T33" fmla="*/ 57339 h 303"/>
              <a:gd name="T34" fmla="*/ 10319 w 436"/>
              <a:gd name="T35" fmla="*/ 60524 h 303"/>
              <a:gd name="T36" fmla="*/ 10319 w 436"/>
              <a:gd name="T37" fmla="*/ 57339 h 303"/>
              <a:gd name="T38" fmla="*/ 14288 w 436"/>
              <a:gd name="T39" fmla="*/ 57339 h 303"/>
              <a:gd name="T40" fmla="*/ 17463 w 436"/>
              <a:gd name="T41" fmla="*/ 60524 h 303"/>
              <a:gd name="T42" fmla="*/ 17463 w 436"/>
              <a:gd name="T43" fmla="*/ 57339 h 303"/>
              <a:gd name="T44" fmla="*/ 23812 w 436"/>
              <a:gd name="T45" fmla="*/ 50968 h 303"/>
              <a:gd name="T46" fmla="*/ 27781 w 436"/>
              <a:gd name="T47" fmla="*/ 50968 h 303"/>
              <a:gd name="T48" fmla="*/ 38100 w 436"/>
              <a:gd name="T49" fmla="*/ 54153 h 303"/>
              <a:gd name="T50" fmla="*/ 42069 w 436"/>
              <a:gd name="T51" fmla="*/ 54153 h 303"/>
              <a:gd name="T52" fmla="*/ 48419 w 436"/>
              <a:gd name="T53" fmla="*/ 57339 h 303"/>
              <a:gd name="T54" fmla="*/ 55563 w 436"/>
              <a:gd name="T55" fmla="*/ 54153 h 303"/>
              <a:gd name="T56" fmla="*/ 65881 w 436"/>
              <a:gd name="T57" fmla="*/ 54153 h 303"/>
              <a:gd name="T58" fmla="*/ 69850 w 436"/>
              <a:gd name="T59" fmla="*/ 50968 h 303"/>
              <a:gd name="T60" fmla="*/ 73025 w 436"/>
              <a:gd name="T61" fmla="*/ 50968 h 30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36"/>
              <a:gd name="T94" fmla="*/ 0 h 303"/>
              <a:gd name="T95" fmla="*/ 436 w 436"/>
              <a:gd name="T96" fmla="*/ 303 h 30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36" h="303">
                <a:moveTo>
                  <a:pt x="366" y="255"/>
                </a:moveTo>
                <a:lnTo>
                  <a:pt x="366" y="255"/>
                </a:lnTo>
                <a:lnTo>
                  <a:pt x="366" y="240"/>
                </a:lnTo>
                <a:lnTo>
                  <a:pt x="418" y="175"/>
                </a:lnTo>
                <a:lnTo>
                  <a:pt x="436" y="79"/>
                </a:lnTo>
                <a:lnTo>
                  <a:pt x="401" y="48"/>
                </a:lnTo>
                <a:lnTo>
                  <a:pt x="401" y="15"/>
                </a:lnTo>
                <a:lnTo>
                  <a:pt x="384" y="0"/>
                </a:lnTo>
                <a:lnTo>
                  <a:pt x="313" y="0"/>
                </a:lnTo>
                <a:lnTo>
                  <a:pt x="140" y="111"/>
                </a:lnTo>
                <a:lnTo>
                  <a:pt x="105" y="111"/>
                </a:lnTo>
                <a:lnTo>
                  <a:pt x="105" y="192"/>
                </a:lnTo>
                <a:lnTo>
                  <a:pt x="86" y="207"/>
                </a:lnTo>
                <a:lnTo>
                  <a:pt x="0" y="222"/>
                </a:lnTo>
                <a:lnTo>
                  <a:pt x="0" y="255"/>
                </a:lnTo>
                <a:lnTo>
                  <a:pt x="34" y="288"/>
                </a:lnTo>
                <a:lnTo>
                  <a:pt x="52" y="288"/>
                </a:lnTo>
                <a:lnTo>
                  <a:pt x="52" y="303"/>
                </a:lnTo>
                <a:lnTo>
                  <a:pt x="52" y="288"/>
                </a:lnTo>
                <a:lnTo>
                  <a:pt x="69" y="288"/>
                </a:lnTo>
                <a:lnTo>
                  <a:pt x="86" y="303"/>
                </a:lnTo>
                <a:lnTo>
                  <a:pt x="86" y="288"/>
                </a:lnTo>
                <a:lnTo>
                  <a:pt x="123" y="255"/>
                </a:lnTo>
                <a:lnTo>
                  <a:pt x="140" y="255"/>
                </a:lnTo>
                <a:lnTo>
                  <a:pt x="192" y="270"/>
                </a:lnTo>
                <a:lnTo>
                  <a:pt x="209" y="270"/>
                </a:lnTo>
                <a:lnTo>
                  <a:pt x="244" y="288"/>
                </a:lnTo>
                <a:lnTo>
                  <a:pt x="278" y="270"/>
                </a:lnTo>
                <a:lnTo>
                  <a:pt x="332" y="270"/>
                </a:lnTo>
                <a:lnTo>
                  <a:pt x="349" y="255"/>
                </a:lnTo>
                <a:lnTo>
                  <a:pt x="366" y="255"/>
                </a:lnTo>
                <a:close/>
              </a:path>
            </a:pathLst>
          </a:custGeom>
          <a:solidFill>
            <a:schemeClr val="accent1"/>
          </a:solidFill>
          <a:ln w="9525">
            <a:solidFill>
              <a:srgbClr val="B2B2B2"/>
            </a:solidFill>
            <a:round/>
            <a:headEnd/>
            <a:tailEnd/>
          </a:ln>
        </p:spPr>
        <p:txBody>
          <a:bodyPr/>
          <a:lstStyle/>
          <a:p>
            <a:endParaRPr lang="en-AU" dirty="0"/>
          </a:p>
        </p:txBody>
      </p:sp>
      <p:sp>
        <p:nvSpPr>
          <p:cNvPr id="313" name="Freeform 310"/>
          <p:cNvSpPr>
            <a:spLocks/>
          </p:cNvSpPr>
          <p:nvPr/>
        </p:nvSpPr>
        <p:spPr bwMode="auto">
          <a:xfrm>
            <a:off x="4337050" y="4300538"/>
            <a:ext cx="136525" cy="88900"/>
          </a:xfrm>
          <a:custGeom>
            <a:avLst/>
            <a:gdLst>
              <a:gd name="T0" fmla="*/ 3157 w 173"/>
              <a:gd name="T1" fmla="*/ 18095 h 113"/>
              <a:gd name="T2" fmla="*/ 3157 w 173"/>
              <a:gd name="T3" fmla="*/ 18095 h 113"/>
              <a:gd name="T4" fmla="*/ 6313 w 173"/>
              <a:gd name="T5" fmla="*/ 18095 h 113"/>
              <a:gd name="T6" fmla="*/ 13416 w 173"/>
              <a:gd name="T7" fmla="*/ 15735 h 113"/>
              <a:gd name="T8" fmla="*/ 16572 w 173"/>
              <a:gd name="T9" fmla="*/ 18095 h 113"/>
              <a:gd name="T10" fmla="*/ 20518 w 173"/>
              <a:gd name="T11" fmla="*/ 15735 h 113"/>
              <a:gd name="T12" fmla="*/ 13416 w 173"/>
              <a:gd name="T13" fmla="*/ 15735 h 113"/>
              <a:gd name="T14" fmla="*/ 3157 w 173"/>
              <a:gd name="T15" fmla="*/ 15735 h 113"/>
              <a:gd name="T16" fmla="*/ 0 w 173"/>
              <a:gd name="T17" fmla="*/ 8654 h 113"/>
              <a:gd name="T18" fmla="*/ 3157 w 173"/>
              <a:gd name="T19" fmla="*/ 3147 h 113"/>
              <a:gd name="T20" fmla="*/ 6313 w 173"/>
              <a:gd name="T21" fmla="*/ 0 h 113"/>
              <a:gd name="T22" fmla="*/ 13416 w 173"/>
              <a:gd name="T23" fmla="*/ 0 h 113"/>
              <a:gd name="T24" fmla="*/ 23675 w 173"/>
              <a:gd name="T25" fmla="*/ 3147 h 113"/>
              <a:gd name="T26" fmla="*/ 26832 w 173"/>
              <a:gd name="T27" fmla="*/ 8654 h 113"/>
              <a:gd name="T28" fmla="*/ 33934 w 173"/>
              <a:gd name="T29" fmla="*/ 22028 h 113"/>
              <a:gd name="T30" fmla="*/ 20518 w 173"/>
              <a:gd name="T31" fmla="*/ 22028 h 113"/>
              <a:gd name="T32" fmla="*/ 3157 w 173"/>
              <a:gd name="T33" fmla="*/ 22028 h 113"/>
              <a:gd name="T34" fmla="*/ 3157 w 173"/>
              <a:gd name="T35" fmla="*/ 18095 h 1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3"/>
              <a:gd name="T55" fmla="*/ 0 h 113"/>
              <a:gd name="T56" fmla="*/ 173 w 173"/>
              <a:gd name="T57" fmla="*/ 113 h 1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3" h="113">
                <a:moveTo>
                  <a:pt x="17" y="95"/>
                </a:moveTo>
                <a:lnTo>
                  <a:pt x="17" y="95"/>
                </a:lnTo>
                <a:lnTo>
                  <a:pt x="35" y="95"/>
                </a:lnTo>
                <a:lnTo>
                  <a:pt x="69" y="80"/>
                </a:lnTo>
                <a:lnTo>
                  <a:pt x="86" y="95"/>
                </a:lnTo>
                <a:lnTo>
                  <a:pt x="104" y="80"/>
                </a:lnTo>
                <a:lnTo>
                  <a:pt x="69" y="80"/>
                </a:lnTo>
                <a:lnTo>
                  <a:pt x="17" y="80"/>
                </a:lnTo>
                <a:lnTo>
                  <a:pt x="0" y="47"/>
                </a:lnTo>
                <a:lnTo>
                  <a:pt x="17" y="17"/>
                </a:lnTo>
                <a:lnTo>
                  <a:pt x="35" y="0"/>
                </a:lnTo>
                <a:lnTo>
                  <a:pt x="69" y="0"/>
                </a:lnTo>
                <a:lnTo>
                  <a:pt x="121" y="17"/>
                </a:lnTo>
                <a:lnTo>
                  <a:pt x="138" y="47"/>
                </a:lnTo>
                <a:lnTo>
                  <a:pt x="173" y="113"/>
                </a:lnTo>
                <a:lnTo>
                  <a:pt x="104" y="113"/>
                </a:lnTo>
                <a:lnTo>
                  <a:pt x="17" y="113"/>
                </a:lnTo>
                <a:lnTo>
                  <a:pt x="17" y="95"/>
                </a:lnTo>
                <a:close/>
              </a:path>
            </a:pathLst>
          </a:custGeom>
          <a:solidFill>
            <a:schemeClr val="accent1"/>
          </a:solidFill>
          <a:ln w="9525">
            <a:solidFill>
              <a:srgbClr val="B2B2B2"/>
            </a:solidFill>
            <a:round/>
            <a:headEnd/>
            <a:tailEnd/>
          </a:ln>
        </p:spPr>
        <p:txBody>
          <a:bodyPr/>
          <a:lstStyle/>
          <a:p>
            <a:endParaRPr lang="en-AU" dirty="0"/>
          </a:p>
        </p:txBody>
      </p:sp>
      <p:sp>
        <p:nvSpPr>
          <p:cNvPr id="314" name="Freeform 311"/>
          <p:cNvSpPr>
            <a:spLocks/>
          </p:cNvSpPr>
          <p:nvPr/>
        </p:nvSpPr>
        <p:spPr bwMode="auto">
          <a:xfrm>
            <a:off x="4652963" y="4414838"/>
            <a:ext cx="82550" cy="127000"/>
          </a:xfrm>
          <a:custGeom>
            <a:avLst/>
            <a:gdLst>
              <a:gd name="T0" fmla="*/ 0 w 104"/>
              <a:gd name="T1" fmla="*/ 9407 h 162"/>
              <a:gd name="T2" fmla="*/ 0 w 104"/>
              <a:gd name="T3" fmla="*/ 9407 h 162"/>
              <a:gd name="T4" fmla="*/ 0 w 104"/>
              <a:gd name="T5" fmla="*/ 3136 h 162"/>
              <a:gd name="T6" fmla="*/ 0 w 104"/>
              <a:gd name="T7" fmla="*/ 0 h 162"/>
              <a:gd name="T8" fmla="*/ 14288 w 104"/>
              <a:gd name="T9" fmla="*/ 0 h 162"/>
              <a:gd name="T10" fmla="*/ 17463 w 104"/>
              <a:gd name="T11" fmla="*/ 12543 h 162"/>
              <a:gd name="T12" fmla="*/ 20638 w 104"/>
              <a:gd name="T13" fmla="*/ 21951 h 162"/>
              <a:gd name="T14" fmla="*/ 20638 w 104"/>
              <a:gd name="T15" fmla="*/ 25086 h 162"/>
              <a:gd name="T16" fmla="*/ 3969 w 104"/>
              <a:gd name="T17" fmla="*/ 31358 h 162"/>
              <a:gd name="T18" fmla="*/ 0 w 104"/>
              <a:gd name="T19" fmla="*/ 31358 h 162"/>
              <a:gd name="T20" fmla="*/ 0 w 104"/>
              <a:gd name="T21" fmla="*/ 21951 h 162"/>
              <a:gd name="T22" fmla="*/ 3969 w 104"/>
              <a:gd name="T23" fmla="*/ 15679 h 162"/>
              <a:gd name="T24" fmla="*/ 0 w 104"/>
              <a:gd name="T25" fmla="*/ 9407 h 1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4"/>
              <a:gd name="T40" fmla="*/ 0 h 162"/>
              <a:gd name="T41" fmla="*/ 104 w 104"/>
              <a:gd name="T42" fmla="*/ 162 h 1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4" h="162">
                <a:moveTo>
                  <a:pt x="0" y="48"/>
                </a:moveTo>
                <a:lnTo>
                  <a:pt x="0" y="48"/>
                </a:lnTo>
                <a:lnTo>
                  <a:pt x="0" y="18"/>
                </a:lnTo>
                <a:lnTo>
                  <a:pt x="0" y="0"/>
                </a:lnTo>
                <a:lnTo>
                  <a:pt x="69" y="0"/>
                </a:lnTo>
                <a:lnTo>
                  <a:pt x="87" y="66"/>
                </a:lnTo>
                <a:lnTo>
                  <a:pt x="104" y="114"/>
                </a:lnTo>
                <a:lnTo>
                  <a:pt x="104" y="129"/>
                </a:lnTo>
                <a:lnTo>
                  <a:pt x="18" y="162"/>
                </a:lnTo>
                <a:lnTo>
                  <a:pt x="0" y="162"/>
                </a:lnTo>
                <a:lnTo>
                  <a:pt x="0" y="114"/>
                </a:lnTo>
                <a:lnTo>
                  <a:pt x="18" y="81"/>
                </a:lnTo>
                <a:lnTo>
                  <a:pt x="0" y="48"/>
                </a:lnTo>
                <a:close/>
              </a:path>
            </a:pathLst>
          </a:custGeom>
          <a:solidFill>
            <a:schemeClr val="accent1"/>
          </a:solidFill>
          <a:ln w="9525">
            <a:solidFill>
              <a:srgbClr val="B2B2B2"/>
            </a:solidFill>
            <a:round/>
            <a:headEnd/>
            <a:tailEnd/>
          </a:ln>
        </p:spPr>
        <p:txBody>
          <a:bodyPr/>
          <a:lstStyle/>
          <a:p>
            <a:endParaRPr lang="en-AU" dirty="0"/>
          </a:p>
        </p:txBody>
      </p:sp>
      <p:sp>
        <p:nvSpPr>
          <p:cNvPr id="315" name="Freeform 312"/>
          <p:cNvSpPr>
            <a:spLocks/>
          </p:cNvSpPr>
          <p:nvPr/>
        </p:nvSpPr>
        <p:spPr bwMode="auto">
          <a:xfrm>
            <a:off x="4775200" y="4364038"/>
            <a:ext cx="250825" cy="190500"/>
          </a:xfrm>
          <a:custGeom>
            <a:avLst/>
            <a:gdLst>
              <a:gd name="T0" fmla="*/ 30859 w 317"/>
              <a:gd name="T1" fmla="*/ 45244 h 240"/>
              <a:gd name="T2" fmla="*/ 30859 w 317"/>
              <a:gd name="T3" fmla="*/ 45244 h 240"/>
              <a:gd name="T4" fmla="*/ 37980 w 317"/>
              <a:gd name="T5" fmla="*/ 35719 h 240"/>
              <a:gd name="T6" fmla="*/ 41145 w 317"/>
              <a:gd name="T7" fmla="*/ 35719 h 240"/>
              <a:gd name="T8" fmla="*/ 45101 w 317"/>
              <a:gd name="T9" fmla="*/ 38100 h 240"/>
              <a:gd name="T10" fmla="*/ 48266 w 317"/>
              <a:gd name="T11" fmla="*/ 35719 h 240"/>
              <a:gd name="T12" fmla="*/ 55387 w 317"/>
              <a:gd name="T13" fmla="*/ 26194 h 240"/>
              <a:gd name="T14" fmla="*/ 58552 w 317"/>
              <a:gd name="T15" fmla="*/ 16669 h 240"/>
              <a:gd name="T16" fmla="*/ 62508 w 317"/>
              <a:gd name="T17" fmla="*/ 9525 h 240"/>
              <a:gd name="T18" fmla="*/ 62508 w 317"/>
              <a:gd name="T19" fmla="*/ 7144 h 240"/>
              <a:gd name="T20" fmla="*/ 62508 w 317"/>
              <a:gd name="T21" fmla="*/ 3175 h 240"/>
              <a:gd name="T22" fmla="*/ 58552 w 317"/>
              <a:gd name="T23" fmla="*/ 0 h 240"/>
              <a:gd name="T24" fmla="*/ 55387 w 317"/>
              <a:gd name="T25" fmla="*/ 0 h 240"/>
              <a:gd name="T26" fmla="*/ 52222 w 317"/>
              <a:gd name="T27" fmla="*/ 3175 h 240"/>
              <a:gd name="T28" fmla="*/ 41145 w 317"/>
              <a:gd name="T29" fmla="*/ 3175 h 240"/>
              <a:gd name="T30" fmla="*/ 34815 w 317"/>
              <a:gd name="T31" fmla="*/ 7144 h 240"/>
              <a:gd name="T32" fmla="*/ 27694 w 317"/>
              <a:gd name="T33" fmla="*/ 3175 h 240"/>
              <a:gd name="T34" fmla="*/ 23737 w 317"/>
              <a:gd name="T35" fmla="*/ 3175 h 240"/>
              <a:gd name="T36" fmla="*/ 13451 w 317"/>
              <a:gd name="T37" fmla="*/ 0 h 240"/>
              <a:gd name="T38" fmla="*/ 10286 w 317"/>
              <a:gd name="T39" fmla="*/ 0 h 240"/>
              <a:gd name="T40" fmla="*/ 3165 w 317"/>
              <a:gd name="T41" fmla="*/ 7144 h 240"/>
              <a:gd name="T42" fmla="*/ 3165 w 317"/>
              <a:gd name="T43" fmla="*/ 9525 h 240"/>
              <a:gd name="T44" fmla="*/ 3165 w 317"/>
              <a:gd name="T45" fmla="*/ 16669 h 240"/>
              <a:gd name="T46" fmla="*/ 0 w 317"/>
              <a:gd name="T47" fmla="*/ 28575 h 240"/>
              <a:gd name="T48" fmla="*/ 0 w 317"/>
              <a:gd name="T49" fmla="*/ 38100 h 240"/>
              <a:gd name="T50" fmla="*/ 10286 w 317"/>
              <a:gd name="T51" fmla="*/ 38100 h 240"/>
              <a:gd name="T52" fmla="*/ 10286 w 317"/>
              <a:gd name="T53" fmla="*/ 41275 h 240"/>
              <a:gd name="T54" fmla="*/ 13451 w 317"/>
              <a:gd name="T55" fmla="*/ 47625 h 240"/>
              <a:gd name="T56" fmla="*/ 17407 w 317"/>
              <a:gd name="T57" fmla="*/ 47625 h 240"/>
              <a:gd name="T58" fmla="*/ 30859 w 317"/>
              <a:gd name="T59" fmla="*/ 47625 h 240"/>
              <a:gd name="T60" fmla="*/ 30859 w 317"/>
              <a:gd name="T61" fmla="*/ 45244 h 2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17"/>
              <a:gd name="T94" fmla="*/ 0 h 240"/>
              <a:gd name="T95" fmla="*/ 317 w 317"/>
              <a:gd name="T96" fmla="*/ 240 h 2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17" h="240">
                <a:moveTo>
                  <a:pt x="159" y="225"/>
                </a:moveTo>
                <a:lnTo>
                  <a:pt x="159" y="225"/>
                </a:lnTo>
                <a:lnTo>
                  <a:pt x="194" y="177"/>
                </a:lnTo>
                <a:lnTo>
                  <a:pt x="211" y="177"/>
                </a:lnTo>
                <a:lnTo>
                  <a:pt x="228" y="192"/>
                </a:lnTo>
                <a:lnTo>
                  <a:pt x="246" y="177"/>
                </a:lnTo>
                <a:lnTo>
                  <a:pt x="282" y="129"/>
                </a:lnTo>
                <a:lnTo>
                  <a:pt x="299" y="81"/>
                </a:lnTo>
                <a:lnTo>
                  <a:pt x="317" y="48"/>
                </a:lnTo>
                <a:lnTo>
                  <a:pt x="317" y="33"/>
                </a:lnTo>
                <a:lnTo>
                  <a:pt x="317" y="15"/>
                </a:lnTo>
                <a:lnTo>
                  <a:pt x="299" y="0"/>
                </a:lnTo>
                <a:lnTo>
                  <a:pt x="282" y="0"/>
                </a:lnTo>
                <a:lnTo>
                  <a:pt x="265" y="15"/>
                </a:lnTo>
                <a:lnTo>
                  <a:pt x="211" y="15"/>
                </a:lnTo>
                <a:lnTo>
                  <a:pt x="177" y="33"/>
                </a:lnTo>
                <a:lnTo>
                  <a:pt x="142" y="15"/>
                </a:lnTo>
                <a:lnTo>
                  <a:pt x="123" y="15"/>
                </a:lnTo>
                <a:lnTo>
                  <a:pt x="71" y="0"/>
                </a:lnTo>
                <a:lnTo>
                  <a:pt x="54" y="0"/>
                </a:lnTo>
                <a:lnTo>
                  <a:pt x="19" y="33"/>
                </a:lnTo>
                <a:lnTo>
                  <a:pt x="19" y="48"/>
                </a:lnTo>
                <a:lnTo>
                  <a:pt x="19" y="81"/>
                </a:lnTo>
                <a:lnTo>
                  <a:pt x="0" y="144"/>
                </a:lnTo>
                <a:lnTo>
                  <a:pt x="0" y="192"/>
                </a:lnTo>
                <a:lnTo>
                  <a:pt x="54" y="192"/>
                </a:lnTo>
                <a:lnTo>
                  <a:pt x="54" y="207"/>
                </a:lnTo>
                <a:lnTo>
                  <a:pt x="71" y="240"/>
                </a:lnTo>
                <a:lnTo>
                  <a:pt x="88" y="240"/>
                </a:lnTo>
                <a:lnTo>
                  <a:pt x="159" y="240"/>
                </a:lnTo>
                <a:lnTo>
                  <a:pt x="159" y="225"/>
                </a:lnTo>
                <a:close/>
              </a:path>
            </a:pathLst>
          </a:custGeom>
          <a:solidFill>
            <a:schemeClr val="accent1"/>
          </a:solidFill>
          <a:ln w="9525">
            <a:solidFill>
              <a:srgbClr val="B2B2B2"/>
            </a:solidFill>
            <a:round/>
            <a:headEnd/>
            <a:tailEnd/>
          </a:ln>
        </p:spPr>
        <p:txBody>
          <a:bodyPr/>
          <a:lstStyle/>
          <a:p>
            <a:endParaRPr lang="en-AU" dirty="0"/>
          </a:p>
        </p:txBody>
      </p:sp>
      <p:sp>
        <p:nvSpPr>
          <p:cNvPr id="316" name="Freeform 313"/>
          <p:cNvSpPr>
            <a:spLocks/>
          </p:cNvSpPr>
          <p:nvPr/>
        </p:nvSpPr>
        <p:spPr bwMode="auto">
          <a:xfrm>
            <a:off x="4735513" y="4389438"/>
            <a:ext cx="55563" cy="127000"/>
          </a:xfrm>
          <a:custGeom>
            <a:avLst/>
            <a:gdLst>
              <a:gd name="T0" fmla="*/ 7247 w 69"/>
              <a:gd name="T1" fmla="*/ 3195 h 159"/>
              <a:gd name="T2" fmla="*/ 7247 w 69"/>
              <a:gd name="T3" fmla="*/ 3195 h 159"/>
              <a:gd name="T4" fmla="*/ 0 w 69"/>
              <a:gd name="T5" fmla="*/ 6390 h 159"/>
              <a:gd name="T6" fmla="*/ 0 w 69"/>
              <a:gd name="T7" fmla="*/ 9585 h 159"/>
              <a:gd name="T8" fmla="*/ 4026 w 69"/>
              <a:gd name="T9" fmla="*/ 12780 h 159"/>
              <a:gd name="T10" fmla="*/ 4026 w 69"/>
              <a:gd name="T11" fmla="*/ 19170 h 159"/>
              <a:gd name="T12" fmla="*/ 4026 w 69"/>
              <a:gd name="T13" fmla="*/ 31950 h 159"/>
              <a:gd name="T14" fmla="*/ 10468 w 69"/>
              <a:gd name="T15" fmla="*/ 31950 h 159"/>
              <a:gd name="T16" fmla="*/ 10468 w 69"/>
              <a:gd name="T17" fmla="*/ 22365 h 159"/>
              <a:gd name="T18" fmla="*/ 14495 w 69"/>
              <a:gd name="T19" fmla="*/ 9585 h 159"/>
              <a:gd name="T20" fmla="*/ 14495 w 69"/>
              <a:gd name="T21" fmla="*/ 3195 h 159"/>
              <a:gd name="T22" fmla="*/ 10468 w 69"/>
              <a:gd name="T23" fmla="*/ 0 h 159"/>
              <a:gd name="T24" fmla="*/ 7247 w 69"/>
              <a:gd name="T25" fmla="*/ 0 h 159"/>
              <a:gd name="T26" fmla="*/ 7247 w 69"/>
              <a:gd name="T27" fmla="*/ 3195 h 1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9"/>
              <a:gd name="T43" fmla="*/ 0 h 159"/>
              <a:gd name="T44" fmla="*/ 69 w 69"/>
              <a:gd name="T45" fmla="*/ 159 h 1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9" h="159">
                <a:moveTo>
                  <a:pt x="35" y="15"/>
                </a:moveTo>
                <a:lnTo>
                  <a:pt x="35" y="15"/>
                </a:lnTo>
                <a:lnTo>
                  <a:pt x="0" y="30"/>
                </a:lnTo>
                <a:lnTo>
                  <a:pt x="0" y="48"/>
                </a:lnTo>
                <a:lnTo>
                  <a:pt x="17" y="63"/>
                </a:lnTo>
                <a:lnTo>
                  <a:pt x="17" y="96"/>
                </a:lnTo>
                <a:lnTo>
                  <a:pt x="17" y="159"/>
                </a:lnTo>
                <a:lnTo>
                  <a:pt x="52" y="159"/>
                </a:lnTo>
                <a:lnTo>
                  <a:pt x="52" y="111"/>
                </a:lnTo>
                <a:lnTo>
                  <a:pt x="69" y="48"/>
                </a:lnTo>
                <a:lnTo>
                  <a:pt x="69" y="15"/>
                </a:lnTo>
                <a:lnTo>
                  <a:pt x="52" y="0"/>
                </a:lnTo>
                <a:lnTo>
                  <a:pt x="35" y="0"/>
                </a:lnTo>
                <a:lnTo>
                  <a:pt x="35" y="15"/>
                </a:lnTo>
              </a:path>
            </a:pathLst>
          </a:custGeom>
          <a:solidFill>
            <a:schemeClr val="accent1"/>
          </a:solidFill>
          <a:ln w="9525">
            <a:solidFill>
              <a:srgbClr val="B2B2B2"/>
            </a:solidFill>
            <a:prstDash val="solid"/>
            <a:round/>
            <a:headEnd/>
            <a:tailEnd/>
          </a:ln>
        </p:spPr>
        <p:txBody>
          <a:bodyPr/>
          <a:lstStyle/>
          <a:p>
            <a:endParaRPr lang="en-AU" dirty="0"/>
          </a:p>
        </p:txBody>
      </p:sp>
      <p:sp>
        <p:nvSpPr>
          <p:cNvPr id="317" name="Freeform 314"/>
          <p:cNvSpPr>
            <a:spLocks/>
          </p:cNvSpPr>
          <p:nvPr/>
        </p:nvSpPr>
        <p:spPr bwMode="auto">
          <a:xfrm>
            <a:off x="4391025" y="4389438"/>
            <a:ext cx="150813" cy="101600"/>
          </a:xfrm>
          <a:custGeom>
            <a:avLst/>
            <a:gdLst>
              <a:gd name="T0" fmla="*/ 34925 w 190"/>
              <a:gd name="T1" fmla="*/ 26610 h 126"/>
              <a:gd name="T2" fmla="*/ 34925 w 190"/>
              <a:gd name="T3" fmla="*/ 26610 h 126"/>
              <a:gd name="T4" fmla="*/ 38100 w 190"/>
              <a:gd name="T5" fmla="*/ 26610 h 126"/>
              <a:gd name="T6" fmla="*/ 38100 w 190"/>
              <a:gd name="T7" fmla="*/ 22578 h 126"/>
              <a:gd name="T8" fmla="*/ 38100 w 190"/>
              <a:gd name="T9" fmla="*/ 20159 h 126"/>
              <a:gd name="T10" fmla="*/ 38100 w 190"/>
              <a:gd name="T11" fmla="*/ 16127 h 126"/>
              <a:gd name="T12" fmla="*/ 38100 w 190"/>
              <a:gd name="T13" fmla="*/ 12902 h 126"/>
              <a:gd name="T14" fmla="*/ 30956 w 190"/>
              <a:gd name="T15" fmla="*/ 0 h 126"/>
              <a:gd name="T16" fmla="*/ 23813 w 190"/>
              <a:gd name="T17" fmla="*/ 3225 h 126"/>
              <a:gd name="T18" fmla="*/ 17463 w 190"/>
              <a:gd name="T19" fmla="*/ 3225 h 126"/>
              <a:gd name="T20" fmla="*/ 20638 w 190"/>
              <a:gd name="T21" fmla="*/ 0 h 126"/>
              <a:gd name="T22" fmla="*/ 7144 w 190"/>
              <a:gd name="T23" fmla="*/ 0 h 126"/>
              <a:gd name="T24" fmla="*/ 7144 w 190"/>
              <a:gd name="T25" fmla="*/ 3225 h 126"/>
              <a:gd name="T26" fmla="*/ 0 w 190"/>
              <a:gd name="T27" fmla="*/ 9676 h 126"/>
              <a:gd name="T28" fmla="*/ 10319 w 190"/>
              <a:gd name="T29" fmla="*/ 16127 h 126"/>
              <a:gd name="T30" fmla="*/ 14288 w 190"/>
              <a:gd name="T31" fmla="*/ 12902 h 126"/>
              <a:gd name="T32" fmla="*/ 17463 w 190"/>
              <a:gd name="T33" fmla="*/ 12902 h 126"/>
              <a:gd name="T34" fmla="*/ 23813 w 190"/>
              <a:gd name="T35" fmla="*/ 20159 h 126"/>
              <a:gd name="T36" fmla="*/ 23813 w 190"/>
              <a:gd name="T37" fmla="*/ 22578 h 126"/>
              <a:gd name="T38" fmla="*/ 27781 w 190"/>
              <a:gd name="T39" fmla="*/ 20159 h 126"/>
              <a:gd name="T40" fmla="*/ 30956 w 190"/>
              <a:gd name="T41" fmla="*/ 26610 h 126"/>
              <a:gd name="T42" fmla="*/ 34925 w 190"/>
              <a:gd name="T43" fmla="*/ 26610 h 1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0"/>
              <a:gd name="T67" fmla="*/ 0 h 126"/>
              <a:gd name="T68" fmla="*/ 190 w 190"/>
              <a:gd name="T69" fmla="*/ 126 h 1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0" h="126">
                <a:moveTo>
                  <a:pt x="173" y="126"/>
                </a:moveTo>
                <a:lnTo>
                  <a:pt x="173" y="126"/>
                </a:lnTo>
                <a:lnTo>
                  <a:pt x="190" y="126"/>
                </a:lnTo>
                <a:lnTo>
                  <a:pt x="190" y="111"/>
                </a:lnTo>
                <a:lnTo>
                  <a:pt x="190" y="96"/>
                </a:lnTo>
                <a:lnTo>
                  <a:pt x="190" y="78"/>
                </a:lnTo>
                <a:lnTo>
                  <a:pt x="190" y="63"/>
                </a:lnTo>
                <a:lnTo>
                  <a:pt x="156" y="0"/>
                </a:lnTo>
                <a:lnTo>
                  <a:pt x="121" y="15"/>
                </a:lnTo>
                <a:lnTo>
                  <a:pt x="87" y="15"/>
                </a:lnTo>
                <a:lnTo>
                  <a:pt x="104" y="0"/>
                </a:lnTo>
                <a:lnTo>
                  <a:pt x="35" y="0"/>
                </a:lnTo>
                <a:lnTo>
                  <a:pt x="35" y="15"/>
                </a:lnTo>
                <a:lnTo>
                  <a:pt x="0" y="48"/>
                </a:lnTo>
                <a:lnTo>
                  <a:pt x="52" y="78"/>
                </a:lnTo>
                <a:lnTo>
                  <a:pt x="69" y="63"/>
                </a:lnTo>
                <a:lnTo>
                  <a:pt x="87" y="63"/>
                </a:lnTo>
                <a:lnTo>
                  <a:pt x="121" y="96"/>
                </a:lnTo>
                <a:lnTo>
                  <a:pt x="121" y="111"/>
                </a:lnTo>
                <a:lnTo>
                  <a:pt x="138" y="96"/>
                </a:lnTo>
                <a:lnTo>
                  <a:pt x="156" y="126"/>
                </a:lnTo>
                <a:lnTo>
                  <a:pt x="173" y="126"/>
                </a:lnTo>
                <a:close/>
              </a:path>
            </a:pathLst>
          </a:custGeom>
          <a:solidFill>
            <a:schemeClr val="accent1"/>
          </a:solidFill>
          <a:ln w="9525">
            <a:solidFill>
              <a:srgbClr val="B2B2B2"/>
            </a:solidFill>
            <a:round/>
            <a:headEnd/>
            <a:tailEnd/>
          </a:ln>
        </p:spPr>
        <p:txBody>
          <a:bodyPr/>
          <a:lstStyle/>
          <a:p>
            <a:endParaRPr lang="en-AU" dirty="0"/>
          </a:p>
        </p:txBody>
      </p:sp>
      <p:sp>
        <p:nvSpPr>
          <p:cNvPr id="318" name="Freeform 315"/>
          <p:cNvSpPr>
            <a:spLocks/>
          </p:cNvSpPr>
          <p:nvPr/>
        </p:nvSpPr>
        <p:spPr bwMode="auto">
          <a:xfrm>
            <a:off x="6196012" y="3832222"/>
            <a:ext cx="630238" cy="646115"/>
          </a:xfrm>
          <a:custGeom>
            <a:avLst/>
            <a:gdLst>
              <a:gd name="connsiteX0" fmla="*/ 9144 w 10000"/>
              <a:gd name="connsiteY0" fmla="*/ 3307 h 10599"/>
              <a:gd name="connsiteX1" fmla="*/ 9144 w 10000"/>
              <a:gd name="connsiteY1" fmla="*/ 3307 h 10599"/>
              <a:gd name="connsiteX2" fmla="*/ 9572 w 10000"/>
              <a:gd name="connsiteY2" fmla="*/ 3307 h 10599"/>
              <a:gd name="connsiteX3" fmla="*/ 10000 w 10000"/>
              <a:gd name="connsiteY3" fmla="*/ 3724 h 10599"/>
              <a:gd name="connsiteX4" fmla="*/ 10000 w 10000"/>
              <a:gd name="connsiteY4" fmla="*/ 4167 h 10599"/>
              <a:gd name="connsiteX5" fmla="*/ 9572 w 10000"/>
              <a:gd name="connsiteY5" fmla="*/ 4167 h 10599"/>
              <a:gd name="connsiteX6" fmla="*/ 9345 w 10000"/>
              <a:gd name="connsiteY6" fmla="*/ 4349 h 10599"/>
              <a:gd name="connsiteX7" fmla="*/ 8917 w 10000"/>
              <a:gd name="connsiteY7" fmla="*/ 5182 h 10599"/>
              <a:gd name="connsiteX8" fmla="*/ 8690 w 10000"/>
              <a:gd name="connsiteY8" fmla="*/ 5417 h 10599"/>
              <a:gd name="connsiteX9" fmla="*/ 8489 w 10000"/>
              <a:gd name="connsiteY9" fmla="*/ 5807 h 10599"/>
              <a:gd name="connsiteX10" fmla="*/ 8489 w 10000"/>
              <a:gd name="connsiteY10" fmla="*/ 6042 h 10599"/>
              <a:gd name="connsiteX11" fmla="*/ 8262 w 10000"/>
              <a:gd name="connsiteY11" fmla="*/ 5417 h 10599"/>
              <a:gd name="connsiteX12" fmla="*/ 8262 w 10000"/>
              <a:gd name="connsiteY12" fmla="*/ 5182 h 10599"/>
              <a:gd name="connsiteX13" fmla="*/ 8035 w 10000"/>
              <a:gd name="connsiteY13" fmla="*/ 5417 h 10599"/>
              <a:gd name="connsiteX14" fmla="*/ 7834 w 10000"/>
              <a:gd name="connsiteY14" fmla="*/ 5417 h 10599"/>
              <a:gd name="connsiteX15" fmla="*/ 7834 w 10000"/>
              <a:gd name="connsiteY15" fmla="*/ 5182 h 10599"/>
              <a:gd name="connsiteX16" fmla="*/ 8262 w 10000"/>
              <a:gd name="connsiteY16" fmla="*/ 4792 h 10599"/>
              <a:gd name="connsiteX17" fmla="*/ 7406 w 10000"/>
              <a:gd name="connsiteY17" fmla="*/ 4792 h 10599"/>
              <a:gd name="connsiteX18" fmla="*/ 7406 w 10000"/>
              <a:gd name="connsiteY18" fmla="*/ 4349 h 10599"/>
              <a:gd name="connsiteX19" fmla="*/ 7179 w 10000"/>
              <a:gd name="connsiteY19" fmla="*/ 4349 h 10599"/>
              <a:gd name="connsiteX20" fmla="*/ 6952 w 10000"/>
              <a:gd name="connsiteY20" fmla="*/ 4349 h 10599"/>
              <a:gd name="connsiteX21" fmla="*/ 6952 w 10000"/>
              <a:gd name="connsiteY21" fmla="*/ 4557 h 10599"/>
              <a:gd name="connsiteX22" fmla="*/ 6751 w 10000"/>
              <a:gd name="connsiteY22" fmla="*/ 4974 h 10599"/>
              <a:gd name="connsiteX23" fmla="*/ 6952 w 10000"/>
              <a:gd name="connsiteY23" fmla="*/ 4974 h 10599"/>
              <a:gd name="connsiteX24" fmla="*/ 7179 w 10000"/>
              <a:gd name="connsiteY24" fmla="*/ 6042 h 10599"/>
              <a:gd name="connsiteX25" fmla="*/ 6952 w 10000"/>
              <a:gd name="connsiteY25" fmla="*/ 6042 h 10599"/>
              <a:gd name="connsiteX26" fmla="*/ 6952 w 10000"/>
              <a:gd name="connsiteY26" fmla="*/ 5807 h 10599"/>
              <a:gd name="connsiteX27" fmla="*/ 6524 w 10000"/>
              <a:gd name="connsiteY27" fmla="*/ 6042 h 10599"/>
              <a:gd name="connsiteX28" fmla="*/ 6297 w 10000"/>
              <a:gd name="connsiteY28" fmla="*/ 6667 h 10599"/>
              <a:gd name="connsiteX29" fmla="*/ 5869 w 10000"/>
              <a:gd name="connsiteY29" fmla="*/ 6849 h 10599"/>
              <a:gd name="connsiteX30" fmla="*/ 4786 w 10000"/>
              <a:gd name="connsiteY30" fmla="*/ 7682 h 10599"/>
              <a:gd name="connsiteX31" fmla="*/ 4786 w 10000"/>
              <a:gd name="connsiteY31" fmla="*/ 7917 h 10599"/>
              <a:gd name="connsiteX32" fmla="*/ 4559 w 10000"/>
              <a:gd name="connsiteY32" fmla="*/ 7917 h 10599"/>
              <a:gd name="connsiteX33" fmla="*/ 4358 w 10000"/>
              <a:gd name="connsiteY33" fmla="*/ 8099 h 10599"/>
              <a:gd name="connsiteX34" fmla="*/ 4131 w 10000"/>
              <a:gd name="connsiteY34" fmla="*/ 8099 h 10599"/>
              <a:gd name="connsiteX35" fmla="*/ 4131 w 10000"/>
              <a:gd name="connsiteY35" fmla="*/ 8307 h 10599"/>
              <a:gd name="connsiteX36" fmla="*/ 4131 w 10000"/>
              <a:gd name="connsiteY36" fmla="*/ 8932 h 10599"/>
              <a:gd name="connsiteX37" fmla="*/ 3904 w 10000"/>
              <a:gd name="connsiteY37" fmla="*/ 9349 h 10599"/>
              <a:gd name="connsiteX38" fmla="*/ 3904 w 10000"/>
              <a:gd name="connsiteY38" fmla="*/ 9974 h 10599"/>
              <a:gd name="connsiteX39" fmla="*/ 3703 w 10000"/>
              <a:gd name="connsiteY39" fmla="*/ 10182 h 10599"/>
              <a:gd name="connsiteX40" fmla="*/ 3476 w 10000"/>
              <a:gd name="connsiteY40" fmla="*/ 10417 h 10599"/>
              <a:gd name="connsiteX41" fmla="*/ 3249 w 10000"/>
              <a:gd name="connsiteY41" fmla="*/ 10599 h 10599"/>
              <a:gd name="connsiteX42" fmla="*/ 2821 w 10000"/>
              <a:gd name="connsiteY42" fmla="*/ 10417 h 10599"/>
              <a:gd name="connsiteX43" fmla="*/ 2166 w 10000"/>
              <a:gd name="connsiteY43" fmla="*/ 8542 h 10599"/>
              <a:gd name="connsiteX44" fmla="*/ 1738 w 10000"/>
              <a:gd name="connsiteY44" fmla="*/ 7917 h 10599"/>
              <a:gd name="connsiteX45" fmla="*/ 1511 w 10000"/>
              <a:gd name="connsiteY45" fmla="*/ 6667 h 10599"/>
              <a:gd name="connsiteX46" fmla="*/ 1511 w 10000"/>
              <a:gd name="connsiteY46" fmla="*/ 5807 h 10599"/>
              <a:gd name="connsiteX47" fmla="*/ 1310 w 10000"/>
              <a:gd name="connsiteY47" fmla="*/ 6224 h 10599"/>
              <a:gd name="connsiteX48" fmla="*/ 856 w 10000"/>
              <a:gd name="connsiteY48" fmla="*/ 6432 h 10599"/>
              <a:gd name="connsiteX49" fmla="*/ 202 w 10000"/>
              <a:gd name="connsiteY49" fmla="*/ 5807 h 10599"/>
              <a:gd name="connsiteX50" fmla="*/ 655 w 10000"/>
              <a:gd name="connsiteY50" fmla="*/ 5807 h 10599"/>
              <a:gd name="connsiteX51" fmla="*/ 655 w 10000"/>
              <a:gd name="connsiteY51" fmla="*/ 5599 h 10599"/>
              <a:gd name="connsiteX52" fmla="*/ 428 w 10000"/>
              <a:gd name="connsiteY52" fmla="*/ 5599 h 10599"/>
              <a:gd name="connsiteX53" fmla="*/ 0 w 10000"/>
              <a:gd name="connsiteY53" fmla="*/ 5417 h 10599"/>
              <a:gd name="connsiteX54" fmla="*/ 202 w 10000"/>
              <a:gd name="connsiteY54" fmla="*/ 5182 h 10599"/>
              <a:gd name="connsiteX55" fmla="*/ 856 w 10000"/>
              <a:gd name="connsiteY55" fmla="*/ 5182 h 10599"/>
              <a:gd name="connsiteX56" fmla="*/ 856 w 10000"/>
              <a:gd name="connsiteY56" fmla="*/ 4974 h 10599"/>
              <a:gd name="connsiteX57" fmla="*/ 856 w 10000"/>
              <a:gd name="connsiteY57" fmla="*/ 4557 h 10599"/>
              <a:gd name="connsiteX58" fmla="*/ 655 w 10000"/>
              <a:gd name="connsiteY58" fmla="*/ 4557 h 10599"/>
              <a:gd name="connsiteX59" fmla="*/ 655 w 10000"/>
              <a:gd name="connsiteY59" fmla="*/ 4349 h 10599"/>
              <a:gd name="connsiteX60" fmla="*/ 428 w 10000"/>
              <a:gd name="connsiteY60" fmla="*/ 4349 h 10599"/>
              <a:gd name="connsiteX61" fmla="*/ 428 w 10000"/>
              <a:gd name="connsiteY61" fmla="*/ 3932 h 10599"/>
              <a:gd name="connsiteX62" fmla="*/ 655 w 10000"/>
              <a:gd name="connsiteY62" fmla="*/ 3724 h 10599"/>
              <a:gd name="connsiteX63" fmla="*/ 856 w 10000"/>
              <a:gd name="connsiteY63" fmla="*/ 3932 h 10599"/>
              <a:gd name="connsiteX64" fmla="*/ 1310 w 10000"/>
              <a:gd name="connsiteY64" fmla="*/ 3724 h 10599"/>
              <a:gd name="connsiteX65" fmla="*/ 2393 w 10000"/>
              <a:gd name="connsiteY65" fmla="*/ 2474 h 10599"/>
              <a:gd name="connsiteX66" fmla="*/ 2166 w 10000"/>
              <a:gd name="connsiteY66" fmla="*/ 2292 h 10599"/>
              <a:gd name="connsiteX67" fmla="*/ 2393 w 10000"/>
              <a:gd name="connsiteY67" fmla="*/ 2292 h 10599"/>
              <a:gd name="connsiteX68" fmla="*/ 2393 w 10000"/>
              <a:gd name="connsiteY68" fmla="*/ 2057 h 10599"/>
              <a:gd name="connsiteX69" fmla="*/ 1965 w 10000"/>
              <a:gd name="connsiteY69" fmla="*/ 1849 h 10599"/>
              <a:gd name="connsiteX70" fmla="*/ 2166 w 10000"/>
              <a:gd name="connsiteY70" fmla="*/ 1432 h 10599"/>
              <a:gd name="connsiteX71" fmla="*/ 1965 w 10000"/>
              <a:gd name="connsiteY71" fmla="*/ 1224 h 10599"/>
              <a:gd name="connsiteX72" fmla="*/ 1940 w 10000"/>
              <a:gd name="connsiteY72" fmla="*/ 417 h 10599"/>
              <a:gd name="connsiteX73" fmla="*/ 2596 w 10000"/>
              <a:gd name="connsiteY73" fmla="*/ 0 h 10599"/>
              <a:gd name="connsiteX74" fmla="*/ 3249 w 10000"/>
              <a:gd name="connsiteY74" fmla="*/ 807 h 10599"/>
              <a:gd name="connsiteX75" fmla="*/ 3904 w 10000"/>
              <a:gd name="connsiteY75" fmla="*/ 599 h 10599"/>
              <a:gd name="connsiteX76" fmla="*/ 4131 w 10000"/>
              <a:gd name="connsiteY76" fmla="*/ 807 h 10599"/>
              <a:gd name="connsiteX77" fmla="*/ 4131 w 10000"/>
              <a:gd name="connsiteY77" fmla="*/ 1224 h 10599"/>
              <a:gd name="connsiteX78" fmla="*/ 3703 w 10000"/>
              <a:gd name="connsiteY78" fmla="*/ 1667 h 10599"/>
              <a:gd name="connsiteX79" fmla="*/ 3904 w 10000"/>
              <a:gd name="connsiteY79" fmla="*/ 2057 h 10599"/>
              <a:gd name="connsiteX80" fmla="*/ 3476 w 10000"/>
              <a:gd name="connsiteY80" fmla="*/ 2057 h 10599"/>
              <a:gd name="connsiteX81" fmla="*/ 3703 w 10000"/>
              <a:gd name="connsiteY81" fmla="*/ 2682 h 10599"/>
              <a:gd name="connsiteX82" fmla="*/ 4358 w 10000"/>
              <a:gd name="connsiteY82" fmla="*/ 2917 h 10599"/>
              <a:gd name="connsiteX83" fmla="*/ 4131 w 10000"/>
              <a:gd name="connsiteY83" fmla="*/ 3542 h 10599"/>
              <a:gd name="connsiteX84" fmla="*/ 4559 w 10000"/>
              <a:gd name="connsiteY84" fmla="*/ 3724 h 10599"/>
              <a:gd name="connsiteX85" fmla="*/ 6524 w 10000"/>
              <a:gd name="connsiteY85" fmla="*/ 4349 h 10599"/>
              <a:gd name="connsiteX86" fmla="*/ 6751 w 10000"/>
              <a:gd name="connsiteY86" fmla="*/ 4349 h 10599"/>
              <a:gd name="connsiteX87" fmla="*/ 6751 w 10000"/>
              <a:gd name="connsiteY87" fmla="*/ 4167 h 10599"/>
              <a:gd name="connsiteX88" fmla="*/ 6751 w 10000"/>
              <a:gd name="connsiteY88" fmla="*/ 3724 h 10599"/>
              <a:gd name="connsiteX89" fmla="*/ 6952 w 10000"/>
              <a:gd name="connsiteY89" fmla="*/ 3724 h 10599"/>
              <a:gd name="connsiteX90" fmla="*/ 7179 w 10000"/>
              <a:gd name="connsiteY90" fmla="*/ 3932 h 10599"/>
              <a:gd name="connsiteX91" fmla="*/ 7179 w 10000"/>
              <a:gd name="connsiteY91" fmla="*/ 4167 h 10599"/>
              <a:gd name="connsiteX92" fmla="*/ 8035 w 10000"/>
              <a:gd name="connsiteY92" fmla="*/ 4167 h 10599"/>
              <a:gd name="connsiteX93" fmla="*/ 8262 w 10000"/>
              <a:gd name="connsiteY93" fmla="*/ 4167 h 10599"/>
              <a:gd name="connsiteX94" fmla="*/ 8035 w 10000"/>
              <a:gd name="connsiteY94" fmla="*/ 3724 h 10599"/>
              <a:gd name="connsiteX95" fmla="*/ 9144 w 10000"/>
              <a:gd name="connsiteY95" fmla="*/ 3307 h 10599"/>
              <a:gd name="connsiteX0" fmla="*/ 9144 w 10000"/>
              <a:gd name="connsiteY0" fmla="*/ 3307 h 10599"/>
              <a:gd name="connsiteX1" fmla="*/ 9144 w 10000"/>
              <a:gd name="connsiteY1" fmla="*/ 3307 h 10599"/>
              <a:gd name="connsiteX2" fmla="*/ 9572 w 10000"/>
              <a:gd name="connsiteY2" fmla="*/ 3307 h 10599"/>
              <a:gd name="connsiteX3" fmla="*/ 10000 w 10000"/>
              <a:gd name="connsiteY3" fmla="*/ 3724 h 10599"/>
              <a:gd name="connsiteX4" fmla="*/ 10000 w 10000"/>
              <a:gd name="connsiteY4" fmla="*/ 4167 h 10599"/>
              <a:gd name="connsiteX5" fmla="*/ 9572 w 10000"/>
              <a:gd name="connsiteY5" fmla="*/ 4167 h 10599"/>
              <a:gd name="connsiteX6" fmla="*/ 9345 w 10000"/>
              <a:gd name="connsiteY6" fmla="*/ 4349 h 10599"/>
              <a:gd name="connsiteX7" fmla="*/ 8917 w 10000"/>
              <a:gd name="connsiteY7" fmla="*/ 5182 h 10599"/>
              <a:gd name="connsiteX8" fmla="*/ 8690 w 10000"/>
              <a:gd name="connsiteY8" fmla="*/ 5417 h 10599"/>
              <a:gd name="connsiteX9" fmla="*/ 8489 w 10000"/>
              <a:gd name="connsiteY9" fmla="*/ 5807 h 10599"/>
              <a:gd name="connsiteX10" fmla="*/ 8489 w 10000"/>
              <a:gd name="connsiteY10" fmla="*/ 6042 h 10599"/>
              <a:gd name="connsiteX11" fmla="*/ 8262 w 10000"/>
              <a:gd name="connsiteY11" fmla="*/ 5417 h 10599"/>
              <a:gd name="connsiteX12" fmla="*/ 8262 w 10000"/>
              <a:gd name="connsiteY12" fmla="*/ 5182 h 10599"/>
              <a:gd name="connsiteX13" fmla="*/ 8035 w 10000"/>
              <a:gd name="connsiteY13" fmla="*/ 5417 h 10599"/>
              <a:gd name="connsiteX14" fmla="*/ 7834 w 10000"/>
              <a:gd name="connsiteY14" fmla="*/ 5417 h 10599"/>
              <a:gd name="connsiteX15" fmla="*/ 7834 w 10000"/>
              <a:gd name="connsiteY15" fmla="*/ 5182 h 10599"/>
              <a:gd name="connsiteX16" fmla="*/ 8262 w 10000"/>
              <a:gd name="connsiteY16" fmla="*/ 4792 h 10599"/>
              <a:gd name="connsiteX17" fmla="*/ 7406 w 10000"/>
              <a:gd name="connsiteY17" fmla="*/ 4792 h 10599"/>
              <a:gd name="connsiteX18" fmla="*/ 7406 w 10000"/>
              <a:gd name="connsiteY18" fmla="*/ 4349 h 10599"/>
              <a:gd name="connsiteX19" fmla="*/ 7179 w 10000"/>
              <a:gd name="connsiteY19" fmla="*/ 4349 h 10599"/>
              <a:gd name="connsiteX20" fmla="*/ 6952 w 10000"/>
              <a:gd name="connsiteY20" fmla="*/ 4349 h 10599"/>
              <a:gd name="connsiteX21" fmla="*/ 6952 w 10000"/>
              <a:gd name="connsiteY21" fmla="*/ 4557 h 10599"/>
              <a:gd name="connsiteX22" fmla="*/ 6751 w 10000"/>
              <a:gd name="connsiteY22" fmla="*/ 4974 h 10599"/>
              <a:gd name="connsiteX23" fmla="*/ 6952 w 10000"/>
              <a:gd name="connsiteY23" fmla="*/ 4974 h 10599"/>
              <a:gd name="connsiteX24" fmla="*/ 7179 w 10000"/>
              <a:gd name="connsiteY24" fmla="*/ 6042 h 10599"/>
              <a:gd name="connsiteX25" fmla="*/ 6952 w 10000"/>
              <a:gd name="connsiteY25" fmla="*/ 6042 h 10599"/>
              <a:gd name="connsiteX26" fmla="*/ 6952 w 10000"/>
              <a:gd name="connsiteY26" fmla="*/ 5807 h 10599"/>
              <a:gd name="connsiteX27" fmla="*/ 6524 w 10000"/>
              <a:gd name="connsiteY27" fmla="*/ 6042 h 10599"/>
              <a:gd name="connsiteX28" fmla="*/ 6297 w 10000"/>
              <a:gd name="connsiteY28" fmla="*/ 6667 h 10599"/>
              <a:gd name="connsiteX29" fmla="*/ 5869 w 10000"/>
              <a:gd name="connsiteY29" fmla="*/ 6849 h 10599"/>
              <a:gd name="connsiteX30" fmla="*/ 4786 w 10000"/>
              <a:gd name="connsiteY30" fmla="*/ 7682 h 10599"/>
              <a:gd name="connsiteX31" fmla="*/ 4786 w 10000"/>
              <a:gd name="connsiteY31" fmla="*/ 7917 h 10599"/>
              <a:gd name="connsiteX32" fmla="*/ 4559 w 10000"/>
              <a:gd name="connsiteY32" fmla="*/ 7917 h 10599"/>
              <a:gd name="connsiteX33" fmla="*/ 4358 w 10000"/>
              <a:gd name="connsiteY33" fmla="*/ 8099 h 10599"/>
              <a:gd name="connsiteX34" fmla="*/ 4131 w 10000"/>
              <a:gd name="connsiteY34" fmla="*/ 8099 h 10599"/>
              <a:gd name="connsiteX35" fmla="*/ 4131 w 10000"/>
              <a:gd name="connsiteY35" fmla="*/ 8307 h 10599"/>
              <a:gd name="connsiteX36" fmla="*/ 4131 w 10000"/>
              <a:gd name="connsiteY36" fmla="*/ 8932 h 10599"/>
              <a:gd name="connsiteX37" fmla="*/ 3904 w 10000"/>
              <a:gd name="connsiteY37" fmla="*/ 9349 h 10599"/>
              <a:gd name="connsiteX38" fmla="*/ 3904 w 10000"/>
              <a:gd name="connsiteY38" fmla="*/ 9974 h 10599"/>
              <a:gd name="connsiteX39" fmla="*/ 3703 w 10000"/>
              <a:gd name="connsiteY39" fmla="*/ 10182 h 10599"/>
              <a:gd name="connsiteX40" fmla="*/ 3476 w 10000"/>
              <a:gd name="connsiteY40" fmla="*/ 10417 h 10599"/>
              <a:gd name="connsiteX41" fmla="*/ 3249 w 10000"/>
              <a:gd name="connsiteY41" fmla="*/ 10599 h 10599"/>
              <a:gd name="connsiteX42" fmla="*/ 2821 w 10000"/>
              <a:gd name="connsiteY42" fmla="*/ 10417 h 10599"/>
              <a:gd name="connsiteX43" fmla="*/ 2166 w 10000"/>
              <a:gd name="connsiteY43" fmla="*/ 8542 h 10599"/>
              <a:gd name="connsiteX44" fmla="*/ 1738 w 10000"/>
              <a:gd name="connsiteY44" fmla="*/ 7917 h 10599"/>
              <a:gd name="connsiteX45" fmla="*/ 1511 w 10000"/>
              <a:gd name="connsiteY45" fmla="*/ 6667 h 10599"/>
              <a:gd name="connsiteX46" fmla="*/ 1511 w 10000"/>
              <a:gd name="connsiteY46" fmla="*/ 5807 h 10599"/>
              <a:gd name="connsiteX47" fmla="*/ 1310 w 10000"/>
              <a:gd name="connsiteY47" fmla="*/ 6224 h 10599"/>
              <a:gd name="connsiteX48" fmla="*/ 856 w 10000"/>
              <a:gd name="connsiteY48" fmla="*/ 6432 h 10599"/>
              <a:gd name="connsiteX49" fmla="*/ 202 w 10000"/>
              <a:gd name="connsiteY49" fmla="*/ 5807 h 10599"/>
              <a:gd name="connsiteX50" fmla="*/ 655 w 10000"/>
              <a:gd name="connsiteY50" fmla="*/ 5807 h 10599"/>
              <a:gd name="connsiteX51" fmla="*/ 655 w 10000"/>
              <a:gd name="connsiteY51" fmla="*/ 5599 h 10599"/>
              <a:gd name="connsiteX52" fmla="*/ 428 w 10000"/>
              <a:gd name="connsiteY52" fmla="*/ 5599 h 10599"/>
              <a:gd name="connsiteX53" fmla="*/ 0 w 10000"/>
              <a:gd name="connsiteY53" fmla="*/ 5417 h 10599"/>
              <a:gd name="connsiteX54" fmla="*/ 202 w 10000"/>
              <a:gd name="connsiteY54" fmla="*/ 5182 h 10599"/>
              <a:gd name="connsiteX55" fmla="*/ 856 w 10000"/>
              <a:gd name="connsiteY55" fmla="*/ 5182 h 10599"/>
              <a:gd name="connsiteX56" fmla="*/ 856 w 10000"/>
              <a:gd name="connsiteY56" fmla="*/ 4974 h 10599"/>
              <a:gd name="connsiteX57" fmla="*/ 856 w 10000"/>
              <a:gd name="connsiteY57" fmla="*/ 4557 h 10599"/>
              <a:gd name="connsiteX58" fmla="*/ 655 w 10000"/>
              <a:gd name="connsiteY58" fmla="*/ 4557 h 10599"/>
              <a:gd name="connsiteX59" fmla="*/ 655 w 10000"/>
              <a:gd name="connsiteY59" fmla="*/ 4349 h 10599"/>
              <a:gd name="connsiteX60" fmla="*/ 428 w 10000"/>
              <a:gd name="connsiteY60" fmla="*/ 4349 h 10599"/>
              <a:gd name="connsiteX61" fmla="*/ 428 w 10000"/>
              <a:gd name="connsiteY61" fmla="*/ 3932 h 10599"/>
              <a:gd name="connsiteX62" fmla="*/ 655 w 10000"/>
              <a:gd name="connsiteY62" fmla="*/ 3724 h 10599"/>
              <a:gd name="connsiteX63" fmla="*/ 856 w 10000"/>
              <a:gd name="connsiteY63" fmla="*/ 3932 h 10599"/>
              <a:gd name="connsiteX64" fmla="*/ 1310 w 10000"/>
              <a:gd name="connsiteY64" fmla="*/ 3724 h 10599"/>
              <a:gd name="connsiteX65" fmla="*/ 2393 w 10000"/>
              <a:gd name="connsiteY65" fmla="*/ 2474 h 10599"/>
              <a:gd name="connsiteX66" fmla="*/ 2166 w 10000"/>
              <a:gd name="connsiteY66" fmla="*/ 2292 h 10599"/>
              <a:gd name="connsiteX67" fmla="*/ 2393 w 10000"/>
              <a:gd name="connsiteY67" fmla="*/ 2292 h 10599"/>
              <a:gd name="connsiteX68" fmla="*/ 2393 w 10000"/>
              <a:gd name="connsiteY68" fmla="*/ 2057 h 10599"/>
              <a:gd name="connsiteX69" fmla="*/ 1965 w 10000"/>
              <a:gd name="connsiteY69" fmla="*/ 1849 h 10599"/>
              <a:gd name="connsiteX70" fmla="*/ 2166 w 10000"/>
              <a:gd name="connsiteY70" fmla="*/ 1432 h 10599"/>
              <a:gd name="connsiteX71" fmla="*/ 1965 w 10000"/>
              <a:gd name="connsiteY71" fmla="*/ 1224 h 10599"/>
              <a:gd name="connsiteX72" fmla="*/ 1940 w 10000"/>
              <a:gd name="connsiteY72" fmla="*/ 417 h 10599"/>
              <a:gd name="connsiteX73" fmla="*/ 2596 w 10000"/>
              <a:gd name="connsiteY73" fmla="*/ 0 h 10599"/>
              <a:gd name="connsiteX74" fmla="*/ 3382 w 10000"/>
              <a:gd name="connsiteY74" fmla="*/ 599 h 10599"/>
              <a:gd name="connsiteX75" fmla="*/ 3904 w 10000"/>
              <a:gd name="connsiteY75" fmla="*/ 599 h 10599"/>
              <a:gd name="connsiteX76" fmla="*/ 4131 w 10000"/>
              <a:gd name="connsiteY76" fmla="*/ 807 h 10599"/>
              <a:gd name="connsiteX77" fmla="*/ 4131 w 10000"/>
              <a:gd name="connsiteY77" fmla="*/ 1224 h 10599"/>
              <a:gd name="connsiteX78" fmla="*/ 3703 w 10000"/>
              <a:gd name="connsiteY78" fmla="*/ 1667 h 10599"/>
              <a:gd name="connsiteX79" fmla="*/ 3904 w 10000"/>
              <a:gd name="connsiteY79" fmla="*/ 2057 h 10599"/>
              <a:gd name="connsiteX80" fmla="*/ 3476 w 10000"/>
              <a:gd name="connsiteY80" fmla="*/ 2057 h 10599"/>
              <a:gd name="connsiteX81" fmla="*/ 3703 w 10000"/>
              <a:gd name="connsiteY81" fmla="*/ 2682 h 10599"/>
              <a:gd name="connsiteX82" fmla="*/ 4358 w 10000"/>
              <a:gd name="connsiteY82" fmla="*/ 2917 h 10599"/>
              <a:gd name="connsiteX83" fmla="*/ 4131 w 10000"/>
              <a:gd name="connsiteY83" fmla="*/ 3542 h 10599"/>
              <a:gd name="connsiteX84" fmla="*/ 4559 w 10000"/>
              <a:gd name="connsiteY84" fmla="*/ 3724 h 10599"/>
              <a:gd name="connsiteX85" fmla="*/ 6524 w 10000"/>
              <a:gd name="connsiteY85" fmla="*/ 4349 h 10599"/>
              <a:gd name="connsiteX86" fmla="*/ 6751 w 10000"/>
              <a:gd name="connsiteY86" fmla="*/ 4349 h 10599"/>
              <a:gd name="connsiteX87" fmla="*/ 6751 w 10000"/>
              <a:gd name="connsiteY87" fmla="*/ 4167 h 10599"/>
              <a:gd name="connsiteX88" fmla="*/ 6751 w 10000"/>
              <a:gd name="connsiteY88" fmla="*/ 3724 h 10599"/>
              <a:gd name="connsiteX89" fmla="*/ 6952 w 10000"/>
              <a:gd name="connsiteY89" fmla="*/ 3724 h 10599"/>
              <a:gd name="connsiteX90" fmla="*/ 7179 w 10000"/>
              <a:gd name="connsiteY90" fmla="*/ 3932 h 10599"/>
              <a:gd name="connsiteX91" fmla="*/ 7179 w 10000"/>
              <a:gd name="connsiteY91" fmla="*/ 4167 h 10599"/>
              <a:gd name="connsiteX92" fmla="*/ 8035 w 10000"/>
              <a:gd name="connsiteY92" fmla="*/ 4167 h 10599"/>
              <a:gd name="connsiteX93" fmla="*/ 8262 w 10000"/>
              <a:gd name="connsiteY93" fmla="*/ 4167 h 10599"/>
              <a:gd name="connsiteX94" fmla="*/ 8035 w 10000"/>
              <a:gd name="connsiteY94" fmla="*/ 3724 h 10599"/>
              <a:gd name="connsiteX95" fmla="*/ 9144 w 10000"/>
              <a:gd name="connsiteY95" fmla="*/ 3307 h 10599"/>
              <a:gd name="connsiteX0" fmla="*/ 9144 w 10000"/>
              <a:gd name="connsiteY0" fmla="*/ 3307 h 10599"/>
              <a:gd name="connsiteX1" fmla="*/ 9144 w 10000"/>
              <a:gd name="connsiteY1" fmla="*/ 3307 h 10599"/>
              <a:gd name="connsiteX2" fmla="*/ 9572 w 10000"/>
              <a:gd name="connsiteY2" fmla="*/ 3307 h 10599"/>
              <a:gd name="connsiteX3" fmla="*/ 10000 w 10000"/>
              <a:gd name="connsiteY3" fmla="*/ 3724 h 10599"/>
              <a:gd name="connsiteX4" fmla="*/ 10000 w 10000"/>
              <a:gd name="connsiteY4" fmla="*/ 4167 h 10599"/>
              <a:gd name="connsiteX5" fmla="*/ 9572 w 10000"/>
              <a:gd name="connsiteY5" fmla="*/ 4167 h 10599"/>
              <a:gd name="connsiteX6" fmla="*/ 9345 w 10000"/>
              <a:gd name="connsiteY6" fmla="*/ 4349 h 10599"/>
              <a:gd name="connsiteX7" fmla="*/ 8917 w 10000"/>
              <a:gd name="connsiteY7" fmla="*/ 5182 h 10599"/>
              <a:gd name="connsiteX8" fmla="*/ 8690 w 10000"/>
              <a:gd name="connsiteY8" fmla="*/ 5417 h 10599"/>
              <a:gd name="connsiteX9" fmla="*/ 8489 w 10000"/>
              <a:gd name="connsiteY9" fmla="*/ 5807 h 10599"/>
              <a:gd name="connsiteX10" fmla="*/ 8489 w 10000"/>
              <a:gd name="connsiteY10" fmla="*/ 6042 h 10599"/>
              <a:gd name="connsiteX11" fmla="*/ 8262 w 10000"/>
              <a:gd name="connsiteY11" fmla="*/ 5417 h 10599"/>
              <a:gd name="connsiteX12" fmla="*/ 8262 w 10000"/>
              <a:gd name="connsiteY12" fmla="*/ 5182 h 10599"/>
              <a:gd name="connsiteX13" fmla="*/ 8035 w 10000"/>
              <a:gd name="connsiteY13" fmla="*/ 5417 h 10599"/>
              <a:gd name="connsiteX14" fmla="*/ 7834 w 10000"/>
              <a:gd name="connsiteY14" fmla="*/ 5417 h 10599"/>
              <a:gd name="connsiteX15" fmla="*/ 7834 w 10000"/>
              <a:gd name="connsiteY15" fmla="*/ 5182 h 10599"/>
              <a:gd name="connsiteX16" fmla="*/ 8262 w 10000"/>
              <a:gd name="connsiteY16" fmla="*/ 4792 h 10599"/>
              <a:gd name="connsiteX17" fmla="*/ 7406 w 10000"/>
              <a:gd name="connsiteY17" fmla="*/ 4792 h 10599"/>
              <a:gd name="connsiteX18" fmla="*/ 7406 w 10000"/>
              <a:gd name="connsiteY18" fmla="*/ 4349 h 10599"/>
              <a:gd name="connsiteX19" fmla="*/ 7179 w 10000"/>
              <a:gd name="connsiteY19" fmla="*/ 4349 h 10599"/>
              <a:gd name="connsiteX20" fmla="*/ 6952 w 10000"/>
              <a:gd name="connsiteY20" fmla="*/ 4349 h 10599"/>
              <a:gd name="connsiteX21" fmla="*/ 6952 w 10000"/>
              <a:gd name="connsiteY21" fmla="*/ 4557 h 10599"/>
              <a:gd name="connsiteX22" fmla="*/ 6751 w 10000"/>
              <a:gd name="connsiteY22" fmla="*/ 4974 h 10599"/>
              <a:gd name="connsiteX23" fmla="*/ 6952 w 10000"/>
              <a:gd name="connsiteY23" fmla="*/ 4974 h 10599"/>
              <a:gd name="connsiteX24" fmla="*/ 7179 w 10000"/>
              <a:gd name="connsiteY24" fmla="*/ 6042 h 10599"/>
              <a:gd name="connsiteX25" fmla="*/ 6952 w 10000"/>
              <a:gd name="connsiteY25" fmla="*/ 6042 h 10599"/>
              <a:gd name="connsiteX26" fmla="*/ 6952 w 10000"/>
              <a:gd name="connsiteY26" fmla="*/ 5807 h 10599"/>
              <a:gd name="connsiteX27" fmla="*/ 6524 w 10000"/>
              <a:gd name="connsiteY27" fmla="*/ 6042 h 10599"/>
              <a:gd name="connsiteX28" fmla="*/ 6297 w 10000"/>
              <a:gd name="connsiteY28" fmla="*/ 6667 h 10599"/>
              <a:gd name="connsiteX29" fmla="*/ 5869 w 10000"/>
              <a:gd name="connsiteY29" fmla="*/ 6849 h 10599"/>
              <a:gd name="connsiteX30" fmla="*/ 4786 w 10000"/>
              <a:gd name="connsiteY30" fmla="*/ 7682 h 10599"/>
              <a:gd name="connsiteX31" fmla="*/ 4786 w 10000"/>
              <a:gd name="connsiteY31" fmla="*/ 7917 h 10599"/>
              <a:gd name="connsiteX32" fmla="*/ 4559 w 10000"/>
              <a:gd name="connsiteY32" fmla="*/ 7917 h 10599"/>
              <a:gd name="connsiteX33" fmla="*/ 4358 w 10000"/>
              <a:gd name="connsiteY33" fmla="*/ 8099 h 10599"/>
              <a:gd name="connsiteX34" fmla="*/ 4131 w 10000"/>
              <a:gd name="connsiteY34" fmla="*/ 8099 h 10599"/>
              <a:gd name="connsiteX35" fmla="*/ 4131 w 10000"/>
              <a:gd name="connsiteY35" fmla="*/ 8307 h 10599"/>
              <a:gd name="connsiteX36" fmla="*/ 4131 w 10000"/>
              <a:gd name="connsiteY36" fmla="*/ 8932 h 10599"/>
              <a:gd name="connsiteX37" fmla="*/ 3904 w 10000"/>
              <a:gd name="connsiteY37" fmla="*/ 9349 h 10599"/>
              <a:gd name="connsiteX38" fmla="*/ 3904 w 10000"/>
              <a:gd name="connsiteY38" fmla="*/ 9974 h 10599"/>
              <a:gd name="connsiteX39" fmla="*/ 3703 w 10000"/>
              <a:gd name="connsiteY39" fmla="*/ 10182 h 10599"/>
              <a:gd name="connsiteX40" fmla="*/ 3476 w 10000"/>
              <a:gd name="connsiteY40" fmla="*/ 10417 h 10599"/>
              <a:gd name="connsiteX41" fmla="*/ 3249 w 10000"/>
              <a:gd name="connsiteY41" fmla="*/ 10599 h 10599"/>
              <a:gd name="connsiteX42" fmla="*/ 2821 w 10000"/>
              <a:gd name="connsiteY42" fmla="*/ 10417 h 10599"/>
              <a:gd name="connsiteX43" fmla="*/ 2166 w 10000"/>
              <a:gd name="connsiteY43" fmla="*/ 8542 h 10599"/>
              <a:gd name="connsiteX44" fmla="*/ 1738 w 10000"/>
              <a:gd name="connsiteY44" fmla="*/ 7917 h 10599"/>
              <a:gd name="connsiteX45" fmla="*/ 1511 w 10000"/>
              <a:gd name="connsiteY45" fmla="*/ 6667 h 10599"/>
              <a:gd name="connsiteX46" fmla="*/ 1511 w 10000"/>
              <a:gd name="connsiteY46" fmla="*/ 5807 h 10599"/>
              <a:gd name="connsiteX47" fmla="*/ 1310 w 10000"/>
              <a:gd name="connsiteY47" fmla="*/ 6224 h 10599"/>
              <a:gd name="connsiteX48" fmla="*/ 856 w 10000"/>
              <a:gd name="connsiteY48" fmla="*/ 6432 h 10599"/>
              <a:gd name="connsiteX49" fmla="*/ 202 w 10000"/>
              <a:gd name="connsiteY49" fmla="*/ 5807 h 10599"/>
              <a:gd name="connsiteX50" fmla="*/ 655 w 10000"/>
              <a:gd name="connsiteY50" fmla="*/ 5807 h 10599"/>
              <a:gd name="connsiteX51" fmla="*/ 655 w 10000"/>
              <a:gd name="connsiteY51" fmla="*/ 5599 h 10599"/>
              <a:gd name="connsiteX52" fmla="*/ 428 w 10000"/>
              <a:gd name="connsiteY52" fmla="*/ 5599 h 10599"/>
              <a:gd name="connsiteX53" fmla="*/ 0 w 10000"/>
              <a:gd name="connsiteY53" fmla="*/ 5417 h 10599"/>
              <a:gd name="connsiteX54" fmla="*/ 202 w 10000"/>
              <a:gd name="connsiteY54" fmla="*/ 5182 h 10599"/>
              <a:gd name="connsiteX55" fmla="*/ 856 w 10000"/>
              <a:gd name="connsiteY55" fmla="*/ 5182 h 10599"/>
              <a:gd name="connsiteX56" fmla="*/ 856 w 10000"/>
              <a:gd name="connsiteY56" fmla="*/ 4974 h 10599"/>
              <a:gd name="connsiteX57" fmla="*/ 856 w 10000"/>
              <a:gd name="connsiteY57" fmla="*/ 4557 h 10599"/>
              <a:gd name="connsiteX58" fmla="*/ 655 w 10000"/>
              <a:gd name="connsiteY58" fmla="*/ 4557 h 10599"/>
              <a:gd name="connsiteX59" fmla="*/ 655 w 10000"/>
              <a:gd name="connsiteY59" fmla="*/ 4349 h 10599"/>
              <a:gd name="connsiteX60" fmla="*/ 428 w 10000"/>
              <a:gd name="connsiteY60" fmla="*/ 4349 h 10599"/>
              <a:gd name="connsiteX61" fmla="*/ 428 w 10000"/>
              <a:gd name="connsiteY61" fmla="*/ 3932 h 10599"/>
              <a:gd name="connsiteX62" fmla="*/ 655 w 10000"/>
              <a:gd name="connsiteY62" fmla="*/ 3724 h 10599"/>
              <a:gd name="connsiteX63" fmla="*/ 856 w 10000"/>
              <a:gd name="connsiteY63" fmla="*/ 3932 h 10599"/>
              <a:gd name="connsiteX64" fmla="*/ 1310 w 10000"/>
              <a:gd name="connsiteY64" fmla="*/ 3724 h 10599"/>
              <a:gd name="connsiteX65" fmla="*/ 2393 w 10000"/>
              <a:gd name="connsiteY65" fmla="*/ 2474 h 10599"/>
              <a:gd name="connsiteX66" fmla="*/ 2166 w 10000"/>
              <a:gd name="connsiteY66" fmla="*/ 2292 h 10599"/>
              <a:gd name="connsiteX67" fmla="*/ 2393 w 10000"/>
              <a:gd name="connsiteY67" fmla="*/ 2292 h 10599"/>
              <a:gd name="connsiteX68" fmla="*/ 2393 w 10000"/>
              <a:gd name="connsiteY68" fmla="*/ 2057 h 10599"/>
              <a:gd name="connsiteX69" fmla="*/ 1965 w 10000"/>
              <a:gd name="connsiteY69" fmla="*/ 1849 h 10599"/>
              <a:gd name="connsiteX70" fmla="*/ 2166 w 10000"/>
              <a:gd name="connsiteY70" fmla="*/ 1432 h 10599"/>
              <a:gd name="connsiteX71" fmla="*/ 1965 w 10000"/>
              <a:gd name="connsiteY71" fmla="*/ 1224 h 10599"/>
              <a:gd name="connsiteX72" fmla="*/ 1940 w 10000"/>
              <a:gd name="connsiteY72" fmla="*/ 417 h 10599"/>
              <a:gd name="connsiteX73" fmla="*/ 2596 w 10000"/>
              <a:gd name="connsiteY73" fmla="*/ 0 h 10599"/>
              <a:gd name="connsiteX74" fmla="*/ 3382 w 10000"/>
              <a:gd name="connsiteY74" fmla="*/ 599 h 10599"/>
              <a:gd name="connsiteX75" fmla="*/ 4131 w 10000"/>
              <a:gd name="connsiteY75" fmla="*/ 495 h 10599"/>
              <a:gd name="connsiteX76" fmla="*/ 4131 w 10000"/>
              <a:gd name="connsiteY76" fmla="*/ 807 h 10599"/>
              <a:gd name="connsiteX77" fmla="*/ 4131 w 10000"/>
              <a:gd name="connsiteY77" fmla="*/ 1224 h 10599"/>
              <a:gd name="connsiteX78" fmla="*/ 3703 w 10000"/>
              <a:gd name="connsiteY78" fmla="*/ 1667 h 10599"/>
              <a:gd name="connsiteX79" fmla="*/ 3904 w 10000"/>
              <a:gd name="connsiteY79" fmla="*/ 2057 h 10599"/>
              <a:gd name="connsiteX80" fmla="*/ 3476 w 10000"/>
              <a:gd name="connsiteY80" fmla="*/ 2057 h 10599"/>
              <a:gd name="connsiteX81" fmla="*/ 3703 w 10000"/>
              <a:gd name="connsiteY81" fmla="*/ 2682 h 10599"/>
              <a:gd name="connsiteX82" fmla="*/ 4358 w 10000"/>
              <a:gd name="connsiteY82" fmla="*/ 2917 h 10599"/>
              <a:gd name="connsiteX83" fmla="*/ 4131 w 10000"/>
              <a:gd name="connsiteY83" fmla="*/ 3542 h 10599"/>
              <a:gd name="connsiteX84" fmla="*/ 4559 w 10000"/>
              <a:gd name="connsiteY84" fmla="*/ 3724 h 10599"/>
              <a:gd name="connsiteX85" fmla="*/ 6524 w 10000"/>
              <a:gd name="connsiteY85" fmla="*/ 4349 h 10599"/>
              <a:gd name="connsiteX86" fmla="*/ 6751 w 10000"/>
              <a:gd name="connsiteY86" fmla="*/ 4349 h 10599"/>
              <a:gd name="connsiteX87" fmla="*/ 6751 w 10000"/>
              <a:gd name="connsiteY87" fmla="*/ 4167 h 10599"/>
              <a:gd name="connsiteX88" fmla="*/ 6751 w 10000"/>
              <a:gd name="connsiteY88" fmla="*/ 3724 h 10599"/>
              <a:gd name="connsiteX89" fmla="*/ 6952 w 10000"/>
              <a:gd name="connsiteY89" fmla="*/ 3724 h 10599"/>
              <a:gd name="connsiteX90" fmla="*/ 7179 w 10000"/>
              <a:gd name="connsiteY90" fmla="*/ 3932 h 10599"/>
              <a:gd name="connsiteX91" fmla="*/ 7179 w 10000"/>
              <a:gd name="connsiteY91" fmla="*/ 4167 h 10599"/>
              <a:gd name="connsiteX92" fmla="*/ 8035 w 10000"/>
              <a:gd name="connsiteY92" fmla="*/ 4167 h 10599"/>
              <a:gd name="connsiteX93" fmla="*/ 8262 w 10000"/>
              <a:gd name="connsiteY93" fmla="*/ 4167 h 10599"/>
              <a:gd name="connsiteX94" fmla="*/ 8035 w 10000"/>
              <a:gd name="connsiteY94" fmla="*/ 3724 h 10599"/>
              <a:gd name="connsiteX95" fmla="*/ 9144 w 10000"/>
              <a:gd name="connsiteY95" fmla="*/ 3307 h 10599"/>
              <a:gd name="connsiteX0" fmla="*/ 9144 w 10000"/>
              <a:gd name="connsiteY0" fmla="*/ 3307 h 10599"/>
              <a:gd name="connsiteX1" fmla="*/ 9144 w 10000"/>
              <a:gd name="connsiteY1" fmla="*/ 3307 h 10599"/>
              <a:gd name="connsiteX2" fmla="*/ 9572 w 10000"/>
              <a:gd name="connsiteY2" fmla="*/ 3307 h 10599"/>
              <a:gd name="connsiteX3" fmla="*/ 10000 w 10000"/>
              <a:gd name="connsiteY3" fmla="*/ 3724 h 10599"/>
              <a:gd name="connsiteX4" fmla="*/ 10000 w 10000"/>
              <a:gd name="connsiteY4" fmla="*/ 4167 h 10599"/>
              <a:gd name="connsiteX5" fmla="*/ 9572 w 10000"/>
              <a:gd name="connsiteY5" fmla="*/ 4167 h 10599"/>
              <a:gd name="connsiteX6" fmla="*/ 9345 w 10000"/>
              <a:gd name="connsiteY6" fmla="*/ 4349 h 10599"/>
              <a:gd name="connsiteX7" fmla="*/ 8917 w 10000"/>
              <a:gd name="connsiteY7" fmla="*/ 5182 h 10599"/>
              <a:gd name="connsiteX8" fmla="*/ 8690 w 10000"/>
              <a:gd name="connsiteY8" fmla="*/ 5417 h 10599"/>
              <a:gd name="connsiteX9" fmla="*/ 8489 w 10000"/>
              <a:gd name="connsiteY9" fmla="*/ 5807 h 10599"/>
              <a:gd name="connsiteX10" fmla="*/ 8489 w 10000"/>
              <a:gd name="connsiteY10" fmla="*/ 6042 h 10599"/>
              <a:gd name="connsiteX11" fmla="*/ 8262 w 10000"/>
              <a:gd name="connsiteY11" fmla="*/ 5417 h 10599"/>
              <a:gd name="connsiteX12" fmla="*/ 8262 w 10000"/>
              <a:gd name="connsiteY12" fmla="*/ 5182 h 10599"/>
              <a:gd name="connsiteX13" fmla="*/ 8035 w 10000"/>
              <a:gd name="connsiteY13" fmla="*/ 5417 h 10599"/>
              <a:gd name="connsiteX14" fmla="*/ 7834 w 10000"/>
              <a:gd name="connsiteY14" fmla="*/ 5417 h 10599"/>
              <a:gd name="connsiteX15" fmla="*/ 7834 w 10000"/>
              <a:gd name="connsiteY15" fmla="*/ 5182 h 10599"/>
              <a:gd name="connsiteX16" fmla="*/ 8262 w 10000"/>
              <a:gd name="connsiteY16" fmla="*/ 4792 h 10599"/>
              <a:gd name="connsiteX17" fmla="*/ 7406 w 10000"/>
              <a:gd name="connsiteY17" fmla="*/ 4792 h 10599"/>
              <a:gd name="connsiteX18" fmla="*/ 7406 w 10000"/>
              <a:gd name="connsiteY18" fmla="*/ 4349 h 10599"/>
              <a:gd name="connsiteX19" fmla="*/ 7179 w 10000"/>
              <a:gd name="connsiteY19" fmla="*/ 4349 h 10599"/>
              <a:gd name="connsiteX20" fmla="*/ 6952 w 10000"/>
              <a:gd name="connsiteY20" fmla="*/ 4349 h 10599"/>
              <a:gd name="connsiteX21" fmla="*/ 6952 w 10000"/>
              <a:gd name="connsiteY21" fmla="*/ 4557 h 10599"/>
              <a:gd name="connsiteX22" fmla="*/ 6751 w 10000"/>
              <a:gd name="connsiteY22" fmla="*/ 4974 h 10599"/>
              <a:gd name="connsiteX23" fmla="*/ 6952 w 10000"/>
              <a:gd name="connsiteY23" fmla="*/ 4974 h 10599"/>
              <a:gd name="connsiteX24" fmla="*/ 7179 w 10000"/>
              <a:gd name="connsiteY24" fmla="*/ 6042 h 10599"/>
              <a:gd name="connsiteX25" fmla="*/ 6952 w 10000"/>
              <a:gd name="connsiteY25" fmla="*/ 6042 h 10599"/>
              <a:gd name="connsiteX26" fmla="*/ 6952 w 10000"/>
              <a:gd name="connsiteY26" fmla="*/ 5807 h 10599"/>
              <a:gd name="connsiteX27" fmla="*/ 6524 w 10000"/>
              <a:gd name="connsiteY27" fmla="*/ 6042 h 10599"/>
              <a:gd name="connsiteX28" fmla="*/ 6297 w 10000"/>
              <a:gd name="connsiteY28" fmla="*/ 6667 h 10599"/>
              <a:gd name="connsiteX29" fmla="*/ 5869 w 10000"/>
              <a:gd name="connsiteY29" fmla="*/ 6849 h 10599"/>
              <a:gd name="connsiteX30" fmla="*/ 4786 w 10000"/>
              <a:gd name="connsiteY30" fmla="*/ 7682 h 10599"/>
              <a:gd name="connsiteX31" fmla="*/ 4786 w 10000"/>
              <a:gd name="connsiteY31" fmla="*/ 7917 h 10599"/>
              <a:gd name="connsiteX32" fmla="*/ 4559 w 10000"/>
              <a:gd name="connsiteY32" fmla="*/ 7917 h 10599"/>
              <a:gd name="connsiteX33" fmla="*/ 4358 w 10000"/>
              <a:gd name="connsiteY33" fmla="*/ 8099 h 10599"/>
              <a:gd name="connsiteX34" fmla="*/ 4131 w 10000"/>
              <a:gd name="connsiteY34" fmla="*/ 8099 h 10599"/>
              <a:gd name="connsiteX35" fmla="*/ 4131 w 10000"/>
              <a:gd name="connsiteY35" fmla="*/ 8307 h 10599"/>
              <a:gd name="connsiteX36" fmla="*/ 4131 w 10000"/>
              <a:gd name="connsiteY36" fmla="*/ 8932 h 10599"/>
              <a:gd name="connsiteX37" fmla="*/ 3904 w 10000"/>
              <a:gd name="connsiteY37" fmla="*/ 9349 h 10599"/>
              <a:gd name="connsiteX38" fmla="*/ 3904 w 10000"/>
              <a:gd name="connsiteY38" fmla="*/ 9974 h 10599"/>
              <a:gd name="connsiteX39" fmla="*/ 3703 w 10000"/>
              <a:gd name="connsiteY39" fmla="*/ 10182 h 10599"/>
              <a:gd name="connsiteX40" fmla="*/ 3476 w 10000"/>
              <a:gd name="connsiteY40" fmla="*/ 10417 h 10599"/>
              <a:gd name="connsiteX41" fmla="*/ 3249 w 10000"/>
              <a:gd name="connsiteY41" fmla="*/ 10599 h 10599"/>
              <a:gd name="connsiteX42" fmla="*/ 2821 w 10000"/>
              <a:gd name="connsiteY42" fmla="*/ 10417 h 10599"/>
              <a:gd name="connsiteX43" fmla="*/ 2166 w 10000"/>
              <a:gd name="connsiteY43" fmla="*/ 8542 h 10599"/>
              <a:gd name="connsiteX44" fmla="*/ 1738 w 10000"/>
              <a:gd name="connsiteY44" fmla="*/ 7917 h 10599"/>
              <a:gd name="connsiteX45" fmla="*/ 1511 w 10000"/>
              <a:gd name="connsiteY45" fmla="*/ 6667 h 10599"/>
              <a:gd name="connsiteX46" fmla="*/ 1511 w 10000"/>
              <a:gd name="connsiteY46" fmla="*/ 5807 h 10599"/>
              <a:gd name="connsiteX47" fmla="*/ 1310 w 10000"/>
              <a:gd name="connsiteY47" fmla="*/ 6224 h 10599"/>
              <a:gd name="connsiteX48" fmla="*/ 856 w 10000"/>
              <a:gd name="connsiteY48" fmla="*/ 6432 h 10599"/>
              <a:gd name="connsiteX49" fmla="*/ 202 w 10000"/>
              <a:gd name="connsiteY49" fmla="*/ 5807 h 10599"/>
              <a:gd name="connsiteX50" fmla="*/ 655 w 10000"/>
              <a:gd name="connsiteY50" fmla="*/ 5807 h 10599"/>
              <a:gd name="connsiteX51" fmla="*/ 655 w 10000"/>
              <a:gd name="connsiteY51" fmla="*/ 5599 h 10599"/>
              <a:gd name="connsiteX52" fmla="*/ 428 w 10000"/>
              <a:gd name="connsiteY52" fmla="*/ 5599 h 10599"/>
              <a:gd name="connsiteX53" fmla="*/ 0 w 10000"/>
              <a:gd name="connsiteY53" fmla="*/ 5417 h 10599"/>
              <a:gd name="connsiteX54" fmla="*/ 202 w 10000"/>
              <a:gd name="connsiteY54" fmla="*/ 5182 h 10599"/>
              <a:gd name="connsiteX55" fmla="*/ 856 w 10000"/>
              <a:gd name="connsiteY55" fmla="*/ 5182 h 10599"/>
              <a:gd name="connsiteX56" fmla="*/ 856 w 10000"/>
              <a:gd name="connsiteY56" fmla="*/ 4974 h 10599"/>
              <a:gd name="connsiteX57" fmla="*/ 856 w 10000"/>
              <a:gd name="connsiteY57" fmla="*/ 4557 h 10599"/>
              <a:gd name="connsiteX58" fmla="*/ 655 w 10000"/>
              <a:gd name="connsiteY58" fmla="*/ 4557 h 10599"/>
              <a:gd name="connsiteX59" fmla="*/ 655 w 10000"/>
              <a:gd name="connsiteY59" fmla="*/ 4349 h 10599"/>
              <a:gd name="connsiteX60" fmla="*/ 428 w 10000"/>
              <a:gd name="connsiteY60" fmla="*/ 4349 h 10599"/>
              <a:gd name="connsiteX61" fmla="*/ 428 w 10000"/>
              <a:gd name="connsiteY61" fmla="*/ 3932 h 10599"/>
              <a:gd name="connsiteX62" fmla="*/ 655 w 10000"/>
              <a:gd name="connsiteY62" fmla="*/ 3724 h 10599"/>
              <a:gd name="connsiteX63" fmla="*/ 856 w 10000"/>
              <a:gd name="connsiteY63" fmla="*/ 3932 h 10599"/>
              <a:gd name="connsiteX64" fmla="*/ 1310 w 10000"/>
              <a:gd name="connsiteY64" fmla="*/ 3724 h 10599"/>
              <a:gd name="connsiteX65" fmla="*/ 2393 w 10000"/>
              <a:gd name="connsiteY65" fmla="*/ 2474 h 10599"/>
              <a:gd name="connsiteX66" fmla="*/ 2166 w 10000"/>
              <a:gd name="connsiteY66" fmla="*/ 2292 h 10599"/>
              <a:gd name="connsiteX67" fmla="*/ 2393 w 10000"/>
              <a:gd name="connsiteY67" fmla="*/ 2292 h 10599"/>
              <a:gd name="connsiteX68" fmla="*/ 2393 w 10000"/>
              <a:gd name="connsiteY68" fmla="*/ 2057 h 10599"/>
              <a:gd name="connsiteX69" fmla="*/ 1965 w 10000"/>
              <a:gd name="connsiteY69" fmla="*/ 1849 h 10599"/>
              <a:gd name="connsiteX70" fmla="*/ 2166 w 10000"/>
              <a:gd name="connsiteY70" fmla="*/ 1432 h 10599"/>
              <a:gd name="connsiteX71" fmla="*/ 1965 w 10000"/>
              <a:gd name="connsiteY71" fmla="*/ 1224 h 10599"/>
              <a:gd name="connsiteX72" fmla="*/ 2189 w 10000"/>
              <a:gd name="connsiteY72" fmla="*/ 807 h 10599"/>
              <a:gd name="connsiteX73" fmla="*/ 1940 w 10000"/>
              <a:gd name="connsiteY73" fmla="*/ 417 h 10599"/>
              <a:gd name="connsiteX74" fmla="*/ 2596 w 10000"/>
              <a:gd name="connsiteY74" fmla="*/ 0 h 10599"/>
              <a:gd name="connsiteX75" fmla="*/ 3382 w 10000"/>
              <a:gd name="connsiteY75" fmla="*/ 599 h 10599"/>
              <a:gd name="connsiteX76" fmla="*/ 4131 w 10000"/>
              <a:gd name="connsiteY76" fmla="*/ 495 h 10599"/>
              <a:gd name="connsiteX77" fmla="*/ 4131 w 10000"/>
              <a:gd name="connsiteY77" fmla="*/ 807 h 10599"/>
              <a:gd name="connsiteX78" fmla="*/ 4131 w 10000"/>
              <a:gd name="connsiteY78" fmla="*/ 1224 h 10599"/>
              <a:gd name="connsiteX79" fmla="*/ 3703 w 10000"/>
              <a:gd name="connsiteY79" fmla="*/ 1667 h 10599"/>
              <a:gd name="connsiteX80" fmla="*/ 3904 w 10000"/>
              <a:gd name="connsiteY80" fmla="*/ 2057 h 10599"/>
              <a:gd name="connsiteX81" fmla="*/ 3476 w 10000"/>
              <a:gd name="connsiteY81" fmla="*/ 2057 h 10599"/>
              <a:gd name="connsiteX82" fmla="*/ 3703 w 10000"/>
              <a:gd name="connsiteY82" fmla="*/ 2682 h 10599"/>
              <a:gd name="connsiteX83" fmla="*/ 4358 w 10000"/>
              <a:gd name="connsiteY83" fmla="*/ 2917 h 10599"/>
              <a:gd name="connsiteX84" fmla="*/ 4131 w 10000"/>
              <a:gd name="connsiteY84" fmla="*/ 3542 h 10599"/>
              <a:gd name="connsiteX85" fmla="*/ 4559 w 10000"/>
              <a:gd name="connsiteY85" fmla="*/ 3724 h 10599"/>
              <a:gd name="connsiteX86" fmla="*/ 6524 w 10000"/>
              <a:gd name="connsiteY86" fmla="*/ 4349 h 10599"/>
              <a:gd name="connsiteX87" fmla="*/ 6751 w 10000"/>
              <a:gd name="connsiteY87" fmla="*/ 4349 h 10599"/>
              <a:gd name="connsiteX88" fmla="*/ 6751 w 10000"/>
              <a:gd name="connsiteY88" fmla="*/ 4167 h 10599"/>
              <a:gd name="connsiteX89" fmla="*/ 6751 w 10000"/>
              <a:gd name="connsiteY89" fmla="*/ 3724 h 10599"/>
              <a:gd name="connsiteX90" fmla="*/ 6952 w 10000"/>
              <a:gd name="connsiteY90" fmla="*/ 3724 h 10599"/>
              <a:gd name="connsiteX91" fmla="*/ 7179 w 10000"/>
              <a:gd name="connsiteY91" fmla="*/ 3932 h 10599"/>
              <a:gd name="connsiteX92" fmla="*/ 7179 w 10000"/>
              <a:gd name="connsiteY92" fmla="*/ 4167 h 10599"/>
              <a:gd name="connsiteX93" fmla="*/ 8035 w 10000"/>
              <a:gd name="connsiteY93" fmla="*/ 4167 h 10599"/>
              <a:gd name="connsiteX94" fmla="*/ 8262 w 10000"/>
              <a:gd name="connsiteY94" fmla="*/ 4167 h 10599"/>
              <a:gd name="connsiteX95" fmla="*/ 8035 w 10000"/>
              <a:gd name="connsiteY95" fmla="*/ 3724 h 10599"/>
              <a:gd name="connsiteX96" fmla="*/ 9144 w 10000"/>
              <a:gd name="connsiteY96" fmla="*/ 3307 h 10599"/>
              <a:gd name="connsiteX0" fmla="*/ 9144 w 10000"/>
              <a:gd name="connsiteY0" fmla="*/ 3307 h 10599"/>
              <a:gd name="connsiteX1" fmla="*/ 9144 w 10000"/>
              <a:gd name="connsiteY1" fmla="*/ 3307 h 10599"/>
              <a:gd name="connsiteX2" fmla="*/ 9572 w 10000"/>
              <a:gd name="connsiteY2" fmla="*/ 3307 h 10599"/>
              <a:gd name="connsiteX3" fmla="*/ 10000 w 10000"/>
              <a:gd name="connsiteY3" fmla="*/ 3724 h 10599"/>
              <a:gd name="connsiteX4" fmla="*/ 10000 w 10000"/>
              <a:gd name="connsiteY4" fmla="*/ 4167 h 10599"/>
              <a:gd name="connsiteX5" fmla="*/ 9572 w 10000"/>
              <a:gd name="connsiteY5" fmla="*/ 4167 h 10599"/>
              <a:gd name="connsiteX6" fmla="*/ 9345 w 10000"/>
              <a:gd name="connsiteY6" fmla="*/ 4349 h 10599"/>
              <a:gd name="connsiteX7" fmla="*/ 8917 w 10000"/>
              <a:gd name="connsiteY7" fmla="*/ 5182 h 10599"/>
              <a:gd name="connsiteX8" fmla="*/ 8690 w 10000"/>
              <a:gd name="connsiteY8" fmla="*/ 5417 h 10599"/>
              <a:gd name="connsiteX9" fmla="*/ 8489 w 10000"/>
              <a:gd name="connsiteY9" fmla="*/ 5807 h 10599"/>
              <a:gd name="connsiteX10" fmla="*/ 8489 w 10000"/>
              <a:gd name="connsiteY10" fmla="*/ 6042 h 10599"/>
              <a:gd name="connsiteX11" fmla="*/ 8262 w 10000"/>
              <a:gd name="connsiteY11" fmla="*/ 5417 h 10599"/>
              <a:gd name="connsiteX12" fmla="*/ 8262 w 10000"/>
              <a:gd name="connsiteY12" fmla="*/ 5182 h 10599"/>
              <a:gd name="connsiteX13" fmla="*/ 8035 w 10000"/>
              <a:gd name="connsiteY13" fmla="*/ 5417 h 10599"/>
              <a:gd name="connsiteX14" fmla="*/ 7834 w 10000"/>
              <a:gd name="connsiteY14" fmla="*/ 5417 h 10599"/>
              <a:gd name="connsiteX15" fmla="*/ 7834 w 10000"/>
              <a:gd name="connsiteY15" fmla="*/ 5182 h 10599"/>
              <a:gd name="connsiteX16" fmla="*/ 8262 w 10000"/>
              <a:gd name="connsiteY16" fmla="*/ 4792 h 10599"/>
              <a:gd name="connsiteX17" fmla="*/ 7406 w 10000"/>
              <a:gd name="connsiteY17" fmla="*/ 4792 h 10599"/>
              <a:gd name="connsiteX18" fmla="*/ 7406 w 10000"/>
              <a:gd name="connsiteY18" fmla="*/ 4349 h 10599"/>
              <a:gd name="connsiteX19" fmla="*/ 7179 w 10000"/>
              <a:gd name="connsiteY19" fmla="*/ 4349 h 10599"/>
              <a:gd name="connsiteX20" fmla="*/ 6952 w 10000"/>
              <a:gd name="connsiteY20" fmla="*/ 4349 h 10599"/>
              <a:gd name="connsiteX21" fmla="*/ 6952 w 10000"/>
              <a:gd name="connsiteY21" fmla="*/ 4557 h 10599"/>
              <a:gd name="connsiteX22" fmla="*/ 6751 w 10000"/>
              <a:gd name="connsiteY22" fmla="*/ 4974 h 10599"/>
              <a:gd name="connsiteX23" fmla="*/ 6952 w 10000"/>
              <a:gd name="connsiteY23" fmla="*/ 4974 h 10599"/>
              <a:gd name="connsiteX24" fmla="*/ 7179 w 10000"/>
              <a:gd name="connsiteY24" fmla="*/ 6042 h 10599"/>
              <a:gd name="connsiteX25" fmla="*/ 6952 w 10000"/>
              <a:gd name="connsiteY25" fmla="*/ 6042 h 10599"/>
              <a:gd name="connsiteX26" fmla="*/ 6952 w 10000"/>
              <a:gd name="connsiteY26" fmla="*/ 5807 h 10599"/>
              <a:gd name="connsiteX27" fmla="*/ 6524 w 10000"/>
              <a:gd name="connsiteY27" fmla="*/ 6042 h 10599"/>
              <a:gd name="connsiteX28" fmla="*/ 6297 w 10000"/>
              <a:gd name="connsiteY28" fmla="*/ 6667 h 10599"/>
              <a:gd name="connsiteX29" fmla="*/ 5869 w 10000"/>
              <a:gd name="connsiteY29" fmla="*/ 6849 h 10599"/>
              <a:gd name="connsiteX30" fmla="*/ 4786 w 10000"/>
              <a:gd name="connsiteY30" fmla="*/ 7682 h 10599"/>
              <a:gd name="connsiteX31" fmla="*/ 4786 w 10000"/>
              <a:gd name="connsiteY31" fmla="*/ 7917 h 10599"/>
              <a:gd name="connsiteX32" fmla="*/ 4559 w 10000"/>
              <a:gd name="connsiteY32" fmla="*/ 7917 h 10599"/>
              <a:gd name="connsiteX33" fmla="*/ 4358 w 10000"/>
              <a:gd name="connsiteY33" fmla="*/ 8099 h 10599"/>
              <a:gd name="connsiteX34" fmla="*/ 4131 w 10000"/>
              <a:gd name="connsiteY34" fmla="*/ 8099 h 10599"/>
              <a:gd name="connsiteX35" fmla="*/ 4131 w 10000"/>
              <a:gd name="connsiteY35" fmla="*/ 8307 h 10599"/>
              <a:gd name="connsiteX36" fmla="*/ 4131 w 10000"/>
              <a:gd name="connsiteY36" fmla="*/ 8932 h 10599"/>
              <a:gd name="connsiteX37" fmla="*/ 3904 w 10000"/>
              <a:gd name="connsiteY37" fmla="*/ 9349 h 10599"/>
              <a:gd name="connsiteX38" fmla="*/ 3904 w 10000"/>
              <a:gd name="connsiteY38" fmla="*/ 9974 h 10599"/>
              <a:gd name="connsiteX39" fmla="*/ 3703 w 10000"/>
              <a:gd name="connsiteY39" fmla="*/ 10182 h 10599"/>
              <a:gd name="connsiteX40" fmla="*/ 3476 w 10000"/>
              <a:gd name="connsiteY40" fmla="*/ 10417 h 10599"/>
              <a:gd name="connsiteX41" fmla="*/ 3249 w 10000"/>
              <a:gd name="connsiteY41" fmla="*/ 10599 h 10599"/>
              <a:gd name="connsiteX42" fmla="*/ 2821 w 10000"/>
              <a:gd name="connsiteY42" fmla="*/ 10417 h 10599"/>
              <a:gd name="connsiteX43" fmla="*/ 2166 w 10000"/>
              <a:gd name="connsiteY43" fmla="*/ 8542 h 10599"/>
              <a:gd name="connsiteX44" fmla="*/ 1738 w 10000"/>
              <a:gd name="connsiteY44" fmla="*/ 7917 h 10599"/>
              <a:gd name="connsiteX45" fmla="*/ 1511 w 10000"/>
              <a:gd name="connsiteY45" fmla="*/ 6667 h 10599"/>
              <a:gd name="connsiteX46" fmla="*/ 1511 w 10000"/>
              <a:gd name="connsiteY46" fmla="*/ 5807 h 10599"/>
              <a:gd name="connsiteX47" fmla="*/ 1310 w 10000"/>
              <a:gd name="connsiteY47" fmla="*/ 6224 h 10599"/>
              <a:gd name="connsiteX48" fmla="*/ 856 w 10000"/>
              <a:gd name="connsiteY48" fmla="*/ 6432 h 10599"/>
              <a:gd name="connsiteX49" fmla="*/ 202 w 10000"/>
              <a:gd name="connsiteY49" fmla="*/ 5807 h 10599"/>
              <a:gd name="connsiteX50" fmla="*/ 655 w 10000"/>
              <a:gd name="connsiteY50" fmla="*/ 5807 h 10599"/>
              <a:gd name="connsiteX51" fmla="*/ 655 w 10000"/>
              <a:gd name="connsiteY51" fmla="*/ 5599 h 10599"/>
              <a:gd name="connsiteX52" fmla="*/ 428 w 10000"/>
              <a:gd name="connsiteY52" fmla="*/ 5599 h 10599"/>
              <a:gd name="connsiteX53" fmla="*/ 0 w 10000"/>
              <a:gd name="connsiteY53" fmla="*/ 5417 h 10599"/>
              <a:gd name="connsiteX54" fmla="*/ 202 w 10000"/>
              <a:gd name="connsiteY54" fmla="*/ 5182 h 10599"/>
              <a:gd name="connsiteX55" fmla="*/ 856 w 10000"/>
              <a:gd name="connsiteY55" fmla="*/ 5182 h 10599"/>
              <a:gd name="connsiteX56" fmla="*/ 856 w 10000"/>
              <a:gd name="connsiteY56" fmla="*/ 4974 h 10599"/>
              <a:gd name="connsiteX57" fmla="*/ 856 w 10000"/>
              <a:gd name="connsiteY57" fmla="*/ 4557 h 10599"/>
              <a:gd name="connsiteX58" fmla="*/ 655 w 10000"/>
              <a:gd name="connsiteY58" fmla="*/ 4557 h 10599"/>
              <a:gd name="connsiteX59" fmla="*/ 655 w 10000"/>
              <a:gd name="connsiteY59" fmla="*/ 4349 h 10599"/>
              <a:gd name="connsiteX60" fmla="*/ 428 w 10000"/>
              <a:gd name="connsiteY60" fmla="*/ 4349 h 10599"/>
              <a:gd name="connsiteX61" fmla="*/ 428 w 10000"/>
              <a:gd name="connsiteY61" fmla="*/ 3932 h 10599"/>
              <a:gd name="connsiteX62" fmla="*/ 655 w 10000"/>
              <a:gd name="connsiteY62" fmla="*/ 3724 h 10599"/>
              <a:gd name="connsiteX63" fmla="*/ 856 w 10000"/>
              <a:gd name="connsiteY63" fmla="*/ 3932 h 10599"/>
              <a:gd name="connsiteX64" fmla="*/ 1310 w 10000"/>
              <a:gd name="connsiteY64" fmla="*/ 3724 h 10599"/>
              <a:gd name="connsiteX65" fmla="*/ 2393 w 10000"/>
              <a:gd name="connsiteY65" fmla="*/ 2474 h 10599"/>
              <a:gd name="connsiteX66" fmla="*/ 2166 w 10000"/>
              <a:gd name="connsiteY66" fmla="*/ 2292 h 10599"/>
              <a:gd name="connsiteX67" fmla="*/ 2393 w 10000"/>
              <a:gd name="connsiteY67" fmla="*/ 2292 h 10599"/>
              <a:gd name="connsiteX68" fmla="*/ 2393 w 10000"/>
              <a:gd name="connsiteY68" fmla="*/ 2057 h 10599"/>
              <a:gd name="connsiteX69" fmla="*/ 2596 w 10000"/>
              <a:gd name="connsiteY69" fmla="*/ 1849 h 10599"/>
              <a:gd name="connsiteX70" fmla="*/ 2166 w 10000"/>
              <a:gd name="connsiteY70" fmla="*/ 1432 h 10599"/>
              <a:gd name="connsiteX71" fmla="*/ 1965 w 10000"/>
              <a:gd name="connsiteY71" fmla="*/ 1224 h 10599"/>
              <a:gd name="connsiteX72" fmla="*/ 2189 w 10000"/>
              <a:gd name="connsiteY72" fmla="*/ 807 h 10599"/>
              <a:gd name="connsiteX73" fmla="*/ 1940 w 10000"/>
              <a:gd name="connsiteY73" fmla="*/ 417 h 10599"/>
              <a:gd name="connsiteX74" fmla="*/ 2596 w 10000"/>
              <a:gd name="connsiteY74" fmla="*/ 0 h 10599"/>
              <a:gd name="connsiteX75" fmla="*/ 3382 w 10000"/>
              <a:gd name="connsiteY75" fmla="*/ 599 h 10599"/>
              <a:gd name="connsiteX76" fmla="*/ 4131 w 10000"/>
              <a:gd name="connsiteY76" fmla="*/ 495 h 10599"/>
              <a:gd name="connsiteX77" fmla="*/ 4131 w 10000"/>
              <a:gd name="connsiteY77" fmla="*/ 807 h 10599"/>
              <a:gd name="connsiteX78" fmla="*/ 4131 w 10000"/>
              <a:gd name="connsiteY78" fmla="*/ 1224 h 10599"/>
              <a:gd name="connsiteX79" fmla="*/ 3703 w 10000"/>
              <a:gd name="connsiteY79" fmla="*/ 1667 h 10599"/>
              <a:gd name="connsiteX80" fmla="*/ 3904 w 10000"/>
              <a:gd name="connsiteY80" fmla="*/ 2057 h 10599"/>
              <a:gd name="connsiteX81" fmla="*/ 3476 w 10000"/>
              <a:gd name="connsiteY81" fmla="*/ 2057 h 10599"/>
              <a:gd name="connsiteX82" fmla="*/ 3703 w 10000"/>
              <a:gd name="connsiteY82" fmla="*/ 2682 h 10599"/>
              <a:gd name="connsiteX83" fmla="*/ 4358 w 10000"/>
              <a:gd name="connsiteY83" fmla="*/ 2917 h 10599"/>
              <a:gd name="connsiteX84" fmla="*/ 4131 w 10000"/>
              <a:gd name="connsiteY84" fmla="*/ 3542 h 10599"/>
              <a:gd name="connsiteX85" fmla="*/ 4559 w 10000"/>
              <a:gd name="connsiteY85" fmla="*/ 3724 h 10599"/>
              <a:gd name="connsiteX86" fmla="*/ 6524 w 10000"/>
              <a:gd name="connsiteY86" fmla="*/ 4349 h 10599"/>
              <a:gd name="connsiteX87" fmla="*/ 6751 w 10000"/>
              <a:gd name="connsiteY87" fmla="*/ 4349 h 10599"/>
              <a:gd name="connsiteX88" fmla="*/ 6751 w 10000"/>
              <a:gd name="connsiteY88" fmla="*/ 4167 h 10599"/>
              <a:gd name="connsiteX89" fmla="*/ 6751 w 10000"/>
              <a:gd name="connsiteY89" fmla="*/ 3724 h 10599"/>
              <a:gd name="connsiteX90" fmla="*/ 6952 w 10000"/>
              <a:gd name="connsiteY90" fmla="*/ 3724 h 10599"/>
              <a:gd name="connsiteX91" fmla="*/ 7179 w 10000"/>
              <a:gd name="connsiteY91" fmla="*/ 3932 h 10599"/>
              <a:gd name="connsiteX92" fmla="*/ 7179 w 10000"/>
              <a:gd name="connsiteY92" fmla="*/ 4167 h 10599"/>
              <a:gd name="connsiteX93" fmla="*/ 8035 w 10000"/>
              <a:gd name="connsiteY93" fmla="*/ 4167 h 10599"/>
              <a:gd name="connsiteX94" fmla="*/ 8262 w 10000"/>
              <a:gd name="connsiteY94" fmla="*/ 4167 h 10599"/>
              <a:gd name="connsiteX95" fmla="*/ 8035 w 10000"/>
              <a:gd name="connsiteY95" fmla="*/ 3724 h 10599"/>
              <a:gd name="connsiteX96" fmla="*/ 9144 w 10000"/>
              <a:gd name="connsiteY96" fmla="*/ 3307 h 1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000" h="10599">
                <a:moveTo>
                  <a:pt x="9144" y="3307"/>
                </a:moveTo>
                <a:lnTo>
                  <a:pt x="9144" y="3307"/>
                </a:lnTo>
                <a:lnTo>
                  <a:pt x="9572" y="3307"/>
                </a:lnTo>
                <a:lnTo>
                  <a:pt x="10000" y="3724"/>
                </a:lnTo>
                <a:lnTo>
                  <a:pt x="10000" y="4167"/>
                </a:lnTo>
                <a:lnTo>
                  <a:pt x="9572" y="4167"/>
                </a:lnTo>
                <a:lnTo>
                  <a:pt x="9345" y="4349"/>
                </a:lnTo>
                <a:lnTo>
                  <a:pt x="8917" y="5182"/>
                </a:lnTo>
                <a:lnTo>
                  <a:pt x="8690" y="5417"/>
                </a:lnTo>
                <a:lnTo>
                  <a:pt x="8489" y="5807"/>
                </a:lnTo>
                <a:lnTo>
                  <a:pt x="8489" y="6042"/>
                </a:lnTo>
                <a:cubicBezTo>
                  <a:pt x="8413" y="5834"/>
                  <a:pt x="8338" y="5625"/>
                  <a:pt x="8262" y="5417"/>
                </a:cubicBezTo>
                <a:lnTo>
                  <a:pt x="8262" y="5182"/>
                </a:lnTo>
                <a:lnTo>
                  <a:pt x="8035" y="5417"/>
                </a:lnTo>
                <a:lnTo>
                  <a:pt x="7834" y="5417"/>
                </a:lnTo>
                <a:lnTo>
                  <a:pt x="7834" y="5182"/>
                </a:lnTo>
                <a:lnTo>
                  <a:pt x="8262" y="4792"/>
                </a:lnTo>
                <a:lnTo>
                  <a:pt x="7406" y="4792"/>
                </a:lnTo>
                <a:lnTo>
                  <a:pt x="7406" y="4349"/>
                </a:lnTo>
                <a:lnTo>
                  <a:pt x="7179" y="4349"/>
                </a:lnTo>
                <a:lnTo>
                  <a:pt x="6952" y="4349"/>
                </a:lnTo>
                <a:lnTo>
                  <a:pt x="6952" y="4557"/>
                </a:lnTo>
                <a:lnTo>
                  <a:pt x="6751" y="4974"/>
                </a:lnTo>
                <a:lnTo>
                  <a:pt x="6952" y="4974"/>
                </a:lnTo>
                <a:cubicBezTo>
                  <a:pt x="7028" y="5330"/>
                  <a:pt x="7103" y="5686"/>
                  <a:pt x="7179" y="6042"/>
                </a:cubicBezTo>
                <a:lnTo>
                  <a:pt x="6952" y="6042"/>
                </a:lnTo>
                <a:lnTo>
                  <a:pt x="6952" y="5807"/>
                </a:lnTo>
                <a:lnTo>
                  <a:pt x="6524" y="6042"/>
                </a:lnTo>
                <a:cubicBezTo>
                  <a:pt x="6448" y="6250"/>
                  <a:pt x="6373" y="6459"/>
                  <a:pt x="6297" y="6667"/>
                </a:cubicBezTo>
                <a:lnTo>
                  <a:pt x="5869" y="6849"/>
                </a:lnTo>
                <a:lnTo>
                  <a:pt x="4786" y="7682"/>
                </a:lnTo>
                <a:lnTo>
                  <a:pt x="4786" y="7917"/>
                </a:lnTo>
                <a:lnTo>
                  <a:pt x="4559" y="7917"/>
                </a:lnTo>
                <a:lnTo>
                  <a:pt x="4358" y="8099"/>
                </a:lnTo>
                <a:lnTo>
                  <a:pt x="4131" y="8099"/>
                </a:lnTo>
                <a:lnTo>
                  <a:pt x="4131" y="8307"/>
                </a:lnTo>
                <a:lnTo>
                  <a:pt x="4131" y="8932"/>
                </a:lnTo>
                <a:lnTo>
                  <a:pt x="3904" y="9349"/>
                </a:lnTo>
                <a:lnTo>
                  <a:pt x="3904" y="9974"/>
                </a:lnTo>
                <a:lnTo>
                  <a:pt x="3703" y="10182"/>
                </a:lnTo>
                <a:lnTo>
                  <a:pt x="3476" y="10417"/>
                </a:lnTo>
                <a:lnTo>
                  <a:pt x="3249" y="10599"/>
                </a:lnTo>
                <a:lnTo>
                  <a:pt x="2821" y="10417"/>
                </a:lnTo>
                <a:lnTo>
                  <a:pt x="2166" y="8542"/>
                </a:lnTo>
                <a:lnTo>
                  <a:pt x="1738" y="7917"/>
                </a:lnTo>
                <a:cubicBezTo>
                  <a:pt x="1662" y="7500"/>
                  <a:pt x="1587" y="7084"/>
                  <a:pt x="1511" y="6667"/>
                </a:cubicBezTo>
                <a:lnTo>
                  <a:pt x="1511" y="5807"/>
                </a:lnTo>
                <a:lnTo>
                  <a:pt x="1310" y="6224"/>
                </a:lnTo>
                <a:lnTo>
                  <a:pt x="856" y="6432"/>
                </a:lnTo>
                <a:lnTo>
                  <a:pt x="202" y="5807"/>
                </a:lnTo>
                <a:lnTo>
                  <a:pt x="655" y="5807"/>
                </a:lnTo>
                <a:lnTo>
                  <a:pt x="655" y="5599"/>
                </a:lnTo>
                <a:lnTo>
                  <a:pt x="428" y="5599"/>
                </a:lnTo>
                <a:lnTo>
                  <a:pt x="0" y="5417"/>
                </a:lnTo>
                <a:lnTo>
                  <a:pt x="202" y="5182"/>
                </a:lnTo>
                <a:lnTo>
                  <a:pt x="856" y="5182"/>
                </a:lnTo>
                <a:lnTo>
                  <a:pt x="856" y="4974"/>
                </a:lnTo>
                <a:lnTo>
                  <a:pt x="856" y="4557"/>
                </a:lnTo>
                <a:lnTo>
                  <a:pt x="655" y="4557"/>
                </a:lnTo>
                <a:lnTo>
                  <a:pt x="655" y="4349"/>
                </a:lnTo>
                <a:lnTo>
                  <a:pt x="428" y="4349"/>
                </a:lnTo>
                <a:lnTo>
                  <a:pt x="428" y="3932"/>
                </a:lnTo>
                <a:lnTo>
                  <a:pt x="655" y="3724"/>
                </a:lnTo>
                <a:lnTo>
                  <a:pt x="856" y="3932"/>
                </a:lnTo>
                <a:lnTo>
                  <a:pt x="1310" y="3724"/>
                </a:lnTo>
                <a:lnTo>
                  <a:pt x="2393" y="2474"/>
                </a:lnTo>
                <a:lnTo>
                  <a:pt x="2166" y="2292"/>
                </a:lnTo>
                <a:lnTo>
                  <a:pt x="2393" y="2292"/>
                </a:lnTo>
                <a:lnTo>
                  <a:pt x="2393" y="2057"/>
                </a:lnTo>
                <a:lnTo>
                  <a:pt x="2596" y="1849"/>
                </a:lnTo>
                <a:lnTo>
                  <a:pt x="2166" y="1432"/>
                </a:lnTo>
                <a:lnTo>
                  <a:pt x="1965" y="1224"/>
                </a:lnTo>
                <a:cubicBezTo>
                  <a:pt x="1925" y="1133"/>
                  <a:pt x="2193" y="941"/>
                  <a:pt x="2189" y="807"/>
                </a:cubicBezTo>
                <a:cubicBezTo>
                  <a:pt x="2185" y="673"/>
                  <a:pt x="1829" y="565"/>
                  <a:pt x="1940" y="417"/>
                </a:cubicBezTo>
                <a:lnTo>
                  <a:pt x="2596" y="0"/>
                </a:lnTo>
                <a:lnTo>
                  <a:pt x="3382" y="599"/>
                </a:lnTo>
                <a:lnTo>
                  <a:pt x="4131" y="495"/>
                </a:lnTo>
                <a:lnTo>
                  <a:pt x="4131" y="807"/>
                </a:lnTo>
                <a:lnTo>
                  <a:pt x="4131" y="1224"/>
                </a:lnTo>
                <a:lnTo>
                  <a:pt x="3703" y="1667"/>
                </a:lnTo>
                <a:lnTo>
                  <a:pt x="3904" y="2057"/>
                </a:lnTo>
                <a:lnTo>
                  <a:pt x="3476" y="2057"/>
                </a:lnTo>
                <a:cubicBezTo>
                  <a:pt x="3552" y="2265"/>
                  <a:pt x="3627" y="2474"/>
                  <a:pt x="3703" y="2682"/>
                </a:cubicBezTo>
                <a:lnTo>
                  <a:pt x="4358" y="2917"/>
                </a:lnTo>
                <a:cubicBezTo>
                  <a:pt x="4282" y="3125"/>
                  <a:pt x="4207" y="3334"/>
                  <a:pt x="4131" y="3542"/>
                </a:cubicBezTo>
                <a:lnTo>
                  <a:pt x="4559" y="3724"/>
                </a:lnTo>
                <a:lnTo>
                  <a:pt x="6524" y="4349"/>
                </a:lnTo>
                <a:lnTo>
                  <a:pt x="6751" y="4349"/>
                </a:lnTo>
                <a:lnTo>
                  <a:pt x="6751" y="4167"/>
                </a:lnTo>
                <a:lnTo>
                  <a:pt x="6751" y="3724"/>
                </a:lnTo>
                <a:lnTo>
                  <a:pt x="6952" y="3724"/>
                </a:lnTo>
                <a:lnTo>
                  <a:pt x="7179" y="3932"/>
                </a:lnTo>
                <a:lnTo>
                  <a:pt x="7179" y="4167"/>
                </a:lnTo>
                <a:lnTo>
                  <a:pt x="8035" y="4167"/>
                </a:lnTo>
                <a:lnTo>
                  <a:pt x="8262" y="4167"/>
                </a:lnTo>
                <a:lnTo>
                  <a:pt x="8035" y="3724"/>
                </a:lnTo>
                <a:lnTo>
                  <a:pt x="9144" y="3307"/>
                </a:lnTo>
                <a:close/>
              </a:path>
            </a:pathLst>
          </a:custGeom>
          <a:solidFill>
            <a:schemeClr val="accent1"/>
          </a:solidFill>
          <a:ln w="9525">
            <a:solidFill>
              <a:srgbClr val="B2B2B2"/>
            </a:solidFill>
            <a:round/>
            <a:headEnd/>
            <a:tailEnd/>
          </a:ln>
        </p:spPr>
        <p:txBody>
          <a:bodyPr/>
          <a:lstStyle/>
          <a:p>
            <a:endParaRPr lang="en-AU" dirty="0"/>
          </a:p>
        </p:txBody>
      </p:sp>
      <p:cxnSp>
        <p:nvCxnSpPr>
          <p:cNvPr id="336" name="Straight Connector 335"/>
          <p:cNvCxnSpPr>
            <a:stCxn id="322" idx="6"/>
            <a:endCxn id="407" idx="3"/>
          </p:cNvCxnSpPr>
          <p:nvPr/>
        </p:nvCxnSpPr>
        <p:spPr>
          <a:xfrm flipH="1" flipV="1">
            <a:off x="7683335" y="2407002"/>
            <a:ext cx="344178" cy="3006584"/>
          </a:xfrm>
          <a:prstGeom prst="bentConnector3">
            <a:avLst>
              <a:gd name="adj1" fmla="val 23290"/>
            </a:avLst>
          </a:prstGeom>
          <a:ln>
            <a:solidFill>
              <a:schemeClr val="folHlink"/>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a:stCxn id="340" idx="3"/>
            <a:endCxn id="324" idx="0"/>
          </p:cNvCxnSpPr>
          <p:nvPr/>
        </p:nvCxnSpPr>
        <p:spPr>
          <a:xfrm flipV="1">
            <a:off x="7600208" y="5448838"/>
            <a:ext cx="130380" cy="252222"/>
          </a:xfrm>
          <a:prstGeom prst="bentConnector2">
            <a:avLst/>
          </a:prstGeom>
          <a:ln>
            <a:solidFill>
              <a:schemeClr val="folHlink"/>
            </a:solidFill>
          </a:ln>
        </p:spPr>
        <p:style>
          <a:lnRef idx="1">
            <a:schemeClr val="accent1"/>
          </a:lnRef>
          <a:fillRef idx="0">
            <a:schemeClr val="accent1"/>
          </a:fillRef>
          <a:effectRef idx="0">
            <a:schemeClr val="accent1"/>
          </a:effectRef>
          <a:fontRef idx="minor">
            <a:schemeClr val="tx1"/>
          </a:fontRef>
        </p:style>
      </p:cxnSp>
      <p:grpSp>
        <p:nvGrpSpPr>
          <p:cNvPr id="3" name="Group 485"/>
          <p:cNvGrpSpPr/>
          <p:nvPr/>
        </p:nvGrpSpPr>
        <p:grpSpPr>
          <a:xfrm>
            <a:off x="5278285" y="2888937"/>
            <a:ext cx="2405050" cy="660401"/>
            <a:chOff x="6841657" y="5715946"/>
            <a:chExt cx="2405050" cy="660401"/>
          </a:xfrm>
        </p:grpSpPr>
        <p:sp>
          <p:nvSpPr>
            <p:cNvPr id="348" name="Rectangle 347"/>
            <p:cNvSpPr/>
            <p:nvPr/>
          </p:nvSpPr>
          <p:spPr>
            <a:xfrm>
              <a:off x="6841657" y="5715947"/>
              <a:ext cx="2405050" cy="660400"/>
            </a:xfrm>
            <a:prstGeom prst="rect">
              <a:avLst/>
            </a:prstGeom>
            <a:solidFill>
              <a:schemeClr val="folHlink">
                <a:alpha val="4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350" name="TextBox 349"/>
            <p:cNvSpPr txBox="1"/>
            <p:nvPr/>
          </p:nvSpPr>
          <p:spPr>
            <a:xfrm>
              <a:off x="7448446" y="5715946"/>
              <a:ext cx="1786386" cy="660400"/>
            </a:xfrm>
            <a:prstGeom prst="rect">
              <a:avLst/>
            </a:prstGeom>
            <a:noFill/>
          </p:spPr>
          <p:txBody>
            <a:bodyPr wrap="square" tIns="45720" bIns="45720" rtlCol="0" anchor="ctr" anchorCtr="0">
              <a:noAutofit/>
            </a:bodyPr>
            <a:lstStyle/>
            <a:p>
              <a:r>
                <a:rPr lang="en-AU" sz="1200" b="1" dirty="0" smtClean="0">
                  <a:solidFill>
                    <a:srgbClr val="000000"/>
                  </a:solidFill>
                  <a:latin typeface="Arial" pitchFamily="34" charset="0"/>
                  <a:cs typeface="Arial" pitchFamily="34" charset="0"/>
                </a:rPr>
                <a:t>Hobart: &gt;$180m</a:t>
              </a:r>
              <a:endParaRPr lang="en-AU" sz="1200" b="1" baseline="30000" dirty="0" smtClean="0">
                <a:solidFill>
                  <a:srgbClr val="000000"/>
                </a:solidFill>
                <a:latin typeface="Arial" pitchFamily="34" charset="0"/>
                <a:cs typeface="Arial" pitchFamily="34" charset="0"/>
              </a:endParaRPr>
            </a:p>
            <a:p>
              <a:r>
                <a:rPr lang="en-AU" sz="1100" dirty="0" smtClean="0">
                  <a:solidFill>
                    <a:srgbClr val="000000"/>
                  </a:solidFill>
                  <a:latin typeface="Arial" pitchFamily="34" charset="0"/>
                  <a:cs typeface="Arial" pitchFamily="34" charset="0"/>
                </a:rPr>
                <a:t>Museum of New Art</a:t>
              </a:r>
            </a:p>
            <a:p>
              <a:r>
                <a:rPr lang="en-AU" sz="1100" dirty="0" smtClean="0">
                  <a:solidFill>
                    <a:srgbClr val="000000"/>
                  </a:solidFill>
                  <a:latin typeface="Arial" pitchFamily="34" charset="0"/>
                  <a:cs typeface="Arial" pitchFamily="34" charset="0"/>
                </a:rPr>
                <a:t>(2011)</a:t>
              </a:r>
            </a:p>
          </p:txBody>
        </p:sp>
        <p:pic>
          <p:nvPicPr>
            <p:cNvPr id="353" name="Picture 8" descr="Image result for mona hobart"/>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852111" y="5754046"/>
              <a:ext cx="594360" cy="594360"/>
            </a:xfrm>
            <a:prstGeom prst="ellipse">
              <a:avLst/>
            </a:prstGeom>
            <a:noFill/>
          </p:spPr>
        </p:pic>
      </p:grpSp>
      <p:cxnSp>
        <p:nvCxnSpPr>
          <p:cNvPr id="355" name="Straight Connector 354"/>
          <p:cNvCxnSpPr>
            <a:stCxn id="320" idx="4"/>
            <a:endCxn id="320" idx="0"/>
          </p:cNvCxnSpPr>
          <p:nvPr/>
        </p:nvCxnSpPr>
        <p:spPr>
          <a:xfrm>
            <a:off x="7916325" y="5563652"/>
            <a:ext cx="0" cy="89974"/>
          </a:xfrm>
          <a:prstGeom prst="straightConnector1">
            <a:avLst/>
          </a:prstGeom>
          <a:ln>
            <a:solidFill>
              <a:schemeClr val="folHlink"/>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a:stCxn id="362" idx="3"/>
            <a:endCxn id="326" idx="6"/>
          </p:cNvCxnSpPr>
          <p:nvPr/>
        </p:nvCxnSpPr>
        <p:spPr>
          <a:xfrm>
            <a:off x="3788227" y="1907709"/>
            <a:ext cx="2124322" cy="2210804"/>
          </a:xfrm>
          <a:prstGeom prst="bentConnector3">
            <a:avLst>
              <a:gd name="adj1" fmla="val 36971"/>
            </a:avLst>
          </a:prstGeom>
          <a:ln>
            <a:solidFill>
              <a:schemeClr val="folHlink"/>
            </a:solidFill>
          </a:ln>
        </p:spPr>
        <p:style>
          <a:lnRef idx="1">
            <a:schemeClr val="accent1"/>
          </a:lnRef>
          <a:fillRef idx="0">
            <a:schemeClr val="accent1"/>
          </a:fillRef>
          <a:effectRef idx="0">
            <a:schemeClr val="accent1"/>
          </a:effectRef>
          <a:fontRef idx="minor">
            <a:schemeClr val="tx1"/>
          </a:fontRef>
        </p:style>
      </p:cxnSp>
      <p:sp>
        <p:nvSpPr>
          <p:cNvPr id="362" name="Rectangle 361"/>
          <p:cNvSpPr/>
          <p:nvPr/>
        </p:nvSpPr>
        <p:spPr>
          <a:xfrm>
            <a:off x="1383468" y="1577509"/>
            <a:ext cx="2404759" cy="660400"/>
          </a:xfrm>
          <a:prstGeom prst="rect">
            <a:avLst/>
          </a:prstGeom>
          <a:solidFill>
            <a:schemeClr val="folHlink">
              <a:alpha val="4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363" name="TextBox 362"/>
          <p:cNvSpPr txBox="1"/>
          <p:nvPr/>
        </p:nvSpPr>
        <p:spPr>
          <a:xfrm>
            <a:off x="2039150" y="1565633"/>
            <a:ext cx="1926111" cy="660400"/>
          </a:xfrm>
          <a:prstGeom prst="rect">
            <a:avLst/>
          </a:prstGeom>
          <a:noFill/>
          <a:ln>
            <a:noFill/>
          </a:ln>
        </p:spPr>
        <p:txBody>
          <a:bodyPr wrap="square" tIns="45720" bIns="45720" rtlCol="0" anchor="ctr" anchorCtr="0">
            <a:noAutofit/>
          </a:bodyPr>
          <a:lstStyle/>
          <a:p>
            <a:r>
              <a:rPr lang="en-AU" sz="1200" b="1" dirty="0" smtClean="0">
                <a:solidFill>
                  <a:srgbClr val="000000"/>
                </a:solidFill>
                <a:latin typeface="Arial" pitchFamily="34" charset="0"/>
                <a:cs typeface="Arial" pitchFamily="34" charset="0"/>
              </a:rPr>
              <a:t>Abu Dhabi: $1.4b</a:t>
            </a:r>
          </a:p>
          <a:p>
            <a:r>
              <a:rPr lang="en-AU" sz="1100" dirty="0" smtClean="0">
                <a:solidFill>
                  <a:srgbClr val="000000"/>
                </a:solidFill>
                <a:latin typeface="Arial" pitchFamily="34" charset="0"/>
                <a:cs typeface="Arial" pitchFamily="34" charset="0"/>
              </a:rPr>
              <a:t>Louvre Abu Dhabi </a:t>
            </a:r>
            <a:br>
              <a:rPr lang="en-AU" sz="1100" dirty="0" smtClean="0">
                <a:solidFill>
                  <a:srgbClr val="000000"/>
                </a:solidFill>
                <a:latin typeface="Arial" pitchFamily="34" charset="0"/>
                <a:cs typeface="Arial" pitchFamily="34" charset="0"/>
              </a:rPr>
            </a:br>
            <a:r>
              <a:rPr lang="en-AU" sz="1100" dirty="0" smtClean="0">
                <a:solidFill>
                  <a:srgbClr val="000000"/>
                </a:solidFill>
                <a:latin typeface="Arial" pitchFamily="34" charset="0"/>
                <a:cs typeface="Arial" pitchFamily="34" charset="0"/>
              </a:rPr>
              <a:t>(to open 2017)</a:t>
            </a:r>
          </a:p>
        </p:txBody>
      </p:sp>
      <p:pic>
        <p:nvPicPr>
          <p:cNvPr id="367" name="Picture 10" descr="http://louvreabudhabi.ae/PublishingImages/391258c4-69b6-4310-8e41-bd08f7c61f19.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35313" y="1603733"/>
            <a:ext cx="594360" cy="594360"/>
          </a:xfrm>
          <a:prstGeom prst="ellipse">
            <a:avLst/>
          </a:prstGeom>
          <a:solidFill>
            <a:schemeClr val="accent1"/>
          </a:solidFill>
          <a:ln/>
        </p:spPr>
      </p:pic>
      <p:grpSp>
        <p:nvGrpSpPr>
          <p:cNvPr id="4" name="Group 484"/>
          <p:cNvGrpSpPr/>
          <p:nvPr/>
        </p:nvGrpSpPr>
        <p:grpSpPr>
          <a:xfrm>
            <a:off x="378814" y="4695480"/>
            <a:ext cx="2775549" cy="682435"/>
            <a:chOff x="472709" y="5824537"/>
            <a:chExt cx="2775549" cy="682435"/>
          </a:xfrm>
        </p:grpSpPr>
        <p:sp>
          <p:nvSpPr>
            <p:cNvPr id="369" name="Rectangle 368"/>
            <p:cNvSpPr/>
            <p:nvPr/>
          </p:nvSpPr>
          <p:spPr>
            <a:xfrm>
              <a:off x="472709" y="5824537"/>
              <a:ext cx="2388137" cy="660400"/>
            </a:xfrm>
            <a:prstGeom prst="rect">
              <a:avLst/>
            </a:prstGeom>
            <a:solidFill>
              <a:schemeClr val="folHlink">
                <a:alpha val="4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370" name="TextBox 369"/>
            <p:cNvSpPr txBox="1"/>
            <p:nvPr/>
          </p:nvSpPr>
          <p:spPr>
            <a:xfrm>
              <a:off x="1113738" y="5846572"/>
              <a:ext cx="2134520" cy="660400"/>
            </a:xfrm>
            <a:prstGeom prst="rect">
              <a:avLst/>
            </a:prstGeom>
            <a:noFill/>
          </p:spPr>
          <p:txBody>
            <a:bodyPr wrap="square" tIns="45720" bIns="45720" rtlCol="0" anchor="ctr" anchorCtr="0">
              <a:noAutofit/>
            </a:bodyPr>
            <a:lstStyle/>
            <a:p>
              <a:r>
                <a:rPr lang="en-AU" sz="1200" b="1" dirty="0" smtClean="0">
                  <a:solidFill>
                    <a:srgbClr val="000000"/>
                  </a:solidFill>
                  <a:latin typeface="Arial" pitchFamily="34" charset="0"/>
                  <a:cs typeface="Arial" pitchFamily="34" charset="0"/>
                </a:rPr>
                <a:t>Singapore: $570m</a:t>
              </a:r>
            </a:p>
            <a:p>
              <a:r>
                <a:rPr lang="en-US" sz="1100" dirty="0" smtClean="0">
                  <a:solidFill>
                    <a:srgbClr val="000000"/>
                  </a:solidFill>
                  <a:latin typeface="Arial" pitchFamily="34" charset="0"/>
                  <a:cs typeface="Arial" pitchFamily="34" charset="0"/>
                </a:rPr>
                <a:t>Esplanade - Theatres </a:t>
              </a:r>
              <a:br>
                <a:rPr lang="en-US" sz="1100" dirty="0" smtClean="0">
                  <a:solidFill>
                    <a:srgbClr val="000000"/>
                  </a:solidFill>
                  <a:latin typeface="Arial" pitchFamily="34" charset="0"/>
                  <a:cs typeface="Arial" pitchFamily="34" charset="0"/>
                </a:rPr>
              </a:br>
              <a:r>
                <a:rPr lang="en-US" sz="1100" dirty="0" smtClean="0">
                  <a:solidFill>
                    <a:srgbClr val="000000"/>
                  </a:solidFill>
                  <a:latin typeface="Arial" pitchFamily="34" charset="0"/>
                  <a:cs typeface="Arial" pitchFamily="34" charset="0"/>
                </a:rPr>
                <a:t>on the Bay (2002)</a:t>
              </a:r>
            </a:p>
          </p:txBody>
        </p:sp>
        <p:pic>
          <p:nvPicPr>
            <p:cNvPr id="373" name="Picture 4" descr="Image result for theatres on the bay singapore"/>
            <p:cNvPicPr>
              <a:picLocks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533737" y="5862637"/>
              <a:ext cx="594360" cy="594360"/>
            </a:xfrm>
            <a:prstGeom prst="ellipse">
              <a:avLst/>
            </a:prstGeom>
            <a:noFill/>
          </p:spPr>
        </p:pic>
      </p:grpSp>
      <p:cxnSp>
        <p:nvCxnSpPr>
          <p:cNvPr id="385" name="Straight Connector 384"/>
          <p:cNvCxnSpPr>
            <a:stCxn id="327" idx="0"/>
            <a:endCxn id="369" idx="3"/>
          </p:cNvCxnSpPr>
          <p:nvPr/>
        </p:nvCxnSpPr>
        <p:spPr>
          <a:xfrm rot="5400000">
            <a:off x="4678773" y="2725803"/>
            <a:ext cx="388055" cy="4211698"/>
          </a:xfrm>
          <a:prstGeom prst="bentConnector2">
            <a:avLst/>
          </a:prstGeom>
          <a:ln>
            <a:solidFill>
              <a:schemeClr val="folHlink"/>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a:stCxn id="395" idx="3"/>
            <a:endCxn id="325" idx="2"/>
          </p:cNvCxnSpPr>
          <p:nvPr/>
        </p:nvCxnSpPr>
        <p:spPr>
          <a:xfrm>
            <a:off x="2778826" y="4203127"/>
            <a:ext cx="4415186" cy="1624"/>
          </a:xfrm>
          <a:prstGeom prst="bentConnector3">
            <a:avLst>
              <a:gd name="adj1" fmla="val 50000"/>
            </a:avLst>
          </a:prstGeom>
          <a:ln>
            <a:solidFill>
              <a:schemeClr val="folHlink"/>
            </a:solidFill>
          </a:ln>
        </p:spPr>
        <p:style>
          <a:lnRef idx="1">
            <a:schemeClr val="accent1"/>
          </a:lnRef>
          <a:fillRef idx="0">
            <a:schemeClr val="accent1"/>
          </a:fillRef>
          <a:effectRef idx="0">
            <a:schemeClr val="accent1"/>
          </a:effectRef>
          <a:fontRef idx="minor">
            <a:schemeClr val="tx1"/>
          </a:fontRef>
        </p:style>
      </p:cxnSp>
      <p:grpSp>
        <p:nvGrpSpPr>
          <p:cNvPr id="26624" name="Group 357"/>
          <p:cNvGrpSpPr/>
          <p:nvPr/>
        </p:nvGrpSpPr>
        <p:grpSpPr>
          <a:xfrm>
            <a:off x="378814" y="3746721"/>
            <a:ext cx="2400012" cy="909637"/>
            <a:chOff x="502107" y="4373563"/>
            <a:chExt cx="2400012" cy="909637"/>
          </a:xfrm>
        </p:grpSpPr>
        <p:sp>
          <p:nvSpPr>
            <p:cNvPr id="395" name="Rectangle 394"/>
            <p:cNvSpPr/>
            <p:nvPr/>
          </p:nvSpPr>
          <p:spPr>
            <a:xfrm>
              <a:off x="502107" y="4376737"/>
              <a:ext cx="2400012" cy="906463"/>
            </a:xfrm>
            <a:prstGeom prst="rect">
              <a:avLst/>
            </a:prstGeom>
            <a:solidFill>
              <a:schemeClr val="folHlink">
                <a:alpha val="4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396" name="TextBox 395"/>
            <p:cNvSpPr txBox="1"/>
            <p:nvPr/>
          </p:nvSpPr>
          <p:spPr>
            <a:xfrm>
              <a:off x="1109376" y="4373563"/>
              <a:ext cx="1688158" cy="904875"/>
            </a:xfrm>
            <a:prstGeom prst="rect">
              <a:avLst/>
            </a:prstGeom>
            <a:noFill/>
            <a:ln/>
          </p:spPr>
          <p:txBody>
            <a:bodyPr wrap="square" tIns="45720" bIns="45720" rtlCol="0" anchor="ctr" anchorCtr="0">
              <a:noAutofit/>
            </a:bodyPr>
            <a:lstStyle/>
            <a:p>
              <a:r>
                <a:rPr lang="en-AU" sz="1200" b="1" dirty="0" smtClean="0">
                  <a:solidFill>
                    <a:srgbClr val="000000"/>
                  </a:solidFill>
                  <a:latin typeface="Arial" pitchFamily="34" charset="0"/>
                  <a:cs typeface="Arial" pitchFamily="34" charset="0"/>
                </a:rPr>
                <a:t>Hong Kong: $3.7b</a:t>
              </a:r>
              <a:endParaRPr lang="en-AU" sz="1100" b="1" dirty="0" smtClean="0">
                <a:solidFill>
                  <a:srgbClr val="000000"/>
                </a:solidFill>
                <a:latin typeface="Arial" pitchFamily="34" charset="0"/>
                <a:cs typeface="Arial" pitchFamily="34" charset="0"/>
              </a:endParaRPr>
            </a:p>
            <a:p>
              <a:r>
                <a:rPr lang="en-US" sz="1100" dirty="0" smtClean="0">
                  <a:solidFill>
                    <a:srgbClr val="000000"/>
                  </a:solidFill>
                  <a:latin typeface="Arial" pitchFamily="34" charset="0"/>
                  <a:cs typeface="Arial" pitchFamily="34" charset="0"/>
                </a:rPr>
                <a:t>West Kowloon Cultural District (currently under construction, M+ gallery opened  2016)</a:t>
              </a:r>
            </a:p>
          </p:txBody>
        </p:sp>
        <p:pic>
          <p:nvPicPr>
            <p:cNvPr id="401" name="Picture 6" descr="Image result for m+ hong kong"/>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533737" y="4535457"/>
              <a:ext cx="594360" cy="594360"/>
            </a:xfrm>
            <a:prstGeom prst="ellipse">
              <a:avLst/>
            </a:prstGeom>
            <a:solidFill>
              <a:schemeClr val="accent1"/>
            </a:solidFill>
            <a:ln/>
          </p:spPr>
        </p:pic>
      </p:grpSp>
      <p:grpSp>
        <p:nvGrpSpPr>
          <p:cNvPr id="26625" name="Group 367"/>
          <p:cNvGrpSpPr/>
          <p:nvPr/>
        </p:nvGrpSpPr>
        <p:grpSpPr>
          <a:xfrm>
            <a:off x="5284297" y="1248126"/>
            <a:ext cx="2399038" cy="660401"/>
            <a:chOff x="7307739" y="1565633"/>
            <a:chExt cx="2399038" cy="660401"/>
          </a:xfrm>
        </p:grpSpPr>
        <p:sp>
          <p:nvSpPr>
            <p:cNvPr id="403" name="Rectangle 402"/>
            <p:cNvSpPr/>
            <p:nvPr/>
          </p:nvSpPr>
          <p:spPr>
            <a:xfrm>
              <a:off x="7307739" y="1565634"/>
              <a:ext cx="2399038" cy="660400"/>
            </a:xfrm>
            <a:prstGeom prst="rect">
              <a:avLst/>
            </a:prstGeom>
            <a:solidFill>
              <a:schemeClr val="folHlink">
                <a:alpha val="4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noAutofit/>
            </a:bodyPr>
            <a:lstStyle/>
            <a:p>
              <a:pPr algn="ctr"/>
              <a:endParaRPr lang="en-US" sz="1400" dirty="0" smtClean="0">
                <a:solidFill>
                  <a:srgbClr val="000000"/>
                </a:solidFill>
                <a:latin typeface="Arial" pitchFamily="34" charset="0"/>
                <a:cs typeface="Arial" pitchFamily="34" charset="0"/>
              </a:endParaRPr>
            </a:p>
          </p:txBody>
        </p:sp>
        <p:sp>
          <p:nvSpPr>
            <p:cNvPr id="405" name="TextBox 404"/>
            <p:cNvSpPr txBox="1"/>
            <p:nvPr/>
          </p:nvSpPr>
          <p:spPr>
            <a:xfrm>
              <a:off x="7945845" y="1565633"/>
              <a:ext cx="1749055" cy="660400"/>
            </a:xfrm>
            <a:prstGeom prst="rect">
              <a:avLst/>
            </a:prstGeom>
            <a:noFill/>
            <a:ln/>
          </p:spPr>
          <p:txBody>
            <a:bodyPr wrap="square" tIns="90000" rIns="0" bIns="90000" rtlCol="0" anchor="ctr" anchorCtr="0">
              <a:noAutofit/>
            </a:bodyPr>
            <a:lstStyle/>
            <a:p>
              <a:r>
                <a:rPr lang="en-AU" sz="1200" b="1" dirty="0" smtClean="0">
                  <a:solidFill>
                    <a:srgbClr val="000000"/>
                  </a:solidFill>
                  <a:latin typeface="Arial" pitchFamily="34" charset="0"/>
                  <a:cs typeface="Arial" pitchFamily="34" charset="0"/>
                </a:rPr>
                <a:t>Brisbane: $290m</a:t>
              </a:r>
            </a:p>
            <a:p>
              <a:r>
                <a:rPr lang="en-AU" sz="1100" dirty="0" smtClean="0">
                  <a:solidFill>
                    <a:srgbClr val="000000"/>
                  </a:solidFill>
                  <a:latin typeface="Arial" pitchFamily="34" charset="0"/>
                  <a:cs typeface="Arial" pitchFamily="34" charset="0"/>
                </a:rPr>
                <a:t>Gallery of Modern Art</a:t>
              </a:r>
            </a:p>
            <a:p>
              <a:r>
                <a:rPr lang="en-AU" sz="1100" dirty="0" smtClean="0">
                  <a:solidFill>
                    <a:srgbClr val="000000"/>
                  </a:solidFill>
                  <a:latin typeface="Arial" pitchFamily="34" charset="0"/>
                  <a:cs typeface="Arial" pitchFamily="34" charset="0"/>
                </a:rPr>
                <a:t>(2006)</a:t>
              </a:r>
            </a:p>
          </p:txBody>
        </p:sp>
        <p:pic>
          <p:nvPicPr>
            <p:cNvPr id="406" name="Picture 12" descr="Image result for goma brisbane"/>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38403" y="1603733"/>
              <a:ext cx="594360" cy="594360"/>
            </a:xfrm>
            <a:prstGeom prst="ellipse">
              <a:avLst/>
            </a:prstGeom>
            <a:solidFill>
              <a:schemeClr val="accent1"/>
            </a:solidFill>
            <a:ln/>
          </p:spPr>
        </p:pic>
      </p:grpSp>
      <p:cxnSp>
        <p:nvCxnSpPr>
          <p:cNvPr id="409" name="Straight Connector 408"/>
          <p:cNvCxnSpPr>
            <a:stCxn id="337" idx="6"/>
            <a:endCxn id="403" idx="3"/>
          </p:cNvCxnSpPr>
          <p:nvPr/>
        </p:nvCxnSpPr>
        <p:spPr>
          <a:xfrm flipH="1" flipV="1">
            <a:off x="7683335" y="1578327"/>
            <a:ext cx="384877" cy="3649311"/>
          </a:xfrm>
          <a:prstGeom prst="bentConnector3">
            <a:avLst>
              <a:gd name="adj1" fmla="val 8485"/>
            </a:avLst>
          </a:prstGeom>
          <a:ln>
            <a:solidFill>
              <a:schemeClr val="folHlink"/>
            </a:solidFill>
          </a:ln>
        </p:spPr>
        <p:style>
          <a:lnRef idx="1">
            <a:schemeClr val="accent1"/>
          </a:lnRef>
          <a:fillRef idx="0">
            <a:schemeClr val="accent1"/>
          </a:fillRef>
          <a:effectRef idx="0">
            <a:schemeClr val="accent1"/>
          </a:effectRef>
          <a:fontRef idx="minor">
            <a:schemeClr val="tx1"/>
          </a:fontRef>
        </p:style>
      </p:cxnSp>
      <p:grpSp>
        <p:nvGrpSpPr>
          <p:cNvPr id="26627" name="Group 483"/>
          <p:cNvGrpSpPr/>
          <p:nvPr/>
        </p:nvGrpSpPr>
        <p:grpSpPr>
          <a:xfrm>
            <a:off x="5214415" y="5370860"/>
            <a:ext cx="2409543" cy="673101"/>
            <a:chOff x="3589289" y="5824537"/>
            <a:chExt cx="2409543" cy="673101"/>
          </a:xfrm>
        </p:grpSpPr>
        <p:sp>
          <p:nvSpPr>
            <p:cNvPr id="333" name="Rectangle 332"/>
            <p:cNvSpPr/>
            <p:nvPr/>
          </p:nvSpPr>
          <p:spPr>
            <a:xfrm>
              <a:off x="3589289" y="5837238"/>
              <a:ext cx="2409543" cy="660400"/>
            </a:xfrm>
            <a:prstGeom prst="rect">
              <a:avLst/>
            </a:prstGeom>
            <a:solidFill>
              <a:schemeClr val="folHlink">
                <a:alpha val="4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100" dirty="0" smtClean="0">
                <a:solidFill>
                  <a:srgbClr val="000000"/>
                </a:solidFill>
                <a:latin typeface="Arial" pitchFamily="34" charset="0"/>
                <a:cs typeface="Arial" pitchFamily="34" charset="0"/>
              </a:endParaRPr>
            </a:p>
          </p:txBody>
        </p:sp>
        <p:sp>
          <p:nvSpPr>
            <p:cNvPr id="340" name="TextBox 339"/>
            <p:cNvSpPr txBox="1"/>
            <p:nvPr/>
          </p:nvSpPr>
          <p:spPr>
            <a:xfrm>
              <a:off x="4295228" y="5824537"/>
              <a:ext cx="1679854" cy="660400"/>
            </a:xfrm>
            <a:prstGeom prst="rect">
              <a:avLst/>
            </a:prstGeom>
            <a:noFill/>
          </p:spPr>
          <p:txBody>
            <a:bodyPr wrap="square" lIns="0" tIns="45720" rIns="0" bIns="45720" rtlCol="0" anchor="ctr" anchorCtr="0">
              <a:noAutofit/>
            </a:bodyPr>
            <a:lstStyle/>
            <a:p>
              <a:r>
                <a:rPr lang="en-US" sz="1200" b="1" dirty="0" smtClean="0">
                  <a:solidFill>
                    <a:srgbClr val="000000"/>
                  </a:solidFill>
                  <a:latin typeface="Arial" pitchFamily="34" charset="0"/>
                  <a:cs typeface="Arial" pitchFamily="34" charset="0"/>
                </a:rPr>
                <a:t>Adelaide: $260m </a:t>
              </a:r>
              <a:r>
                <a:rPr lang="en-US" sz="1100" dirty="0" smtClean="0">
                  <a:solidFill>
                    <a:srgbClr val="000000"/>
                  </a:solidFill>
                  <a:latin typeface="Arial" pitchFamily="34" charset="0"/>
                  <a:cs typeface="Arial" pitchFamily="34" charset="0"/>
                </a:rPr>
                <a:t>New contemporary art gallery (under discussion)</a:t>
              </a:r>
            </a:p>
          </p:txBody>
        </p:sp>
        <p:pic>
          <p:nvPicPr>
            <p:cNvPr id="12291" name="Picture 3" descr="\\10.91.38.45\Everest$\Workfolder\00. Live\14112016\NB16-3646-Ella Tunnicliffe-Glass\02. WIP\image.adapt.1663.medium.jpg"/>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flipH="1">
              <a:off x="3653087" y="5862637"/>
              <a:ext cx="594360" cy="594360"/>
            </a:xfrm>
            <a:prstGeom prst="ellipse">
              <a:avLst/>
            </a:prstGeom>
            <a:noFill/>
          </p:spPr>
        </p:pic>
      </p:grpSp>
      <p:sp>
        <p:nvSpPr>
          <p:cNvPr id="320" name="Oval 319"/>
          <p:cNvSpPr/>
          <p:nvPr/>
        </p:nvSpPr>
        <p:spPr>
          <a:xfrm flipV="1">
            <a:off x="7871338" y="5563652"/>
            <a:ext cx="89974" cy="89974"/>
          </a:xfrm>
          <a:prstGeom prst="ellipse">
            <a:avLst/>
          </a:prstGeom>
          <a:solidFill>
            <a:schemeClr val="folHlink"/>
          </a:solidFill>
          <a:ln w="9525">
            <a:solidFill>
              <a:schemeClr val="folHlink"/>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322" name="Oval 321"/>
          <p:cNvSpPr/>
          <p:nvPr/>
        </p:nvSpPr>
        <p:spPr>
          <a:xfrm flipV="1">
            <a:off x="7937539" y="5368599"/>
            <a:ext cx="89974" cy="89974"/>
          </a:xfrm>
          <a:prstGeom prst="ellipse">
            <a:avLst/>
          </a:prstGeom>
          <a:solidFill>
            <a:schemeClr val="folHlink"/>
          </a:solidFill>
          <a:ln w="9525">
            <a:solidFill>
              <a:schemeClr val="folHlink"/>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324" name="Oval 323"/>
          <p:cNvSpPr/>
          <p:nvPr/>
        </p:nvSpPr>
        <p:spPr>
          <a:xfrm flipV="1">
            <a:off x="7685601" y="5358864"/>
            <a:ext cx="89974" cy="89974"/>
          </a:xfrm>
          <a:prstGeom prst="ellipse">
            <a:avLst/>
          </a:prstGeom>
          <a:solidFill>
            <a:schemeClr val="folHlink"/>
          </a:solidFill>
          <a:ln w="9525">
            <a:solidFill>
              <a:schemeClr val="folHlink"/>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325" name="Oval 324"/>
          <p:cNvSpPr/>
          <p:nvPr/>
        </p:nvSpPr>
        <p:spPr>
          <a:xfrm flipV="1">
            <a:off x="7194012" y="4159764"/>
            <a:ext cx="89974" cy="89974"/>
          </a:xfrm>
          <a:prstGeom prst="ellipse">
            <a:avLst/>
          </a:prstGeom>
          <a:solidFill>
            <a:schemeClr val="folHlink"/>
          </a:solidFill>
          <a:ln w="9525">
            <a:solidFill>
              <a:schemeClr val="folHlink"/>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326" name="Oval 325"/>
          <p:cNvSpPr/>
          <p:nvPr/>
        </p:nvSpPr>
        <p:spPr>
          <a:xfrm flipV="1">
            <a:off x="5822575" y="4073526"/>
            <a:ext cx="89974" cy="89974"/>
          </a:xfrm>
          <a:prstGeom prst="ellipse">
            <a:avLst/>
          </a:prstGeom>
          <a:solidFill>
            <a:schemeClr val="folHlink"/>
          </a:solidFill>
          <a:ln w="9525">
            <a:solidFill>
              <a:schemeClr val="folHlink"/>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327" name="Oval 326"/>
          <p:cNvSpPr/>
          <p:nvPr/>
        </p:nvSpPr>
        <p:spPr>
          <a:xfrm flipV="1">
            <a:off x="6933662" y="4547651"/>
            <a:ext cx="89974" cy="89974"/>
          </a:xfrm>
          <a:prstGeom prst="ellipse">
            <a:avLst/>
          </a:prstGeom>
          <a:solidFill>
            <a:schemeClr val="folHlink"/>
          </a:solidFill>
          <a:ln w="9525">
            <a:solidFill>
              <a:schemeClr val="folHlink"/>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337" name="Oval 336"/>
          <p:cNvSpPr/>
          <p:nvPr/>
        </p:nvSpPr>
        <p:spPr>
          <a:xfrm flipV="1">
            <a:off x="7978238" y="5182651"/>
            <a:ext cx="89974" cy="89974"/>
          </a:xfrm>
          <a:prstGeom prst="ellipse">
            <a:avLst/>
          </a:prstGeom>
          <a:solidFill>
            <a:schemeClr val="folHlink"/>
          </a:solidFill>
          <a:ln w="9525">
            <a:solidFill>
              <a:schemeClr val="folHlink"/>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grpSp>
        <p:nvGrpSpPr>
          <p:cNvPr id="26628" name="Group 407"/>
          <p:cNvGrpSpPr/>
          <p:nvPr/>
        </p:nvGrpSpPr>
        <p:grpSpPr>
          <a:xfrm>
            <a:off x="5282943" y="1941635"/>
            <a:ext cx="2400392" cy="920422"/>
            <a:chOff x="4241700" y="641111"/>
            <a:chExt cx="2400392" cy="920422"/>
          </a:xfrm>
        </p:grpSpPr>
        <p:sp>
          <p:nvSpPr>
            <p:cNvPr id="407" name="Rectangle 406"/>
            <p:cNvSpPr/>
            <p:nvPr/>
          </p:nvSpPr>
          <p:spPr>
            <a:xfrm>
              <a:off x="4241700" y="663400"/>
              <a:ext cx="2400392" cy="886156"/>
            </a:xfrm>
            <a:prstGeom prst="rect">
              <a:avLst/>
            </a:prstGeom>
            <a:solidFill>
              <a:schemeClr val="folHlink">
                <a:alpha val="4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noAutofit/>
            </a:bodyPr>
            <a:lstStyle/>
            <a:p>
              <a:pPr algn="ctr"/>
              <a:endParaRPr lang="en-US" sz="1400" dirty="0" smtClean="0">
                <a:solidFill>
                  <a:srgbClr val="000000"/>
                </a:solidFill>
                <a:latin typeface="Arial" pitchFamily="34" charset="0"/>
                <a:cs typeface="Arial" pitchFamily="34" charset="0"/>
              </a:endParaRPr>
            </a:p>
          </p:txBody>
        </p:sp>
        <p:pic>
          <p:nvPicPr>
            <p:cNvPr id="26626" name="Picture 2" descr="Image result for sydney opera house"/>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256152" y="803295"/>
              <a:ext cx="594360" cy="594360"/>
            </a:xfrm>
            <a:prstGeom prst="ellipse">
              <a:avLst/>
            </a:prstGeom>
            <a:solidFill>
              <a:schemeClr val="folHlink"/>
            </a:solidFill>
            <a:ln>
              <a:solidFill>
                <a:schemeClr val="folHlink"/>
              </a:solidFill>
            </a:ln>
          </p:spPr>
        </p:pic>
        <p:sp>
          <p:nvSpPr>
            <p:cNvPr id="329" name="TextBox 328"/>
            <p:cNvSpPr txBox="1"/>
            <p:nvPr/>
          </p:nvSpPr>
          <p:spPr>
            <a:xfrm>
              <a:off x="4847211" y="641111"/>
              <a:ext cx="1771129" cy="920422"/>
            </a:xfrm>
            <a:prstGeom prst="rect">
              <a:avLst/>
            </a:prstGeom>
            <a:noFill/>
            <a:ln>
              <a:noFill/>
            </a:ln>
          </p:spPr>
          <p:txBody>
            <a:bodyPr wrap="square" tIns="90000" bIns="90000" rtlCol="0" anchor="t">
              <a:spAutoFit/>
            </a:bodyPr>
            <a:lstStyle/>
            <a:p>
              <a:r>
                <a:rPr lang="en-AU" sz="1200" b="1" dirty="0" smtClean="0">
                  <a:solidFill>
                    <a:srgbClr val="000000"/>
                  </a:solidFill>
                  <a:latin typeface="Arial" pitchFamily="34" charset="0"/>
                  <a:cs typeface="Arial" pitchFamily="34" charset="0"/>
                </a:rPr>
                <a:t>Sydney: $0.6-1.9b</a:t>
              </a:r>
            </a:p>
            <a:p>
              <a:r>
                <a:rPr lang="en-AU" sz="1200" dirty="0" smtClean="0">
                  <a:solidFill>
                    <a:srgbClr val="000000"/>
                  </a:solidFill>
                  <a:latin typeface="Arial" pitchFamily="34" charset="0"/>
                  <a:cs typeface="Arial" pitchFamily="34" charset="0"/>
                </a:rPr>
                <a:t>Redevelopment of Opera House and surrounds </a:t>
              </a:r>
              <a:r>
                <a:rPr lang="en-AU" sz="1100" dirty="0" smtClean="0">
                  <a:solidFill>
                    <a:srgbClr val="000000"/>
                  </a:solidFill>
                  <a:latin typeface="Arial" pitchFamily="34" charset="0"/>
                  <a:cs typeface="Arial" pitchFamily="34" charset="0"/>
                </a:rPr>
                <a:t>(2016-20)</a:t>
              </a:r>
            </a:p>
          </p:txBody>
        </p:sp>
      </p:grpSp>
      <p:sp>
        <p:nvSpPr>
          <p:cNvPr id="357"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eaLnBrk="0" fontAlgn="base" hangingPunct="0">
              <a:lnSpc>
                <a:spcPct val="90000"/>
              </a:lnSpc>
              <a:spcBef>
                <a:spcPct val="0"/>
              </a:spcBef>
              <a:spcAft>
                <a:spcPct val="0"/>
              </a:spcAft>
            </a:pPr>
            <a:endParaRPr lang="en-AU" sz="800" dirty="0" smtClean="0">
              <a:solidFill>
                <a:srgbClr val="000000"/>
              </a:solidFill>
            </a:endParaRPr>
          </a:p>
          <a:p>
            <a:pPr eaLnBrk="0" fontAlgn="base" hangingPunct="0">
              <a:lnSpc>
                <a:spcPct val="90000"/>
              </a:lnSpc>
              <a:spcBef>
                <a:spcPct val="0"/>
              </a:spcBef>
              <a:spcAft>
                <a:spcPct val="0"/>
              </a:spcAft>
            </a:pPr>
            <a:r>
              <a:rPr lang="en-AU" sz="800" dirty="0" smtClean="0">
                <a:solidFill>
                  <a:srgbClr val="000000"/>
                </a:solidFill>
              </a:rPr>
              <a:t>Sources: Abu Dhabi: </a:t>
            </a:r>
            <a:r>
              <a:rPr lang="en-AU" sz="800" dirty="0" err="1" smtClean="0">
                <a:solidFill>
                  <a:srgbClr val="000000"/>
                </a:solidFill>
              </a:rPr>
              <a:t>Faithful+Gould</a:t>
            </a:r>
            <a:r>
              <a:rPr lang="en-AU" sz="800" dirty="0" smtClean="0">
                <a:solidFill>
                  <a:srgbClr val="000000"/>
                </a:solidFill>
              </a:rPr>
              <a:t> "The Louvre, Abu Dhabi" (quoted cost for construction only); Sydney: Create in NSW: The NSW Arts &amp; Cultural Policy Framework (2015);  9 News (11 August 2016): "Sydney Opera House reveals what $202m upgrade will look like"; Brisbane: Stead (2015): </a:t>
            </a:r>
            <a:r>
              <a:rPr lang="en-AU" sz="800" dirty="0" smtClean="0"/>
              <a:t>The Brisbane Effect: </a:t>
            </a:r>
            <a:r>
              <a:rPr lang="en-AU" sz="800" dirty="0" err="1" smtClean="0"/>
              <a:t>GOMA</a:t>
            </a:r>
            <a:r>
              <a:rPr lang="en-AU" sz="800" dirty="0" smtClean="0"/>
              <a:t> and the Architectural Competition for a New Institutional Building.</a:t>
            </a:r>
            <a:r>
              <a:rPr lang="en-AU" sz="800" dirty="0" smtClean="0">
                <a:solidFill>
                  <a:srgbClr val="000000"/>
                </a:solidFill>
              </a:rPr>
              <a:t> Hong Kong: West Kowloon Cultural District Authority Ordinance, cap. 601 (2008); Singapore: Singapore Government: History SG "Esplanade – Theatres on the Bay Opens"; Adelaide: </a:t>
            </a:r>
            <a:r>
              <a:rPr lang="en-AU" sz="800" i="1" dirty="0" smtClean="0">
                <a:solidFill>
                  <a:srgbClr val="000000"/>
                </a:solidFill>
              </a:rPr>
              <a:t>The Advertiser, </a:t>
            </a:r>
            <a:r>
              <a:rPr lang="en-AU" sz="800" dirty="0" smtClean="0">
                <a:solidFill>
                  <a:srgbClr val="000000"/>
                </a:solidFill>
              </a:rPr>
              <a:t>27 August 2016, "Call for new site as Art Gallery of SA collection </a:t>
            </a:r>
            <a:r>
              <a:rPr lang="en-AU" sz="800" dirty="0" err="1" smtClean="0">
                <a:solidFill>
                  <a:srgbClr val="000000"/>
                </a:solidFill>
              </a:rPr>
              <a:t>revalued</a:t>
            </a:r>
            <a:r>
              <a:rPr lang="en-AU" sz="800" dirty="0" smtClean="0">
                <a:solidFill>
                  <a:srgbClr val="000000"/>
                </a:solidFill>
              </a:rPr>
              <a:t> at $1bn</a:t>
            </a:r>
            <a:r>
              <a:rPr lang="en-AU" sz="800" dirty="0" smtClean="0">
                <a:solidFill>
                  <a:srgbClr val="000000"/>
                </a:solidFill>
                <a:cs typeface="Arial" pitchFamily="34" charset="0"/>
              </a:rPr>
              <a:t>"; Hobart: </a:t>
            </a:r>
            <a:r>
              <a:rPr lang="en-AU" sz="800" i="1" dirty="0" smtClean="0">
                <a:solidFill>
                  <a:srgbClr val="000000"/>
                </a:solidFill>
                <a:cs typeface="Arial" pitchFamily="34" charset="0"/>
              </a:rPr>
              <a:t>The Australia, </a:t>
            </a:r>
            <a:r>
              <a:rPr lang="en-AU" sz="800" dirty="0" smtClean="0">
                <a:solidFill>
                  <a:srgbClr val="000000"/>
                </a:solidFill>
                <a:cs typeface="Arial" pitchFamily="34" charset="0"/>
              </a:rPr>
              <a:t>4 October 2014, "David Walsh: from shy misfit to big-time gambler who founded MONA". Quoted cost includes building, </a:t>
            </a:r>
            <a:r>
              <a:rPr lang="en-AU" sz="800" dirty="0" err="1" smtClean="0">
                <a:solidFill>
                  <a:srgbClr val="000000"/>
                </a:solidFill>
                <a:cs typeface="Arial" pitchFamily="34" charset="0"/>
              </a:rPr>
              <a:t>fitout</a:t>
            </a:r>
            <a:r>
              <a:rPr lang="en-AU" sz="800" dirty="0" smtClean="0">
                <a:solidFill>
                  <a:srgbClr val="000000"/>
                </a:solidFill>
                <a:cs typeface="Arial" pitchFamily="34" charset="0"/>
              </a:rPr>
              <a:t>, and exhibits. Perth: </a:t>
            </a:r>
            <a:r>
              <a:rPr lang="en-AU" sz="800" i="1" dirty="0" smtClean="0">
                <a:solidFill>
                  <a:srgbClr val="000000"/>
                </a:solidFill>
                <a:cs typeface="Arial" pitchFamily="34" charset="0"/>
              </a:rPr>
              <a:t>ABC News, </a:t>
            </a:r>
            <a:r>
              <a:rPr lang="en-AU" sz="800" dirty="0" smtClean="0">
                <a:solidFill>
                  <a:srgbClr val="000000"/>
                </a:solidFill>
                <a:cs typeface="Arial" pitchFamily="34" charset="0"/>
              </a:rPr>
              <a:t>31 July 2016, "New </a:t>
            </a:r>
            <a:r>
              <a:rPr lang="en-AU" sz="800" dirty="0" err="1" smtClean="0">
                <a:solidFill>
                  <a:srgbClr val="000000"/>
                </a:solidFill>
                <a:cs typeface="Arial" pitchFamily="34" charset="0"/>
              </a:rPr>
              <a:t>WA</a:t>
            </a:r>
            <a:r>
              <a:rPr lang="en-AU" sz="800" dirty="0" smtClean="0">
                <a:solidFill>
                  <a:srgbClr val="000000"/>
                </a:solidFill>
                <a:cs typeface="Arial" pitchFamily="34" charset="0"/>
              </a:rPr>
              <a:t> Museum blends old with new in 'bold, distinctive' design</a:t>
            </a:r>
            <a:r>
              <a:rPr lang="en-AU" sz="800" dirty="0" smtClean="0">
                <a:solidFill>
                  <a:srgbClr val="000000"/>
                </a:solidFill>
              </a:rPr>
              <a:t>"; museum.wa.gov.au/</a:t>
            </a:r>
            <a:r>
              <a:rPr lang="en-AU" sz="800" dirty="0" err="1" smtClean="0">
                <a:solidFill>
                  <a:srgbClr val="000000"/>
                </a:solidFill>
              </a:rPr>
              <a:t>newmuseum</a:t>
            </a:r>
            <a:r>
              <a:rPr lang="en-AU" sz="800" dirty="0" smtClean="0">
                <a:solidFill>
                  <a:srgbClr val="000000"/>
                </a:solidFill>
              </a:rPr>
              <a:t>.</a:t>
            </a:r>
            <a:endParaRPr lang="en-AU" sz="800" dirty="0" smtClean="0">
              <a:solidFill>
                <a:srgbClr val="000000"/>
              </a:solidFill>
              <a:cs typeface="Arial" pitchFamily="34" charset="0"/>
            </a:endParaRPr>
          </a:p>
        </p:txBody>
      </p:sp>
      <p:sp>
        <p:nvSpPr>
          <p:cNvPr id="365" name="Oval 364"/>
          <p:cNvSpPr/>
          <p:nvPr/>
        </p:nvSpPr>
        <p:spPr>
          <a:xfrm flipV="1">
            <a:off x="7154947" y="5254082"/>
            <a:ext cx="89974" cy="89974"/>
          </a:xfrm>
          <a:prstGeom prst="ellipse">
            <a:avLst/>
          </a:prstGeom>
          <a:solidFill>
            <a:schemeClr val="folHlink"/>
          </a:solidFill>
          <a:ln w="9525">
            <a:solidFill>
              <a:schemeClr val="folHlink"/>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grpSp>
        <p:nvGrpSpPr>
          <p:cNvPr id="26629" name="Group 483"/>
          <p:cNvGrpSpPr/>
          <p:nvPr/>
        </p:nvGrpSpPr>
        <p:grpSpPr>
          <a:xfrm>
            <a:off x="376941" y="5382736"/>
            <a:ext cx="2390009" cy="673101"/>
            <a:chOff x="3589288" y="5824537"/>
            <a:chExt cx="2310331" cy="673101"/>
          </a:xfrm>
        </p:grpSpPr>
        <p:sp>
          <p:nvSpPr>
            <p:cNvPr id="371" name="Rectangle 370"/>
            <p:cNvSpPr/>
            <p:nvPr/>
          </p:nvSpPr>
          <p:spPr>
            <a:xfrm>
              <a:off x="3589288" y="5837238"/>
              <a:ext cx="2310331" cy="660400"/>
            </a:xfrm>
            <a:prstGeom prst="rect">
              <a:avLst/>
            </a:prstGeom>
            <a:solidFill>
              <a:schemeClr val="folHlink">
                <a:alpha val="4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100" dirty="0" smtClean="0">
                <a:solidFill>
                  <a:srgbClr val="000000"/>
                </a:solidFill>
                <a:latin typeface="Arial" pitchFamily="34" charset="0"/>
                <a:cs typeface="Arial" pitchFamily="34" charset="0"/>
              </a:endParaRPr>
            </a:p>
          </p:txBody>
        </p:sp>
        <p:sp>
          <p:nvSpPr>
            <p:cNvPr id="372" name="TextBox 371"/>
            <p:cNvSpPr txBox="1"/>
            <p:nvPr/>
          </p:nvSpPr>
          <p:spPr>
            <a:xfrm>
              <a:off x="4295228" y="5824537"/>
              <a:ext cx="1592912" cy="660400"/>
            </a:xfrm>
            <a:prstGeom prst="rect">
              <a:avLst/>
            </a:prstGeom>
            <a:noFill/>
          </p:spPr>
          <p:txBody>
            <a:bodyPr wrap="square" lIns="0" tIns="45720" rIns="0" bIns="45720" rtlCol="0" anchor="ctr" anchorCtr="0">
              <a:noAutofit/>
            </a:bodyPr>
            <a:lstStyle/>
            <a:p>
              <a:r>
                <a:rPr lang="en-US" sz="1200" b="1" dirty="0" smtClean="0">
                  <a:solidFill>
                    <a:srgbClr val="000000"/>
                  </a:solidFill>
                  <a:latin typeface="Arial" pitchFamily="34" charset="0"/>
                  <a:cs typeface="Arial" pitchFamily="34" charset="0"/>
                </a:rPr>
                <a:t>Perth: $428m </a:t>
              </a:r>
            </a:p>
            <a:p>
              <a:r>
                <a:rPr lang="en-US" sz="1100" dirty="0" smtClean="0">
                  <a:solidFill>
                    <a:srgbClr val="000000"/>
                  </a:solidFill>
                  <a:latin typeface="Arial" pitchFamily="34" charset="0"/>
                  <a:cs typeface="Arial" pitchFamily="34" charset="0"/>
                </a:rPr>
                <a:t>Redevelopment of museum (to open 2020)</a:t>
              </a:r>
            </a:p>
          </p:txBody>
        </p:sp>
      </p:grpSp>
      <p:cxnSp>
        <p:nvCxnSpPr>
          <p:cNvPr id="376" name="Straight Connector 384"/>
          <p:cNvCxnSpPr>
            <a:stCxn id="365" idx="2"/>
          </p:cNvCxnSpPr>
          <p:nvPr/>
        </p:nvCxnSpPr>
        <p:spPr>
          <a:xfrm rot="10800000" flipV="1">
            <a:off x="2648747" y="5299068"/>
            <a:ext cx="4506200" cy="389815"/>
          </a:xfrm>
          <a:prstGeom prst="bentConnector3">
            <a:avLst>
              <a:gd name="adj1" fmla="val 56656"/>
            </a:avLst>
          </a:prstGeom>
          <a:ln>
            <a:solidFill>
              <a:schemeClr val="folHlink"/>
            </a:solidFill>
          </a:ln>
        </p:spPr>
        <p:style>
          <a:lnRef idx="1">
            <a:schemeClr val="accent1"/>
          </a:lnRef>
          <a:fillRef idx="0">
            <a:schemeClr val="accent1"/>
          </a:fillRef>
          <a:effectRef idx="0">
            <a:schemeClr val="accent1"/>
          </a:effectRef>
          <a:fontRef idx="minor">
            <a:schemeClr val="tx1"/>
          </a:fontRef>
        </p:style>
      </p:cxnSp>
      <p:cxnSp>
        <p:nvCxnSpPr>
          <p:cNvPr id="383" name="Straight Connector 384"/>
          <p:cNvCxnSpPr>
            <a:stCxn id="320" idx="1"/>
            <a:endCxn id="348" idx="3"/>
          </p:cNvCxnSpPr>
          <p:nvPr/>
        </p:nvCxnSpPr>
        <p:spPr>
          <a:xfrm rot="5400000" flipH="1">
            <a:off x="6573269" y="4329205"/>
            <a:ext cx="2421312" cy="201179"/>
          </a:xfrm>
          <a:prstGeom prst="bentConnector4">
            <a:avLst>
              <a:gd name="adj1" fmla="val 29795"/>
              <a:gd name="adj2" fmla="val 148"/>
            </a:avLst>
          </a:prstGeom>
          <a:ln>
            <a:solidFill>
              <a:schemeClr val="folHlink"/>
            </a:solidFill>
          </a:ln>
        </p:spPr>
        <p:style>
          <a:lnRef idx="1">
            <a:schemeClr val="accent1"/>
          </a:lnRef>
          <a:fillRef idx="0">
            <a:schemeClr val="accent1"/>
          </a:fillRef>
          <a:effectRef idx="0">
            <a:schemeClr val="accent1"/>
          </a:effectRef>
          <a:fontRef idx="minor">
            <a:schemeClr val="tx1"/>
          </a:fontRef>
        </p:style>
      </p:cxnSp>
      <p:pic>
        <p:nvPicPr>
          <p:cNvPr id="12292" name="Picture 4" descr="http://museum.wa.gov.au/sites/default/files/01-aerial-hackett-hall-plaza.jpg"/>
          <p:cNvPicPr>
            <a:picLocks noChangeAspect="1" noChangeArrowheads="1"/>
          </p:cNvPicPr>
          <p:nvPr/>
        </p:nvPicPr>
        <p:blipFill>
          <a:blip r:embed="rId9" cstate="print"/>
          <a:srcRect/>
          <a:stretch>
            <a:fillRect/>
          </a:stretch>
        </p:blipFill>
        <p:spPr bwMode="auto">
          <a:xfrm>
            <a:off x="413489" y="5413586"/>
            <a:ext cx="620713" cy="619325"/>
          </a:xfrm>
          <a:prstGeom prst="ellipse">
            <a:avLst/>
          </a:prstGeom>
          <a:noFill/>
        </p:spPr>
      </p:pic>
      <p:sp>
        <p:nvSpPr>
          <p:cNvPr id="368" name="TextBox 367"/>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374" name="Rectangle 373"/>
          <p:cNvSpPr/>
          <p:nvPr/>
        </p:nvSpPr>
        <p:spPr>
          <a:xfrm>
            <a:off x="4262437"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24070987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fld id="{F2FF9434-A427-4CE8-940A-347A816FBED9}" type="datetime'Agenda'">
              <a:rPr lang="en-US" altLang="en-US" smtClean="0"/>
              <a:pPr/>
              <a:t>Agenda</a:t>
            </a:fld>
            <a:endParaRPr lang="en-US"/>
          </a:p>
        </p:txBody>
      </p:sp>
      <p:sp>
        <p:nvSpPr>
          <p:cNvPr id="12" name="Text Placeholder 12">
            <a:hlinkClick r:id="rId9" action="ppaction://hlinksldjump"/>
          </p:cNvPr>
          <p:cNvSpPr>
            <a:spLocks noGrp="1"/>
          </p:cNvSpPr>
          <p:nvPr>
            <p:custDataLst>
              <p:tags r:id="rId1"/>
            </p:custDataLst>
          </p:nvPr>
        </p:nvSpPr>
        <p:spPr bwMode="gray">
          <a:xfrm>
            <a:off x="0" y="13716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Executive Summary</a:t>
            </a:r>
            <a:endParaRPr lang="en-US" sz="2000" dirty="0">
              <a:solidFill>
                <a:srgbClr val="B2B2B2"/>
              </a:solidFill>
            </a:endParaRPr>
          </a:p>
        </p:txBody>
      </p:sp>
      <p:sp>
        <p:nvSpPr>
          <p:cNvPr id="14" name="Text Placeholder 12">
            <a:hlinkClick r:id="rId10" action="ppaction://hlinksldjump"/>
          </p:cNvPr>
          <p:cNvSpPr>
            <a:spLocks noGrp="1"/>
          </p:cNvSpPr>
          <p:nvPr>
            <p:custDataLst>
              <p:tags r:id="rId2"/>
            </p:custDataLst>
          </p:nvPr>
        </p:nvSpPr>
        <p:spPr bwMode="gray">
          <a:xfrm>
            <a:off x="0" y="19304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Context</a:t>
            </a:r>
            <a:endParaRPr lang="en-US" sz="2000" dirty="0">
              <a:solidFill>
                <a:srgbClr val="B2B2B2"/>
              </a:solidFill>
            </a:endParaRPr>
          </a:p>
        </p:txBody>
      </p:sp>
      <p:sp>
        <p:nvSpPr>
          <p:cNvPr id="15" name="Text Placeholder 12"/>
          <p:cNvSpPr>
            <a:spLocks noGrp="1"/>
          </p:cNvSpPr>
          <p:nvPr>
            <p:custDataLst>
              <p:tags r:id="rId3"/>
            </p:custDataLst>
          </p:nvPr>
        </p:nvSpPr>
        <p:spPr bwMode="gray">
          <a:xfrm>
            <a:off x="0" y="24892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chemeClr val="tx2"/>
                </a:solidFill>
              </a:rPr>
              <a:t>Performance Index</a:t>
            </a:r>
            <a:endParaRPr lang="en-US" sz="2000" dirty="0">
              <a:solidFill>
                <a:schemeClr val="tx2"/>
              </a:solidFill>
            </a:endParaRPr>
          </a:p>
        </p:txBody>
      </p:sp>
      <p:sp>
        <p:nvSpPr>
          <p:cNvPr id="19" name="Text Placeholder 12">
            <a:hlinkClick r:id="rId11" action="ppaction://hlinksldjump"/>
          </p:cNvPr>
          <p:cNvSpPr>
            <a:spLocks noGrp="1"/>
          </p:cNvSpPr>
          <p:nvPr>
            <p:custDataLst>
              <p:tags r:id="rId4"/>
            </p:custDataLst>
          </p:nvPr>
        </p:nvSpPr>
        <p:spPr bwMode="gray">
          <a:xfrm>
            <a:off x="0" y="30480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Assessing Melbourne against best practice</a:t>
            </a:r>
            <a:endParaRPr lang="en-US" sz="2000" dirty="0">
              <a:solidFill>
                <a:srgbClr val="B2B2B2"/>
              </a:solidFill>
            </a:endParaRPr>
          </a:p>
        </p:txBody>
      </p:sp>
      <p:sp>
        <p:nvSpPr>
          <p:cNvPr id="20" name="Text Placeholder 12">
            <a:hlinkClick r:id="rId12" action="ppaction://hlinksldjump"/>
          </p:cNvPr>
          <p:cNvSpPr>
            <a:spLocks noGrp="1"/>
          </p:cNvSpPr>
          <p:nvPr>
            <p:custDataLst>
              <p:tags r:id="rId5"/>
            </p:custDataLst>
          </p:nvPr>
        </p:nvSpPr>
        <p:spPr bwMode="gray">
          <a:xfrm>
            <a:off x="0" y="36068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AU" sz="2000" dirty="0" smtClean="0">
                <a:solidFill>
                  <a:srgbClr val="B2B2B2"/>
                </a:solidFill>
              </a:rPr>
              <a:t>Cultural travellers and trends</a:t>
            </a:r>
            <a:endParaRPr lang="en-US" sz="2000" dirty="0">
              <a:solidFill>
                <a:srgbClr val="B2B2B2"/>
              </a:solidFill>
            </a:endParaRPr>
          </a:p>
        </p:txBody>
      </p:sp>
      <p:sp>
        <p:nvSpPr>
          <p:cNvPr id="21" name="Text Placeholder 12">
            <a:hlinkClick r:id="rId13" action="ppaction://hlinksldjump"/>
          </p:cNvPr>
          <p:cNvSpPr>
            <a:spLocks noGrp="1"/>
          </p:cNvSpPr>
          <p:nvPr>
            <p:custDataLst>
              <p:tags r:id="rId6"/>
            </p:custDataLst>
          </p:nvPr>
        </p:nvSpPr>
        <p:spPr bwMode="gray">
          <a:xfrm>
            <a:off x="0" y="41656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Strategic priorities</a:t>
            </a:r>
            <a:endParaRPr lang="en-US" sz="2000" dirty="0">
              <a:solidFill>
                <a:srgbClr val="B2B2B2"/>
              </a:solidFill>
            </a:endParaRPr>
          </a:p>
        </p:txBody>
      </p:sp>
      <p:sp>
        <p:nvSpPr>
          <p:cNvPr id="13" name="Text Placeholder 12">
            <a:hlinkClick r:id="" action="ppaction://noaction"/>
          </p:cNvPr>
          <p:cNvSpPr>
            <a:spLocks noGrp="1"/>
          </p:cNvSpPr>
          <p:nvPr>
            <p:custDataLst>
              <p:tags r:id="rId7"/>
            </p:custDataLst>
          </p:nvPr>
        </p:nvSpPr>
        <p:spPr bwMode="gray">
          <a:xfrm>
            <a:off x="0" y="4724400"/>
            <a:ext cx="9906000" cy="762000"/>
          </a:xfrm>
          <a:prstGeom prst="rect">
            <a:avLst/>
          </a:prstGeom>
          <a:noFill/>
          <a:effectLst/>
        </p:spPr>
        <p:txBody>
          <a:bodyPr vert="horz" lIns="457200" tIns="228600" rIns="0" bIns="2286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Next steps</a:t>
            </a:r>
            <a:endParaRPr lang="en-US" sz="2000" dirty="0">
              <a:solidFill>
                <a:srgbClr val="B2B2B2"/>
              </a:solidFill>
            </a:endParaRPr>
          </a:p>
        </p:txBody>
      </p:sp>
      <p:sp>
        <p:nvSpPr>
          <p:cNvPr id="16" name="TextBox 15"/>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17" name="Rectangle 16"/>
          <p:cNvSpPr/>
          <p:nvPr/>
        </p:nvSpPr>
        <p:spPr>
          <a:xfrm>
            <a:off x="4254500"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150100" y="1515577"/>
            <a:ext cx="1803400" cy="2516147"/>
          </a:xfrm>
          <a:prstGeom prst="rect">
            <a:avLst/>
          </a:prstGeom>
          <a:solidFill>
            <a:schemeClr val="accent6">
              <a:lumMod val="75000"/>
            </a:schemeClr>
          </a:solidFill>
          <a:ln w="9525">
            <a:solidFill>
              <a:schemeClr val="accent5">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nchorCtr="0"/>
          <a:lstStyle/>
          <a:p>
            <a:pPr algn="ctr"/>
            <a:r>
              <a:rPr lang="en-AU" sz="1400" b="1" dirty="0">
                <a:solidFill>
                  <a:srgbClr val="FFFFFF"/>
                </a:solidFill>
                <a:cs typeface="Arial" pitchFamily="34" charset="0"/>
              </a:rPr>
              <a:t>Consumers are aware of these experiences</a:t>
            </a:r>
          </a:p>
        </p:txBody>
      </p:sp>
      <p:sp>
        <p:nvSpPr>
          <p:cNvPr id="2" name="Title 1"/>
          <p:cNvSpPr>
            <a:spLocks noGrp="1"/>
          </p:cNvSpPr>
          <p:nvPr>
            <p:ph type="title"/>
          </p:nvPr>
        </p:nvSpPr>
        <p:spPr>
          <a:xfrm>
            <a:off x="457200" y="161999"/>
            <a:ext cx="8992799" cy="831600"/>
          </a:xfrm>
          <a:noFill/>
          <a:effectLst/>
        </p:spPr>
        <p:txBody>
          <a:bodyPr wrap="square"/>
          <a:lstStyle/>
          <a:p>
            <a:pPr lvl="0"/>
            <a:r>
              <a:rPr lang="en-AU" dirty="0" smtClean="0">
                <a:solidFill>
                  <a:srgbClr val="177B57"/>
                </a:solidFill>
                <a:latin typeface="Arial"/>
              </a:rPr>
              <a:t>The Performance Index comprises five metrics</a:t>
            </a:r>
            <a:br>
              <a:rPr lang="en-AU" dirty="0" smtClean="0">
                <a:solidFill>
                  <a:srgbClr val="177B57"/>
                </a:solidFill>
                <a:latin typeface="Arial"/>
              </a:rPr>
            </a:br>
            <a:r>
              <a:rPr lang="en-AU" sz="1600" b="0" dirty="0" smtClean="0">
                <a:solidFill>
                  <a:srgbClr val="177B57"/>
                </a:solidFill>
                <a:latin typeface="Arial"/>
              </a:rPr>
              <a:t>Collectively, the metrics measure a city's attractiveness as a global cultural and creative destination</a:t>
            </a:r>
            <a:endParaRPr lang="en-AU" sz="1600" b="0" dirty="0">
              <a:solidFill>
                <a:srgbClr val="177B57"/>
              </a:solidFill>
              <a:latin typeface="Arial"/>
            </a:endParaRPr>
          </a:p>
        </p:txBody>
      </p:sp>
      <p:sp>
        <p:nvSpPr>
          <p:cNvPr id="8" name="Rectangle 7"/>
          <p:cNvSpPr/>
          <p:nvPr/>
        </p:nvSpPr>
        <p:spPr>
          <a:xfrm>
            <a:off x="952500" y="1515577"/>
            <a:ext cx="1803400" cy="2516147"/>
          </a:xfrm>
          <a:prstGeom prst="rect">
            <a:avLst/>
          </a:prstGeom>
          <a:solidFill>
            <a:srgbClr val="517D90"/>
          </a:solidFill>
          <a:ln w="9525">
            <a:solidFill>
              <a:schemeClr val="accent5">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8000" tIns="90000" rIns="18000" bIns="90000" rtlCol="0" anchor="t" anchorCtr="0"/>
          <a:lstStyle/>
          <a:p>
            <a:pPr algn="ctr"/>
            <a:r>
              <a:rPr lang="en-AU" sz="1400" b="1" dirty="0">
                <a:solidFill>
                  <a:srgbClr val="FFFFFF"/>
                </a:solidFill>
                <a:cs typeface="Arial" pitchFamily="34" charset="0"/>
              </a:rPr>
              <a:t>Cultural and creative people want to study and work here</a:t>
            </a:r>
          </a:p>
        </p:txBody>
      </p:sp>
      <p:sp>
        <p:nvSpPr>
          <p:cNvPr id="9" name="Rectangle 8"/>
          <p:cNvSpPr/>
          <p:nvPr/>
        </p:nvSpPr>
        <p:spPr>
          <a:xfrm>
            <a:off x="2971800" y="1515577"/>
            <a:ext cx="1803400" cy="2516147"/>
          </a:xfrm>
          <a:prstGeom prst="rect">
            <a:avLst/>
          </a:prstGeom>
          <a:solidFill>
            <a:schemeClr val="accent6">
              <a:lumMod val="75000"/>
            </a:schemeClr>
          </a:solidFill>
          <a:ln w="9525">
            <a:solidFill>
              <a:schemeClr val="accent5">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nchorCtr="0"/>
          <a:lstStyle/>
          <a:p>
            <a:pPr algn="ctr"/>
            <a:r>
              <a:rPr lang="en-AU" sz="1400" b="1" dirty="0">
                <a:solidFill>
                  <a:srgbClr val="FFFFFF"/>
                </a:solidFill>
                <a:cs typeface="Arial" pitchFamily="34" charset="0"/>
              </a:rPr>
              <a:t>Cultural and creative sectors are supported</a:t>
            </a:r>
          </a:p>
        </p:txBody>
      </p:sp>
      <p:sp>
        <p:nvSpPr>
          <p:cNvPr id="10" name="Rectangle 9"/>
          <p:cNvSpPr/>
          <p:nvPr/>
        </p:nvSpPr>
        <p:spPr>
          <a:xfrm>
            <a:off x="5108072" y="1526463"/>
            <a:ext cx="1803400" cy="2516147"/>
          </a:xfrm>
          <a:prstGeom prst="rect">
            <a:avLst/>
          </a:prstGeom>
          <a:solidFill>
            <a:schemeClr val="accent6">
              <a:lumMod val="75000"/>
            </a:schemeClr>
          </a:solidFill>
          <a:ln w="9525">
            <a:solidFill>
              <a:schemeClr val="accent5">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90000" rIns="36000" bIns="90000" rtlCol="0" anchor="t" anchorCtr="0"/>
          <a:lstStyle/>
          <a:p>
            <a:pPr algn="ctr"/>
            <a:r>
              <a:rPr lang="en-AU" sz="1400" b="1" dirty="0">
                <a:solidFill>
                  <a:srgbClr val="FFFFFF"/>
                </a:solidFill>
                <a:cs typeface="Arial" pitchFamily="34" charset="0"/>
              </a:rPr>
              <a:t>City offers quality cultural and creative experiences</a:t>
            </a:r>
          </a:p>
        </p:txBody>
      </p:sp>
      <p:sp>
        <p:nvSpPr>
          <p:cNvPr id="12" name="FlowTriangle"/>
          <p:cNvSpPr>
            <a:spLocks noChangeArrowheads="1"/>
          </p:cNvSpPr>
          <p:nvPr/>
        </p:nvSpPr>
        <p:spPr bwMode="gray">
          <a:xfrm rot="5400000">
            <a:off x="2004761" y="2852851"/>
            <a:ext cx="1752600" cy="133350"/>
          </a:xfrm>
          <a:prstGeom prst="triangle">
            <a:avLst>
              <a:gd name="adj" fmla="val 50000"/>
            </a:avLst>
          </a:prstGeom>
          <a:solidFill>
            <a:srgbClr val="B2B2B2"/>
          </a:solidFill>
          <a:ln w="9525" algn="ctr">
            <a:solidFill>
              <a:srgbClr val="B2B2B2"/>
            </a:solidFill>
            <a:miter lim="800000"/>
            <a:headEnd/>
            <a:tailEnd/>
          </a:ln>
        </p:spPr>
        <p:txBody>
          <a:bodyPr rot="10800000" vert="eaVert" wrap="none" anchor="ctr"/>
          <a:lstStyle/>
          <a:p>
            <a:pPr algn="ctr"/>
            <a:endParaRPr lang="en-AU" sz="1400" b="1" dirty="0">
              <a:solidFill>
                <a:srgbClr val="000000"/>
              </a:solidFill>
              <a:cs typeface="Arial" pitchFamily="34" charset="0"/>
            </a:endParaRPr>
          </a:p>
        </p:txBody>
      </p:sp>
      <p:sp>
        <p:nvSpPr>
          <p:cNvPr id="13" name="FlowTriangle"/>
          <p:cNvSpPr>
            <a:spLocks noChangeArrowheads="1"/>
          </p:cNvSpPr>
          <p:nvPr/>
        </p:nvSpPr>
        <p:spPr bwMode="gray">
          <a:xfrm rot="5400000">
            <a:off x="4068841" y="2852851"/>
            <a:ext cx="1752600" cy="133350"/>
          </a:xfrm>
          <a:prstGeom prst="triangle">
            <a:avLst>
              <a:gd name="adj" fmla="val 50000"/>
            </a:avLst>
          </a:prstGeom>
          <a:solidFill>
            <a:srgbClr val="B2B2B2"/>
          </a:solidFill>
          <a:ln w="9525" algn="ctr">
            <a:solidFill>
              <a:srgbClr val="B2B2B2"/>
            </a:solidFill>
            <a:miter lim="800000"/>
            <a:headEnd/>
            <a:tailEnd/>
          </a:ln>
        </p:spPr>
        <p:txBody>
          <a:bodyPr rot="10800000" vert="eaVert" wrap="none" anchor="ctr"/>
          <a:lstStyle/>
          <a:p>
            <a:pPr algn="ctr"/>
            <a:endParaRPr lang="en-AU" sz="1400" b="1" dirty="0">
              <a:solidFill>
                <a:srgbClr val="000000"/>
              </a:solidFill>
              <a:cs typeface="Arial" pitchFamily="34" charset="0"/>
            </a:endParaRPr>
          </a:p>
        </p:txBody>
      </p:sp>
      <p:sp>
        <p:nvSpPr>
          <p:cNvPr id="14" name="FlowTriangle"/>
          <p:cNvSpPr>
            <a:spLocks noChangeArrowheads="1"/>
          </p:cNvSpPr>
          <p:nvPr/>
        </p:nvSpPr>
        <p:spPr bwMode="gray">
          <a:xfrm rot="5400000">
            <a:off x="6158997" y="2809916"/>
            <a:ext cx="1752600" cy="133350"/>
          </a:xfrm>
          <a:prstGeom prst="triangle">
            <a:avLst>
              <a:gd name="adj" fmla="val 50000"/>
            </a:avLst>
          </a:prstGeom>
          <a:solidFill>
            <a:srgbClr val="B2B2B2"/>
          </a:solidFill>
          <a:ln w="9525" algn="ctr">
            <a:solidFill>
              <a:srgbClr val="B2B2B2"/>
            </a:solidFill>
            <a:miter lim="800000"/>
            <a:headEnd/>
            <a:tailEnd/>
          </a:ln>
        </p:spPr>
        <p:txBody>
          <a:bodyPr rot="10800000" vert="eaVert" wrap="none" anchor="ctr"/>
          <a:lstStyle/>
          <a:p>
            <a:pPr algn="ctr"/>
            <a:endParaRPr lang="en-AU" sz="1400" b="1" dirty="0">
              <a:solidFill>
                <a:srgbClr val="000000"/>
              </a:solidFill>
              <a:cs typeface="Arial" pitchFamily="34" charset="0"/>
            </a:endParaRPr>
          </a:p>
        </p:txBody>
      </p:sp>
      <p:sp>
        <p:nvSpPr>
          <p:cNvPr id="15" name="NumberBall"/>
          <p:cNvSpPr>
            <a:spLocks noChangeArrowheads="1"/>
          </p:cNvSpPr>
          <p:nvPr/>
        </p:nvSpPr>
        <p:spPr bwMode="gray">
          <a:xfrm>
            <a:off x="763121" y="1373719"/>
            <a:ext cx="295275" cy="295275"/>
          </a:xfrm>
          <a:prstGeom prst="ellipse">
            <a:avLst/>
          </a:prstGeom>
          <a:solidFill>
            <a:srgbClr val="E7D475"/>
          </a:solidFill>
          <a:ln w="9525" algn="ctr">
            <a:solidFill>
              <a:schemeClr val="bg1"/>
            </a:solidFill>
            <a:round/>
            <a:headEnd/>
            <a:tailEnd/>
          </a:ln>
        </p:spPr>
        <p:txBody>
          <a:bodyPr wrap="none" lIns="0" tIns="0" rIns="0" bIns="0" anchor="ctr"/>
          <a:lstStyle/>
          <a:p>
            <a:pPr algn="ctr"/>
            <a:r>
              <a:rPr lang="en-AU" sz="1400" b="1" dirty="0">
                <a:solidFill>
                  <a:srgbClr val="000000"/>
                </a:solidFill>
                <a:cs typeface="Arial" pitchFamily="34" charset="0"/>
              </a:rPr>
              <a:t>A</a:t>
            </a:r>
          </a:p>
        </p:txBody>
      </p:sp>
      <p:sp>
        <p:nvSpPr>
          <p:cNvPr id="16" name="NumberBall"/>
          <p:cNvSpPr>
            <a:spLocks noChangeArrowheads="1"/>
          </p:cNvSpPr>
          <p:nvPr/>
        </p:nvSpPr>
        <p:spPr bwMode="gray">
          <a:xfrm>
            <a:off x="2800098" y="1373719"/>
            <a:ext cx="295275" cy="295275"/>
          </a:xfrm>
          <a:prstGeom prst="ellipse">
            <a:avLst/>
          </a:prstGeom>
          <a:solidFill>
            <a:srgbClr val="E7D475"/>
          </a:solidFill>
          <a:ln w="9525" algn="ctr">
            <a:solidFill>
              <a:schemeClr val="bg1"/>
            </a:solidFill>
            <a:round/>
            <a:headEnd/>
            <a:tailEnd/>
          </a:ln>
        </p:spPr>
        <p:txBody>
          <a:bodyPr wrap="none" lIns="0" tIns="0" rIns="0" bIns="0" anchor="ctr"/>
          <a:lstStyle/>
          <a:p>
            <a:pPr algn="ctr"/>
            <a:r>
              <a:rPr lang="en-AU" sz="1400" b="1" dirty="0">
                <a:solidFill>
                  <a:srgbClr val="000000"/>
                </a:solidFill>
                <a:cs typeface="Arial" pitchFamily="34" charset="0"/>
              </a:rPr>
              <a:t>B</a:t>
            </a:r>
          </a:p>
        </p:txBody>
      </p:sp>
      <p:sp>
        <p:nvSpPr>
          <p:cNvPr id="17" name="NumberBall"/>
          <p:cNvSpPr>
            <a:spLocks noChangeArrowheads="1"/>
          </p:cNvSpPr>
          <p:nvPr/>
        </p:nvSpPr>
        <p:spPr bwMode="gray">
          <a:xfrm>
            <a:off x="4931418" y="1373719"/>
            <a:ext cx="295275" cy="295275"/>
          </a:xfrm>
          <a:prstGeom prst="ellipse">
            <a:avLst/>
          </a:prstGeom>
          <a:solidFill>
            <a:srgbClr val="E7D475"/>
          </a:solidFill>
          <a:ln w="9525" algn="ctr">
            <a:solidFill>
              <a:schemeClr val="bg1"/>
            </a:solidFill>
            <a:round/>
            <a:headEnd/>
            <a:tailEnd/>
          </a:ln>
        </p:spPr>
        <p:txBody>
          <a:bodyPr wrap="none" lIns="0" tIns="0" rIns="0" bIns="0" anchor="ctr"/>
          <a:lstStyle/>
          <a:p>
            <a:pPr algn="ctr"/>
            <a:r>
              <a:rPr lang="en-AU" sz="1400" b="1" dirty="0">
                <a:solidFill>
                  <a:srgbClr val="000000"/>
                </a:solidFill>
                <a:cs typeface="Arial" pitchFamily="34" charset="0"/>
              </a:rPr>
              <a:t>C</a:t>
            </a:r>
          </a:p>
        </p:txBody>
      </p:sp>
      <p:sp>
        <p:nvSpPr>
          <p:cNvPr id="18" name="NumberBall"/>
          <p:cNvSpPr>
            <a:spLocks noChangeArrowheads="1"/>
          </p:cNvSpPr>
          <p:nvPr/>
        </p:nvSpPr>
        <p:spPr bwMode="gray">
          <a:xfrm>
            <a:off x="6971029" y="1373719"/>
            <a:ext cx="295275" cy="295275"/>
          </a:xfrm>
          <a:prstGeom prst="ellipse">
            <a:avLst/>
          </a:prstGeom>
          <a:solidFill>
            <a:srgbClr val="E7D475"/>
          </a:solidFill>
          <a:ln w="9525" algn="ctr">
            <a:solidFill>
              <a:schemeClr val="bg1"/>
            </a:solidFill>
            <a:round/>
            <a:headEnd/>
            <a:tailEnd/>
          </a:ln>
        </p:spPr>
        <p:txBody>
          <a:bodyPr wrap="none" lIns="0" tIns="0" rIns="0" bIns="0" anchor="ctr"/>
          <a:lstStyle/>
          <a:p>
            <a:pPr algn="ctr"/>
            <a:r>
              <a:rPr lang="en-AU" sz="1400" b="1" dirty="0">
                <a:solidFill>
                  <a:srgbClr val="000000"/>
                </a:solidFill>
                <a:cs typeface="Arial" pitchFamily="34" charset="0"/>
              </a:rPr>
              <a:t>D</a:t>
            </a:r>
          </a:p>
        </p:txBody>
      </p:sp>
      <p:sp>
        <p:nvSpPr>
          <p:cNvPr id="22" name="Rectangle 21"/>
          <p:cNvSpPr/>
          <p:nvPr/>
        </p:nvSpPr>
        <p:spPr>
          <a:xfrm>
            <a:off x="1054100" y="2456228"/>
            <a:ext cx="3568700" cy="403040"/>
          </a:xfrm>
          <a:prstGeom prst="rect">
            <a:avLst/>
          </a:prstGeom>
          <a:solidFill>
            <a:schemeClr val="hlink"/>
          </a:solidFill>
          <a:ln w="9525" cap="flat" cmpd="sng" algn="ctr">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b="1" dirty="0">
                <a:solidFill>
                  <a:srgbClr val="000000"/>
                </a:solidFill>
                <a:cs typeface="Arial" pitchFamily="34" charset="0"/>
              </a:rPr>
              <a:t>% Workforce in Cultural and Creative industries</a:t>
            </a:r>
          </a:p>
        </p:txBody>
      </p:sp>
      <p:sp>
        <p:nvSpPr>
          <p:cNvPr id="24" name="Rectangle 23"/>
          <p:cNvSpPr/>
          <p:nvPr/>
        </p:nvSpPr>
        <p:spPr>
          <a:xfrm>
            <a:off x="7251700" y="2456228"/>
            <a:ext cx="1603142" cy="403040"/>
          </a:xfrm>
          <a:prstGeom prst="rect">
            <a:avLst/>
          </a:prstGeom>
          <a:solidFill>
            <a:schemeClr val="hlink"/>
          </a:solidFill>
          <a:ln w="9525" cap="flat" cmpd="sng" algn="ctr">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b="1" dirty="0">
                <a:solidFill>
                  <a:srgbClr val="000000"/>
                </a:solidFill>
                <a:cs typeface="Arial" pitchFamily="34" charset="0"/>
              </a:rPr>
              <a:t>Social media "buzz" score</a:t>
            </a:r>
          </a:p>
        </p:txBody>
      </p:sp>
      <p:sp>
        <p:nvSpPr>
          <p:cNvPr id="29" name="Rectangle 28"/>
          <p:cNvSpPr/>
          <p:nvPr/>
        </p:nvSpPr>
        <p:spPr>
          <a:xfrm>
            <a:off x="5209672" y="2456228"/>
            <a:ext cx="1603142" cy="403040"/>
          </a:xfrm>
          <a:prstGeom prst="rect">
            <a:avLst/>
          </a:prstGeom>
          <a:solidFill>
            <a:schemeClr val="hlink"/>
          </a:solidFill>
          <a:ln w="9525" cap="flat" cmpd="sng" algn="ctr">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b="1" dirty="0">
                <a:solidFill>
                  <a:srgbClr val="000000"/>
                </a:solidFill>
                <a:cs typeface="Arial" pitchFamily="34" charset="0"/>
              </a:rPr>
              <a:t>% Excellent reviews on TripAdvisor</a:t>
            </a:r>
          </a:p>
        </p:txBody>
      </p:sp>
      <p:sp>
        <p:nvSpPr>
          <p:cNvPr id="37" name="Rectangle 36"/>
          <p:cNvSpPr/>
          <p:nvPr/>
        </p:nvSpPr>
        <p:spPr>
          <a:xfrm>
            <a:off x="7251700" y="2973074"/>
            <a:ext cx="1603142" cy="403040"/>
          </a:xfrm>
          <a:prstGeom prst="rect">
            <a:avLst/>
          </a:prstGeom>
          <a:solidFill>
            <a:schemeClr val="hlink"/>
          </a:solidFill>
          <a:ln w="9525" cap="flat" cmpd="sng" algn="ctr">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b="1" dirty="0" smtClean="0">
                <a:solidFill>
                  <a:srgbClr val="000000"/>
                </a:solidFill>
                <a:cs typeface="Arial" pitchFamily="34" charset="0"/>
              </a:rPr>
              <a:t>Cultural Traveller </a:t>
            </a:r>
            <a:r>
              <a:rPr lang="en-AU" sz="1100" b="1" dirty="0">
                <a:solidFill>
                  <a:srgbClr val="000000"/>
                </a:solidFill>
                <a:cs typeface="Arial" pitchFamily="34" charset="0"/>
              </a:rPr>
              <a:t>Survey ranking</a:t>
            </a:r>
            <a:r>
              <a:rPr lang="en-AU" sz="1100" b="1" baseline="30000" dirty="0">
                <a:solidFill>
                  <a:srgbClr val="000000"/>
                </a:solidFill>
                <a:cs typeface="Arial" pitchFamily="34" charset="0"/>
              </a:rPr>
              <a:t>1</a:t>
            </a:r>
            <a:endParaRPr lang="en-AU" sz="1100" b="1" dirty="0">
              <a:solidFill>
                <a:srgbClr val="000000"/>
              </a:solidFill>
              <a:cs typeface="Arial" pitchFamily="34" charset="0"/>
            </a:endParaRPr>
          </a:p>
        </p:txBody>
      </p:sp>
      <p:sp>
        <p:nvSpPr>
          <p:cNvPr id="38" name="NumberBall"/>
          <p:cNvSpPr>
            <a:spLocks noChangeArrowheads="1"/>
          </p:cNvSpPr>
          <p:nvPr/>
        </p:nvSpPr>
        <p:spPr bwMode="gray">
          <a:xfrm>
            <a:off x="963056" y="2362103"/>
            <a:ext cx="180000" cy="180000"/>
          </a:xfrm>
          <a:prstGeom prst="ellipse">
            <a:avLst/>
          </a:prstGeom>
          <a:solidFill>
            <a:schemeClr val="tx2"/>
          </a:solidFill>
          <a:ln w="9525" algn="ctr">
            <a:solidFill>
              <a:schemeClr val="bg1"/>
            </a:solidFill>
            <a:round/>
            <a:headEnd/>
            <a:tailEnd/>
          </a:ln>
        </p:spPr>
        <p:txBody>
          <a:bodyPr wrap="none" lIns="0" tIns="0" rIns="0" bIns="0" anchor="ctr"/>
          <a:lstStyle/>
          <a:p>
            <a:pPr algn="ctr"/>
            <a:r>
              <a:rPr lang="en-AU" sz="1008" b="1" dirty="0">
                <a:solidFill>
                  <a:srgbClr val="FFFFFF"/>
                </a:solidFill>
                <a:cs typeface="Arial" pitchFamily="34" charset="0"/>
              </a:rPr>
              <a:t>1</a:t>
            </a:r>
          </a:p>
        </p:txBody>
      </p:sp>
      <p:sp>
        <p:nvSpPr>
          <p:cNvPr id="40" name="NumberBall"/>
          <p:cNvSpPr>
            <a:spLocks noChangeArrowheads="1"/>
          </p:cNvSpPr>
          <p:nvPr/>
        </p:nvSpPr>
        <p:spPr bwMode="gray">
          <a:xfrm>
            <a:off x="5119672" y="2362103"/>
            <a:ext cx="180000" cy="180000"/>
          </a:xfrm>
          <a:prstGeom prst="ellipse">
            <a:avLst/>
          </a:prstGeom>
          <a:solidFill>
            <a:schemeClr val="tx2"/>
          </a:solidFill>
          <a:ln w="9525" algn="ctr">
            <a:solidFill>
              <a:schemeClr val="bg1"/>
            </a:solidFill>
            <a:round/>
            <a:headEnd/>
            <a:tailEnd/>
          </a:ln>
        </p:spPr>
        <p:txBody>
          <a:bodyPr wrap="none" lIns="0" tIns="0" rIns="0" bIns="0" anchor="ctr"/>
          <a:lstStyle/>
          <a:p>
            <a:pPr algn="ctr"/>
            <a:r>
              <a:rPr lang="en-AU" sz="1008" b="1" dirty="0">
                <a:solidFill>
                  <a:srgbClr val="FFFFFF"/>
                </a:solidFill>
                <a:cs typeface="Arial" pitchFamily="34" charset="0"/>
              </a:rPr>
              <a:t>2</a:t>
            </a:r>
          </a:p>
        </p:txBody>
      </p:sp>
      <p:sp>
        <p:nvSpPr>
          <p:cNvPr id="41" name="NumberBall"/>
          <p:cNvSpPr>
            <a:spLocks noChangeArrowheads="1"/>
          </p:cNvSpPr>
          <p:nvPr/>
        </p:nvSpPr>
        <p:spPr bwMode="gray">
          <a:xfrm>
            <a:off x="7157246" y="2362103"/>
            <a:ext cx="180000" cy="180000"/>
          </a:xfrm>
          <a:prstGeom prst="ellipse">
            <a:avLst/>
          </a:prstGeom>
          <a:solidFill>
            <a:schemeClr val="tx2"/>
          </a:solidFill>
          <a:ln w="9525" algn="ctr">
            <a:solidFill>
              <a:schemeClr val="bg1"/>
            </a:solidFill>
            <a:round/>
            <a:headEnd/>
            <a:tailEnd/>
          </a:ln>
        </p:spPr>
        <p:txBody>
          <a:bodyPr wrap="none" lIns="0" tIns="0" rIns="0" bIns="0" anchor="ctr"/>
          <a:lstStyle/>
          <a:p>
            <a:pPr algn="ctr"/>
            <a:r>
              <a:rPr lang="en-AU" sz="1008" b="1" dirty="0">
                <a:solidFill>
                  <a:srgbClr val="FFFFFF"/>
                </a:solidFill>
                <a:cs typeface="Arial" pitchFamily="34" charset="0"/>
              </a:rPr>
              <a:t>4</a:t>
            </a:r>
          </a:p>
        </p:txBody>
      </p:sp>
      <p:sp>
        <p:nvSpPr>
          <p:cNvPr id="42" name="NumberBall"/>
          <p:cNvSpPr>
            <a:spLocks noChangeArrowheads="1"/>
          </p:cNvSpPr>
          <p:nvPr/>
        </p:nvSpPr>
        <p:spPr bwMode="gray">
          <a:xfrm>
            <a:off x="7156666" y="2881353"/>
            <a:ext cx="180000" cy="180000"/>
          </a:xfrm>
          <a:prstGeom prst="ellipse">
            <a:avLst/>
          </a:prstGeom>
          <a:solidFill>
            <a:schemeClr val="tx2"/>
          </a:solidFill>
          <a:ln w="9525" algn="ctr">
            <a:solidFill>
              <a:schemeClr val="bg1"/>
            </a:solidFill>
            <a:round/>
            <a:headEnd/>
            <a:tailEnd/>
          </a:ln>
        </p:spPr>
        <p:txBody>
          <a:bodyPr wrap="none" lIns="0" tIns="0" rIns="0" bIns="0" anchor="ctr"/>
          <a:lstStyle/>
          <a:p>
            <a:pPr algn="ctr"/>
            <a:r>
              <a:rPr lang="en-AU" sz="1008" b="1" dirty="0">
                <a:solidFill>
                  <a:srgbClr val="FFFFFF"/>
                </a:solidFill>
                <a:cs typeface="Arial" pitchFamily="34" charset="0"/>
              </a:rPr>
              <a:t>5</a:t>
            </a:r>
          </a:p>
        </p:txBody>
      </p:sp>
      <p:sp>
        <p:nvSpPr>
          <p:cNvPr id="50" name="Rectangle 49"/>
          <p:cNvSpPr/>
          <p:nvPr/>
        </p:nvSpPr>
        <p:spPr>
          <a:xfrm>
            <a:off x="952500" y="4981937"/>
            <a:ext cx="8001000" cy="689589"/>
          </a:xfrm>
          <a:prstGeom prst="rect">
            <a:avLst/>
          </a:prstGeom>
          <a:solidFill>
            <a:srgbClr val="79A2B3"/>
          </a:solidFill>
          <a:ln w="9525">
            <a:solidFill>
              <a:srgbClr val="79A2B3"/>
            </a:solidFill>
          </a:ln>
          <a:effectLst/>
        </p:spPr>
        <p:style>
          <a:lnRef idx="2">
            <a:schemeClr val="accent1">
              <a:shade val="50000"/>
            </a:schemeClr>
          </a:lnRef>
          <a:fillRef idx="1">
            <a:schemeClr val="accent1"/>
          </a:fillRef>
          <a:effectRef idx="0">
            <a:schemeClr val="accent1"/>
          </a:effectRef>
          <a:fontRef idx="minor">
            <a:schemeClr val="lt1"/>
          </a:fontRef>
        </p:style>
        <p:txBody>
          <a:bodyPr lIns="108000" tIns="90000" rIns="18000" bIns="90000" rtlCol="0" anchor="ctr" anchorCtr="0"/>
          <a:lstStyle/>
          <a:p>
            <a:pPr algn="ctr"/>
            <a:endParaRPr lang="en-AU" sz="1400" b="1" dirty="0">
              <a:solidFill>
                <a:srgbClr val="FFFFFF"/>
              </a:solidFill>
              <a:cs typeface="Arial" pitchFamily="34" charset="0"/>
            </a:endParaRPr>
          </a:p>
        </p:txBody>
      </p:sp>
      <p:sp>
        <p:nvSpPr>
          <p:cNvPr id="51" name="NumberBall"/>
          <p:cNvSpPr>
            <a:spLocks noChangeArrowheads="1"/>
          </p:cNvSpPr>
          <p:nvPr/>
        </p:nvSpPr>
        <p:spPr bwMode="gray">
          <a:xfrm>
            <a:off x="763121" y="4862624"/>
            <a:ext cx="295275" cy="295275"/>
          </a:xfrm>
          <a:prstGeom prst="ellipse">
            <a:avLst/>
          </a:prstGeom>
          <a:solidFill>
            <a:srgbClr val="E7D475"/>
          </a:solidFill>
          <a:ln w="9525" algn="ctr">
            <a:solidFill>
              <a:schemeClr val="bg1"/>
            </a:solidFill>
            <a:round/>
            <a:headEnd/>
            <a:tailEnd/>
          </a:ln>
        </p:spPr>
        <p:txBody>
          <a:bodyPr wrap="none" lIns="0" tIns="0" rIns="0" bIns="0" anchor="ctr"/>
          <a:lstStyle/>
          <a:p>
            <a:pPr algn="ctr"/>
            <a:r>
              <a:rPr lang="en-AU" sz="1400" b="1" dirty="0">
                <a:solidFill>
                  <a:srgbClr val="000000"/>
                </a:solidFill>
                <a:cs typeface="Arial" pitchFamily="34" charset="0"/>
              </a:rPr>
              <a:t>F</a:t>
            </a:r>
          </a:p>
        </p:txBody>
      </p:sp>
      <p:sp>
        <p:nvSpPr>
          <p:cNvPr id="52" name="Rectangle 51"/>
          <p:cNvSpPr/>
          <p:nvPr/>
        </p:nvSpPr>
        <p:spPr>
          <a:xfrm>
            <a:off x="952500" y="4156416"/>
            <a:ext cx="8015230" cy="689589"/>
          </a:xfrm>
          <a:prstGeom prst="rect">
            <a:avLst/>
          </a:prstGeom>
          <a:solidFill>
            <a:srgbClr val="79A2B3"/>
          </a:solidFill>
          <a:ln w="9525">
            <a:solidFill>
              <a:srgbClr val="79A2B3"/>
            </a:solidFill>
          </a:ln>
          <a:effectLst/>
        </p:spPr>
        <p:style>
          <a:lnRef idx="2">
            <a:schemeClr val="accent1">
              <a:shade val="50000"/>
            </a:schemeClr>
          </a:lnRef>
          <a:fillRef idx="1">
            <a:schemeClr val="accent1"/>
          </a:fillRef>
          <a:effectRef idx="0">
            <a:schemeClr val="accent1"/>
          </a:effectRef>
          <a:fontRef idx="minor">
            <a:schemeClr val="lt1"/>
          </a:fontRef>
        </p:style>
        <p:txBody>
          <a:bodyPr lIns="108000" tIns="90000" rIns="18000" bIns="90000" rtlCol="0" anchor="ctr" anchorCtr="0"/>
          <a:lstStyle/>
          <a:p>
            <a:pPr algn="ctr"/>
            <a:endParaRPr lang="en-AU" sz="1400" b="1" dirty="0">
              <a:solidFill>
                <a:srgbClr val="FFFFFF"/>
              </a:solidFill>
              <a:cs typeface="Arial" pitchFamily="34" charset="0"/>
            </a:endParaRPr>
          </a:p>
        </p:txBody>
      </p:sp>
      <p:sp>
        <p:nvSpPr>
          <p:cNvPr id="53" name="NumberBall"/>
          <p:cNvSpPr>
            <a:spLocks noChangeArrowheads="1"/>
          </p:cNvSpPr>
          <p:nvPr/>
        </p:nvSpPr>
        <p:spPr bwMode="gray">
          <a:xfrm>
            <a:off x="763121" y="3995539"/>
            <a:ext cx="295275" cy="295275"/>
          </a:xfrm>
          <a:prstGeom prst="ellipse">
            <a:avLst/>
          </a:prstGeom>
          <a:solidFill>
            <a:srgbClr val="E7D475"/>
          </a:solidFill>
          <a:ln w="9525" algn="ctr">
            <a:solidFill>
              <a:schemeClr val="bg1"/>
            </a:solidFill>
            <a:round/>
            <a:headEnd/>
            <a:tailEnd/>
          </a:ln>
        </p:spPr>
        <p:txBody>
          <a:bodyPr wrap="none" lIns="0" tIns="0" rIns="0" bIns="0" anchor="ctr"/>
          <a:lstStyle/>
          <a:p>
            <a:pPr algn="ctr"/>
            <a:r>
              <a:rPr lang="en-AU" sz="1400" b="1" dirty="0">
                <a:solidFill>
                  <a:srgbClr val="000000"/>
                </a:solidFill>
                <a:cs typeface="Arial" pitchFamily="34" charset="0"/>
              </a:rPr>
              <a:t>E</a:t>
            </a:r>
          </a:p>
        </p:txBody>
      </p:sp>
      <p:sp>
        <p:nvSpPr>
          <p:cNvPr id="54" name="Rectangle 53"/>
          <p:cNvSpPr/>
          <p:nvPr/>
        </p:nvSpPr>
        <p:spPr>
          <a:xfrm>
            <a:off x="973133" y="4146034"/>
            <a:ext cx="1681167" cy="552966"/>
          </a:xfrm>
          <a:prstGeom prst="rect">
            <a:avLst/>
          </a:prstGeom>
        </p:spPr>
        <p:txBody>
          <a:bodyPr wrap="square">
            <a:noAutofit/>
          </a:bodyPr>
          <a:lstStyle/>
          <a:p>
            <a:r>
              <a:rPr lang="en-AU" sz="1400" b="1" dirty="0">
                <a:solidFill>
                  <a:srgbClr val="FFFFFF"/>
                </a:solidFill>
                <a:cs typeface="Arial" pitchFamily="34" charset="0"/>
              </a:rPr>
              <a:t>The broader city environment is attractive</a:t>
            </a:r>
          </a:p>
        </p:txBody>
      </p:sp>
      <p:sp>
        <p:nvSpPr>
          <p:cNvPr id="55" name="Rectangle 54"/>
          <p:cNvSpPr/>
          <p:nvPr/>
        </p:nvSpPr>
        <p:spPr>
          <a:xfrm>
            <a:off x="985833" y="5060434"/>
            <a:ext cx="1681167" cy="552966"/>
          </a:xfrm>
          <a:prstGeom prst="rect">
            <a:avLst/>
          </a:prstGeom>
        </p:spPr>
        <p:txBody>
          <a:bodyPr wrap="square">
            <a:noAutofit/>
          </a:bodyPr>
          <a:lstStyle/>
          <a:p>
            <a:r>
              <a:rPr lang="en-AU" sz="1400" b="1" dirty="0">
                <a:solidFill>
                  <a:srgbClr val="FFFFFF"/>
                </a:solidFill>
                <a:cs typeface="Arial" pitchFamily="34" charset="0"/>
              </a:rPr>
              <a:t>The sector is well governed</a:t>
            </a:r>
          </a:p>
        </p:txBody>
      </p:sp>
      <p:sp>
        <p:nvSpPr>
          <p:cNvPr id="68" name="Callout"/>
          <p:cNvSpPr>
            <a:spLocks noChangeArrowheads="1"/>
          </p:cNvSpPr>
          <p:nvPr/>
        </p:nvSpPr>
        <p:spPr bwMode="gray">
          <a:xfrm>
            <a:off x="4913407" y="4640836"/>
            <a:ext cx="3889070" cy="563563"/>
          </a:xfrm>
          <a:prstGeom prst="rect">
            <a:avLst/>
          </a:prstGeom>
          <a:solidFill>
            <a:schemeClr val="accent1"/>
          </a:solidFill>
          <a:ln w="9525" algn="ctr">
            <a:solidFill>
              <a:srgbClr val="4D4D4D"/>
            </a:solidFill>
            <a:miter lim="800000"/>
            <a:headEnd/>
            <a:tailEnd/>
          </a:ln>
        </p:spPr>
        <p:txBody>
          <a:bodyPr tIns="91440" bIns="91440" anchor="ctr"/>
          <a:lstStyle/>
          <a:p>
            <a:pPr algn="ctr"/>
            <a:r>
              <a:rPr lang="en-AU" sz="1100" i="1" dirty="0">
                <a:solidFill>
                  <a:srgbClr val="000000"/>
                </a:solidFill>
                <a:cs typeface="Arial" pitchFamily="34" charset="0"/>
              </a:rPr>
              <a:t>No metrics have been included for these dimensions because they </a:t>
            </a:r>
            <a:r>
              <a:rPr lang="en-AU" sz="1100" i="1" dirty="0" smtClean="0">
                <a:solidFill>
                  <a:srgbClr val="000000"/>
                </a:solidFill>
                <a:cs typeface="Arial" pitchFamily="34" charset="0"/>
              </a:rPr>
              <a:t>less directly </a:t>
            </a:r>
            <a:r>
              <a:rPr lang="en-AU" sz="1100" i="1" dirty="0">
                <a:solidFill>
                  <a:srgbClr val="000000"/>
                </a:solidFill>
                <a:cs typeface="Arial" pitchFamily="34" charset="0"/>
              </a:rPr>
              <a:t>relate to the city's attractiveness for creative professionals and cultural visitors</a:t>
            </a:r>
          </a:p>
        </p:txBody>
      </p:sp>
      <p:cxnSp>
        <p:nvCxnSpPr>
          <p:cNvPr id="69" name="AutoShape 3"/>
          <p:cNvCxnSpPr>
            <a:cxnSpLocks noChangeShapeType="1"/>
            <a:stCxn id="68" idx="1"/>
          </p:cNvCxnSpPr>
          <p:nvPr/>
        </p:nvCxnSpPr>
        <p:spPr bwMode="gray">
          <a:xfrm flipH="1" flipV="1">
            <a:off x="4508501" y="4571522"/>
            <a:ext cx="404906" cy="351096"/>
          </a:xfrm>
          <a:prstGeom prst="straightConnector1">
            <a:avLst/>
          </a:prstGeom>
          <a:noFill/>
          <a:ln w="9525">
            <a:solidFill>
              <a:srgbClr val="4D4D4D"/>
            </a:solidFill>
            <a:round/>
            <a:headEnd/>
            <a:tailEnd/>
          </a:ln>
        </p:spPr>
      </p:cxnSp>
      <p:cxnSp>
        <p:nvCxnSpPr>
          <p:cNvPr id="71" name="AutoShape 3"/>
          <p:cNvCxnSpPr>
            <a:cxnSpLocks noChangeShapeType="1"/>
            <a:stCxn id="68" idx="1"/>
          </p:cNvCxnSpPr>
          <p:nvPr/>
        </p:nvCxnSpPr>
        <p:spPr bwMode="gray">
          <a:xfrm flipH="1">
            <a:off x="4495801" y="4922618"/>
            <a:ext cx="417606" cy="372804"/>
          </a:xfrm>
          <a:prstGeom prst="straightConnector1">
            <a:avLst/>
          </a:prstGeom>
          <a:noFill/>
          <a:ln w="9525">
            <a:solidFill>
              <a:srgbClr val="4D4D4D"/>
            </a:solidFill>
            <a:round/>
            <a:headEnd/>
            <a:tailEnd/>
          </a:ln>
        </p:spPr>
      </p:cxnSp>
      <p:sp>
        <p:nvSpPr>
          <p:cNvPr id="33" name="Rectangle 32"/>
          <p:cNvSpPr/>
          <p:nvPr/>
        </p:nvSpPr>
        <p:spPr>
          <a:xfrm>
            <a:off x="5226693" y="2973074"/>
            <a:ext cx="1603142" cy="403040"/>
          </a:xfrm>
          <a:prstGeom prst="rect">
            <a:avLst/>
          </a:prstGeom>
          <a:solidFill>
            <a:schemeClr val="hlink"/>
          </a:solidFill>
          <a:ln w="9525" cap="flat" cmpd="sng" algn="ctr">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b="1" dirty="0">
                <a:solidFill>
                  <a:srgbClr val="000000"/>
                </a:solidFill>
                <a:cs typeface="Arial" pitchFamily="34" charset="0"/>
              </a:rPr>
              <a:t># Times listed in expert 'Top' lists</a:t>
            </a:r>
          </a:p>
        </p:txBody>
      </p:sp>
      <p:sp>
        <p:nvSpPr>
          <p:cNvPr id="34" name="NumberBall"/>
          <p:cNvSpPr>
            <a:spLocks noChangeArrowheads="1"/>
          </p:cNvSpPr>
          <p:nvPr/>
        </p:nvSpPr>
        <p:spPr bwMode="gray">
          <a:xfrm>
            <a:off x="5136693" y="2881353"/>
            <a:ext cx="180000" cy="180000"/>
          </a:xfrm>
          <a:prstGeom prst="ellipse">
            <a:avLst/>
          </a:prstGeom>
          <a:solidFill>
            <a:schemeClr val="tx2"/>
          </a:solidFill>
          <a:ln w="9525" algn="ctr">
            <a:solidFill>
              <a:schemeClr val="bg1"/>
            </a:solidFill>
            <a:round/>
            <a:headEnd/>
            <a:tailEnd/>
          </a:ln>
        </p:spPr>
        <p:txBody>
          <a:bodyPr wrap="none" lIns="0" tIns="0" rIns="0" bIns="0" anchor="ctr"/>
          <a:lstStyle/>
          <a:p>
            <a:pPr algn="ctr"/>
            <a:r>
              <a:rPr lang="en-AU" sz="1008" b="1" dirty="0">
                <a:solidFill>
                  <a:srgbClr val="FFFFFF"/>
                </a:solidFill>
                <a:cs typeface="Arial" pitchFamily="34" charset="0"/>
              </a:rPr>
              <a:t>3</a:t>
            </a:r>
          </a:p>
        </p:txBody>
      </p:sp>
      <p:sp>
        <p:nvSpPr>
          <p:cNvPr id="35" name="takeaway_box"/>
          <p:cNvSpPr>
            <a:spLocks noChangeArrowheads="1"/>
          </p:cNvSpPr>
          <p:nvPr/>
        </p:nvSpPr>
        <p:spPr bwMode="gray">
          <a:xfrm>
            <a:off x="1982788" y="5776913"/>
            <a:ext cx="5942012" cy="531812"/>
          </a:xfrm>
          <a:prstGeom prst="rect">
            <a:avLst/>
          </a:prstGeom>
          <a:solidFill>
            <a:schemeClr val="tx2"/>
          </a:solidFill>
          <a:ln w="9525" algn="ctr">
            <a:solidFill>
              <a:schemeClr val="tx2"/>
            </a:solidFill>
            <a:miter lim="800000"/>
            <a:headEnd type="none" w="lg" len="lg"/>
            <a:tailEnd type="none" w="lg" len="lg"/>
          </a:ln>
        </p:spPr>
        <p:txBody>
          <a:bodyPr anchor="ctr" anchorCtr="1"/>
          <a:lstStyle/>
          <a:p>
            <a:pPr algn="ctr"/>
            <a:r>
              <a:rPr lang="en-AU" sz="1600" b="1" dirty="0" smtClean="0">
                <a:solidFill>
                  <a:srgbClr val="FFFFFF"/>
                </a:solidFill>
                <a:latin typeface="Arial" pitchFamily="34" charset="0"/>
                <a:cs typeface="Arial" pitchFamily="34" charset="0"/>
              </a:rPr>
              <a:t>Index measures performance against 38 cities globally</a:t>
            </a:r>
            <a:endParaRPr lang="en-AU" sz="1600" b="1" dirty="0">
              <a:solidFill>
                <a:srgbClr val="FFFFFF"/>
              </a:solidFill>
              <a:latin typeface="Arial" pitchFamily="34" charset="0"/>
              <a:cs typeface="Arial" pitchFamily="34" charset="0"/>
            </a:endParaRPr>
          </a:p>
        </p:txBody>
      </p:sp>
      <p:sp>
        <p:nvSpPr>
          <p:cNvPr id="39"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smtClean="0">
                <a:solidFill>
                  <a:srgbClr val="000000"/>
                </a:solidFill>
                <a:latin typeface="Arial" pitchFamily="34" charset="0"/>
                <a:cs typeface="Arial" pitchFamily="34" charset="0"/>
              </a:rPr>
              <a:t>1. Cultural Traveller Survey: Over 1000 respondents from ten key future markets (Australia, New Zealand, China, India, Malaysia, Hong Kong, Singapore, U.K., France, United States) were asked to choose their top 10 cultural and creative destinations and subsequently rank them from 1 (most preferred) to 10 (least preferred)  </a:t>
            </a:r>
            <a:endParaRPr lang="en-AU" sz="800" dirty="0">
              <a:solidFill>
                <a:srgbClr val="000000"/>
              </a:solidFill>
              <a:latin typeface="Arial" pitchFamily="34" charset="0"/>
              <a:cs typeface="Arial" pitchFamily="34" charset="0"/>
            </a:endParaRPr>
          </a:p>
        </p:txBody>
      </p:sp>
      <p:sp>
        <p:nvSpPr>
          <p:cNvPr id="36" name="TextBox 35"/>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43" name="Rectangle 42"/>
          <p:cNvSpPr/>
          <p:nvPr/>
        </p:nvSpPr>
        <p:spPr>
          <a:xfrm>
            <a:off x="4380555"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3743326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tretch>
            <a:fillRect/>
          </a:stretch>
        </p:blipFill>
        <p:spPr>
          <a:xfrm>
            <a:off x="5337175" y="2140428"/>
            <a:ext cx="4112825" cy="3192441"/>
          </a:xfrm>
          <a:prstGeom prst="rect">
            <a:avLst/>
          </a:prstGeom>
        </p:spPr>
      </p:pic>
      <p:pic>
        <p:nvPicPr>
          <p:cNvPr id="3" name="Picture 2"/>
          <p:cNvPicPr>
            <a:picLocks noChangeAspect="1"/>
          </p:cNvPicPr>
          <p:nvPr/>
        </p:nvPicPr>
        <p:blipFill>
          <a:blip r:embed="rId3" cstate="print"/>
          <a:stretch>
            <a:fillRect/>
          </a:stretch>
        </p:blipFill>
        <p:spPr>
          <a:xfrm>
            <a:off x="455613" y="2140428"/>
            <a:ext cx="4113212" cy="3752156"/>
          </a:xfrm>
          <a:prstGeom prst="rect">
            <a:avLst/>
          </a:prstGeom>
        </p:spPr>
      </p:pic>
      <p:sp>
        <p:nvSpPr>
          <p:cNvPr id="9" name="ColumnHeader"/>
          <p:cNvSpPr>
            <a:spLocks noChangeArrowheads="1"/>
          </p:cNvSpPr>
          <p:nvPr/>
        </p:nvSpPr>
        <p:spPr bwMode="gray">
          <a:xfrm>
            <a:off x="455613" y="1638240"/>
            <a:ext cx="4113212" cy="400110"/>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wrap="square" tIns="91440" bIns="91440" anchor="b">
            <a:spAutoFit/>
          </a:bodyPr>
          <a:lstStyle/>
          <a:p>
            <a:pPr algn="ctr"/>
            <a:r>
              <a:rPr lang="en-AU" sz="1400" b="1" dirty="0">
                <a:solidFill>
                  <a:srgbClr val="000000"/>
                </a:solidFill>
                <a:cs typeface="Arial" pitchFamily="34" charset="0"/>
              </a:rPr>
              <a:t>Melbourne ranks first of 4 cities in Australia</a:t>
            </a:r>
          </a:p>
        </p:txBody>
      </p:sp>
      <p:sp>
        <p:nvSpPr>
          <p:cNvPr id="2" name="Title 1"/>
          <p:cNvSpPr>
            <a:spLocks noGrp="1"/>
          </p:cNvSpPr>
          <p:nvPr>
            <p:ph type="title"/>
          </p:nvPr>
        </p:nvSpPr>
        <p:spPr/>
        <p:txBody>
          <a:bodyPr/>
          <a:lstStyle/>
          <a:p>
            <a:r>
              <a:rPr lang="en-AU" dirty="0" smtClean="0"/>
              <a:t>Melbourne currently ranks first in Australia, third in Asia ...</a:t>
            </a:r>
            <a:endParaRPr lang="en-AU" dirty="0"/>
          </a:p>
        </p:txBody>
      </p:sp>
      <p:sp>
        <p:nvSpPr>
          <p:cNvPr id="11" name="ColumnHeader"/>
          <p:cNvSpPr>
            <a:spLocks noChangeArrowheads="1"/>
          </p:cNvSpPr>
          <p:nvPr/>
        </p:nvSpPr>
        <p:spPr bwMode="gray">
          <a:xfrm>
            <a:off x="5337175" y="1638240"/>
            <a:ext cx="4113213" cy="400110"/>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wrap="square" tIns="91440" bIns="91440" anchor="b">
            <a:spAutoFit/>
          </a:bodyPr>
          <a:lstStyle/>
          <a:p>
            <a:pPr algn="ctr"/>
            <a:r>
              <a:rPr lang="en-AU" sz="1400" b="1" dirty="0">
                <a:solidFill>
                  <a:srgbClr val="000000"/>
                </a:solidFill>
                <a:cs typeface="Arial" pitchFamily="34" charset="0"/>
              </a:rPr>
              <a:t>Melbourne ranks third of 14 cities in Asia</a:t>
            </a:r>
          </a:p>
        </p:txBody>
      </p:sp>
      <p:sp>
        <p:nvSpPr>
          <p:cNvPr id="31" name="clipart_drawncirclegreen"/>
          <p:cNvSpPr>
            <a:spLocks/>
          </p:cNvSpPr>
          <p:nvPr/>
        </p:nvSpPr>
        <p:spPr bwMode="gray">
          <a:xfrm>
            <a:off x="8119987" y="4764842"/>
            <a:ext cx="613652" cy="39619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hlink"/>
          </a:solidFill>
          <a:ln w="9525">
            <a:solidFill>
              <a:schemeClr val="hlink"/>
            </a:solidFill>
            <a:round/>
            <a:headEnd/>
            <a:tailEnd/>
          </a:ln>
        </p:spPr>
        <p:txBody>
          <a:bodyPr tIns="91440" bIns="91440" anchor="ctr"/>
          <a:lstStyle/>
          <a:p>
            <a:pPr algn="ctr"/>
            <a:endParaRPr lang="en-AU" sz="1400" b="1" dirty="0">
              <a:solidFill>
                <a:srgbClr val="000000"/>
              </a:solidFill>
              <a:cs typeface="Arial" pitchFamily="34" charset="0"/>
            </a:endParaRPr>
          </a:p>
        </p:txBody>
      </p:sp>
      <p:sp>
        <p:nvSpPr>
          <p:cNvPr id="40" name="Callout"/>
          <p:cNvSpPr>
            <a:spLocks noChangeArrowheads="1"/>
          </p:cNvSpPr>
          <p:nvPr/>
        </p:nvSpPr>
        <p:spPr bwMode="gray">
          <a:xfrm>
            <a:off x="734042" y="4928907"/>
            <a:ext cx="1787375" cy="522142"/>
          </a:xfrm>
          <a:prstGeom prst="rect">
            <a:avLst/>
          </a:prstGeom>
          <a:solidFill>
            <a:schemeClr val="accent1"/>
          </a:solidFill>
          <a:ln w="9525" algn="ctr">
            <a:solidFill>
              <a:schemeClr val="bg2"/>
            </a:solidFill>
            <a:miter lim="800000"/>
            <a:headEnd/>
            <a:tailEnd/>
          </a:ln>
        </p:spPr>
        <p:txBody>
          <a:bodyPr tIns="91440" bIns="91440" anchor="ctr"/>
          <a:lstStyle/>
          <a:p>
            <a:pPr algn="ctr"/>
            <a:r>
              <a:rPr lang="en-AU" sz="1000" b="1" dirty="0">
                <a:solidFill>
                  <a:srgbClr val="000000"/>
                </a:solidFill>
                <a:cs typeface="Arial" pitchFamily="34" charset="0"/>
              </a:rPr>
              <a:t>Sydney</a:t>
            </a:r>
            <a:r>
              <a:rPr lang="en-AU" sz="1000" dirty="0">
                <a:solidFill>
                  <a:srgbClr val="000000"/>
                </a:solidFill>
                <a:cs typeface="Arial" pitchFamily="34" charset="0"/>
              </a:rPr>
              <a:t>, with an overall score of 24, is </a:t>
            </a:r>
            <a:r>
              <a:rPr lang="en-AU" sz="1000" dirty="0" smtClean="0">
                <a:solidFill>
                  <a:srgbClr val="000000"/>
                </a:solidFill>
                <a:cs typeface="Arial" pitchFamily="34" charset="0"/>
              </a:rPr>
              <a:t>3</a:t>
            </a:r>
            <a:r>
              <a:rPr lang="en-AU" sz="1000" b="1" dirty="0" smtClean="0">
                <a:solidFill>
                  <a:srgbClr val="000000"/>
                </a:solidFill>
                <a:cs typeface="Arial" pitchFamily="34" charset="0"/>
              </a:rPr>
              <a:t> </a:t>
            </a:r>
            <a:r>
              <a:rPr lang="en-AU" sz="1000" b="1" dirty="0">
                <a:solidFill>
                  <a:srgbClr val="000000"/>
                </a:solidFill>
                <a:cs typeface="Arial" pitchFamily="34" charset="0"/>
              </a:rPr>
              <a:t>points behind Melbourne</a:t>
            </a:r>
            <a:r>
              <a:rPr lang="en-AU" sz="1000" dirty="0">
                <a:solidFill>
                  <a:srgbClr val="000000"/>
                </a:solidFill>
                <a:cs typeface="Arial" pitchFamily="34" charset="0"/>
              </a:rPr>
              <a:t> (27) </a:t>
            </a:r>
          </a:p>
        </p:txBody>
      </p:sp>
      <p:cxnSp>
        <p:nvCxnSpPr>
          <p:cNvPr id="41" name="AutoShape 3"/>
          <p:cNvCxnSpPr>
            <a:cxnSpLocks noChangeShapeType="1"/>
            <a:stCxn id="40" idx="3"/>
            <a:endCxn id="42" idx="1"/>
          </p:cNvCxnSpPr>
          <p:nvPr/>
        </p:nvCxnSpPr>
        <p:spPr bwMode="gray">
          <a:xfrm flipV="1">
            <a:off x="2521417" y="4636875"/>
            <a:ext cx="1549651" cy="553103"/>
          </a:xfrm>
          <a:prstGeom prst="straightConnector1">
            <a:avLst/>
          </a:prstGeom>
          <a:noFill/>
          <a:ln w="9525">
            <a:solidFill>
              <a:schemeClr val="bg2"/>
            </a:solidFill>
            <a:round/>
            <a:headEnd/>
            <a:tailEnd type="stealth"/>
          </a:ln>
        </p:spPr>
      </p:cxnSp>
      <p:sp>
        <p:nvSpPr>
          <p:cNvPr id="27" name="clipart_drawncirclegreen"/>
          <p:cNvSpPr>
            <a:spLocks/>
          </p:cNvSpPr>
          <p:nvPr/>
        </p:nvSpPr>
        <p:spPr bwMode="gray">
          <a:xfrm>
            <a:off x="3135069" y="4851253"/>
            <a:ext cx="843534" cy="655477"/>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hlink"/>
          </a:solidFill>
          <a:ln w="9525">
            <a:solidFill>
              <a:schemeClr val="hlink"/>
            </a:solidFill>
            <a:round/>
            <a:headEnd/>
            <a:tailEnd/>
          </a:ln>
        </p:spPr>
        <p:txBody>
          <a:bodyPr tIns="91440" bIns="91440" anchor="ctr"/>
          <a:lstStyle/>
          <a:p>
            <a:pPr algn="ctr"/>
            <a:endParaRPr lang="en-AU" sz="1400" b="1" dirty="0">
              <a:solidFill>
                <a:srgbClr val="000000"/>
              </a:solidFill>
              <a:cs typeface="Arial" pitchFamily="34" charset="0"/>
            </a:endParaRPr>
          </a:p>
        </p:txBody>
      </p:sp>
      <p:sp>
        <p:nvSpPr>
          <p:cNvPr id="52" name="Callout"/>
          <p:cNvSpPr>
            <a:spLocks noChangeArrowheads="1"/>
          </p:cNvSpPr>
          <p:nvPr/>
        </p:nvSpPr>
        <p:spPr bwMode="gray">
          <a:xfrm>
            <a:off x="5289270" y="4538949"/>
            <a:ext cx="1934893" cy="1685581"/>
          </a:xfrm>
          <a:prstGeom prst="rect">
            <a:avLst/>
          </a:prstGeom>
          <a:solidFill>
            <a:schemeClr val="accent1"/>
          </a:solidFill>
          <a:ln w="9525" algn="ctr">
            <a:solidFill>
              <a:schemeClr val="bg2"/>
            </a:solidFill>
            <a:miter lim="800000"/>
            <a:headEnd/>
            <a:tailEnd/>
          </a:ln>
        </p:spPr>
        <p:txBody>
          <a:bodyPr tIns="91440" bIns="91440" anchor="ctr"/>
          <a:lstStyle/>
          <a:p>
            <a:pPr algn="ctr"/>
            <a:r>
              <a:rPr lang="en-AU" sz="1000" b="1" dirty="0">
                <a:solidFill>
                  <a:srgbClr val="000000"/>
                </a:solidFill>
                <a:cs typeface="Arial" pitchFamily="34" charset="0"/>
              </a:rPr>
              <a:t>Tokyo </a:t>
            </a:r>
            <a:r>
              <a:rPr lang="en-AU" sz="1000" dirty="0" smtClean="0">
                <a:solidFill>
                  <a:srgbClr val="000000"/>
                </a:solidFill>
                <a:cs typeface="Arial" pitchFamily="34" charset="0"/>
              </a:rPr>
              <a:t>(a key source for new trends in creative industries such as anime and </a:t>
            </a:r>
            <a:r>
              <a:rPr lang="en-AU" sz="1000" dirty="0" err="1" smtClean="0">
                <a:solidFill>
                  <a:srgbClr val="000000"/>
                </a:solidFill>
                <a:cs typeface="Arial" pitchFamily="34" charset="0"/>
              </a:rPr>
              <a:t>manga</a:t>
            </a:r>
            <a:r>
              <a:rPr lang="en-AU" sz="1000" dirty="0" smtClean="0">
                <a:solidFill>
                  <a:srgbClr val="000000"/>
                </a:solidFill>
                <a:cs typeface="Arial" pitchFamily="34" charset="0"/>
              </a:rPr>
              <a:t>, fashion and design) </a:t>
            </a:r>
            <a:r>
              <a:rPr lang="en-AU" sz="1000" b="1" dirty="0" smtClean="0">
                <a:solidFill>
                  <a:srgbClr val="000000"/>
                </a:solidFill>
                <a:cs typeface="Arial" pitchFamily="34" charset="0"/>
              </a:rPr>
              <a:t>and Mumbai </a:t>
            </a:r>
            <a:r>
              <a:rPr lang="en-AU" sz="1000" dirty="0" smtClean="0">
                <a:solidFill>
                  <a:srgbClr val="000000"/>
                </a:solidFill>
                <a:cs typeface="Arial" pitchFamily="34" charset="0"/>
              </a:rPr>
              <a:t>(home of </a:t>
            </a:r>
            <a:r>
              <a:rPr lang="en-AU" sz="1000" dirty="0" err="1" smtClean="0">
                <a:solidFill>
                  <a:srgbClr val="000000"/>
                </a:solidFill>
                <a:cs typeface="Arial" pitchFamily="34" charset="0"/>
              </a:rPr>
              <a:t>Bollywood</a:t>
            </a:r>
            <a:r>
              <a:rPr lang="en-AU" sz="1000" dirty="0" smtClean="0">
                <a:solidFill>
                  <a:srgbClr val="000000"/>
                </a:solidFill>
                <a:cs typeface="Arial" pitchFamily="34" charset="0"/>
              </a:rPr>
              <a:t>) </a:t>
            </a:r>
            <a:r>
              <a:rPr lang="en-AU" sz="1000" b="1" dirty="0" smtClean="0">
                <a:solidFill>
                  <a:srgbClr val="000000"/>
                </a:solidFill>
                <a:cs typeface="Arial" pitchFamily="34" charset="0"/>
              </a:rPr>
              <a:t>lead </a:t>
            </a:r>
            <a:r>
              <a:rPr lang="en-AU" sz="1000" b="1" dirty="0">
                <a:solidFill>
                  <a:srgbClr val="000000"/>
                </a:solidFill>
                <a:cs typeface="Arial" pitchFamily="34" charset="0"/>
              </a:rPr>
              <a:t>in Asia, </a:t>
            </a:r>
            <a:r>
              <a:rPr lang="en-AU" sz="1000" dirty="0">
                <a:solidFill>
                  <a:srgbClr val="000000"/>
                </a:solidFill>
                <a:cs typeface="Arial" pitchFamily="34" charset="0"/>
              </a:rPr>
              <a:t>with a score of 31 and 28, respectively,</a:t>
            </a:r>
            <a:r>
              <a:rPr lang="en-AU" sz="1000" b="1" dirty="0">
                <a:solidFill>
                  <a:srgbClr val="000000"/>
                </a:solidFill>
                <a:cs typeface="Arial" pitchFamily="34" charset="0"/>
              </a:rPr>
              <a:t> followed closely by Melbourne </a:t>
            </a:r>
            <a:r>
              <a:rPr lang="en-AU" sz="1000" dirty="0">
                <a:solidFill>
                  <a:srgbClr val="000000"/>
                </a:solidFill>
                <a:cs typeface="Arial" pitchFamily="34" charset="0"/>
              </a:rPr>
              <a:t>with 27</a:t>
            </a:r>
          </a:p>
        </p:txBody>
      </p:sp>
      <p:cxnSp>
        <p:nvCxnSpPr>
          <p:cNvPr id="56" name="AutoShape 3"/>
          <p:cNvCxnSpPr>
            <a:cxnSpLocks noChangeShapeType="1"/>
            <a:stCxn id="52" idx="0"/>
          </p:cNvCxnSpPr>
          <p:nvPr/>
        </p:nvCxnSpPr>
        <p:spPr bwMode="gray">
          <a:xfrm flipV="1">
            <a:off x="6256717" y="3335623"/>
            <a:ext cx="0" cy="1203326"/>
          </a:xfrm>
          <a:prstGeom prst="straightConnector1">
            <a:avLst/>
          </a:prstGeom>
          <a:noFill/>
          <a:ln w="9525">
            <a:solidFill>
              <a:schemeClr val="bg2"/>
            </a:solidFill>
            <a:round/>
            <a:headEnd/>
            <a:tailEnd type="stealth"/>
          </a:ln>
        </p:spPr>
      </p:cxnSp>
      <p:sp>
        <p:nvSpPr>
          <p:cNvPr id="62"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smtClean="0">
                <a:solidFill>
                  <a:srgbClr val="000000"/>
                </a:solidFill>
                <a:cs typeface="Arial" pitchFamily="34" charset="0"/>
              </a:rPr>
              <a:t>1. Culture and the Future of Tokyo, 2014; </a:t>
            </a:r>
          </a:p>
          <a:p>
            <a:pPr>
              <a:lnSpc>
                <a:spcPct val="90000"/>
              </a:lnSpc>
            </a:pPr>
            <a:r>
              <a:rPr lang="en-AU" sz="800" dirty="0" smtClean="0">
                <a:solidFill>
                  <a:srgbClr val="000000"/>
                </a:solidFill>
                <a:cs typeface="Arial" pitchFamily="34" charset="0"/>
              </a:rPr>
              <a:t>Methodology: The Performance Index scores and ranks 38 cities across 5 </a:t>
            </a:r>
            <a:r>
              <a:rPr lang="en-AU" sz="800" dirty="0" err="1" smtClean="0">
                <a:solidFill>
                  <a:srgbClr val="000000"/>
                </a:solidFill>
                <a:cs typeface="Arial" pitchFamily="34" charset="0"/>
              </a:rPr>
              <a:t>KPIs</a:t>
            </a:r>
            <a:r>
              <a:rPr lang="en-AU" sz="800" dirty="0" smtClean="0">
                <a:solidFill>
                  <a:srgbClr val="000000"/>
                </a:solidFill>
                <a:cs typeface="Arial" pitchFamily="34" charset="0"/>
              </a:rPr>
              <a:t>. The "best-in-class" city for each </a:t>
            </a:r>
            <a:r>
              <a:rPr lang="en-AU" sz="800" dirty="0" err="1" smtClean="0">
                <a:solidFill>
                  <a:srgbClr val="000000"/>
                </a:solidFill>
                <a:cs typeface="Arial" pitchFamily="34" charset="0"/>
              </a:rPr>
              <a:t>KPI</a:t>
            </a:r>
            <a:r>
              <a:rPr lang="en-AU" sz="800" dirty="0" smtClean="0">
                <a:solidFill>
                  <a:srgbClr val="000000"/>
                </a:solidFill>
                <a:cs typeface="Arial" pitchFamily="34" charset="0"/>
              </a:rPr>
              <a:t> is assigned a maximum score of 20; every other city is subsequently scored relative to this city. City scores for each </a:t>
            </a:r>
            <a:r>
              <a:rPr lang="en-AU" sz="800" dirty="0" err="1" smtClean="0">
                <a:solidFill>
                  <a:srgbClr val="000000"/>
                </a:solidFill>
                <a:cs typeface="Arial" pitchFamily="34" charset="0"/>
              </a:rPr>
              <a:t>KPI</a:t>
            </a:r>
            <a:r>
              <a:rPr lang="en-AU" sz="800" dirty="0" smtClean="0">
                <a:solidFill>
                  <a:srgbClr val="000000"/>
                </a:solidFill>
                <a:cs typeface="Arial" pitchFamily="34" charset="0"/>
              </a:rPr>
              <a:t> are then weighted and summed to generate an overall score and rank on the Performance Index.</a:t>
            </a:r>
          </a:p>
          <a:p>
            <a:pPr>
              <a:lnSpc>
                <a:spcPct val="90000"/>
              </a:lnSpc>
            </a:pPr>
            <a:r>
              <a:rPr lang="en-AU" sz="800" dirty="0" smtClean="0">
                <a:solidFill>
                  <a:srgbClr val="000000"/>
                </a:solidFill>
                <a:cs typeface="Arial" pitchFamily="34" charset="0"/>
              </a:rPr>
              <a:t>Source</a:t>
            </a:r>
            <a:r>
              <a:rPr lang="en-AU" sz="800" dirty="0">
                <a:solidFill>
                  <a:srgbClr val="000000"/>
                </a:solidFill>
                <a:cs typeface="Arial" pitchFamily="34" charset="0"/>
              </a:rPr>
              <a:t>: BCG Analysis</a:t>
            </a:r>
          </a:p>
        </p:txBody>
      </p:sp>
      <p:sp>
        <p:nvSpPr>
          <p:cNvPr id="10" name="TextBox 9"/>
          <p:cNvSpPr txBox="1"/>
          <p:nvPr/>
        </p:nvSpPr>
        <p:spPr>
          <a:xfrm>
            <a:off x="3478970" y="4928907"/>
            <a:ext cx="172529" cy="335646"/>
          </a:xfrm>
          <a:prstGeom prst="rect">
            <a:avLst/>
          </a:prstGeom>
          <a:noFill/>
        </p:spPr>
        <p:txBody>
          <a:bodyPr wrap="square" tIns="90000" bIns="90000" rtlCol="0" anchor="t">
            <a:spAutoFit/>
          </a:bodyPr>
          <a:lstStyle/>
          <a:p>
            <a:pPr algn="ctr"/>
            <a:r>
              <a:rPr lang="en-AU" sz="1000" b="1" dirty="0">
                <a:solidFill>
                  <a:srgbClr val="000000"/>
                </a:solidFill>
                <a:cs typeface="Arial" pitchFamily="34" charset="0"/>
              </a:rPr>
              <a:t>1</a:t>
            </a:r>
          </a:p>
        </p:txBody>
      </p:sp>
      <p:sp>
        <p:nvSpPr>
          <p:cNvPr id="42" name="TextBox 41"/>
          <p:cNvSpPr txBox="1"/>
          <p:nvPr/>
        </p:nvSpPr>
        <p:spPr>
          <a:xfrm>
            <a:off x="4071068" y="4469052"/>
            <a:ext cx="172529" cy="335646"/>
          </a:xfrm>
          <a:prstGeom prst="rect">
            <a:avLst/>
          </a:prstGeom>
          <a:noFill/>
        </p:spPr>
        <p:txBody>
          <a:bodyPr wrap="square" tIns="90000" bIns="90000" rtlCol="0" anchor="t">
            <a:spAutoFit/>
          </a:bodyPr>
          <a:lstStyle/>
          <a:p>
            <a:pPr algn="ctr"/>
            <a:r>
              <a:rPr lang="en-AU" sz="1000" b="1" dirty="0">
                <a:solidFill>
                  <a:srgbClr val="000000"/>
                </a:solidFill>
                <a:cs typeface="Arial" pitchFamily="34" charset="0"/>
              </a:rPr>
              <a:t>2</a:t>
            </a:r>
          </a:p>
        </p:txBody>
      </p:sp>
      <p:sp>
        <p:nvSpPr>
          <p:cNvPr id="43" name="TextBox 42"/>
          <p:cNvSpPr txBox="1"/>
          <p:nvPr/>
        </p:nvSpPr>
        <p:spPr>
          <a:xfrm>
            <a:off x="2869387" y="4593610"/>
            <a:ext cx="172529" cy="335646"/>
          </a:xfrm>
          <a:prstGeom prst="rect">
            <a:avLst/>
          </a:prstGeom>
          <a:noFill/>
        </p:spPr>
        <p:txBody>
          <a:bodyPr wrap="square" tIns="90000" bIns="90000" rtlCol="0" anchor="t">
            <a:spAutoFit/>
          </a:bodyPr>
          <a:lstStyle/>
          <a:p>
            <a:pPr algn="ctr"/>
            <a:r>
              <a:rPr lang="en-AU" sz="1000" b="1" dirty="0">
                <a:solidFill>
                  <a:srgbClr val="000000"/>
                </a:solidFill>
                <a:cs typeface="Arial" pitchFamily="34" charset="0"/>
              </a:rPr>
              <a:t>3</a:t>
            </a:r>
          </a:p>
        </p:txBody>
      </p:sp>
      <p:sp>
        <p:nvSpPr>
          <p:cNvPr id="44" name="TextBox 43"/>
          <p:cNvSpPr txBox="1"/>
          <p:nvPr/>
        </p:nvSpPr>
        <p:spPr>
          <a:xfrm>
            <a:off x="8156686" y="2401236"/>
            <a:ext cx="210936" cy="306892"/>
          </a:xfrm>
          <a:prstGeom prst="rect">
            <a:avLst/>
          </a:prstGeom>
          <a:noFill/>
        </p:spPr>
        <p:txBody>
          <a:bodyPr wrap="square" tIns="90000" bIns="90000" rtlCol="0" anchor="t">
            <a:spAutoFit/>
          </a:bodyPr>
          <a:lstStyle/>
          <a:p>
            <a:pPr algn="ctr"/>
            <a:r>
              <a:rPr lang="en-AU" sz="800" b="1" dirty="0">
                <a:solidFill>
                  <a:srgbClr val="000000"/>
                </a:solidFill>
                <a:cs typeface="Arial" pitchFamily="34" charset="0"/>
              </a:rPr>
              <a:t>1</a:t>
            </a:r>
          </a:p>
        </p:txBody>
      </p:sp>
      <p:sp>
        <p:nvSpPr>
          <p:cNvPr id="46" name="TextBox 45"/>
          <p:cNvSpPr txBox="1"/>
          <p:nvPr/>
        </p:nvSpPr>
        <p:spPr>
          <a:xfrm>
            <a:off x="6170987" y="2973236"/>
            <a:ext cx="172529" cy="304868"/>
          </a:xfrm>
          <a:prstGeom prst="rect">
            <a:avLst/>
          </a:prstGeom>
          <a:noFill/>
        </p:spPr>
        <p:txBody>
          <a:bodyPr wrap="square" tIns="90000" bIns="90000" rtlCol="0" anchor="t">
            <a:spAutoFit/>
          </a:bodyPr>
          <a:lstStyle/>
          <a:p>
            <a:pPr algn="ctr"/>
            <a:r>
              <a:rPr lang="en-AU" sz="800" b="1" dirty="0">
                <a:solidFill>
                  <a:srgbClr val="000000"/>
                </a:solidFill>
                <a:cs typeface="Arial" pitchFamily="34" charset="0"/>
              </a:rPr>
              <a:t>2</a:t>
            </a:r>
          </a:p>
        </p:txBody>
      </p:sp>
      <p:cxnSp>
        <p:nvCxnSpPr>
          <p:cNvPr id="47" name="AutoShape 3"/>
          <p:cNvCxnSpPr>
            <a:cxnSpLocks noChangeShapeType="1"/>
            <a:stCxn id="52" idx="3"/>
            <a:endCxn id="45" idx="1"/>
          </p:cNvCxnSpPr>
          <p:nvPr/>
        </p:nvCxnSpPr>
        <p:spPr bwMode="gray">
          <a:xfrm flipV="1">
            <a:off x="7224163" y="4922052"/>
            <a:ext cx="1116385" cy="459688"/>
          </a:xfrm>
          <a:prstGeom prst="straightConnector1">
            <a:avLst/>
          </a:prstGeom>
          <a:noFill/>
          <a:ln w="9525">
            <a:solidFill>
              <a:schemeClr val="bg2"/>
            </a:solidFill>
            <a:round/>
            <a:headEnd/>
            <a:tailEnd type="stealth"/>
          </a:ln>
        </p:spPr>
      </p:cxnSp>
      <p:cxnSp>
        <p:nvCxnSpPr>
          <p:cNvPr id="20" name="Straight Arrow Connector 19"/>
          <p:cNvCxnSpPr>
            <a:stCxn id="52" idx="0"/>
            <a:endCxn id="44" idx="2"/>
          </p:cNvCxnSpPr>
          <p:nvPr/>
        </p:nvCxnSpPr>
        <p:spPr>
          <a:xfrm flipV="1">
            <a:off x="6256717" y="2708128"/>
            <a:ext cx="2005437" cy="1830821"/>
          </a:xfrm>
          <a:prstGeom prst="straightConnector1">
            <a:avLst/>
          </a:prstGeom>
          <a:noFill/>
          <a:ln w="9525">
            <a:solidFill>
              <a:schemeClr val="bg2"/>
            </a:solidFill>
            <a:round/>
            <a:headEnd/>
            <a:tailEnd type="stealth"/>
          </a:ln>
        </p:spPr>
      </p:cxnSp>
      <p:sp>
        <p:nvSpPr>
          <p:cNvPr id="45" name="TextBox 44"/>
          <p:cNvSpPr txBox="1"/>
          <p:nvPr/>
        </p:nvSpPr>
        <p:spPr>
          <a:xfrm>
            <a:off x="8340548" y="4754229"/>
            <a:ext cx="172529" cy="335646"/>
          </a:xfrm>
          <a:prstGeom prst="rect">
            <a:avLst/>
          </a:prstGeom>
          <a:noFill/>
        </p:spPr>
        <p:txBody>
          <a:bodyPr wrap="square" tIns="90000" bIns="90000" rtlCol="0" anchor="t">
            <a:spAutoFit/>
          </a:bodyPr>
          <a:lstStyle/>
          <a:p>
            <a:pPr algn="ctr"/>
            <a:r>
              <a:rPr lang="en-AU" sz="1000" b="1" dirty="0">
                <a:solidFill>
                  <a:srgbClr val="000000"/>
                </a:solidFill>
                <a:cs typeface="Arial" pitchFamily="34" charset="0"/>
              </a:rPr>
              <a:t>3</a:t>
            </a:r>
          </a:p>
        </p:txBody>
      </p:sp>
      <p:sp>
        <p:nvSpPr>
          <p:cNvPr id="23" name="TextBox 22"/>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25" name="Rectangle 24"/>
          <p:cNvSpPr/>
          <p:nvPr/>
        </p:nvSpPr>
        <p:spPr>
          <a:xfrm>
            <a:off x="4303922"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5453339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tretch>
            <a:fillRect/>
          </a:stretch>
        </p:blipFill>
        <p:spPr>
          <a:xfrm>
            <a:off x="589084" y="1896152"/>
            <a:ext cx="6219944" cy="3782678"/>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2477095239"/>
              </p:ext>
            </p:extLst>
          </p:nvPr>
        </p:nvGraphicFramePr>
        <p:xfrm>
          <a:off x="6894040" y="1449599"/>
          <a:ext cx="2525710" cy="4820875"/>
        </p:xfrm>
        <a:graphic>
          <a:graphicData uri="http://schemas.openxmlformats.org/drawingml/2006/table">
            <a:tbl>
              <a:tblPr>
                <a:tableStyleId>{5C22544A-7EE6-4342-B048-85BDC9FD1C3A}</a:tableStyleId>
              </a:tblPr>
              <a:tblGrid>
                <a:gridCol w="457200"/>
                <a:gridCol w="675161"/>
                <a:gridCol w="1393349"/>
              </a:tblGrid>
              <a:tr h="405085">
                <a:tc>
                  <a:txBody>
                    <a:bodyPr/>
                    <a:lstStyle/>
                    <a:p>
                      <a:pPr algn="ctr" fontAlgn="b"/>
                      <a:r>
                        <a:rPr lang="en-AU" sz="1100" b="1" u="none" strike="noStrike" dirty="0" smtClean="0">
                          <a:solidFill>
                            <a:schemeClr val="bg1"/>
                          </a:solidFill>
                          <a:effectLst/>
                        </a:rPr>
                        <a:t>Rank</a:t>
                      </a:r>
                      <a:endParaRPr lang="en-AU" sz="1100" b="1" i="0" u="none" strike="noStrike" dirty="0">
                        <a:solidFill>
                          <a:schemeClr val="bg1"/>
                        </a:solidFill>
                        <a:effectLst/>
                        <a:latin typeface="+mn-lt"/>
                      </a:endParaRPr>
                    </a:p>
                  </a:txBody>
                  <a:tcPr marL="6752" marR="6752" marT="6752" marB="0" anchor="ctr">
                    <a:solidFill>
                      <a:schemeClr val="tx2"/>
                    </a:solidFill>
                  </a:tcPr>
                </a:tc>
                <a:tc>
                  <a:txBody>
                    <a:bodyPr/>
                    <a:lstStyle/>
                    <a:p>
                      <a:pPr algn="ctr" fontAlgn="b"/>
                      <a:r>
                        <a:rPr lang="en-AU" sz="1100" b="1" u="none" strike="noStrike" dirty="0" smtClean="0">
                          <a:solidFill>
                            <a:schemeClr val="bg1"/>
                          </a:solidFill>
                          <a:effectLst/>
                        </a:rPr>
                        <a:t>City</a:t>
                      </a:r>
                      <a:endParaRPr lang="en-AU" sz="1100" b="1" i="0" u="none" strike="noStrike" baseline="0" dirty="0" smtClean="0">
                        <a:solidFill>
                          <a:schemeClr val="bg1"/>
                        </a:solidFill>
                        <a:effectLst/>
                        <a:latin typeface="+mn-lt"/>
                      </a:endParaRPr>
                    </a:p>
                  </a:txBody>
                  <a:tcPr marL="6752" marR="6752" marT="6752" marB="0" anchor="ctr">
                    <a:solidFill>
                      <a:schemeClr val="tx2"/>
                    </a:solidFill>
                  </a:tcPr>
                </a:tc>
                <a:tc>
                  <a:txBody>
                    <a:bodyPr/>
                    <a:lstStyle/>
                    <a:p>
                      <a:pPr algn="ctr" fontAlgn="b"/>
                      <a:r>
                        <a:rPr lang="en-AU" sz="1100" b="1" u="none" strike="noStrike" dirty="0" smtClean="0">
                          <a:solidFill>
                            <a:schemeClr val="bg1"/>
                          </a:solidFill>
                          <a:effectLst/>
                        </a:rPr>
                        <a:t>Overall score (/60)</a:t>
                      </a:r>
                      <a:endParaRPr lang="en-AU" sz="1100" b="0" i="0" u="none" strike="noStrike" dirty="0">
                        <a:solidFill>
                          <a:schemeClr val="bg1"/>
                        </a:solidFill>
                        <a:effectLst/>
                        <a:latin typeface="+mn-lt"/>
                      </a:endParaRPr>
                    </a:p>
                  </a:txBody>
                  <a:tcPr marL="6752" marR="6752" marT="6752" marB="0" anchor="ctr">
                    <a:solidFill>
                      <a:schemeClr val="tx2"/>
                    </a:solidFill>
                  </a:tcPr>
                </a:tc>
              </a:tr>
              <a:tr h="112941">
                <a:tc>
                  <a:txBody>
                    <a:bodyPr/>
                    <a:lstStyle/>
                    <a:p>
                      <a:pPr algn="ctr" fontAlgn="b"/>
                      <a:r>
                        <a:rPr lang="en-AU" sz="700" b="0" i="0" u="none" strike="noStrike" dirty="0">
                          <a:solidFill>
                            <a:schemeClr val="tx1"/>
                          </a:solidFill>
                          <a:effectLst/>
                          <a:latin typeface="+mn-lt"/>
                        </a:rPr>
                        <a:t>1</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dirty="0">
                          <a:solidFill>
                            <a:srgbClr val="000000"/>
                          </a:solidFill>
                          <a:effectLst/>
                          <a:latin typeface="+mn-lt"/>
                        </a:rPr>
                        <a:t>53</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2</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a:solidFill>
                            <a:srgbClr val="000000"/>
                          </a:solidFill>
                          <a:effectLst/>
                          <a:latin typeface="+mn-lt"/>
                        </a:rPr>
                        <a:t>46</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3</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a:solidFill>
                            <a:srgbClr val="000000"/>
                          </a:solidFill>
                          <a:effectLst/>
                          <a:latin typeface="+mn-lt"/>
                        </a:rPr>
                        <a:t>42</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4</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dirty="0">
                          <a:solidFill>
                            <a:srgbClr val="000000"/>
                          </a:solidFill>
                          <a:effectLst/>
                          <a:latin typeface="+mn-lt"/>
                        </a:rPr>
                        <a:t>32</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5</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dirty="0">
                          <a:solidFill>
                            <a:srgbClr val="000000"/>
                          </a:solidFill>
                          <a:effectLst/>
                          <a:latin typeface="+mn-lt"/>
                        </a:rPr>
                        <a:t>31</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6</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dirty="0">
                          <a:solidFill>
                            <a:srgbClr val="000000"/>
                          </a:solidFill>
                          <a:effectLst/>
                          <a:latin typeface="+mn-lt"/>
                        </a:rPr>
                        <a:t>30</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7</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dirty="0">
                          <a:solidFill>
                            <a:srgbClr val="000000"/>
                          </a:solidFill>
                          <a:effectLst/>
                          <a:latin typeface="+mn-lt"/>
                        </a:rPr>
                        <a:t>28</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8</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dirty="0">
                          <a:solidFill>
                            <a:srgbClr val="000000"/>
                          </a:solidFill>
                          <a:effectLst/>
                          <a:latin typeface="+mn-lt"/>
                        </a:rPr>
                        <a:t>28</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9</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dirty="0">
                          <a:solidFill>
                            <a:srgbClr val="000000"/>
                          </a:solidFill>
                          <a:effectLst/>
                          <a:latin typeface="+mn-lt"/>
                        </a:rPr>
                        <a:t>28</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10</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dirty="0">
                          <a:solidFill>
                            <a:srgbClr val="000000"/>
                          </a:solidFill>
                          <a:effectLst/>
                          <a:latin typeface="+mn-lt"/>
                        </a:rPr>
                        <a:t>28</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11</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dirty="0">
                          <a:solidFill>
                            <a:srgbClr val="000000"/>
                          </a:solidFill>
                          <a:effectLst/>
                          <a:latin typeface="+mn-lt"/>
                        </a:rPr>
                        <a:t>28</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12</a:t>
                      </a:r>
                    </a:p>
                  </a:txBody>
                  <a:tcPr marL="9525" marR="9525" marT="9525" marB="0" anchor="b">
                    <a:solidFill>
                      <a:srgbClr val="F9DFB5"/>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9DFB5"/>
                    </a:solidFill>
                  </a:tcPr>
                </a:tc>
                <a:tc>
                  <a:txBody>
                    <a:bodyPr/>
                    <a:lstStyle/>
                    <a:p>
                      <a:pPr algn="ctr" fontAlgn="b"/>
                      <a:r>
                        <a:rPr lang="en-AU" sz="700" b="0" i="0" u="none" strike="noStrike" dirty="0">
                          <a:solidFill>
                            <a:srgbClr val="000000"/>
                          </a:solidFill>
                          <a:effectLst/>
                          <a:latin typeface="+mn-lt"/>
                        </a:rPr>
                        <a:t>27</a:t>
                      </a:r>
                    </a:p>
                  </a:txBody>
                  <a:tcPr marL="9525" marR="9525" marT="9525" marB="0" anchor="b">
                    <a:solidFill>
                      <a:srgbClr val="F9DFB5"/>
                    </a:solidFill>
                  </a:tcPr>
                </a:tc>
              </a:tr>
              <a:tr h="112941">
                <a:tc>
                  <a:txBody>
                    <a:bodyPr/>
                    <a:lstStyle/>
                    <a:p>
                      <a:pPr algn="ctr" fontAlgn="b"/>
                      <a:r>
                        <a:rPr lang="en-AU" sz="700" b="0" i="0" u="none" strike="noStrike" dirty="0">
                          <a:solidFill>
                            <a:schemeClr val="tx1"/>
                          </a:solidFill>
                          <a:effectLst/>
                          <a:latin typeface="+mn-lt"/>
                        </a:rPr>
                        <a:t>13</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dirty="0">
                          <a:solidFill>
                            <a:srgbClr val="000000"/>
                          </a:solidFill>
                          <a:effectLst/>
                          <a:latin typeface="+mn-lt"/>
                        </a:rPr>
                        <a:t>26</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14</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dirty="0">
                          <a:solidFill>
                            <a:srgbClr val="000000"/>
                          </a:solidFill>
                          <a:effectLst/>
                          <a:latin typeface="+mn-lt"/>
                        </a:rPr>
                        <a:t>26</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15</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dirty="0">
                          <a:solidFill>
                            <a:srgbClr val="000000"/>
                          </a:solidFill>
                          <a:effectLst/>
                          <a:latin typeface="+mn-lt"/>
                        </a:rPr>
                        <a:t>26</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16</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dirty="0">
                          <a:solidFill>
                            <a:srgbClr val="000000"/>
                          </a:solidFill>
                          <a:effectLst/>
                          <a:latin typeface="+mn-lt"/>
                        </a:rPr>
                        <a:t>24</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17</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a:solidFill>
                            <a:srgbClr val="000000"/>
                          </a:solidFill>
                          <a:effectLst/>
                          <a:latin typeface="+mn-lt"/>
                        </a:rPr>
                        <a:t>23</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18</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a:solidFill>
                            <a:srgbClr val="000000"/>
                          </a:solidFill>
                          <a:effectLst/>
                          <a:latin typeface="+mn-lt"/>
                        </a:rPr>
                        <a:t>23</a:t>
                      </a:r>
                    </a:p>
                  </a:txBody>
                  <a:tcPr marL="9525" marR="9525" marT="9525" marB="0" anchor="b">
                    <a:solidFill>
                      <a:srgbClr val="FAFAFA"/>
                    </a:solidFill>
                  </a:tcPr>
                </a:tc>
              </a:tr>
              <a:tr h="112941">
                <a:tc>
                  <a:txBody>
                    <a:bodyPr/>
                    <a:lstStyle/>
                    <a:p>
                      <a:pPr algn="ctr" fontAlgn="b"/>
                      <a:r>
                        <a:rPr lang="en-AU" sz="700" b="0" i="0" u="none" strike="noStrike">
                          <a:solidFill>
                            <a:schemeClr val="tx1"/>
                          </a:solidFill>
                          <a:effectLst/>
                          <a:latin typeface="+mn-lt"/>
                        </a:rPr>
                        <a:t>19</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a:solidFill>
                            <a:srgbClr val="000000"/>
                          </a:solidFill>
                          <a:effectLst/>
                          <a:latin typeface="+mn-lt"/>
                        </a:rPr>
                        <a:t>22</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20</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a:solidFill>
                            <a:srgbClr val="000000"/>
                          </a:solidFill>
                          <a:effectLst/>
                          <a:latin typeface="+mn-lt"/>
                        </a:rPr>
                        <a:t>21</a:t>
                      </a:r>
                    </a:p>
                  </a:txBody>
                  <a:tcPr marL="9525" marR="9525" marT="9525" marB="0" anchor="b">
                    <a:solidFill>
                      <a:srgbClr val="FAFAFA"/>
                    </a:solidFill>
                  </a:tcPr>
                </a:tc>
              </a:tr>
              <a:tr h="112941">
                <a:tc>
                  <a:txBody>
                    <a:bodyPr/>
                    <a:lstStyle/>
                    <a:p>
                      <a:pPr algn="ctr" fontAlgn="b"/>
                      <a:r>
                        <a:rPr lang="en-AU" sz="700" b="0" i="0" u="none" strike="noStrike">
                          <a:solidFill>
                            <a:schemeClr val="tx1"/>
                          </a:solidFill>
                          <a:effectLst/>
                          <a:latin typeface="+mn-lt"/>
                        </a:rPr>
                        <a:t>21</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a:solidFill>
                            <a:srgbClr val="000000"/>
                          </a:solidFill>
                          <a:effectLst/>
                          <a:latin typeface="+mn-lt"/>
                        </a:rPr>
                        <a:t>20</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22</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a:solidFill>
                            <a:srgbClr val="000000"/>
                          </a:solidFill>
                          <a:effectLst/>
                          <a:latin typeface="+mn-lt"/>
                        </a:rPr>
                        <a:t>20</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23</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a:solidFill>
                            <a:srgbClr val="000000"/>
                          </a:solidFill>
                          <a:effectLst/>
                          <a:latin typeface="+mn-lt"/>
                        </a:rPr>
                        <a:t>20</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24</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a:solidFill>
                            <a:srgbClr val="000000"/>
                          </a:solidFill>
                          <a:effectLst/>
                          <a:latin typeface="+mn-lt"/>
                        </a:rPr>
                        <a:t>19</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25</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a:solidFill>
                            <a:srgbClr val="000000"/>
                          </a:solidFill>
                          <a:effectLst/>
                          <a:latin typeface="+mn-lt"/>
                        </a:rPr>
                        <a:t>18</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26</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a:solidFill>
                            <a:srgbClr val="000000"/>
                          </a:solidFill>
                          <a:effectLst/>
                          <a:latin typeface="+mn-lt"/>
                        </a:rPr>
                        <a:t>18</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27</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a:solidFill>
                            <a:srgbClr val="000000"/>
                          </a:solidFill>
                          <a:effectLst/>
                          <a:latin typeface="+mn-lt"/>
                        </a:rPr>
                        <a:t>16</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28</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a:solidFill>
                            <a:srgbClr val="000000"/>
                          </a:solidFill>
                          <a:effectLst/>
                          <a:latin typeface="+mn-lt"/>
                        </a:rPr>
                        <a:t>16</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29</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a:solidFill>
                            <a:srgbClr val="000000"/>
                          </a:solidFill>
                          <a:effectLst/>
                          <a:latin typeface="+mn-lt"/>
                        </a:rPr>
                        <a:t>16</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30</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a:solidFill>
                            <a:srgbClr val="000000"/>
                          </a:solidFill>
                          <a:effectLst/>
                          <a:latin typeface="+mn-lt"/>
                        </a:rPr>
                        <a:t>15</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31</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dirty="0">
                          <a:solidFill>
                            <a:srgbClr val="000000"/>
                          </a:solidFill>
                          <a:effectLst/>
                          <a:latin typeface="+mn-lt"/>
                        </a:rPr>
                        <a:t>14</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32</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a:solidFill>
                            <a:srgbClr val="000000"/>
                          </a:solidFill>
                          <a:effectLst/>
                          <a:latin typeface="+mn-lt"/>
                        </a:rPr>
                        <a:t>14</a:t>
                      </a:r>
                    </a:p>
                  </a:txBody>
                  <a:tcPr marL="9525" marR="9525" marT="9525" marB="0" anchor="b">
                    <a:solidFill>
                      <a:srgbClr val="FAFAFA"/>
                    </a:solidFill>
                  </a:tcPr>
                </a:tc>
              </a:tr>
              <a:tr h="112941">
                <a:tc>
                  <a:txBody>
                    <a:bodyPr/>
                    <a:lstStyle/>
                    <a:p>
                      <a:pPr algn="ctr" fontAlgn="b"/>
                      <a:r>
                        <a:rPr lang="en-AU" sz="700" b="0" i="0" u="none" strike="noStrike" dirty="0">
                          <a:solidFill>
                            <a:schemeClr val="tx1"/>
                          </a:solidFill>
                          <a:effectLst/>
                          <a:latin typeface="+mn-lt"/>
                        </a:rPr>
                        <a:t>33</a:t>
                      </a: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a:solidFill>
                            <a:srgbClr val="000000"/>
                          </a:solidFill>
                          <a:effectLst/>
                          <a:latin typeface="+mn-lt"/>
                        </a:rPr>
                        <a:t>13</a:t>
                      </a:r>
                    </a:p>
                  </a:txBody>
                  <a:tcPr marL="9525" marR="9525" marT="9525" marB="0" anchor="b">
                    <a:solidFill>
                      <a:srgbClr val="FAFAFA"/>
                    </a:solidFill>
                  </a:tcPr>
                </a:tc>
              </a:tr>
              <a:tr h="112941">
                <a:tc>
                  <a:txBody>
                    <a:bodyPr/>
                    <a:lstStyle/>
                    <a:p>
                      <a:pPr algn="ctr" fontAlgn="b"/>
                      <a:r>
                        <a:rPr lang="en-AU" sz="700" b="0" i="0" u="none" strike="noStrike" dirty="0" smtClean="0">
                          <a:solidFill>
                            <a:schemeClr val="tx1"/>
                          </a:solidFill>
                          <a:effectLst/>
                          <a:latin typeface="+mn-lt"/>
                        </a:rPr>
                        <a:t>34</a:t>
                      </a:r>
                      <a:endParaRPr lang="en-AU" sz="700" b="0" i="0" u="none" strike="noStrike" dirty="0">
                        <a:solidFill>
                          <a:schemeClr val="tx1"/>
                        </a:solidFill>
                        <a:effectLst/>
                        <a:latin typeface="+mn-lt"/>
                      </a:endParaRP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a:solidFill>
                            <a:srgbClr val="000000"/>
                          </a:solidFill>
                          <a:effectLst/>
                          <a:latin typeface="+mn-lt"/>
                        </a:rPr>
                        <a:t>13</a:t>
                      </a:r>
                    </a:p>
                  </a:txBody>
                  <a:tcPr marL="9525" marR="9525" marT="9525" marB="0" anchor="b">
                    <a:solidFill>
                      <a:srgbClr val="FAFAFA"/>
                    </a:solidFill>
                  </a:tcPr>
                </a:tc>
              </a:tr>
              <a:tr h="112941">
                <a:tc>
                  <a:txBody>
                    <a:bodyPr/>
                    <a:lstStyle/>
                    <a:p>
                      <a:pPr algn="ctr" fontAlgn="b"/>
                      <a:r>
                        <a:rPr lang="en-AU" sz="700" b="0" i="0" u="none" strike="noStrike" dirty="0" smtClean="0">
                          <a:solidFill>
                            <a:schemeClr val="tx1"/>
                          </a:solidFill>
                          <a:effectLst/>
                          <a:latin typeface="+mn-lt"/>
                        </a:rPr>
                        <a:t>35</a:t>
                      </a:r>
                      <a:endParaRPr lang="en-AU" sz="700" b="0" i="0" u="none" strike="noStrike" dirty="0">
                        <a:solidFill>
                          <a:schemeClr val="tx1"/>
                        </a:solidFill>
                        <a:effectLst/>
                        <a:latin typeface="+mn-lt"/>
                      </a:endParaRP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dirty="0">
                          <a:solidFill>
                            <a:srgbClr val="000000"/>
                          </a:solidFill>
                          <a:effectLst/>
                          <a:latin typeface="+mn-lt"/>
                        </a:rPr>
                        <a:t>13</a:t>
                      </a:r>
                    </a:p>
                  </a:txBody>
                  <a:tcPr marL="9525" marR="9525" marT="9525" marB="0" anchor="b">
                    <a:solidFill>
                      <a:srgbClr val="FAFAFA"/>
                    </a:solidFill>
                  </a:tcPr>
                </a:tc>
              </a:tr>
              <a:tr h="112941">
                <a:tc>
                  <a:txBody>
                    <a:bodyPr/>
                    <a:lstStyle/>
                    <a:p>
                      <a:pPr algn="ctr" fontAlgn="b"/>
                      <a:r>
                        <a:rPr lang="en-AU" sz="700" b="0" i="0" u="none" strike="noStrike" dirty="0" smtClean="0">
                          <a:solidFill>
                            <a:schemeClr val="tx1"/>
                          </a:solidFill>
                          <a:effectLst/>
                          <a:latin typeface="+mn-lt"/>
                        </a:rPr>
                        <a:t>36</a:t>
                      </a:r>
                      <a:endParaRPr lang="en-AU" sz="700" b="0" i="0" u="none" strike="noStrike" dirty="0">
                        <a:solidFill>
                          <a:schemeClr val="tx1"/>
                        </a:solidFill>
                        <a:effectLst/>
                        <a:latin typeface="+mn-lt"/>
                      </a:endParaRP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a:solidFill>
                            <a:srgbClr val="000000"/>
                          </a:solidFill>
                          <a:effectLst/>
                          <a:latin typeface="+mn-lt"/>
                        </a:rPr>
                        <a:t>12</a:t>
                      </a:r>
                    </a:p>
                  </a:txBody>
                  <a:tcPr marL="9525" marR="9525" marT="9525" marB="0" anchor="b">
                    <a:solidFill>
                      <a:srgbClr val="FAFAFA"/>
                    </a:solidFill>
                  </a:tcPr>
                </a:tc>
              </a:tr>
              <a:tr h="112941">
                <a:tc>
                  <a:txBody>
                    <a:bodyPr/>
                    <a:lstStyle/>
                    <a:p>
                      <a:pPr algn="ctr" fontAlgn="b"/>
                      <a:r>
                        <a:rPr lang="en-AU" sz="700" b="0" i="0" u="none" strike="noStrike" dirty="0" smtClean="0">
                          <a:solidFill>
                            <a:schemeClr val="tx1"/>
                          </a:solidFill>
                          <a:effectLst/>
                          <a:latin typeface="+mn-lt"/>
                        </a:rPr>
                        <a:t>37</a:t>
                      </a:r>
                      <a:endParaRPr lang="en-AU" sz="700" b="0" i="0" u="none" strike="noStrike" dirty="0">
                        <a:solidFill>
                          <a:schemeClr val="tx1"/>
                        </a:solidFill>
                        <a:effectLst/>
                        <a:latin typeface="+mn-lt"/>
                      </a:endParaRP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a:solidFill>
                            <a:srgbClr val="000000"/>
                          </a:solidFill>
                          <a:effectLst/>
                          <a:latin typeface="+mn-lt"/>
                        </a:rPr>
                        <a:t>10</a:t>
                      </a:r>
                    </a:p>
                  </a:txBody>
                  <a:tcPr marL="9525" marR="9525" marT="9525" marB="0" anchor="b">
                    <a:solidFill>
                      <a:srgbClr val="FAFAFA"/>
                    </a:solidFill>
                  </a:tcPr>
                </a:tc>
              </a:tr>
              <a:tr h="112941">
                <a:tc>
                  <a:txBody>
                    <a:bodyPr/>
                    <a:lstStyle/>
                    <a:p>
                      <a:pPr algn="ctr" fontAlgn="b"/>
                      <a:r>
                        <a:rPr lang="en-AU" sz="700" b="0" i="0" u="none" strike="noStrike" dirty="0" smtClean="0">
                          <a:solidFill>
                            <a:schemeClr val="tx1"/>
                          </a:solidFill>
                          <a:effectLst/>
                          <a:latin typeface="+mn-lt"/>
                        </a:rPr>
                        <a:t>38</a:t>
                      </a:r>
                      <a:endParaRPr lang="en-AU" sz="700" b="0" i="0" u="none" strike="noStrike" dirty="0">
                        <a:solidFill>
                          <a:schemeClr val="tx1"/>
                        </a:solidFill>
                        <a:effectLst/>
                        <a:latin typeface="+mn-lt"/>
                      </a:endParaRPr>
                    </a:p>
                  </a:txBody>
                  <a:tcPr marL="9525" marR="9525" marT="9525" marB="0" anchor="b">
                    <a:solidFill>
                      <a:srgbClr val="FAFAFA"/>
                    </a:solidFill>
                  </a:tcPr>
                </a:tc>
                <a:tc>
                  <a:txBody>
                    <a:bodyPr/>
                    <a:lstStyle/>
                    <a:p>
                      <a:pPr algn="l" fontAlgn="b"/>
                      <a:endParaRPr lang="en-AU" sz="700" b="0" i="0" u="none" strike="noStrike" dirty="0">
                        <a:solidFill>
                          <a:srgbClr val="000000"/>
                        </a:solidFill>
                        <a:effectLst/>
                        <a:latin typeface="+mn-lt"/>
                      </a:endParaRPr>
                    </a:p>
                  </a:txBody>
                  <a:tcPr marL="9525" marR="9525" marT="9525" marB="0" anchor="b">
                    <a:solidFill>
                      <a:srgbClr val="FAFAFA"/>
                    </a:solidFill>
                  </a:tcPr>
                </a:tc>
                <a:tc>
                  <a:txBody>
                    <a:bodyPr/>
                    <a:lstStyle/>
                    <a:p>
                      <a:pPr algn="ctr" fontAlgn="b"/>
                      <a:r>
                        <a:rPr lang="en-AU" sz="700" b="0" i="0" u="none" strike="noStrike" dirty="0">
                          <a:solidFill>
                            <a:srgbClr val="000000"/>
                          </a:solidFill>
                          <a:effectLst/>
                          <a:latin typeface="+mn-lt"/>
                        </a:rPr>
                        <a:t>9</a:t>
                      </a:r>
                    </a:p>
                  </a:txBody>
                  <a:tcPr marL="9525" marR="9525" marT="9525" marB="0" anchor="b">
                    <a:solidFill>
                      <a:srgbClr val="FAFAFA"/>
                    </a:solidFill>
                  </a:tcPr>
                </a:tc>
              </a:tr>
            </a:tbl>
          </a:graphicData>
        </a:graphic>
      </p:graphicFrame>
      <p:sp>
        <p:nvSpPr>
          <p:cNvPr id="2" name="Title 1"/>
          <p:cNvSpPr>
            <a:spLocks noGrp="1"/>
          </p:cNvSpPr>
          <p:nvPr>
            <p:ph type="title"/>
          </p:nvPr>
        </p:nvSpPr>
        <p:spPr/>
        <p:txBody>
          <a:bodyPr/>
          <a:lstStyle/>
          <a:p>
            <a:r>
              <a:rPr lang="en-AU" dirty="0" smtClean="0"/>
              <a:t>... and 12th out of 38 of the world's cultural and creative cities</a:t>
            </a:r>
            <a:endParaRPr lang="en-AU" dirty="0"/>
          </a:p>
        </p:txBody>
      </p:sp>
      <p:sp>
        <p:nvSpPr>
          <p:cNvPr id="13" name="ColumnHeader"/>
          <p:cNvSpPr>
            <a:spLocks noChangeArrowheads="1"/>
          </p:cNvSpPr>
          <p:nvPr/>
        </p:nvSpPr>
        <p:spPr bwMode="gray">
          <a:xfrm>
            <a:off x="459896" y="1436066"/>
            <a:ext cx="6382717" cy="400110"/>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wrap="square" tIns="91440" bIns="91440" anchor="b">
            <a:spAutoFit/>
          </a:bodyPr>
          <a:lstStyle/>
          <a:p>
            <a:pPr algn="ctr"/>
            <a:r>
              <a:rPr lang="en-AU" sz="1400" b="1" dirty="0">
                <a:solidFill>
                  <a:srgbClr val="000000"/>
                </a:solidFill>
                <a:cs typeface="Arial" pitchFamily="34" charset="0"/>
              </a:rPr>
              <a:t>London and Paris rank 1st and 2nd, with high scores of 53 and 46 of 60</a:t>
            </a:r>
          </a:p>
        </p:txBody>
      </p:sp>
      <p:sp>
        <p:nvSpPr>
          <p:cNvPr id="43" name="Callout"/>
          <p:cNvSpPr>
            <a:spLocks noChangeArrowheads="1"/>
          </p:cNvSpPr>
          <p:nvPr/>
        </p:nvSpPr>
        <p:spPr bwMode="gray">
          <a:xfrm>
            <a:off x="2768599" y="5119981"/>
            <a:ext cx="1797339" cy="536243"/>
          </a:xfrm>
          <a:prstGeom prst="rect">
            <a:avLst/>
          </a:prstGeom>
          <a:solidFill>
            <a:schemeClr val="accent1"/>
          </a:solidFill>
          <a:ln w="9525" algn="ctr">
            <a:solidFill>
              <a:schemeClr val="bg2"/>
            </a:solidFill>
            <a:miter lim="800000"/>
            <a:headEnd/>
            <a:tailEnd/>
          </a:ln>
        </p:spPr>
        <p:txBody>
          <a:bodyPr tIns="91440" bIns="91440" anchor="ctr"/>
          <a:lstStyle/>
          <a:p>
            <a:pPr algn="ctr"/>
            <a:r>
              <a:rPr lang="en-AU" sz="1000" b="1" dirty="0">
                <a:solidFill>
                  <a:srgbClr val="000000"/>
                </a:solidFill>
                <a:cs typeface="Arial" pitchFamily="34" charset="0"/>
              </a:rPr>
              <a:t>Western Europe</a:t>
            </a:r>
            <a:r>
              <a:rPr lang="en-AU" sz="1000" dirty="0">
                <a:solidFill>
                  <a:srgbClr val="000000"/>
                </a:solidFill>
                <a:cs typeface="Arial" pitchFamily="34" charset="0"/>
              </a:rPr>
              <a:t> and </a:t>
            </a:r>
            <a:r>
              <a:rPr lang="en-AU" sz="1000" b="1" dirty="0">
                <a:solidFill>
                  <a:srgbClr val="000000"/>
                </a:solidFill>
                <a:cs typeface="Arial" pitchFamily="34" charset="0"/>
              </a:rPr>
              <a:t>East Coast </a:t>
            </a:r>
            <a:r>
              <a:rPr lang="en-AU" sz="1000" b="1" dirty="0" err="1">
                <a:solidFill>
                  <a:srgbClr val="000000"/>
                </a:solidFill>
                <a:cs typeface="Arial" pitchFamily="34" charset="0"/>
              </a:rPr>
              <a:t>U.S.A</a:t>
            </a:r>
            <a:r>
              <a:rPr lang="en-AU" sz="1000" b="1" dirty="0">
                <a:solidFill>
                  <a:srgbClr val="000000"/>
                </a:solidFill>
                <a:cs typeface="Arial" pitchFamily="34" charset="0"/>
              </a:rPr>
              <a:t> </a:t>
            </a:r>
            <a:r>
              <a:rPr lang="en-AU" sz="1000" dirty="0">
                <a:solidFill>
                  <a:srgbClr val="000000"/>
                </a:solidFill>
                <a:cs typeface="Arial" pitchFamily="34" charset="0"/>
              </a:rPr>
              <a:t>appear to be </a:t>
            </a:r>
            <a:r>
              <a:rPr lang="en-AU" sz="1000" b="1" dirty="0">
                <a:solidFill>
                  <a:srgbClr val="000000"/>
                </a:solidFill>
                <a:cs typeface="Arial" pitchFamily="34" charset="0"/>
              </a:rPr>
              <a:t>Cultural and Creative hubs</a:t>
            </a:r>
          </a:p>
        </p:txBody>
      </p:sp>
      <p:cxnSp>
        <p:nvCxnSpPr>
          <p:cNvPr id="44" name="AutoShape 3"/>
          <p:cNvCxnSpPr>
            <a:cxnSpLocks noChangeShapeType="1"/>
            <a:stCxn id="43" idx="0"/>
          </p:cNvCxnSpPr>
          <p:nvPr/>
        </p:nvCxnSpPr>
        <p:spPr bwMode="gray">
          <a:xfrm flipH="1" flipV="1">
            <a:off x="2122098" y="3244201"/>
            <a:ext cx="1545171" cy="1875780"/>
          </a:xfrm>
          <a:prstGeom prst="straightConnector1">
            <a:avLst/>
          </a:prstGeom>
          <a:noFill/>
          <a:ln w="9525">
            <a:solidFill>
              <a:schemeClr val="bg2"/>
            </a:solidFill>
            <a:round/>
            <a:headEnd/>
            <a:tailEnd type="stealth"/>
          </a:ln>
        </p:spPr>
      </p:cxnSp>
      <p:cxnSp>
        <p:nvCxnSpPr>
          <p:cNvPr id="46" name="AutoShape 3"/>
          <p:cNvCxnSpPr>
            <a:cxnSpLocks noChangeShapeType="1"/>
            <a:stCxn id="43" idx="0"/>
          </p:cNvCxnSpPr>
          <p:nvPr/>
        </p:nvCxnSpPr>
        <p:spPr bwMode="gray">
          <a:xfrm flipV="1">
            <a:off x="3667269" y="3106731"/>
            <a:ext cx="0" cy="2013250"/>
          </a:xfrm>
          <a:prstGeom prst="straightConnector1">
            <a:avLst/>
          </a:prstGeom>
          <a:noFill/>
          <a:ln w="9525">
            <a:solidFill>
              <a:schemeClr val="bg2"/>
            </a:solidFill>
            <a:round/>
            <a:headEnd/>
            <a:tailEnd type="stealth"/>
          </a:ln>
        </p:spPr>
      </p:cxnSp>
      <p:sp>
        <p:nvSpPr>
          <p:cNvPr id="86"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endParaRPr lang="en-AU" sz="800" dirty="0" smtClean="0">
              <a:solidFill>
                <a:srgbClr val="000000"/>
              </a:solidFill>
              <a:cs typeface="Arial" pitchFamily="34" charset="0"/>
            </a:endParaRPr>
          </a:p>
          <a:p>
            <a:pPr>
              <a:lnSpc>
                <a:spcPct val="90000"/>
              </a:lnSpc>
            </a:pPr>
            <a:r>
              <a:rPr lang="en-AU" sz="800" dirty="0">
                <a:solidFill>
                  <a:srgbClr val="000000"/>
                </a:solidFill>
                <a:cs typeface="Arial" pitchFamily="34" charset="0"/>
              </a:rPr>
              <a:t>Methodology: The Performance Index scores and ranks 38 cities across 5 </a:t>
            </a:r>
            <a:r>
              <a:rPr lang="en-AU" sz="800" dirty="0" err="1">
                <a:solidFill>
                  <a:srgbClr val="000000"/>
                </a:solidFill>
                <a:cs typeface="Arial" pitchFamily="34" charset="0"/>
              </a:rPr>
              <a:t>KPIs</a:t>
            </a:r>
            <a:r>
              <a:rPr lang="en-AU" sz="800" dirty="0">
                <a:solidFill>
                  <a:srgbClr val="000000"/>
                </a:solidFill>
                <a:cs typeface="Arial" pitchFamily="34" charset="0"/>
              </a:rPr>
              <a:t>. The "best-in-class" city for each </a:t>
            </a:r>
            <a:r>
              <a:rPr lang="en-AU" sz="800" dirty="0" err="1">
                <a:solidFill>
                  <a:srgbClr val="000000"/>
                </a:solidFill>
                <a:cs typeface="Arial" pitchFamily="34" charset="0"/>
              </a:rPr>
              <a:t>KPI</a:t>
            </a:r>
            <a:r>
              <a:rPr lang="en-AU" sz="800" dirty="0">
                <a:solidFill>
                  <a:srgbClr val="000000"/>
                </a:solidFill>
                <a:cs typeface="Arial" pitchFamily="34" charset="0"/>
              </a:rPr>
              <a:t> is assigned a maximum score of 20; every other city is subsequently scored relative to this city. City scores for each </a:t>
            </a:r>
            <a:r>
              <a:rPr lang="en-AU" sz="800" dirty="0" err="1">
                <a:solidFill>
                  <a:srgbClr val="000000"/>
                </a:solidFill>
                <a:cs typeface="Arial" pitchFamily="34" charset="0"/>
              </a:rPr>
              <a:t>KPI</a:t>
            </a:r>
            <a:r>
              <a:rPr lang="en-AU" sz="800" dirty="0">
                <a:solidFill>
                  <a:srgbClr val="000000"/>
                </a:solidFill>
                <a:cs typeface="Arial" pitchFamily="34" charset="0"/>
              </a:rPr>
              <a:t> are then weighted and summed to generate an overall score and rank on the Performance Index.</a:t>
            </a:r>
          </a:p>
          <a:p>
            <a:pPr>
              <a:lnSpc>
                <a:spcPct val="90000"/>
              </a:lnSpc>
            </a:pPr>
            <a:r>
              <a:rPr lang="en-AU" sz="800" dirty="0" smtClean="0">
                <a:solidFill>
                  <a:srgbClr val="000000"/>
                </a:solidFill>
                <a:cs typeface="Arial" pitchFamily="34" charset="0"/>
              </a:rPr>
              <a:t>Source</a:t>
            </a:r>
            <a:r>
              <a:rPr lang="en-AU" sz="800" dirty="0">
                <a:solidFill>
                  <a:srgbClr val="000000"/>
                </a:solidFill>
                <a:cs typeface="Arial" pitchFamily="34" charset="0"/>
              </a:rPr>
              <a:t>: BCG Analysis</a:t>
            </a:r>
          </a:p>
        </p:txBody>
      </p:sp>
      <p:sp>
        <p:nvSpPr>
          <p:cNvPr id="15" name="Callout"/>
          <p:cNvSpPr>
            <a:spLocks noChangeArrowheads="1"/>
          </p:cNvSpPr>
          <p:nvPr/>
        </p:nvSpPr>
        <p:spPr bwMode="gray">
          <a:xfrm>
            <a:off x="5257800" y="1899397"/>
            <a:ext cx="1498463" cy="330036"/>
          </a:xfrm>
          <a:prstGeom prst="rect">
            <a:avLst/>
          </a:prstGeom>
          <a:solidFill>
            <a:schemeClr val="accent1"/>
          </a:solidFill>
          <a:ln w="9525" algn="ctr">
            <a:solidFill>
              <a:schemeClr val="bg2"/>
            </a:solidFill>
            <a:miter lim="800000"/>
            <a:headEnd/>
            <a:tailEnd/>
          </a:ln>
        </p:spPr>
        <p:txBody>
          <a:bodyPr tIns="91440" bIns="91440" anchor="ctr"/>
          <a:lstStyle/>
          <a:p>
            <a:pPr algn="ctr"/>
            <a:r>
              <a:rPr lang="en-AU" sz="1000" b="1" dirty="0">
                <a:solidFill>
                  <a:srgbClr val="000000"/>
                </a:solidFill>
                <a:cs typeface="Arial" pitchFamily="34" charset="0"/>
              </a:rPr>
              <a:t>Top three cities are well ahead of the rest </a:t>
            </a:r>
          </a:p>
        </p:txBody>
      </p:sp>
      <p:sp>
        <p:nvSpPr>
          <p:cNvPr id="16" name="Callout"/>
          <p:cNvSpPr>
            <a:spLocks noChangeArrowheads="1"/>
          </p:cNvSpPr>
          <p:nvPr/>
        </p:nvSpPr>
        <p:spPr bwMode="gray">
          <a:xfrm>
            <a:off x="4477109" y="2551538"/>
            <a:ext cx="2279953" cy="692663"/>
          </a:xfrm>
          <a:prstGeom prst="rect">
            <a:avLst/>
          </a:prstGeom>
          <a:solidFill>
            <a:schemeClr val="accent1"/>
          </a:solidFill>
          <a:ln w="9525" algn="ctr">
            <a:solidFill>
              <a:schemeClr val="bg2"/>
            </a:solidFill>
            <a:miter lim="800000"/>
            <a:headEnd/>
            <a:tailEnd/>
          </a:ln>
        </p:spPr>
        <p:txBody>
          <a:bodyPr tIns="91440" bIns="91440" anchor="ctr"/>
          <a:lstStyle/>
          <a:p>
            <a:pPr algn="ctr"/>
            <a:r>
              <a:rPr lang="en-AU" sz="1000" b="1" dirty="0">
                <a:solidFill>
                  <a:srgbClr val="000000"/>
                </a:solidFill>
                <a:cs typeface="Arial" pitchFamily="34" charset="0"/>
              </a:rPr>
              <a:t>Competition between cities ranked 4th to 15th is high</a:t>
            </a:r>
            <a:r>
              <a:rPr lang="en-AU" sz="1000" dirty="0">
                <a:solidFill>
                  <a:srgbClr val="000000"/>
                </a:solidFill>
                <a:cs typeface="Arial" pitchFamily="34" charset="0"/>
              </a:rPr>
              <a:t>; only 6 points differentiate Chicago (ranked 4th) from Reykjavik (ranked 15th) </a:t>
            </a:r>
          </a:p>
        </p:txBody>
      </p:sp>
      <p:sp>
        <p:nvSpPr>
          <p:cNvPr id="17" name="bracket"/>
          <p:cNvSpPr>
            <a:spLocks/>
          </p:cNvSpPr>
          <p:nvPr/>
        </p:nvSpPr>
        <p:spPr bwMode="gray">
          <a:xfrm rot="10800000" flipH="1">
            <a:off x="6807690" y="1881905"/>
            <a:ext cx="100485" cy="310427"/>
          </a:xfrm>
          <a:prstGeom prst="leftBrace">
            <a:avLst>
              <a:gd name="adj1" fmla="val 32192"/>
              <a:gd name="adj2" fmla="val 51064"/>
            </a:avLst>
          </a:prstGeom>
          <a:noFill/>
          <a:ln w="19050">
            <a:solidFill>
              <a:schemeClr val="bg2"/>
            </a:solidFill>
            <a:round/>
            <a:headEnd/>
            <a:tailEnd type="none" w="lg" len="lg"/>
          </a:ln>
        </p:spPr>
        <p:txBody>
          <a:bodyPr wrap="none" anchor="ctr"/>
          <a:lstStyle/>
          <a:p>
            <a:pPr algn="ctr"/>
            <a:endParaRPr lang="en-AU" sz="1400" b="1" dirty="0">
              <a:solidFill>
                <a:srgbClr val="000000"/>
              </a:solidFill>
              <a:cs typeface="Arial" pitchFamily="34" charset="0"/>
            </a:endParaRPr>
          </a:p>
        </p:txBody>
      </p:sp>
      <p:sp>
        <p:nvSpPr>
          <p:cNvPr id="18" name="bracket"/>
          <p:cNvSpPr>
            <a:spLocks/>
          </p:cNvSpPr>
          <p:nvPr/>
        </p:nvSpPr>
        <p:spPr bwMode="gray">
          <a:xfrm rot="10800000" flipH="1">
            <a:off x="6807690" y="2229433"/>
            <a:ext cx="100485" cy="1371379"/>
          </a:xfrm>
          <a:prstGeom prst="leftBrace">
            <a:avLst>
              <a:gd name="adj1" fmla="val 32192"/>
              <a:gd name="adj2" fmla="val 51064"/>
            </a:avLst>
          </a:prstGeom>
          <a:noFill/>
          <a:ln w="19050">
            <a:solidFill>
              <a:schemeClr val="bg2"/>
            </a:solidFill>
            <a:round/>
            <a:headEnd/>
            <a:tailEnd type="none" w="lg" len="lg"/>
          </a:ln>
        </p:spPr>
        <p:txBody>
          <a:bodyPr wrap="none" anchor="ctr"/>
          <a:lstStyle/>
          <a:p>
            <a:pPr algn="ctr"/>
            <a:endParaRPr lang="en-AU" sz="1400" b="1" dirty="0">
              <a:solidFill>
                <a:srgbClr val="000000"/>
              </a:solidFill>
              <a:cs typeface="Arial" pitchFamily="34" charset="0"/>
            </a:endParaRPr>
          </a:p>
        </p:txBody>
      </p:sp>
      <p:pic>
        <p:nvPicPr>
          <p:cNvPr id="6" name="Picture 5"/>
          <p:cNvPicPr>
            <a:picLocks noChangeAspect="1"/>
          </p:cNvPicPr>
          <p:nvPr/>
        </p:nvPicPr>
        <p:blipFill>
          <a:blip r:embed="rId3" cstate="print">
            <a:clrChange>
              <a:clrFrom>
                <a:srgbClr val="FFFFFF"/>
              </a:clrFrom>
              <a:clrTo>
                <a:srgbClr val="FFFFFF">
                  <a:alpha val="0"/>
                </a:srgbClr>
              </a:clrTo>
            </a:clrChange>
          </a:blip>
          <a:stretch>
            <a:fillRect/>
          </a:stretch>
        </p:blipFill>
        <p:spPr>
          <a:xfrm>
            <a:off x="7374318" y="1836176"/>
            <a:ext cx="566297" cy="4425288"/>
          </a:xfrm>
          <a:prstGeom prst="rect">
            <a:avLst/>
          </a:prstGeom>
        </p:spPr>
      </p:pic>
      <p:sp>
        <p:nvSpPr>
          <p:cNvPr id="19" name="TextBox 18"/>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20" name="Rectangle 19"/>
          <p:cNvSpPr/>
          <p:nvPr/>
        </p:nvSpPr>
        <p:spPr>
          <a:xfrm>
            <a:off x="4290294" y="67645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6029677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fld id="{F2FF9434-A427-4CE8-940A-347A816FBED9}" type="datetime'Agenda'">
              <a:rPr lang="en-US" altLang="en-US" smtClean="0"/>
              <a:pPr/>
              <a:t>Agenda</a:t>
            </a:fld>
            <a:endParaRPr lang="en-US"/>
          </a:p>
        </p:txBody>
      </p:sp>
      <p:sp>
        <p:nvSpPr>
          <p:cNvPr id="6" name="Text Placeholder 12">
            <a:hlinkClick r:id="rId9" action="ppaction://hlinksldjump"/>
          </p:cNvPr>
          <p:cNvSpPr>
            <a:spLocks noGrp="1"/>
          </p:cNvSpPr>
          <p:nvPr>
            <p:custDataLst>
              <p:tags r:id="rId1"/>
            </p:custDataLst>
          </p:nvPr>
        </p:nvSpPr>
        <p:spPr bwMode="gray">
          <a:xfrm>
            <a:off x="0" y="13716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Executive Summary</a:t>
            </a:r>
            <a:endParaRPr lang="en-US" sz="2000" dirty="0">
              <a:solidFill>
                <a:srgbClr val="B2B2B2"/>
              </a:solidFill>
            </a:endParaRPr>
          </a:p>
        </p:txBody>
      </p:sp>
      <p:sp>
        <p:nvSpPr>
          <p:cNvPr id="16" name="Text Placeholder 12">
            <a:hlinkClick r:id="rId10" action="ppaction://hlinksldjump"/>
          </p:cNvPr>
          <p:cNvSpPr>
            <a:spLocks noGrp="1"/>
          </p:cNvSpPr>
          <p:nvPr>
            <p:custDataLst>
              <p:tags r:id="rId2"/>
            </p:custDataLst>
          </p:nvPr>
        </p:nvSpPr>
        <p:spPr bwMode="gray">
          <a:xfrm>
            <a:off x="0" y="19304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Context</a:t>
            </a:r>
            <a:endParaRPr lang="en-US" sz="2000" dirty="0">
              <a:solidFill>
                <a:srgbClr val="B2B2B2"/>
              </a:solidFill>
            </a:endParaRPr>
          </a:p>
        </p:txBody>
      </p:sp>
      <p:sp>
        <p:nvSpPr>
          <p:cNvPr id="14" name="Text Placeholder 12">
            <a:hlinkClick r:id="rId11" action="ppaction://hlinksldjump"/>
          </p:cNvPr>
          <p:cNvSpPr>
            <a:spLocks noGrp="1"/>
          </p:cNvSpPr>
          <p:nvPr>
            <p:custDataLst>
              <p:tags r:id="rId3"/>
            </p:custDataLst>
          </p:nvPr>
        </p:nvSpPr>
        <p:spPr bwMode="gray">
          <a:xfrm>
            <a:off x="0" y="24892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Performance Index</a:t>
            </a:r>
            <a:endParaRPr lang="en-US" sz="2000" dirty="0">
              <a:solidFill>
                <a:srgbClr val="B2B2B2"/>
              </a:solidFill>
            </a:endParaRPr>
          </a:p>
        </p:txBody>
      </p:sp>
      <p:sp>
        <p:nvSpPr>
          <p:cNvPr id="15" name="Text Placeholder 12"/>
          <p:cNvSpPr>
            <a:spLocks noGrp="1"/>
          </p:cNvSpPr>
          <p:nvPr>
            <p:custDataLst>
              <p:tags r:id="rId4"/>
            </p:custDataLst>
          </p:nvPr>
        </p:nvSpPr>
        <p:spPr bwMode="gray">
          <a:xfrm>
            <a:off x="0" y="30480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chemeClr val="tx2"/>
                </a:solidFill>
              </a:rPr>
              <a:t>Assessing Melbourne against best practice</a:t>
            </a:r>
            <a:endParaRPr lang="en-US" sz="2000" dirty="0">
              <a:solidFill>
                <a:schemeClr val="tx2"/>
              </a:solidFill>
            </a:endParaRPr>
          </a:p>
        </p:txBody>
      </p:sp>
      <p:sp>
        <p:nvSpPr>
          <p:cNvPr id="20" name="Text Placeholder 12">
            <a:hlinkClick r:id="rId12" action="ppaction://hlinksldjump"/>
          </p:cNvPr>
          <p:cNvSpPr>
            <a:spLocks noGrp="1"/>
          </p:cNvSpPr>
          <p:nvPr>
            <p:custDataLst>
              <p:tags r:id="rId5"/>
            </p:custDataLst>
          </p:nvPr>
        </p:nvSpPr>
        <p:spPr bwMode="gray">
          <a:xfrm>
            <a:off x="0" y="36068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AU" sz="2000" dirty="0" smtClean="0">
                <a:solidFill>
                  <a:srgbClr val="B2B2B2"/>
                </a:solidFill>
              </a:rPr>
              <a:t>Cultural travellers and trends</a:t>
            </a:r>
            <a:endParaRPr lang="en-US" sz="2000" dirty="0">
              <a:solidFill>
                <a:srgbClr val="B2B2B2"/>
              </a:solidFill>
            </a:endParaRPr>
          </a:p>
        </p:txBody>
      </p:sp>
      <p:sp>
        <p:nvSpPr>
          <p:cNvPr id="12" name="Text Placeholder 12">
            <a:hlinkClick r:id="rId13" action="ppaction://hlinksldjump"/>
          </p:cNvPr>
          <p:cNvSpPr>
            <a:spLocks noGrp="1"/>
          </p:cNvSpPr>
          <p:nvPr>
            <p:custDataLst>
              <p:tags r:id="rId6"/>
            </p:custDataLst>
          </p:nvPr>
        </p:nvSpPr>
        <p:spPr bwMode="gray">
          <a:xfrm>
            <a:off x="0" y="41656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Strategic priorities</a:t>
            </a:r>
            <a:endParaRPr lang="en-US" sz="2000" dirty="0">
              <a:solidFill>
                <a:srgbClr val="B2B2B2"/>
              </a:solidFill>
            </a:endParaRPr>
          </a:p>
        </p:txBody>
      </p:sp>
      <p:sp>
        <p:nvSpPr>
          <p:cNvPr id="13" name="Text Placeholder 12">
            <a:hlinkClick r:id="" action="ppaction://noaction"/>
          </p:cNvPr>
          <p:cNvSpPr>
            <a:spLocks noGrp="1"/>
          </p:cNvSpPr>
          <p:nvPr>
            <p:custDataLst>
              <p:tags r:id="rId7"/>
            </p:custDataLst>
          </p:nvPr>
        </p:nvSpPr>
        <p:spPr bwMode="gray">
          <a:xfrm>
            <a:off x="0" y="4724400"/>
            <a:ext cx="9906000" cy="762000"/>
          </a:xfrm>
          <a:prstGeom prst="rect">
            <a:avLst/>
          </a:prstGeom>
          <a:noFill/>
          <a:effectLst/>
        </p:spPr>
        <p:txBody>
          <a:bodyPr vert="horz" lIns="457200" tIns="228600" rIns="0" bIns="2286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Next steps</a:t>
            </a:r>
            <a:endParaRPr lang="en-US" sz="2000" dirty="0">
              <a:solidFill>
                <a:srgbClr val="B2B2B2"/>
              </a:solidFill>
            </a:endParaRPr>
          </a:p>
        </p:txBody>
      </p:sp>
      <p:sp>
        <p:nvSpPr>
          <p:cNvPr id="17" name="TextBox 16"/>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18" name="Rectangle 17"/>
          <p:cNvSpPr/>
          <p:nvPr/>
        </p:nvSpPr>
        <p:spPr>
          <a:xfrm>
            <a:off x="4425950"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 to reader</a:t>
            </a:r>
            <a:endParaRPr lang="en-US" dirty="0"/>
          </a:p>
        </p:txBody>
      </p:sp>
      <p:sp>
        <p:nvSpPr>
          <p:cNvPr id="16" name="Text Placeholder 12">
            <a:hlinkClick r:id="rId3" action="ppaction://hlinksldjump"/>
          </p:cNvPr>
          <p:cNvSpPr>
            <a:spLocks noGrp="1"/>
          </p:cNvSpPr>
          <p:nvPr>
            <p:custDataLst>
              <p:tags r:id="rId1"/>
            </p:custDataLst>
          </p:nvPr>
        </p:nvSpPr>
        <p:spPr bwMode="gray">
          <a:xfrm>
            <a:off x="487680" y="1219200"/>
            <a:ext cx="8930640" cy="379984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AU" sz="1200" dirty="0"/>
              <a:t>The </a:t>
            </a:r>
            <a:r>
              <a:rPr lang="en-AU" sz="1200" dirty="0" smtClean="0"/>
              <a:t>Melbourne as a Global Cultural Destination project </a:t>
            </a:r>
            <a:r>
              <a:rPr lang="en-AU" sz="1200" dirty="0"/>
              <a:t>focused on Melbourne, and areas within 5 km of the CBD</a:t>
            </a:r>
          </a:p>
          <a:p>
            <a:pPr>
              <a:spcBef>
                <a:spcPts val="0"/>
              </a:spcBef>
            </a:pPr>
            <a:endParaRPr lang="en-AU" sz="1200" dirty="0"/>
          </a:p>
          <a:p>
            <a:pPr>
              <a:spcBef>
                <a:spcPts val="0"/>
              </a:spcBef>
            </a:pPr>
            <a:r>
              <a:rPr lang="en-AU" sz="1200" dirty="0"/>
              <a:t>Across the project timeframe, BCG engaged with ~60 key Art Agencies CEOs/Board members and Thought Leaders across the sector, as well as running a series of idea generation workshops with Creative Victoria</a:t>
            </a:r>
          </a:p>
          <a:p>
            <a:pPr>
              <a:spcBef>
                <a:spcPts val="0"/>
              </a:spcBef>
            </a:pPr>
            <a:endParaRPr lang="en-AU" sz="1200" dirty="0"/>
          </a:p>
          <a:p>
            <a:pPr>
              <a:spcBef>
                <a:spcPts val="0"/>
              </a:spcBef>
            </a:pPr>
            <a:r>
              <a:rPr lang="en-AU" sz="1200" dirty="0"/>
              <a:t>On the basis of project findings, five strategic priorities have been recommended with an initial view of the actions within each priority, particularly with regards to improving the cultural offer</a:t>
            </a:r>
          </a:p>
          <a:p>
            <a:pPr>
              <a:spcBef>
                <a:spcPts val="0"/>
              </a:spcBef>
            </a:pPr>
            <a:endParaRPr lang="en-AU" sz="1200" dirty="0"/>
          </a:p>
          <a:p>
            <a:pPr>
              <a:spcBef>
                <a:spcPts val="0"/>
              </a:spcBef>
            </a:pPr>
            <a:r>
              <a:rPr lang="en-AU" sz="1200" dirty="0"/>
              <a:t>The following was agreed as outside the scope of this piece of work </a:t>
            </a:r>
          </a:p>
          <a:p>
            <a:pPr lvl="1" fontAlgn="base">
              <a:spcBef>
                <a:spcPts val="0"/>
              </a:spcBef>
              <a:buClr>
                <a:srgbClr val="177B57"/>
              </a:buClr>
              <a:buSzPct val="100000"/>
              <a:buFont typeface="Arial"/>
              <a:buChar char="•"/>
            </a:pPr>
            <a:r>
              <a:rPr lang="en-AU" sz="1200" dirty="0">
                <a:solidFill>
                  <a:srgbClr val="000000"/>
                </a:solidFill>
              </a:rPr>
              <a:t>Consideration of the regional creative and cultural offer </a:t>
            </a:r>
          </a:p>
          <a:p>
            <a:pPr lvl="1" fontAlgn="base">
              <a:spcBef>
                <a:spcPts val="0"/>
              </a:spcBef>
              <a:buClr>
                <a:srgbClr val="177B57"/>
              </a:buClr>
              <a:buSzPct val="100000"/>
              <a:buFont typeface="Arial"/>
              <a:buChar char="•"/>
            </a:pPr>
            <a:r>
              <a:rPr lang="en-AU" sz="1200" dirty="0">
                <a:solidFill>
                  <a:srgbClr val="000000"/>
                </a:solidFill>
              </a:rPr>
              <a:t>Analysis / or advice on initiatives which would be funded or managed by other parts of Government (e.g. affordable housing)</a:t>
            </a:r>
          </a:p>
          <a:p>
            <a:pPr lvl="1" fontAlgn="base">
              <a:spcBef>
                <a:spcPts val="0"/>
              </a:spcBef>
              <a:buClr>
                <a:srgbClr val="177B57"/>
              </a:buClr>
              <a:buSzPct val="100000"/>
              <a:buFont typeface="Arial"/>
              <a:buChar char="•"/>
            </a:pPr>
            <a:r>
              <a:rPr lang="en-AU" sz="1200" dirty="0">
                <a:solidFill>
                  <a:srgbClr val="000000"/>
                </a:solidFill>
              </a:rPr>
              <a:t>Detailed assessments of any of the individual investment proposals</a:t>
            </a:r>
          </a:p>
        </p:txBody>
      </p:sp>
      <p:sp>
        <p:nvSpPr>
          <p:cNvPr id="15" name="TextBox 14"/>
          <p:cNvSpPr txBox="1"/>
          <p:nvPr/>
        </p:nvSpPr>
        <p:spPr>
          <a:xfrm>
            <a:off x="3562350" y="1324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18" name="Rectangle 17"/>
          <p:cNvSpPr/>
          <p:nvPr/>
        </p:nvSpPr>
        <p:spPr>
          <a:xfrm>
            <a:off x="4419600" y="678585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2504336807"/>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6232"/>
            <a:ext cx="9178290" cy="831600"/>
          </a:xfrm>
        </p:spPr>
        <p:txBody>
          <a:bodyPr/>
          <a:lstStyle/>
          <a:p>
            <a:r>
              <a:rPr lang="en-AU" dirty="0" smtClean="0"/>
              <a:t>Leading cultural and creative cities share six dimensions</a:t>
            </a:r>
            <a:endParaRPr lang="en-US" dirty="0"/>
          </a:p>
        </p:txBody>
      </p:sp>
      <p:grpSp>
        <p:nvGrpSpPr>
          <p:cNvPr id="3" name="Group 23"/>
          <p:cNvGrpSpPr/>
          <p:nvPr/>
        </p:nvGrpSpPr>
        <p:grpSpPr>
          <a:xfrm>
            <a:off x="763121" y="5078524"/>
            <a:ext cx="8190379" cy="808902"/>
            <a:chOff x="763121" y="4287639"/>
            <a:chExt cx="8190379" cy="808902"/>
          </a:xfrm>
        </p:grpSpPr>
        <p:sp>
          <p:nvSpPr>
            <p:cNvPr id="9" name="Rectangle 8"/>
            <p:cNvSpPr/>
            <p:nvPr/>
          </p:nvSpPr>
          <p:spPr>
            <a:xfrm>
              <a:off x="952500" y="4406952"/>
              <a:ext cx="8001000" cy="689589"/>
            </a:xfrm>
            <a:prstGeom prst="rect">
              <a:avLst/>
            </a:prstGeom>
            <a:solidFill>
              <a:schemeClr val="accent6">
                <a:lumMod val="75000"/>
              </a:schemeClr>
            </a:solidFill>
            <a:ln w="9525">
              <a:solidFill>
                <a:schemeClr val="accent5">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08000" tIns="90000" rIns="18000" bIns="90000" rtlCol="0" anchor="ctr" anchorCtr="0"/>
            <a:lstStyle/>
            <a:p>
              <a:pPr algn="ctr"/>
              <a:r>
                <a:rPr lang="en-AU" sz="1400" b="1" dirty="0" smtClean="0">
                  <a:solidFill>
                    <a:schemeClr val="bg1"/>
                  </a:solidFill>
                  <a:cs typeface="Arial" pitchFamily="34" charset="0"/>
                </a:rPr>
                <a:t>The sector is well governed by both government and arts organisations</a:t>
              </a:r>
            </a:p>
          </p:txBody>
        </p:sp>
        <p:sp>
          <p:nvSpPr>
            <p:cNvPr id="14" name="NumberBall"/>
            <p:cNvSpPr>
              <a:spLocks noChangeArrowheads="1"/>
            </p:cNvSpPr>
            <p:nvPr/>
          </p:nvSpPr>
          <p:spPr bwMode="gray">
            <a:xfrm>
              <a:off x="763121" y="4287639"/>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smtClean="0">
                  <a:latin typeface="Arial" pitchFamily="34" charset="0"/>
                  <a:cs typeface="Arial" pitchFamily="34" charset="0"/>
                </a:rPr>
                <a:t>F</a:t>
              </a:r>
              <a:endParaRPr lang="en-AU" sz="1400" b="1" dirty="0">
                <a:latin typeface="Arial" pitchFamily="34" charset="0"/>
                <a:cs typeface="Arial" pitchFamily="34" charset="0"/>
              </a:endParaRPr>
            </a:p>
          </p:txBody>
        </p:sp>
      </p:grpSp>
      <p:sp>
        <p:nvSpPr>
          <p:cNvPr id="16" name="Rectangle 15"/>
          <p:cNvSpPr/>
          <p:nvPr/>
        </p:nvSpPr>
        <p:spPr>
          <a:xfrm>
            <a:off x="952500" y="1731477"/>
            <a:ext cx="1803400" cy="2516147"/>
          </a:xfrm>
          <a:prstGeom prst="rect">
            <a:avLst/>
          </a:prstGeom>
          <a:solidFill>
            <a:schemeClr val="accent6">
              <a:lumMod val="75000"/>
            </a:schemeClr>
          </a:solidFill>
          <a:ln w="9525">
            <a:solidFill>
              <a:schemeClr val="accent5">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8000" tIns="90000" rIns="18000" bIns="90000" rtlCol="0" anchor="ctr" anchorCtr="0"/>
          <a:lstStyle/>
          <a:p>
            <a:pPr algn="ctr"/>
            <a:r>
              <a:rPr lang="en-AU" sz="1400" b="1" dirty="0" smtClean="0">
                <a:solidFill>
                  <a:srgbClr val="FFFFFF"/>
                </a:solidFill>
                <a:cs typeface="Arial" pitchFamily="34" charset="0"/>
              </a:rPr>
              <a:t>Cultural and creative people want to study and work here</a:t>
            </a:r>
            <a:endParaRPr lang="en-AU" sz="1400" b="1" dirty="0">
              <a:solidFill>
                <a:srgbClr val="FFFFFF"/>
              </a:solidFill>
              <a:cs typeface="Arial" pitchFamily="34" charset="0"/>
            </a:endParaRPr>
          </a:p>
        </p:txBody>
      </p:sp>
      <p:sp>
        <p:nvSpPr>
          <p:cNvPr id="17" name="Rectangle 16"/>
          <p:cNvSpPr/>
          <p:nvPr/>
        </p:nvSpPr>
        <p:spPr>
          <a:xfrm>
            <a:off x="2971800" y="1731477"/>
            <a:ext cx="1803400" cy="2516147"/>
          </a:xfrm>
          <a:prstGeom prst="rect">
            <a:avLst/>
          </a:prstGeom>
          <a:solidFill>
            <a:schemeClr val="accent6">
              <a:lumMod val="75000"/>
            </a:schemeClr>
          </a:solidFill>
          <a:ln w="9525">
            <a:solidFill>
              <a:schemeClr val="accent5">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400" b="1" dirty="0" smtClean="0">
                <a:solidFill>
                  <a:srgbClr val="FFFFFF"/>
                </a:solidFill>
                <a:cs typeface="Arial" pitchFamily="34" charset="0"/>
              </a:rPr>
              <a:t>Cultural and creative sectors are active and supported</a:t>
            </a:r>
            <a:endParaRPr lang="en-AU" sz="1400" b="1" dirty="0">
              <a:solidFill>
                <a:srgbClr val="FFFFFF"/>
              </a:solidFill>
              <a:cs typeface="Arial" pitchFamily="34" charset="0"/>
            </a:endParaRPr>
          </a:p>
        </p:txBody>
      </p:sp>
      <p:sp>
        <p:nvSpPr>
          <p:cNvPr id="18" name="Rectangle 17"/>
          <p:cNvSpPr/>
          <p:nvPr/>
        </p:nvSpPr>
        <p:spPr>
          <a:xfrm>
            <a:off x="5108072" y="1742363"/>
            <a:ext cx="1803400" cy="2516147"/>
          </a:xfrm>
          <a:prstGeom prst="rect">
            <a:avLst/>
          </a:prstGeom>
          <a:solidFill>
            <a:schemeClr val="accent6">
              <a:lumMod val="75000"/>
            </a:schemeClr>
          </a:solidFill>
          <a:ln w="9525">
            <a:solidFill>
              <a:schemeClr val="accent5">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90000" rIns="36000" bIns="90000" rtlCol="0" anchor="ctr" anchorCtr="0"/>
          <a:lstStyle/>
          <a:p>
            <a:pPr algn="ctr"/>
            <a:r>
              <a:rPr lang="en-AU" sz="1400" b="1" dirty="0" smtClean="0">
                <a:solidFill>
                  <a:srgbClr val="FFFFFF"/>
                </a:solidFill>
                <a:cs typeface="Arial" pitchFamily="34" charset="0"/>
              </a:rPr>
              <a:t>City offers quality cultural and creative experiences</a:t>
            </a:r>
            <a:endParaRPr lang="en-AU" sz="1400" b="1" dirty="0">
              <a:solidFill>
                <a:srgbClr val="FFFFFF"/>
              </a:solidFill>
              <a:cs typeface="Arial" pitchFamily="34" charset="0"/>
            </a:endParaRPr>
          </a:p>
        </p:txBody>
      </p:sp>
      <p:sp>
        <p:nvSpPr>
          <p:cNvPr id="19" name="Rectangle 18"/>
          <p:cNvSpPr/>
          <p:nvPr/>
        </p:nvSpPr>
        <p:spPr>
          <a:xfrm>
            <a:off x="7150100" y="1731477"/>
            <a:ext cx="1803400" cy="2516147"/>
          </a:xfrm>
          <a:prstGeom prst="rect">
            <a:avLst/>
          </a:prstGeom>
          <a:solidFill>
            <a:schemeClr val="accent6">
              <a:lumMod val="75000"/>
            </a:schemeClr>
          </a:solidFill>
          <a:ln w="9525">
            <a:solidFill>
              <a:schemeClr val="accent5">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400" b="1" dirty="0" smtClean="0">
                <a:solidFill>
                  <a:srgbClr val="FFFFFF"/>
                </a:solidFill>
                <a:cs typeface="Arial" pitchFamily="34" charset="0"/>
              </a:rPr>
              <a:t>Consumers are aware of cultural and creative experiences</a:t>
            </a:r>
          </a:p>
        </p:txBody>
      </p:sp>
      <p:sp>
        <p:nvSpPr>
          <p:cNvPr id="20" name="FlowTriangle"/>
          <p:cNvSpPr>
            <a:spLocks noChangeArrowheads="1"/>
          </p:cNvSpPr>
          <p:nvPr/>
        </p:nvSpPr>
        <p:spPr bwMode="gray">
          <a:xfrm rot="5400000">
            <a:off x="2004761" y="3068751"/>
            <a:ext cx="1752600" cy="133350"/>
          </a:xfrm>
          <a:prstGeom prst="triangle">
            <a:avLst>
              <a:gd name="adj" fmla="val 50000"/>
            </a:avLst>
          </a:prstGeom>
          <a:solidFill>
            <a:srgbClr val="B2B2B2"/>
          </a:solidFill>
          <a:ln w="9525" algn="ctr">
            <a:solidFill>
              <a:srgbClr val="B2B2B2"/>
            </a:solidFill>
            <a:miter lim="800000"/>
            <a:headEnd/>
            <a:tailEnd/>
          </a:ln>
        </p:spPr>
        <p:txBody>
          <a:bodyPr rot="10800000" vert="eaVert" wrap="none" anchor="ctr"/>
          <a:lstStyle/>
          <a:p>
            <a:pPr algn="ctr"/>
            <a:endParaRPr lang="en-AU" sz="1400" b="1" dirty="0">
              <a:solidFill>
                <a:srgbClr val="000000"/>
              </a:solidFill>
              <a:cs typeface="Arial" pitchFamily="34" charset="0"/>
            </a:endParaRPr>
          </a:p>
        </p:txBody>
      </p:sp>
      <p:sp>
        <p:nvSpPr>
          <p:cNvPr id="21" name="FlowTriangle"/>
          <p:cNvSpPr>
            <a:spLocks noChangeArrowheads="1"/>
          </p:cNvSpPr>
          <p:nvPr/>
        </p:nvSpPr>
        <p:spPr bwMode="gray">
          <a:xfrm rot="5400000">
            <a:off x="4068841" y="3068751"/>
            <a:ext cx="1752600" cy="133350"/>
          </a:xfrm>
          <a:prstGeom prst="triangle">
            <a:avLst>
              <a:gd name="adj" fmla="val 50000"/>
            </a:avLst>
          </a:prstGeom>
          <a:solidFill>
            <a:srgbClr val="B2B2B2"/>
          </a:solidFill>
          <a:ln w="9525" algn="ctr">
            <a:solidFill>
              <a:srgbClr val="B2B2B2"/>
            </a:solidFill>
            <a:miter lim="800000"/>
            <a:headEnd/>
            <a:tailEnd/>
          </a:ln>
        </p:spPr>
        <p:txBody>
          <a:bodyPr rot="10800000" vert="eaVert" wrap="none" anchor="ctr"/>
          <a:lstStyle/>
          <a:p>
            <a:pPr algn="ctr"/>
            <a:endParaRPr lang="en-AU" sz="1400" b="1" dirty="0">
              <a:solidFill>
                <a:srgbClr val="000000"/>
              </a:solidFill>
              <a:cs typeface="Arial" pitchFamily="34" charset="0"/>
            </a:endParaRPr>
          </a:p>
        </p:txBody>
      </p:sp>
      <p:sp>
        <p:nvSpPr>
          <p:cNvPr id="22" name="FlowTriangle"/>
          <p:cNvSpPr>
            <a:spLocks noChangeArrowheads="1"/>
          </p:cNvSpPr>
          <p:nvPr/>
        </p:nvSpPr>
        <p:spPr bwMode="gray">
          <a:xfrm rot="5400000">
            <a:off x="6158997" y="3025816"/>
            <a:ext cx="1752600" cy="133350"/>
          </a:xfrm>
          <a:prstGeom prst="triangle">
            <a:avLst>
              <a:gd name="adj" fmla="val 50000"/>
            </a:avLst>
          </a:prstGeom>
          <a:solidFill>
            <a:srgbClr val="B2B2B2"/>
          </a:solidFill>
          <a:ln w="9525" algn="ctr">
            <a:solidFill>
              <a:srgbClr val="B2B2B2"/>
            </a:solidFill>
            <a:miter lim="800000"/>
            <a:headEnd/>
            <a:tailEnd/>
          </a:ln>
        </p:spPr>
        <p:txBody>
          <a:bodyPr rot="10800000" vert="eaVert" wrap="none" anchor="ctr"/>
          <a:lstStyle/>
          <a:p>
            <a:pPr algn="ctr"/>
            <a:endParaRPr lang="en-AU" sz="1400" b="1" dirty="0">
              <a:solidFill>
                <a:srgbClr val="000000"/>
              </a:solidFill>
              <a:cs typeface="Arial" pitchFamily="34" charset="0"/>
            </a:endParaRPr>
          </a:p>
        </p:txBody>
      </p:sp>
      <p:sp>
        <p:nvSpPr>
          <p:cNvPr id="34" name="NumberBall"/>
          <p:cNvSpPr>
            <a:spLocks noChangeArrowheads="1"/>
          </p:cNvSpPr>
          <p:nvPr/>
        </p:nvSpPr>
        <p:spPr bwMode="gray">
          <a:xfrm>
            <a:off x="763121" y="1589619"/>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smtClean="0">
                <a:latin typeface="Arial" pitchFamily="34" charset="0"/>
                <a:cs typeface="Arial" pitchFamily="34" charset="0"/>
              </a:rPr>
              <a:t>A</a:t>
            </a:r>
            <a:endParaRPr lang="en-AU" sz="1400" b="1" dirty="0">
              <a:latin typeface="Arial" pitchFamily="34" charset="0"/>
              <a:cs typeface="Arial" pitchFamily="34" charset="0"/>
            </a:endParaRPr>
          </a:p>
        </p:txBody>
      </p:sp>
      <p:sp>
        <p:nvSpPr>
          <p:cNvPr id="35" name="NumberBall"/>
          <p:cNvSpPr>
            <a:spLocks noChangeArrowheads="1"/>
          </p:cNvSpPr>
          <p:nvPr/>
        </p:nvSpPr>
        <p:spPr bwMode="gray">
          <a:xfrm>
            <a:off x="2800098" y="1589619"/>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smtClean="0">
                <a:latin typeface="Arial" pitchFamily="34" charset="0"/>
                <a:cs typeface="Arial" pitchFamily="34" charset="0"/>
              </a:rPr>
              <a:t>B</a:t>
            </a:r>
            <a:endParaRPr lang="en-AU" sz="1400" b="1" dirty="0">
              <a:latin typeface="Arial" pitchFamily="34" charset="0"/>
              <a:cs typeface="Arial" pitchFamily="34" charset="0"/>
            </a:endParaRPr>
          </a:p>
        </p:txBody>
      </p:sp>
      <p:sp>
        <p:nvSpPr>
          <p:cNvPr id="36" name="NumberBall"/>
          <p:cNvSpPr>
            <a:spLocks noChangeArrowheads="1"/>
          </p:cNvSpPr>
          <p:nvPr/>
        </p:nvSpPr>
        <p:spPr bwMode="gray">
          <a:xfrm>
            <a:off x="4931418" y="1589619"/>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smtClean="0">
                <a:latin typeface="Arial" pitchFamily="34" charset="0"/>
                <a:cs typeface="Arial" pitchFamily="34" charset="0"/>
              </a:rPr>
              <a:t>C</a:t>
            </a:r>
            <a:endParaRPr lang="en-AU" sz="1400" b="1" dirty="0">
              <a:latin typeface="Arial" pitchFamily="34" charset="0"/>
              <a:cs typeface="Arial" pitchFamily="34" charset="0"/>
            </a:endParaRPr>
          </a:p>
        </p:txBody>
      </p:sp>
      <p:sp>
        <p:nvSpPr>
          <p:cNvPr id="37" name="NumberBall"/>
          <p:cNvSpPr>
            <a:spLocks noChangeArrowheads="1"/>
          </p:cNvSpPr>
          <p:nvPr/>
        </p:nvSpPr>
        <p:spPr bwMode="gray">
          <a:xfrm>
            <a:off x="6971029" y="1589619"/>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smtClean="0">
                <a:latin typeface="Arial" pitchFamily="34" charset="0"/>
                <a:cs typeface="Arial" pitchFamily="34" charset="0"/>
              </a:rPr>
              <a:t>D</a:t>
            </a:r>
            <a:endParaRPr lang="en-AU" sz="1400" b="1" dirty="0">
              <a:latin typeface="Arial" pitchFamily="34" charset="0"/>
              <a:cs typeface="Arial" pitchFamily="34" charset="0"/>
            </a:endParaRPr>
          </a:p>
        </p:txBody>
      </p:sp>
      <p:sp>
        <p:nvSpPr>
          <p:cNvPr id="4" name="Rectangle 3"/>
          <p:cNvSpPr/>
          <p:nvPr/>
        </p:nvSpPr>
        <p:spPr>
          <a:xfrm>
            <a:off x="952500" y="4372316"/>
            <a:ext cx="8042576" cy="689589"/>
          </a:xfrm>
          <a:prstGeom prst="rect">
            <a:avLst/>
          </a:prstGeom>
          <a:solidFill>
            <a:schemeClr val="accent6">
              <a:lumMod val="75000"/>
            </a:schemeClr>
          </a:solidFill>
          <a:ln w="9525">
            <a:solidFill>
              <a:schemeClr val="accent5">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08000" tIns="90000" rIns="18000" bIns="90000" rtlCol="0" anchor="ctr" anchorCtr="0"/>
          <a:lstStyle/>
          <a:p>
            <a:pPr algn="ctr"/>
            <a:r>
              <a:rPr lang="en-AU" sz="1400" b="1" dirty="0" smtClean="0">
                <a:solidFill>
                  <a:schemeClr val="bg1"/>
                </a:solidFill>
                <a:cs typeface="Arial" pitchFamily="34" charset="0"/>
              </a:rPr>
              <a:t>The broader city environment is attractive</a:t>
            </a:r>
            <a:endParaRPr lang="en-AU" sz="1400" b="1" dirty="0">
              <a:solidFill>
                <a:schemeClr val="bg1"/>
              </a:solidFill>
              <a:cs typeface="Arial" pitchFamily="34" charset="0"/>
            </a:endParaRPr>
          </a:p>
        </p:txBody>
      </p:sp>
      <p:sp>
        <p:nvSpPr>
          <p:cNvPr id="38" name="NumberBall"/>
          <p:cNvSpPr>
            <a:spLocks noChangeArrowheads="1"/>
          </p:cNvSpPr>
          <p:nvPr/>
        </p:nvSpPr>
        <p:spPr bwMode="gray">
          <a:xfrm>
            <a:off x="763121" y="4211439"/>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smtClean="0">
                <a:latin typeface="Arial" pitchFamily="34" charset="0"/>
                <a:cs typeface="Arial" pitchFamily="34" charset="0"/>
              </a:rPr>
              <a:t>E</a:t>
            </a:r>
            <a:endParaRPr lang="en-AU" sz="1400" b="1" dirty="0">
              <a:latin typeface="Arial" pitchFamily="34" charset="0"/>
              <a:cs typeface="Arial" pitchFamily="34" charset="0"/>
            </a:endParaRPr>
          </a:p>
        </p:txBody>
      </p:sp>
      <p:sp>
        <p:nvSpPr>
          <p:cNvPr id="25"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smtClean="0">
                <a:solidFill>
                  <a:srgbClr val="000000"/>
                </a:solidFill>
                <a:latin typeface="Arial" pitchFamily="34" charset="0"/>
                <a:cs typeface="Arial" pitchFamily="34" charset="0"/>
              </a:rPr>
              <a:t>Source: BCG experts; DEDJTR Project Control Group and Working Group; Arts Agency CEOs and Chairs; Interviews with Thought Leaders October – December 2016</a:t>
            </a:r>
            <a:endParaRPr lang="en-AU" sz="800" dirty="0">
              <a:solidFill>
                <a:srgbClr val="000000"/>
              </a:solidFill>
              <a:latin typeface="Arial" pitchFamily="34" charset="0"/>
              <a:cs typeface="Arial" pitchFamily="34" charset="0"/>
            </a:endParaRPr>
          </a:p>
        </p:txBody>
      </p:sp>
      <p:sp>
        <p:nvSpPr>
          <p:cNvPr id="23" name="TextBox 22"/>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24" name="Rectangle 23"/>
          <p:cNvSpPr/>
          <p:nvPr/>
        </p:nvSpPr>
        <p:spPr>
          <a:xfrm>
            <a:off x="4275288"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394769" y="3953220"/>
            <a:ext cx="8967730" cy="958468"/>
          </a:xfrm>
          <a:prstGeom prst="rect">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16" name="Rectangle 15"/>
          <p:cNvSpPr/>
          <p:nvPr/>
        </p:nvSpPr>
        <p:spPr>
          <a:xfrm>
            <a:off x="407624" y="1972019"/>
            <a:ext cx="8967730" cy="958468"/>
          </a:xfrm>
          <a:prstGeom prst="rect">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701882191"/>
              </p:ext>
            </p:extLst>
          </p:nvPr>
        </p:nvGraphicFramePr>
        <p:xfrm>
          <a:off x="114300" y="1257300"/>
          <a:ext cx="9281160" cy="4710111"/>
        </p:xfrm>
        <a:graphic>
          <a:graphicData uri="http://schemas.openxmlformats.org/drawingml/2006/table">
            <a:tbl>
              <a:tblPr firstRow="1" bandRow="1">
                <a:tableStyleId>{5C22544A-7EE6-4342-B048-85BDC9FD1C3A}</a:tableStyleId>
              </a:tblPr>
              <a:tblGrid>
                <a:gridCol w="1426471"/>
                <a:gridCol w="1323857"/>
                <a:gridCol w="1193022"/>
                <a:gridCol w="1577340"/>
                <a:gridCol w="1201209"/>
                <a:gridCol w="1323857"/>
                <a:gridCol w="1235404"/>
              </a:tblGrid>
              <a:tr h="636935">
                <a:tc>
                  <a:txBody>
                    <a:bodyPr/>
                    <a:lstStyle/>
                    <a:p>
                      <a:pPr lvl="0" algn="ctr" rtl="0" fontAlgn="auto" hangingPunct="1">
                        <a:lnSpc>
                          <a:spcPct val="100000"/>
                        </a:lnSpc>
                        <a:spcBef>
                          <a:spcPts val="0"/>
                        </a:spcBef>
                        <a:spcAft>
                          <a:spcPts val="0"/>
                        </a:spcAft>
                      </a:pPr>
                      <a:endParaRPr lang="en-AU" sz="900" b="1" i="0" u="none" dirty="0">
                        <a:solidFill>
                          <a:srgbClr val="000000"/>
                        </a:solidFill>
                        <a:latin typeface="Arial" panose="020B0604020202020204" pitchFamily="34" charset="0"/>
                      </a:endParaRPr>
                    </a:p>
                  </a:txBody>
                  <a:tcPr marL="45720" marR="45720" anchor="ctr">
                    <a:lnL w="12700" cap="flat" cmpd="sng" algn="ctr">
                      <a:solidFill>
                        <a:srgbClr val="FFFFFF"/>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solidFill>
                        <a:srgbClr val="FFFFFF"/>
                      </a:solidFill>
                    </a:lnT>
                    <a:lnB w="635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000" b="1" dirty="0" smtClean="0">
                          <a:solidFill>
                            <a:srgbClr val="FFFFFF"/>
                          </a:solidFill>
                          <a:cs typeface="Arial" pitchFamily="34" charset="0"/>
                        </a:rPr>
                        <a:t>Cultural and creative people want to study and work here</a:t>
                      </a:r>
                    </a:p>
                  </a:txBody>
                  <a:tcPr marL="45720" marR="45720"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76200" cap="flat" cmpd="sng" algn="ctr">
                      <a:noFill/>
                      <a:prstDash val="solid"/>
                      <a:round/>
                      <a:headEnd type="none" w="med" len="med"/>
                      <a:tailEnd type="none" w="med" len="med"/>
                    </a:lnB>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000" b="1" kern="1200" dirty="0" smtClean="0">
                          <a:solidFill>
                            <a:srgbClr val="FFFFFF"/>
                          </a:solidFill>
                          <a:latin typeface="+mn-lt"/>
                          <a:ea typeface="+mn-ea"/>
                          <a:cs typeface="Arial" pitchFamily="34" charset="0"/>
                        </a:rPr>
                        <a:t>Cultural and creative sectors are active and supported</a:t>
                      </a:r>
                    </a:p>
                  </a:txBody>
                  <a:tcPr marL="45720" marR="4572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76200" cap="flat" cmpd="sng" algn="ctr">
                      <a:noFill/>
                      <a:prstDash val="solid"/>
                      <a:round/>
                      <a:headEnd type="none" w="med" len="med"/>
                      <a:tailEnd type="none" w="med" len="med"/>
                    </a:lnB>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000" b="1" kern="1200" dirty="0" smtClean="0">
                          <a:solidFill>
                            <a:srgbClr val="FFFFFF"/>
                          </a:solidFill>
                          <a:latin typeface="+mn-lt"/>
                          <a:ea typeface="+mn-ea"/>
                          <a:cs typeface="Arial" pitchFamily="34" charset="0"/>
                        </a:rPr>
                        <a:t>City offers quality cultural and creative experiences</a:t>
                      </a:r>
                    </a:p>
                  </a:txBody>
                  <a:tcPr marL="45720" marR="4572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76200" cap="flat" cmpd="sng" algn="ctr">
                      <a:noFill/>
                      <a:prstDash val="solid"/>
                      <a:round/>
                      <a:headEnd type="none" w="med" len="med"/>
                      <a:tailEnd type="none" w="med" len="med"/>
                    </a:lnB>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000" b="1" kern="1200" dirty="0" smtClean="0">
                          <a:solidFill>
                            <a:srgbClr val="FFFFFF"/>
                          </a:solidFill>
                          <a:latin typeface="+mn-lt"/>
                          <a:ea typeface="+mn-ea"/>
                          <a:cs typeface="Arial" pitchFamily="34" charset="0"/>
                        </a:rPr>
                        <a:t>Consumers are aware of cultural</a:t>
                      </a:r>
                      <a:r>
                        <a:rPr lang="en-AU" sz="1000" b="1" kern="1200" baseline="0" dirty="0" smtClean="0">
                          <a:solidFill>
                            <a:srgbClr val="FFFFFF"/>
                          </a:solidFill>
                          <a:latin typeface="+mn-lt"/>
                          <a:ea typeface="+mn-ea"/>
                          <a:cs typeface="Arial" pitchFamily="34" charset="0"/>
                        </a:rPr>
                        <a:t>  and</a:t>
                      </a:r>
                      <a:r>
                        <a:rPr lang="en-AU" sz="1000" b="1" kern="1200" dirty="0" smtClean="0">
                          <a:solidFill>
                            <a:srgbClr val="FFFFFF"/>
                          </a:solidFill>
                          <a:latin typeface="+mn-lt"/>
                          <a:ea typeface="+mn-ea"/>
                          <a:cs typeface="Arial" pitchFamily="34" charset="0"/>
                        </a:rPr>
                        <a:t> creative experiences</a:t>
                      </a:r>
                    </a:p>
                  </a:txBody>
                  <a:tcPr marL="45720" marR="4572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76200" cap="flat" cmpd="sng" algn="ctr">
                      <a:noFill/>
                      <a:prstDash val="solid"/>
                      <a:round/>
                      <a:headEnd type="none" w="med" len="med"/>
                      <a:tailEnd type="none" w="med" len="med"/>
                    </a:lnB>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000" b="1" kern="1200" dirty="0" smtClean="0">
                          <a:solidFill>
                            <a:srgbClr val="FFFFFF"/>
                          </a:solidFill>
                          <a:latin typeface="+mn-lt"/>
                          <a:ea typeface="+mn-ea"/>
                          <a:cs typeface="Arial" pitchFamily="34" charset="0"/>
                        </a:rPr>
                        <a:t>The broader city environment is attractive</a:t>
                      </a:r>
                    </a:p>
                  </a:txBody>
                  <a:tcPr marL="45720" marR="4572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76200" cap="flat" cmpd="sng" algn="ctr">
                      <a:noFill/>
                      <a:prstDash val="solid"/>
                      <a:round/>
                      <a:headEnd type="none" w="med" len="med"/>
                      <a:tailEnd type="none" w="med" len="med"/>
                    </a:lnB>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000" b="1" kern="1200" dirty="0" smtClean="0">
                          <a:solidFill>
                            <a:srgbClr val="FFFFFF"/>
                          </a:solidFill>
                          <a:latin typeface="+mn-lt"/>
                          <a:ea typeface="+mn-ea"/>
                          <a:cs typeface="Arial" pitchFamily="34" charset="0"/>
                        </a:rPr>
                        <a:t>The sector is well governed</a:t>
                      </a:r>
                    </a:p>
                  </a:txBody>
                  <a:tcPr marL="45720" marR="45720" anchor="ctr">
                    <a:lnL w="7620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76200" cap="flat" cmpd="sng" algn="ctr">
                      <a:noFill/>
                      <a:prstDash val="solid"/>
                      <a:round/>
                      <a:headEnd type="none" w="med" len="med"/>
                      <a:tailEnd type="none" w="med" len="med"/>
                    </a:lnB>
                    <a:solidFill>
                      <a:schemeClr val="accent6">
                        <a:lumMod val="75000"/>
                      </a:schemeClr>
                    </a:solidFill>
                  </a:tcPr>
                </a:tc>
              </a:tr>
              <a:tr h="9915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sz="900" b="1" kern="1200" dirty="0">
                        <a:solidFill>
                          <a:srgbClr val="FFFFFF"/>
                        </a:solidFill>
                        <a:latin typeface="+mn-lt"/>
                        <a:ea typeface="+mn-ea"/>
                        <a:cs typeface="Arial"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Creative sector 12% of workforce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5 universities in the top 10 universities for performing arts</a:t>
                      </a:r>
                      <a:endParaRPr kumimoji="0" lang="en-US" sz="10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p>
                      <a:pPr marL="288925" marR="0" lvl="1" indent="-174625" algn="l" defTabSz="914400" rtl="0" eaLnBrk="1" fontAlgn="base" latinLnBrk="0" hangingPunct="1">
                        <a:lnSpc>
                          <a:spcPct val="100000"/>
                        </a:lnSpc>
                        <a:spcBef>
                          <a:spcPct val="0"/>
                        </a:spcBef>
                        <a:spcAft>
                          <a:spcPct val="0"/>
                        </a:spcAft>
                        <a:buClr>
                          <a:srgbClr val="177B57"/>
                        </a:buClr>
                        <a:buSzTx/>
                        <a:buFontTx/>
                        <a:buChar char="•"/>
                        <a:tabLst/>
                        <a:defRPr/>
                      </a:pPr>
                      <a:endParaRPr kumimoji="0" lang="en-AU" sz="1000" b="0" i="0" u="none" strike="noStrike" kern="1200" cap="none" spc="0" normalizeH="0" baseline="0" dirty="0">
                        <a:ln>
                          <a:noFill/>
                        </a:ln>
                        <a:solidFill>
                          <a:srgbClr val="000000"/>
                        </a:solidFill>
                        <a:effectLst/>
                        <a:uLnTx/>
                        <a:uFillTx/>
                        <a:latin typeface="Arial" pitchFamily="34" charset="0"/>
                        <a:ea typeface="+mn-ea"/>
                        <a:cs typeface="Arial" pitchFamily="34" charset="0"/>
                      </a:endParaRPr>
                    </a:p>
                  </a:txBody>
                  <a:tcPr marL="45720" marR="45720">
                    <a:lnL w="635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London local and central government spent </a:t>
                      </a: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£725m in 2011/12 on arts and culture</a:t>
                      </a:r>
                      <a:r>
                        <a:rPr kumimoji="0" lang="en-US" sz="10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dirty="0">
                        <a:ln>
                          <a:noFill/>
                        </a:ln>
                        <a:solidFill>
                          <a:srgbClr val="000000"/>
                        </a:solidFill>
                        <a:effectLst/>
                        <a:uLnTx/>
                        <a:uFillTx/>
                        <a:latin typeface="Arial" pitchFamily="34" charset="0"/>
                        <a:ea typeface="+mn-ea"/>
                        <a:cs typeface="Arial" pitchFamily="34" charset="0"/>
                      </a:endParaRPr>
                    </a:p>
                  </a:txBody>
                  <a:tcPr marL="45720" marR="45720">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857 art galleries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320 live music venues</a:t>
                      </a:r>
                      <a:endParaRPr kumimoji="0" lang="en-AU" sz="1000" b="0" i="0" u="none" strike="noStrike" kern="1200" cap="none" spc="0" normalizeH="0" baseline="0" dirty="0">
                        <a:ln>
                          <a:noFill/>
                        </a:ln>
                        <a:solidFill>
                          <a:srgbClr val="000000"/>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241 theatres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215 museums</a:t>
                      </a:r>
                    </a:p>
                  </a:txBody>
                  <a:tcPr marL="45720" marR="45720">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19m international visitors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80% of visitors say 'culture and heritage' are the reason for visit</a:t>
                      </a:r>
                    </a:p>
                  </a:txBody>
                  <a:tcPr marL="45720" marR="45720">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One of the largest urban transport networks in the world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dirty="0">
                        <a:ln>
                          <a:noFill/>
                        </a:ln>
                        <a:solidFill>
                          <a:srgbClr val="000000"/>
                        </a:solidFill>
                        <a:effectLst/>
                        <a:uLnTx/>
                        <a:uFillTx/>
                        <a:latin typeface="Arial" pitchFamily="34" charset="0"/>
                        <a:ea typeface="+mn-ea"/>
                        <a:cs typeface="Arial" pitchFamily="34" charset="0"/>
                      </a:endParaRPr>
                    </a:p>
                  </a:txBody>
                  <a:tcPr marL="45720" marR="45720">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City of London Cultural Strategy 2012-17</a:t>
                      </a:r>
                      <a:endParaRPr kumimoji="0" lang="en-AU" sz="1000" b="0" i="0" u="none" strike="noStrike" kern="1200" cap="none" spc="0" normalizeH="0" baseline="0" dirty="0">
                        <a:ln>
                          <a:noFill/>
                        </a:ln>
                        <a:solidFill>
                          <a:srgbClr val="000000"/>
                        </a:solidFill>
                        <a:effectLst/>
                        <a:uLnTx/>
                        <a:uFillTx/>
                        <a:latin typeface="Arial" pitchFamily="34" charset="0"/>
                        <a:ea typeface="+mn-ea"/>
                        <a:cs typeface="Arial" pitchFamily="34" charset="0"/>
                      </a:endParaRPr>
                    </a:p>
                  </a:txBody>
                  <a:tcPr marL="45720" marR="45720">
                    <a:lnL w="76200" cap="flat" cmpd="sng" algn="ctr">
                      <a:noFill/>
                      <a:prstDash val="solid"/>
                      <a:round/>
                      <a:headEnd type="none" w="med" len="med"/>
                      <a:tailEnd type="none" w="med" len="med"/>
                    </a:lnL>
                    <a:lnR w="635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r h="9915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sz="900" b="1" kern="1200" dirty="0">
                        <a:solidFill>
                          <a:srgbClr val="FFFFFF"/>
                        </a:solidFill>
                        <a:latin typeface="+mn-lt"/>
                        <a:ea typeface="+mn-ea"/>
                        <a:cs typeface="Arial"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Creative sector 8% of workforce</a:t>
                      </a:r>
                    </a:p>
                  </a:txBody>
                  <a:tcPr marL="45720" marR="45720">
                    <a:lnL w="635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Private contributions to arts US $800m+ in 2012; Public funding of the arts ~ US $320m FY15</a:t>
                      </a:r>
                      <a:endParaRPr kumimoji="0" lang="en-AU" sz="1000" b="0" i="0" u="none" strike="noStrike" kern="1200" cap="none" spc="0" normalizeH="0" baseline="0" dirty="0">
                        <a:ln>
                          <a:noFill/>
                        </a:ln>
                        <a:solidFill>
                          <a:srgbClr val="000000"/>
                        </a:solidFill>
                        <a:effectLst/>
                        <a:uLnTx/>
                        <a:uFillTx/>
                        <a:latin typeface="Arial" pitchFamily="34" charset="0"/>
                        <a:ea typeface="+mn-ea"/>
                        <a:cs typeface="Arial" pitchFamily="34" charset="0"/>
                      </a:endParaRPr>
                    </a:p>
                  </a:txBody>
                  <a:tcPr marL="45720" marR="45720">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613 art galleries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453 live music venues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420 theatres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143 museums</a:t>
                      </a:r>
                    </a:p>
                  </a:txBody>
                  <a:tcPr marL="45720" marR="45720">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13m international visitors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25m cultural tourists (domestic and international)</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dirty="0">
                        <a:ln>
                          <a:noFill/>
                        </a:ln>
                        <a:solidFill>
                          <a:srgbClr val="000000"/>
                        </a:solidFill>
                        <a:effectLst/>
                        <a:uLnTx/>
                        <a:uFillTx/>
                        <a:latin typeface="Arial" pitchFamily="34" charset="0"/>
                        <a:ea typeface="+mn-ea"/>
                        <a:cs typeface="Arial" pitchFamily="34" charset="0"/>
                      </a:endParaRPr>
                    </a:p>
                  </a:txBody>
                  <a:tcPr marL="45720" marR="45720">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Walkable neighbourhoods, bike share and extensive public transport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dirty="0">
                        <a:ln>
                          <a:noFill/>
                        </a:ln>
                        <a:solidFill>
                          <a:srgbClr val="000000"/>
                        </a:solidFill>
                        <a:effectLst/>
                        <a:uLnTx/>
                        <a:uFillTx/>
                        <a:latin typeface="Arial" pitchFamily="34" charset="0"/>
                        <a:ea typeface="+mn-ea"/>
                        <a:cs typeface="Arial" pitchFamily="34" charset="0"/>
                      </a:endParaRPr>
                    </a:p>
                  </a:txBody>
                  <a:tcPr marL="45720" marR="45720">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New York Cultural Plan under development</a:t>
                      </a:r>
                      <a:endParaRPr kumimoji="0" lang="en-AU" sz="1000" b="0" i="0" u="none" strike="noStrike" kern="1200" cap="none" spc="0" normalizeH="0" baseline="0" dirty="0">
                        <a:ln>
                          <a:noFill/>
                        </a:ln>
                        <a:solidFill>
                          <a:srgbClr val="000000"/>
                        </a:solidFill>
                        <a:effectLst/>
                        <a:uLnTx/>
                        <a:uFillTx/>
                        <a:latin typeface="Arial" pitchFamily="34" charset="0"/>
                        <a:ea typeface="+mn-ea"/>
                        <a:cs typeface="Arial" pitchFamily="34" charset="0"/>
                      </a:endParaRPr>
                    </a:p>
                  </a:txBody>
                  <a:tcPr marL="45720" marR="45720">
                    <a:lnL w="762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r h="9915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sz="900" b="1" kern="1200" dirty="0">
                        <a:solidFill>
                          <a:srgbClr val="FFFFFF"/>
                        </a:solidFill>
                        <a:latin typeface="+mn-lt"/>
                        <a:ea typeface="+mn-ea"/>
                        <a:cs typeface="Arial"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Creative sector 10% of workforce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marL="45720" marR="45720">
                    <a:lnL w="635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AU" sz="1000" b="0" kern="1200" baseline="0" dirty="0" smtClean="0">
                          <a:solidFill>
                            <a:srgbClr val="000000"/>
                          </a:solidFill>
                          <a:latin typeface="Arial" pitchFamily="34" charset="0"/>
                          <a:ea typeface="+mn-ea"/>
                          <a:cs typeface="Arial" pitchFamily="34" charset="0"/>
                        </a:rPr>
                        <a:t>Local, City and Federal government spend ~€880m in 2014 on arts and culture</a:t>
                      </a:r>
                      <a:endParaRPr kumimoji="0" lang="en-AU" sz="1000" b="0" i="0" u="none" strike="noStrike" kern="1200" cap="none" spc="0" normalizeH="0" baseline="0" dirty="0">
                        <a:ln>
                          <a:noFill/>
                        </a:ln>
                        <a:solidFill>
                          <a:srgbClr val="000000"/>
                        </a:solidFill>
                        <a:effectLst/>
                        <a:uLnTx/>
                        <a:uFillTx/>
                        <a:latin typeface="Arial" pitchFamily="34" charset="0"/>
                        <a:ea typeface="+mn-ea"/>
                        <a:cs typeface="Arial" pitchFamily="34" charset="0"/>
                      </a:endParaRPr>
                    </a:p>
                  </a:txBody>
                  <a:tcPr marL="45720" marR="45720">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180 museums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440 galleries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dirty="0">
                        <a:ln>
                          <a:noFill/>
                        </a:ln>
                        <a:solidFill>
                          <a:srgbClr val="000000"/>
                        </a:solidFill>
                        <a:effectLst/>
                        <a:uLnTx/>
                        <a:uFillTx/>
                        <a:latin typeface="Arial" pitchFamily="34" charset="0"/>
                        <a:ea typeface="+mn-ea"/>
                        <a:cs typeface="Arial" pitchFamily="34" charset="0"/>
                      </a:endParaRPr>
                    </a:p>
                  </a:txBody>
                  <a:tcPr marL="45720" marR="45720">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5m international visitors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dirty="0">
                        <a:ln>
                          <a:noFill/>
                        </a:ln>
                        <a:solidFill>
                          <a:srgbClr val="000000"/>
                        </a:solidFill>
                        <a:effectLst/>
                        <a:uLnTx/>
                        <a:uFillTx/>
                        <a:latin typeface="Arial" pitchFamily="34" charset="0"/>
                        <a:ea typeface="+mn-ea"/>
                        <a:cs typeface="Arial" pitchFamily="34" charset="0"/>
                      </a:endParaRPr>
                    </a:p>
                  </a:txBody>
                  <a:tcPr marL="45720" marR="45720">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Flat and walkable, bicycle friendly supported by U-</a:t>
                      </a:r>
                      <a:r>
                        <a:rPr kumimoji="0" lang="en-AU" sz="1000" b="0" i="0" u="none" strike="noStrike" kern="1200" cap="none" spc="0" normalizeH="0" baseline="0" dirty="0" err="1" smtClean="0">
                          <a:ln>
                            <a:noFill/>
                          </a:ln>
                          <a:solidFill>
                            <a:srgbClr val="000000"/>
                          </a:solidFill>
                          <a:effectLst/>
                          <a:uLnTx/>
                          <a:uFillTx/>
                          <a:latin typeface="Arial" pitchFamily="34" charset="0"/>
                          <a:ea typeface="+mn-ea"/>
                          <a:cs typeface="Arial" pitchFamily="34" charset="0"/>
                        </a:rPr>
                        <a:t>Bahn</a:t>
                      </a: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 subway</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dirty="0">
                        <a:ln>
                          <a:noFill/>
                        </a:ln>
                        <a:solidFill>
                          <a:srgbClr val="000000"/>
                        </a:solidFill>
                        <a:effectLst/>
                        <a:uLnTx/>
                        <a:uFillTx/>
                        <a:latin typeface="Arial" pitchFamily="34" charset="0"/>
                        <a:ea typeface="+mn-ea"/>
                        <a:cs typeface="Arial" pitchFamily="34" charset="0"/>
                      </a:endParaRPr>
                    </a:p>
                  </a:txBody>
                  <a:tcPr marL="45720" marR="45720">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Berlin Urban Development Concept 2030</a:t>
                      </a:r>
                      <a:endParaRPr kumimoji="0" lang="en-AU" sz="1000" b="0" i="0" u="none" strike="noStrike" kern="1200" cap="none" spc="0" normalizeH="0" baseline="0" dirty="0">
                        <a:ln>
                          <a:noFill/>
                        </a:ln>
                        <a:solidFill>
                          <a:srgbClr val="000000"/>
                        </a:solidFill>
                        <a:effectLst/>
                        <a:uLnTx/>
                        <a:uFillTx/>
                        <a:latin typeface="Arial" pitchFamily="34" charset="0"/>
                        <a:ea typeface="+mn-ea"/>
                        <a:cs typeface="Arial" pitchFamily="34" charset="0"/>
                      </a:endParaRPr>
                    </a:p>
                  </a:txBody>
                  <a:tcPr marL="45720" marR="45720">
                    <a:lnL w="762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r h="9915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sz="900" b="1" kern="1200" dirty="0">
                        <a:solidFill>
                          <a:srgbClr val="FFFFFF"/>
                        </a:solidFill>
                        <a:latin typeface="+mn-lt"/>
                        <a:ea typeface="+mn-ea"/>
                        <a:cs typeface="Arial"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Creative sector 9% of workforce</a:t>
                      </a:r>
                    </a:p>
                  </a:txBody>
                  <a:tcPr marL="45720" marR="45720">
                    <a:lnL w="635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AU" sz="1000" b="0" kern="1200" baseline="0" dirty="0" smtClean="0">
                          <a:solidFill>
                            <a:srgbClr val="000000"/>
                          </a:solidFill>
                          <a:latin typeface="Arial" pitchFamily="34" charset="0"/>
                          <a:ea typeface="+mn-ea"/>
                          <a:cs typeface="Arial" pitchFamily="34" charset="0"/>
                        </a:rPr>
                        <a:t>France Department of Culture and Communications' budget ~€</a:t>
                      </a: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3.6B p.a. </a:t>
                      </a:r>
                      <a:endParaRPr kumimoji="0" lang="en-AU" sz="1000" b="0" i="0" u="none" strike="noStrike" kern="1200" cap="none" spc="0" normalizeH="0" baseline="0" dirty="0">
                        <a:ln>
                          <a:noFill/>
                        </a:ln>
                        <a:solidFill>
                          <a:srgbClr val="000000"/>
                        </a:solidFill>
                        <a:effectLst/>
                        <a:uLnTx/>
                        <a:uFillTx/>
                        <a:latin typeface="Arial" pitchFamily="34" charset="0"/>
                        <a:ea typeface="+mn-ea"/>
                        <a:cs typeface="Arial" pitchFamily="34" charset="0"/>
                      </a:endParaRPr>
                    </a:p>
                  </a:txBody>
                  <a:tcPr marL="45720" marR="45720">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1151 art galleries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430 live music venues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353 theatres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313 museums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Louvre most visited gallery globally (8.5m p.a.)</a:t>
                      </a:r>
                    </a:p>
                  </a:txBody>
                  <a:tcPr marL="45720" marR="45720">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16m international visitors</a:t>
                      </a:r>
                    </a:p>
                  </a:txBody>
                  <a:tcPr marL="45720" marR="45720">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Geographically condensed attractions supported by Paris Metro</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dirty="0">
                        <a:ln>
                          <a:noFill/>
                        </a:ln>
                        <a:solidFill>
                          <a:srgbClr val="000000"/>
                        </a:solidFill>
                        <a:effectLst/>
                        <a:uLnTx/>
                        <a:uFillTx/>
                        <a:latin typeface="Arial" pitchFamily="34" charset="0"/>
                        <a:ea typeface="+mn-ea"/>
                        <a:cs typeface="Arial" pitchFamily="34" charset="0"/>
                      </a:endParaRPr>
                    </a:p>
                  </a:txBody>
                  <a:tcPr marL="45720" marR="45720">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000" b="0" i="0" u="none" strike="noStrike" kern="1200" cap="none" spc="0" normalizeH="0" baseline="0" dirty="0" smtClean="0">
                          <a:ln>
                            <a:noFill/>
                          </a:ln>
                          <a:solidFill>
                            <a:srgbClr val="000000"/>
                          </a:solidFill>
                          <a:effectLst/>
                          <a:uLnTx/>
                          <a:uFillTx/>
                          <a:latin typeface="Arial" pitchFamily="34" charset="0"/>
                          <a:ea typeface="+mn-ea"/>
                          <a:cs typeface="Arial" pitchFamily="34" charset="0"/>
                        </a:rPr>
                        <a:t>2010 Creative Paris Project</a:t>
                      </a:r>
                      <a:endParaRPr kumimoji="0" lang="en-AU" sz="1000" b="0" i="0" u="none" strike="noStrike" kern="1200" cap="none" spc="0" normalizeH="0" baseline="0" dirty="0">
                        <a:ln>
                          <a:noFill/>
                        </a:ln>
                        <a:solidFill>
                          <a:srgbClr val="000000"/>
                        </a:solidFill>
                        <a:effectLst/>
                        <a:uLnTx/>
                        <a:uFillTx/>
                        <a:latin typeface="Arial" pitchFamily="34" charset="0"/>
                        <a:ea typeface="+mn-ea"/>
                        <a:cs typeface="Arial" pitchFamily="34" charset="0"/>
                      </a:endParaRPr>
                    </a:p>
                  </a:txBody>
                  <a:tcPr marL="45720" marR="45720">
                    <a:lnL w="762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r>
              <a:rPr lang="en-AU" dirty="0" smtClean="0"/>
              <a:t>London, New York, Berlin and Paris display these dimensions</a:t>
            </a:r>
            <a:endParaRPr lang="en-AU" dirty="0"/>
          </a:p>
        </p:txBody>
      </p:sp>
      <p:sp>
        <p:nvSpPr>
          <p:cNvPr id="34" name="NumberBall"/>
          <p:cNvSpPr>
            <a:spLocks noChangeArrowheads="1"/>
          </p:cNvSpPr>
          <p:nvPr/>
        </p:nvSpPr>
        <p:spPr bwMode="gray">
          <a:xfrm>
            <a:off x="1513964" y="1177777"/>
            <a:ext cx="206692" cy="206692"/>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980" b="1" dirty="0">
                <a:solidFill>
                  <a:srgbClr val="000000"/>
                </a:solidFill>
                <a:cs typeface="Arial" pitchFamily="34" charset="0"/>
              </a:rPr>
              <a:t>A</a:t>
            </a:r>
          </a:p>
        </p:txBody>
      </p:sp>
      <p:sp>
        <p:nvSpPr>
          <p:cNvPr id="35" name="NumberBall"/>
          <p:cNvSpPr>
            <a:spLocks noChangeArrowheads="1"/>
          </p:cNvSpPr>
          <p:nvPr/>
        </p:nvSpPr>
        <p:spPr bwMode="gray">
          <a:xfrm>
            <a:off x="2874393" y="1177777"/>
            <a:ext cx="206692" cy="206692"/>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980" b="1" dirty="0">
                <a:solidFill>
                  <a:srgbClr val="000000"/>
                </a:solidFill>
                <a:cs typeface="Arial" pitchFamily="34" charset="0"/>
              </a:rPr>
              <a:t>B</a:t>
            </a:r>
          </a:p>
        </p:txBody>
      </p:sp>
      <p:sp>
        <p:nvSpPr>
          <p:cNvPr id="36" name="NumberBall"/>
          <p:cNvSpPr>
            <a:spLocks noChangeArrowheads="1"/>
          </p:cNvSpPr>
          <p:nvPr/>
        </p:nvSpPr>
        <p:spPr bwMode="gray">
          <a:xfrm>
            <a:off x="4205925" y="1177777"/>
            <a:ext cx="206692" cy="206692"/>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980" b="1" dirty="0">
                <a:solidFill>
                  <a:srgbClr val="000000"/>
                </a:solidFill>
                <a:cs typeface="Arial" pitchFamily="34" charset="0"/>
              </a:rPr>
              <a:t>C</a:t>
            </a:r>
          </a:p>
        </p:txBody>
      </p:sp>
      <p:sp>
        <p:nvSpPr>
          <p:cNvPr id="37" name="NumberBall"/>
          <p:cNvSpPr>
            <a:spLocks noChangeArrowheads="1"/>
          </p:cNvSpPr>
          <p:nvPr/>
        </p:nvSpPr>
        <p:spPr bwMode="gray">
          <a:xfrm>
            <a:off x="5543441" y="1177777"/>
            <a:ext cx="206692" cy="206692"/>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980" b="1" dirty="0">
                <a:solidFill>
                  <a:srgbClr val="000000"/>
                </a:solidFill>
                <a:cs typeface="Arial" pitchFamily="34" charset="0"/>
              </a:rPr>
              <a:t>D</a:t>
            </a:r>
          </a:p>
        </p:txBody>
      </p:sp>
      <p:sp>
        <p:nvSpPr>
          <p:cNvPr id="38" name="NumberBall"/>
          <p:cNvSpPr>
            <a:spLocks noChangeArrowheads="1"/>
          </p:cNvSpPr>
          <p:nvPr/>
        </p:nvSpPr>
        <p:spPr bwMode="gray">
          <a:xfrm>
            <a:off x="6848914" y="1177777"/>
            <a:ext cx="206692" cy="206692"/>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980" b="1" dirty="0">
                <a:solidFill>
                  <a:srgbClr val="000000"/>
                </a:solidFill>
                <a:cs typeface="Arial" pitchFamily="34" charset="0"/>
              </a:rPr>
              <a:t>E</a:t>
            </a:r>
          </a:p>
        </p:txBody>
      </p:sp>
      <p:sp>
        <p:nvSpPr>
          <p:cNvPr id="39" name="NumberBall"/>
          <p:cNvSpPr>
            <a:spLocks noChangeArrowheads="1"/>
          </p:cNvSpPr>
          <p:nvPr/>
        </p:nvSpPr>
        <p:spPr bwMode="gray">
          <a:xfrm>
            <a:off x="8166293" y="1177777"/>
            <a:ext cx="206692" cy="206692"/>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980" b="1" dirty="0">
                <a:solidFill>
                  <a:srgbClr val="000000"/>
                </a:solidFill>
                <a:cs typeface="Arial" pitchFamily="34" charset="0"/>
              </a:rPr>
              <a:t>F</a:t>
            </a:r>
          </a:p>
        </p:txBody>
      </p:sp>
      <p:sp>
        <p:nvSpPr>
          <p:cNvPr id="40"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r>
              <a:rPr lang="en-AU" sz="800" dirty="0">
                <a:solidFill>
                  <a:srgbClr val="000000"/>
                </a:solidFill>
                <a:cs typeface="Arial" pitchFamily="34" charset="0"/>
              </a:rPr>
              <a:t>Source: World Cities Cultural Forum 2015; </a:t>
            </a:r>
            <a:r>
              <a:rPr lang="en-AU" sz="800" dirty="0">
                <a:solidFill>
                  <a:srgbClr val="000000"/>
                </a:solidFill>
              </a:rPr>
              <a:t>QS World University Rankings by Subject 2016 – Top 10 Performing Arts Schools in 2016: London Councils (June 2014) London Local Authorities Support for Arts and Culture 2014; </a:t>
            </a:r>
            <a:r>
              <a:rPr lang="en-AU" sz="800" dirty="0" smtClean="0">
                <a:solidFill>
                  <a:srgbClr val="000000"/>
                </a:solidFill>
              </a:rPr>
              <a:t>MasterCard </a:t>
            </a:r>
            <a:r>
              <a:rPr lang="en-AU" sz="800" dirty="0">
                <a:solidFill>
                  <a:srgbClr val="000000"/>
                </a:solidFill>
              </a:rPr>
              <a:t>Global Destination Cities Index 2015: </a:t>
            </a:r>
            <a:r>
              <a:rPr lang="en-AU" sz="800" dirty="0">
                <a:solidFill>
                  <a:srgbClr val="000000"/>
                </a:solidFill>
                <a:cs typeface="Arial" pitchFamily="34" charset="0"/>
              </a:rPr>
              <a:t>Mayor of London (2014), A cultural Tourism vision for London, 2015-2017; </a:t>
            </a:r>
            <a:r>
              <a:rPr lang="en-AU" sz="800" dirty="0">
                <a:solidFill>
                  <a:srgbClr val="000000"/>
                </a:solidFill>
              </a:rPr>
              <a:t>The City of London Cultural Strategy 2012-17; Center for an Urban Future (June 2015) Creative New York; NYC and Co (2013) New York City Tourism, a Model for Success; createnyc.org; Department of Cultural Affairs (2016) Report on the Fiscal 2017 Executive Budget; VisitBerlin (2014): Berlin visitor facts; Federal State of Berlin, Cultural Funding Report 2014; Berlin Urban Development Concept Berlin 2030: France Department of Culture and Communications 2017 Budget: </a:t>
            </a:r>
            <a:r>
              <a:rPr lang="en-AU" sz="800" dirty="0">
                <a:solidFill>
                  <a:srgbClr val="000000"/>
                </a:solidFill>
                <a:cs typeface="Arial" pitchFamily="34" charset="0"/>
              </a:rPr>
              <a:t>Art Newspaper Visitor Figures 2015; www.creativeparis.info/en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657" y="4129730"/>
            <a:ext cx="916695" cy="318637"/>
          </a:xfrm>
          <a:prstGeom prst="rect">
            <a:avLst/>
          </a:prstGeom>
          <a:noFill/>
        </p:spPr>
      </p:pic>
      <p:pic>
        <p:nvPicPr>
          <p:cNvPr id="8" name="Picture 7"/>
          <p:cNvPicPr>
            <a:picLocks noChangeAspect="1"/>
          </p:cNvPicPr>
          <p:nvPr/>
        </p:nvPicPr>
        <p:blipFill rotWithShape="1">
          <a:blip r:embed="rId4" cstate="print"/>
          <a:srcRect/>
          <a:stretch/>
        </p:blipFill>
        <p:spPr>
          <a:xfrm>
            <a:off x="541957" y="5130558"/>
            <a:ext cx="938790" cy="432438"/>
          </a:xfrm>
          <a:prstGeom prst="rect">
            <a:avLst/>
          </a:prstGeom>
          <a:noFill/>
        </p:spPr>
      </p:pic>
      <p:pic>
        <p:nvPicPr>
          <p:cNvPr id="11" name="Picture 10"/>
          <p:cNvPicPr>
            <a:picLocks noChangeAspect="1"/>
          </p:cNvPicPr>
          <p:nvPr/>
        </p:nvPicPr>
        <p:blipFill rotWithShape="1">
          <a:blip r:embed="rId5" cstate="print"/>
          <a:srcRect/>
          <a:stretch/>
        </p:blipFill>
        <p:spPr>
          <a:xfrm>
            <a:off x="580057" y="3121347"/>
            <a:ext cx="873454" cy="326191"/>
          </a:xfrm>
          <a:prstGeom prst="rect">
            <a:avLst/>
          </a:prstGeom>
          <a:noFill/>
        </p:spPr>
      </p:pic>
      <p:pic>
        <p:nvPicPr>
          <p:cNvPr id="17" name="Picture 74" descr="Image result for visit london"/>
          <p:cNvPicPr>
            <a:picLocks noChangeAspect="1" noChangeArrowheads="1"/>
          </p:cNvPicPr>
          <p:nvPr/>
        </p:nvPicPr>
        <p:blipFill>
          <a:blip r:embed="rId6" cstate="print"/>
          <a:srcRect t="42024" b="42940"/>
          <a:stretch>
            <a:fillRect/>
          </a:stretch>
        </p:blipFill>
        <p:spPr bwMode="auto">
          <a:xfrm>
            <a:off x="528810" y="2293798"/>
            <a:ext cx="1013552" cy="152399"/>
          </a:xfrm>
          <a:prstGeom prst="rect">
            <a:avLst/>
          </a:prstGeom>
          <a:noFill/>
        </p:spPr>
      </p:pic>
      <p:sp>
        <p:nvSpPr>
          <p:cNvPr id="19" name="TextBox 18"/>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20" name="Rectangle 19"/>
          <p:cNvSpPr/>
          <p:nvPr/>
        </p:nvSpPr>
        <p:spPr>
          <a:xfrm>
            <a:off x="4353133"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917956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52500" y="1695367"/>
            <a:ext cx="1803400" cy="2516147"/>
          </a:xfrm>
          <a:prstGeom prst="rect">
            <a:avLst/>
          </a:prstGeom>
          <a:solidFill>
            <a:schemeClr val="accent6">
              <a:lumMod val="75000"/>
            </a:schemeClr>
          </a:solidFill>
          <a:ln w="9525">
            <a:solidFill>
              <a:schemeClr val="accent5">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8000" tIns="90000" rIns="18000" bIns="90000" rtlCol="0" anchor="t" anchorCtr="0"/>
          <a:lstStyle/>
          <a:p>
            <a:pPr algn="ctr"/>
            <a:r>
              <a:rPr lang="en-AU" sz="1400" b="1" dirty="0" smtClean="0">
                <a:solidFill>
                  <a:srgbClr val="FFFFFF"/>
                </a:solidFill>
                <a:cs typeface="Arial" pitchFamily="34" charset="0"/>
              </a:rPr>
              <a:t>Cultural and creative people want to study and work here</a:t>
            </a:r>
            <a:endParaRPr lang="en-AU" sz="1400" b="1" dirty="0">
              <a:solidFill>
                <a:srgbClr val="FFFFFF"/>
              </a:solidFill>
              <a:cs typeface="Arial" pitchFamily="34" charset="0"/>
            </a:endParaRPr>
          </a:p>
        </p:txBody>
      </p:sp>
      <p:sp>
        <p:nvSpPr>
          <p:cNvPr id="7" name="Rectangle 6"/>
          <p:cNvSpPr/>
          <p:nvPr/>
        </p:nvSpPr>
        <p:spPr>
          <a:xfrm>
            <a:off x="2971800" y="1695367"/>
            <a:ext cx="1803400" cy="2516147"/>
          </a:xfrm>
          <a:prstGeom prst="rect">
            <a:avLst/>
          </a:prstGeom>
          <a:solidFill>
            <a:schemeClr val="accent6">
              <a:lumMod val="75000"/>
            </a:schemeClr>
          </a:solidFill>
          <a:ln w="9525">
            <a:solidFill>
              <a:schemeClr val="accent5">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nchorCtr="0"/>
          <a:lstStyle/>
          <a:p>
            <a:pPr algn="ctr"/>
            <a:r>
              <a:rPr lang="en-AU" sz="1400" b="1" dirty="0" smtClean="0">
                <a:solidFill>
                  <a:srgbClr val="FFFFFF"/>
                </a:solidFill>
                <a:cs typeface="Arial" pitchFamily="34" charset="0"/>
              </a:rPr>
              <a:t>Cultural and creative sectors are supported</a:t>
            </a:r>
            <a:endParaRPr lang="en-AU" sz="1400" b="1" dirty="0">
              <a:solidFill>
                <a:srgbClr val="FFFFFF"/>
              </a:solidFill>
              <a:cs typeface="Arial" pitchFamily="34" charset="0"/>
            </a:endParaRPr>
          </a:p>
        </p:txBody>
      </p:sp>
      <p:sp>
        <p:nvSpPr>
          <p:cNvPr id="8" name="Rectangle 7"/>
          <p:cNvSpPr/>
          <p:nvPr/>
        </p:nvSpPr>
        <p:spPr>
          <a:xfrm>
            <a:off x="5108072" y="1706253"/>
            <a:ext cx="1803400" cy="2516147"/>
          </a:xfrm>
          <a:prstGeom prst="rect">
            <a:avLst/>
          </a:prstGeom>
          <a:solidFill>
            <a:schemeClr val="accent6">
              <a:lumMod val="75000"/>
            </a:schemeClr>
          </a:solidFill>
          <a:ln w="9525">
            <a:solidFill>
              <a:schemeClr val="accent5">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90000" rIns="36000" bIns="90000" rtlCol="0" anchor="t" anchorCtr="0"/>
          <a:lstStyle/>
          <a:p>
            <a:pPr algn="ctr"/>
            <a:r>
              <a:rPr lang="en-AU" sz="1400" b="1" dirty="0" smtClean="0">
                <a:solidFill>
                  <a:srgbClr val="FFFFFF"/>
                </a:solidFill>
                <a:cs typeface="Arial" pitchFamily="34" charset="0"/>
              </a:rPr>
              <a:t>City offers quality cultural and creative experiences</a:t>
            </a:r>
            <a:endParaRPr lang="en-AU" sz="1400" b="1" dirty="0">
              <a:solidFill>
                <a:srgbClr val="FFFFFF"/>
              </a:solidFill>
              <a:cs typeface="Arial" pitchFamily="34" charset="0"/>
            </a:endParaRPr>
          </a:p>
        </p:txBody>
      </p:sp>
      <p:sp>
        <p:nvSpPr>
          <p:cNvPr id="9" name="Rectangle 8"/>
          <p:cNvSpPr/>
          <p:nvPr/>
        </p:nvSpPr>
        <p:spPr>
          <a:xfrm>
            <a:off x="7150100" y="1695367"/>
            <a:ext cx="1803400" cy="2516147"/>
          </a:xfrm>
          <a:prstGeom prst="rect">
            <a:avLst/>
          </a:prstGeom>
          <a:solidFill>
            <a:schemeClr val="accent6">
              <a:lumMod val="75000"/>
            </a:schemeClr>
          </a:solidFill>
          <a:ln w="9525">
            <a:solidFill>
              <a:schemeClr val="accent5">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nchorCtr="0"/>
          <a:lstStyle/>
          <a:p>
            <a:pPr algn="ctr"/>
            <a:r>
              <a:rPr lang="en-AU" sz="1400" b="1" dirty="0" smtClean="0">
                <a:solidFill>
                  <a:srgbClr val="FFFFFF"/>
                </a:solidFill>
                <a:cs typeface="Arial" pitchFamily="34" charset="0"/>
              </a:rPr>
              <a:t>Consumers are aware of these experiences</a:t>
            </a:r>
            <a:endParaRPr lang="en-AU" sz="1400" b="1" dirty="0">
              <a:solidFill>
                <a:srgbClr val="FFFFFF"/>
              </a:solidFill>
              <a:cs typeface="Arial" pitchFamily="34" charset="0"/>
            </a:endParaRPr>
          </a:p>
        </p:txBody>
      </p:sp>
      <p:sp>
        <p:nvSpPr>
          <p:cNvPr id="21" name="FlowTriangle"/>
          <p:cNvSpPr>
            <a:spLocks noChangeArrowheads="1"/>
          </p:cNvSpPr>
          <p:nvPr/>
        </p:nvSpPr>
        <p:spPr bwMode="gray">
          <a:xfrm rot="5400000">
            <a:off x="2004761" y="3032641"/>
            <a:ext cx="1752600" cy="133350"/>
          </a:xfrm>
          <a:prstGeom prst="triangle">
            <a:avLst>
              <a:gd name="adj" fmla="val 50000"/>
            </a:avLst>
          </a:prstGeom>
          <a:solidFill>
            <a:srgbClr val="B2B2B2"/>
          </a:solidFill>
          <a:ln w="9525" algn="ctr">
            <a:solidFill>
              <a:srgbClr val="B2B2B2"/>
            </a:solidFill>
            <a:miter lim="800000"/>
            <a:headEnd/>
            <a:tailEnd/>
          </a:ln>
        </p:spPr>
        <p:txBody>
          <a:bodyPr rot="10800000" vert="eaVert" wrap="none" anchor="ctr"/>
          <a:lstStyle/>
          <a:p>
            <a:pPr algn="ctr"/>
            <a:endParaRPr lang="en-AU" sz="1400" b="1" dirty="0">
              <a:solidFill>
                <a:srgbClr val="000000"/>
              </a:solidFill>
              <a:cs typeface="Arial" pitchFamily="34" charset="0"/>
            </a:endParaRPr>
          </a:p>
        </p:txBody>
      </p:sp>
      <p:sp>
        <p:nvSpPr>
          <p:cNvPr id="22" name="FlowTriangle"/>
          <p:cNvSpPr>
            <a:spLocks noChangeArrowheads="1"/>
          </p:cNvSpPr>
          <p:nvPr/>
        </p:nvSpPr>
        <p:spPr bwMode="gray">
          <a:xfrm rot="5400000">
            <a:off x="4068841" y="3032641"/>
            <a:ext cx="1752600" cy="133350"/>
          </a:xfrm>
          <a:prstGeom prst="triangle">
            <a:avLst>
              <a:gd name="adj" fmla="val 50000"/>
            </a:avLst>
          </a:prstGeom>
          <a:solidFill>
            <a:srgbClr val="B2B2B2"/>
          </a:solidFill>
          <a:ln w="9525" algn="ctr">
            <a:solidFill>
              <a:srgbClr val="B2B2B2"/>
            </a:solidFill>
            <a:miter lim="800000"/>
            <a:headEnd/>
            <a:tailEnd/>
          </a:ln>
        </p:spPr>
        <p:txBody>
          <a:bodyPr rot="10800000" vert="eaVert" wrap="none" anchor="ctr"/>
          <a:lstStyle/>
          <a:p>
            <a:pPr algn="ctr"/>
            <a:endParaRPr lang="en-AU" sz="1400" b="1" dirty="0">
              <a:solidFill>
                <a:srgbClr val="000000"/>
              </a:solidFill>
              <a:cs typeface="Arial" pitchFamily="34" charset="0"/>
            </a:endParaRPr>
          </a:p>
        </p:txBody>
      </p:sp>
      <p:sp>
        <p:nvSpPr>
          <p:cNvPr id="24" name="FlowTriangle"/>
          <p:cNvSpPr>
            <a:spLocks noChangeArrowheads="1"/>
          </p:cNvSpPr>
          <p:nvPr/>
        </p:nvSpPr>
        <p:spPr bwMode="gray">
          <a:xfrm rot="5400000">
            <a:off x="6158997" y="2989706"/>
            <a:ext cx="1752600" cy="133350"/>
          </a:xfrm>
          <a:prstGeom prst="triangle">
            <a:avLst>
              <a:gd name="adj" fmla="val 50000"/>
            </a:avLst>
          </a:prstGeom>
          <a:solidFill>
            <a:srgbClr val="B2B2B2"/>
          </a:solidFill>
          <a:ln w="9525" algn="ctr">
            <a:solidFill>
              <a:srgbClr val="B2B2B2"/>
            </a:solidFill>
            <a:miter lim="800000"/>
            <a:headEnd/>
            <a:tailEnd/>
          </a:ln>
        </p:spPr>
        <p:txBody>
          <a:bodyPr rot="10800000" vert="eaVert" wrap="none" anchor="ctr"/>
          <a:lstStyle/>
          <a:p>
            <a:pPr algn="ctr"/>
            <a:endParaRPr lang="en-AU" sz="1400" b="1" dirty="0">
              <a:solidFill>
                <a:srgbClr val="000000"/>
              </a:solidFill>
              <a:cs typeface="Arial" pitchFamily="34" charset="0"/>
            </a:endParaRPr>
          </a:p>
        </p:txBody>
      </p:sp>
      <p:sp>
        <p:nvSpPr>
          <p:cNvPr id="41" name="Rectangle 40"/>
          <p:cNvSpPr/>
          <p:nvPr/>
        </p:nvSpPr>
        <p:spPr>
          <a:xfrm>
            <a:off x="1088020" y="2547099"/>
            <a:ext cx="1564129" cy="362281"/>
          </a:xfrm>
          <a:prstGeom prst="rect">
            <a:avLst/>
          </a:prstGeom>
          <a:solidFill>
            <a:schemeClr val="folHlink"/>
          </a:solidFill>
          <a:ln w="9525">
            <a:solidFill>
              <a:schemeClr val="folHlink"/>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dirty="0" smtClean="0">
                <a:solidFill>
                  <a:schemeClr val="bg1"/>
                </a:solidFill>
                <a:cs typeface="Arial" pitchFamily="34" charset="0"/>
              </a:rPr>
              <a:t>Education</a:t>
            </a:r>
            <a:endParaRPr lang="en-AU" sz="1100" dirty="0">
              <a:solidFill>
                <a:schemeClr val="bg1"/>
              </a:solidFill>
              <a:cs typeface="Arial" pitchFamily="34" charset="0"/>
            </a:endParaRPr>
          </a:p>
        </p:txBody>
      </p:sp>
      <p:sp>
        <p:nvSpPr>
          <p:cNvPr id="45" name="Rectangle 44"/>
          <p:cNvSpPr/>
          <p:nvPr/>
        </p:nvSpPr>
        <p:spPr>
          <a:xfrm>
            <a:off x="3127313" y="2547099"/>
            <a:ext cx="1564129" cy="362281"/>
          </a:xfrm>
          <a:prstGeom prst="rect">
            <a:avLst/>
          </a:prstGeom>
          <a:solidFill>
            <a:srgbClr val="FFCC6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base">
              <a:buClr>
                <a:srgbClr val="000000"/>
              </a:buClr>
              <a:buSzPct val="100000"/>
            </a:pPr>
            <a:r>
              <a:rPr lang="en-AU" sz="1100" dirty="0" smtClean="0">
                <a:solidFill>
                  <a:schemeClr val="tx1"/>
                </a:solidFill>
                <a:cs typeface="Arial" pitchFamily="34" charset="0"/>
              </a:rPr>
              <a:t>Availability and cost of working spaces</a:t>
            </a:r>
            <a:endParaRPr lang="en-AU" sz="1100" dirty="0">
              <a:solidFill>
                <a:schemeClr val="tx1"/>
              </a:solidFill>
              <a:cs typeface="Arial" pitchFamily="34" charset="0"/>
            </a:endParaRPr>
          </a:p>
        </p:txBody>
      </p:sp>
      <p:sp>
        <p:nvSpPr>
          <p:cNvPr id="46" name="Rectangle 45"/>
          <p:cNvSpPr/>
          <p:nvPr/>
        </p:nvSpPr>
        <p:spPr>
          <a:xfrm>
            <a:off x="3127313" y="3149320"/>
            <a:ext cx="1564129" cy="362281"/>
          </a:xfrm>
          <a:prstGeom prst="rect">
            <a:avLst/>
          </a:prstGeom>
          <a:solidFill>
            <a:schemeClr val="hlink"/>
          </a:solidFill>
          <a:ln w="9525">
            <a:solidFill>
              <a:schemeClr val="hlink"/>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dirty="0" smtClean="0">
                <a:solidFill>
                  <a:schemeClr val="bg1"/>
                </a:solidFill>
                <a:cs typeface="Arial" pitchFamily="34" charset="0"/>
              </a:rPr>
              <a:t>Financing for </a:t>
            </a:r>
            <a:br>
              <a:rPr lang="en-AU" sz="1100" dirty="0" smtClean="0">
                <a:solidFill>
                  <a:schemeClr val="bg1"/>
                </a:solidFill>
                <a:cs typeface="Arial" pitchFamily="34" charset="0"/>
              </a:rPr>
            </a:br>
            <a:r>
              <a:rPr lang="en-AU" sz="1100" dirty="0" smtClean="0">
                <a:solidFill>
                  <a:schemeClr val="bg1"/>
                </a:solidFill>
                <a:cs typeface="Arial" pitchFamily="34" charset="0"/>
              </a:rPr>
              <a:t>creation of art</a:t>
            </a:r>
            <a:endParaRPr lang="en-AU" sz="1100" dirty="0">
              <a:solidFill>
                <a:schemeClr val="bg1"/>
              </a:solidFill>
              <a:cs typeface="Arial" pitchFamily="34" charset="0"/>
            </a:endParaRPr>
          </a:p>
        </p:txBody>
      </p:sp>
      <p:sp>
        <p:nvSpPr>
          <p:cNvPr id="48" name="Rectangle 47"/>
          <p:cNvSpPr/>
          <p:nvPr/>
        </p:nvSpPr>
        <p:spPr>
          <a:xfrm>
            <a:off x="5226692" y="2547099"/>
            <a:ext cx="1564129" cy="362281"/>
          </a:xfrm>
          <a:prstGeom prst="rect">
            <a:avLst/>
          </a:prstGeom>
          <a:solidFill>
            <a:schemeClr val="hlink"/>
          </a:solidFill>
          <a:ln w="9525">
            <a:solidFill>
              <a:schemeClr val="hlink"/>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dirty="0" smtClean="0">
                <a:solidFill>
                  <a:schemeClr val="bg1"/>
                </a:solidFill>
                <a:cs typeface="Arial" pitchFamily="34" charset="0"/>
              </a:rPr>
              <a:t>Infrastructure and space</a:t>
            </a:r>
            <a:endParaRPr lang="en-AU" sz="1100" dirty="0">
              <a:solidFill>
                <a:schemeClr val="bg1"/>
              </a:solidFill>
              <a:cs typeface="Arial" pitchFamily="34" charset="0"/>
            </a:endParaRPr>
          </a:p>
        </p:txBody>
      </p:sp>
      <p:sp>
        <p:nvSpPr>
          <p:cNvPr id="50" name="Rectangle 49"/>
          <p:cNvSpPr/>
          <p:nvPr/>
        </p:nvSpPr>
        <p:spPr>
          <a:xfrm>
            <a:off x="5226693" y="3149320"/>
            <a:ext cx="1564129" cy="362281"/>
          </a:xfrm>
          <a:prstGeom prst="rect">
            <a:avLst/>
          </a:prstGeom>
          <a:solidFill>
            <a:schemeClr val="hlink"/>
          </a:solidFill>
          <a:ln w="9525">
            <a:solidFill>
              <a:schemeClr val="hlink"/>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dirty="0">
                <a:solidFill>
                  <a:schemeClr val="bg1"/>
                </a:solidFill>
                <a:cs typeface="Arial" pitchFamily="34" charset="0"/>
              </a:rPr>
              <a:t>Events </a:t>
            </a:r>
            <a:r>
              <a:rPr lang="en-AU" sz="1100" dirty="0" smtClean="0">
                <a:solidFill>
                  <a:schemeClr val="bg1"/>
                </a:solidFill>
                <a:cs typeface="Arial" pitchFamily="34" charset="0"/>
              </a:rPr>
              <a:t>and </a:t>
            </a:r>
            <a:r>
              <a:rPr lang="en-AU" sz="1100" dirty="0">
                <a:solidFill>
                  <a:schemeClr val="bg1"/>
                </a:solidFill>
                <a:cs typeface="Arial" pitchFamily="34" charset="0"/>
              </a:rPr>
              <a:t>programs</a:t>
            </a:r>
          </a:p>
        </p:txBody>
      </p:sp>
      <p:sp>
        <p:nvSpPr>
          <p:cNvPr id="51" name="Rectangle 50"/>
          <p:cNvSpPr/>
          <p:nvPr/>
        </p:nvSpPr>
        <p:spPr>
          <a:xfrm>
            <a:off x="7293132" y="2547099"/>
            <a:ext cx="1564129" cy="362281"/>
          </a:xfrm>
          <a:prstGeom prst="rect">
            <a:avLst/>
          </a:prstGeom>
          <a:solidFill>
            <a:srgbClr val="FFCC6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dirty="0" smtClean="0">
                <a:solidFill>
                  <a:schemeClr val="tx1"/>
                </a:solidFill>
                <a:cs typeface="Arial" pitchFamily="34" charset="0"/>
              </a:rPr>
              <a:t>Branding</a:t>
            </a:r>
            <a:endParaRPr lang="en-AU" sz="1100" dirty="0">
              <a:solidFill>
                <a:schemeClr val="tx1"/>
              </a:solidFill>
              <a:cs typeface="Arial" pitchFamily="34" charset="0"/>
            </a:endParaRPr>
          </a:p>
        </p:txBody>
      </p:sp>
      <p:sp>
        <p:nvSpPr>
          <p:cNvPr id="52" name="Rectangle 51"/>
          <p:cNvSpPr/>
          <p:nvPr/>
        </p:nvSpPr>
        <p:spPr>
          <a:xfrm>
            <a:off x="7293132" y="3149320"/>
            <a:ext cx="1564129" cy="362281"/>
          </a:xfrm>
          <a:prstGeom prst="rect">
            <a:avLst/>
          </a:prstGeom>
          <a:solidFill>
            <a:srgbClr val="FFCC6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dirty="0" smtClean="0">
                <a:solidFill>
                  <a:schemeClr val="tx1"/>
                </a:solidFill>
                <a:cs typeface="Arial" pitchFamily="34" charset="0"/>
              </a:rPr>
              <a:t>Marketing</a:t>
            </a:r>
            <a:endParaRPr lang="en-AU" sz="1100" dirty="0">
              <a:solidFill>
                <a:schemeClr val="tx1"/>
              </a:solidFill>
              <a:cs typeface="Arial" pitchFamily="34" charset="0"/>
            </a:endParaRPr>
          </a:p>
        </p:txBody>
      </p:sp>
      <p:sp>
        <p:nvSpPr>
          <p:cNvPr id="57" name="Rectangle 56"/>
          <p:cNvSpPr/>
          <p:nvPr/>
        </p:nvSpPr>
        <p:spPr>
          <a:xfrm>
            <a:off x="5226692" y="3751540"/>
            <a:ext cx="1564129" cy="362281"/>
          </a:xfrm>
          <a:prstGeom prst="rect">
            <a:avLst/>
          </a:prstGeom>
          <a:solidFill>
            <a:schemeClr val="hlink"/>
          </a:solidFill>
          <a:ln w="9525">
            <a:solidFill>
              <a:schemeClr val="hlink"/>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dirty="0" smtClean="0">
                <a:solidFill>
                  <a:schemeClr val="bg1"/>
                </a:solidFill>
                <a:cs typeface="Arial" pitchFamily="34" charset="0"/>
              </a:rPr>
              <a:t>Cultural, creative and artistic content</a:t>
            </a:r>
            <a:endParaRPr lang="en-AU" sz="1100" dirty="0">
              <a:solidFill>
                <a:schemeClr val="bg1"/>
              </a:solidFill>
              <a:cs typeface="Arial" pitchFamily="34" charset="0"/>
            </a:endParaRPr>
          </a:p>
        </p:txBody>
      </p:sp>
      <p:sp>
        <p:nvSpPr>
          <p:cNvPr id="69" name="Rectangle 68"/>
          <p:cNvSpPr/>
          <p:nvPr/>
        </p:nvSpPr>
        <p:spPr>
          <a:xfrm>
            <a:off x="971550" y="6114643"/>
            <a:ext cx="1880887" cy="196859"/>
          </a:xfrm>
          <a:prstGeom prst="rect">
            <a:avLst/>
          </a:prstGeom>
          <a:solidFill>
            <a:schemeClr val="tx2"/>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108000" tIns="90000" rIns="18000" bIns="90000" rtlCol="0" anchor="ctr" anchorCtr="0"/>
          <a:lstStyle/>
          <a:p>
            <a:pPr algn="ctr"/>
            <a:r>
              <a:rPr lang="en-AU" sz="1100" i="1" dirty="0" smtClean="0">
                <a:solidFill>
                  <a:schemeClr val="bg1"/>
                </a:solidFill>
                <a:cs typeface="Arial" pitchFamily="34" charset="0"/>
              </a:rPr>
              <a:t>Clear strength</a:t>
            </a:r>
            <a:endParaRPr lang="en-AU" sz="1100" i="1" dirty="0">
              <a:solidFill>
                <a:schemeClr val="bg1"/>
              </a:solidFill>
              <a:cs typeface="Arial" pitchFamily="34" charset="0"/>
            </a:endParaRPr>
          </a:p>
        </p:txBody>
      </p:sp>
      <p:sp>
        <p:nvSpPr>
          <p:cNvPr id="70" name="Rectangle 69"/>
          <p:cNvSpPr/>
          <p:nvPr/>
        </p:nvSpPr>
        <p:spPr>
          <a:xfrm>
            <a:off x="1088020" y="3149320"/>
            <a:ext cx="1564129" cy="362281"/>
          </a:xfrm>
          <a:prstGeom prst="rect">
            <a:avLst/>
          </a:prstGeom>
          <a:solidFill>
            <a:schemeClr val="folHlink"/>
          </a:solidFill>
          <a:ln w="9525">
            <a:solidFill>
              <a:schemeClr val="folHlink"/>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base">
              <a:buClr>
                <a:srgbClr val="000000"/>
              </a:buClr>
              <a:buSzPct val="100000"/>
              <a:buFont typeface=""/>
              <a:buNone/>
            </a:pPr>
            <a:r>
              <a:rPr lang="en-AU" sz="1100" dirty="0" smtClean="0">
                <a:solidFill>
                  <a:schemeClr val="bg1"/>
                </a:solidFill>
                <a:cs typeface="Arial" pitchFamily="34" charset="0"/>
              </a:rPr>
              <a:t>Employment opportunities</a:t>
            </a:r>
            <a:endParaRPr lang="en-AU" sz="1100" dirty="0">
              <a:solidFill>
                <a:schemeClr val="bg1"/>
              </a:solidFill>
              <a:cs typeface="Arial" pitchFamily="34" charset="0"/>
            </a:endParaRPr>
          </a:p>
        </p:txBody>
      </p:sp>
      <p:sp>
        <p:nvSpPr>
          <p:cNvPr id="74" name="Rectangle 73"/>
          <p:cNvSpPr/>
          <p:nvPr/>
        </p:nvSpPr>
        <p:spPr>
          <a:xfrm>
            <a:off x="3140013" y="3751540"/>
            <a:ext cx="1564129" cy="362281"/>
          </a:xfrm>
          <a:prstGeom prst="rect">
            <a:avLst/>
          </a:prstGeom>
          <a:solidFill>
            <a:schemeClr val="tx2"/>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dirty="0" smtClean="0">
                <a:solidFill>
                  <a:schemeClr val="bg1"/>
                </a:solidFill>
                <a:cs typeface="Arial" pitchFamily="34" charset="0"/>
              </a:rPr>
              <a:t>Networks and orgs to develop talent</a:t>
            </a:r>
            <a:endParaRPr lang="en-AU" sz="1100" dirty="0">
              <a:solidFill>
                <a:schemeClr val="bg1"/>
              </a:solidFill>
              <a:cs typeface="Arial" pitchFamily="34" charset="0"/>
            </a:endParaRPr>
          </a:p>
        </p:txBody>
      </p:sp>
      <p:sp>
        <p:nvSpPr>
          <p:cNvPr id="43"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marL="92075" indent="-92075" fontAlgn="base">
              <a:buClr>
                <a:srgbClr val="000000"/>
              </a:buClr>
              <a:buSzPct val="100000"/>
              <a:buFont typeface=""/>
              <a:buAutoNum type="arabicPeriod"/>
            </a:pPr>
            <a:r>
              <a:rPr lang="en-AU" sz="800" dirty="0" smtClean="0">
                <a:solidFill>
                  <a:srgbClr val="000000"/>
                </a:solidFill>
                <a:latin typeface="Arial"/>
                <a:cs typeface="Arial" pitchFamily="34" charset="0"/>
              </a:rPr>
              <a:t>Includes policy analysis, planning, resource allocation, implementation and monitoring, evaluation and reporting</a:t>
            </a:r>
          </a:p>
          <a:p>
            <a:pPr>
              <a:lnSpc>
                <a:spcPct val="90000"/>
              </a:lnSpc>
            </a:pPr>
            <a:r>
              <a:rPr lang="en-AU" sz="800" dirty="0" smtClean="0">
                <a:solidFill>
                  <a:srgbClr val="000000"/>
                </a:solidFill>
                <a:latin typeface="Arial"/>
                <a:cs typeface="Arial" pitchFamily="34" charset="0"/>
              </a:rPr>
              <a:t>Source: BCG analysis; </a:t>
            </a:r>
            <a:r>
              <a:rPr lang="en-AU" sz="800" dirty="0" smtClean="0">
                <a:solidFill>
                  <a:srgbClr val="000000"/>
                </a:solidFill>
                <a:latin typeface="Arial" pitchFamily="34" charset="0"/>
                <a:cs typeface="Arial" pitchFamily="34" charset="0"/>
              </a:rPr>
              <a:t>DEDJTR </a:t>
            </a:r>
            <a:r>
              <a:rPr lang="en-AU" sz="800" dirty="0">
                <a:solidFill>
                  <a:srgbClr val="000000"/>
                </a:solidFill>
                <a:latin typeface="Arial" pitchFamily="34" charset="0"/>
                <a:cs typeface="Arial" pitchFamily="34" charset="0"/>
              </a:rPr>
              <a:t>Project Control Group and Working Group; Arts Agency CEOs and Chairs; Interviews with Thought Leaders October – December 2016</a:t>
            </a:r>
          </a:p>
        </p:txBody>
      </p:sp>
      <p:sp>
        <p:nvSpPr>
          <p:cNvPr id="44" name="Rectangle 43"/>
          <p:cNvSpPr/>
          <p:nvPr/>
        </p:nvSpPr>
        <p:spPr>
          <a:xfrm>
            <a:off x="1088885" y="3751540"/>
            <a:ext cx="1564129" cy="362281"/>
          </a:xfrm>
          <a:prstGeom prst="rect">
            <a:avLst/>
          </a:prstGeom>
          <a:solidFill>
            <a:srgbClr val="FFCC6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base">
              <a:buClr>
                <a:srgbClr val="000000"/>
              </a:buClr>
              <a:buSzPct val="100000"/>
              <a:buFont typeface=""/>
              <a:buNone/>
            </a:pPr>
            <a:r>
              <a:rPr lang="en-AU" sz="1100" dirty="0" smtClean="0">
                <a:solidFill>
                  <a:schemeClr val="tx1"/>
                </a:solidFill>
                <a:cs typeface="Arial" pitchFamily="34" charset="0"/>
              </a:rPr>
              <a:t>Cost of living</a:t>
            </a:r>
            <a:endParaRPr lang="en-AU" sz="1100" dirty="0">
              <a:solidFill>
                <a:schemeClr val="tx1"/>
              </a:solidFill>
              <a:cs typeface="Arial" pitchFamily="34" charset="0"/>
            </a:endParaRPr>
          </a:p>
        </p:txBody>
      </p:sp>
      <p:sp>
        <p:nvSpPr>
          <p:cNvPr id="64" name="Rectangle 63"/>
          <p:cNvSpPr/>
          <p:nvPr/>
        </p:nvSpPr>
        <p:spPr>
          <a:xfrm>
            <a:off x="2913195" y="6114643"/>
            <a:ext cx="1880887" cy="196859"/>
          </a:xfrm>
          <a:prstGeom prst="rect">
            <a:avLst/>
          </a:prstGeom>
          <a:solidFill>
            <a:schemeClr val="hlink"/>
          </a:solidFill>
          <a:ln w="9525">
            <a:solidFill>
              <a:schemeClr val="hlink"/>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i="1" dirty="0" smtClean="0">
                <a:solidFill>
                  <a:schemeClr val="bg1"/>
                </a:solidFill>
                <a:cs typeface="Arial" pitchFamily="34" charset="0"/>
              </a:rPr>
              <a:t>Mixed performance</a:t>
            </a:r>
            <a:endParaRPr lang="en-AU" sz="1100" i="1" dirty="0">
              <a:solidFill>
                <a:schemeClr val="bg1"/>
              </a:solidFill>
              <a:cs typeface="Arial" pitchFamily="34" charset="0"/>
            </a:endParaRPr>
          </a:p>
        </p:txBody>
      </p:sp>
      <p:sp>
        <p:nvSpPr>
          <p:cNvPr id="40" name="NumberBall"/>
          <p:cNvSpPr>
            <a:spLocks noChangeArrowheads="1"/>
          </p:cNvSpPr>
          <p:nvPr/>
        </p:nvSpPr>
        <p:spPr bwMode="gray">
          <a:xfrm>
            <a:off x="763121" y="1553509"/>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smtClean="0">
                <a:latin typeface="Arial" pitchFamily="34" charset="0"/>
                <a:cs typeface="Arial" pitchFamily="34" charset="0"/>
              </a:rPr>
              <a:t>A</a:t>
            </a:r>
            <a:endParaRPr lang="en-AU" sz="1400" b="1" dirty="0">
              <a:latin typeface="Arial" pitchFamily="34" charset="0"/>
              <a:cs typeface="Arial" pitchFamily="34" charset="0"/>
            </a:endParaRPr>
          </a:p>
        </p:txBody>
      </p:sp>
      <p:sp>
        <p:nvSpPr>
          <p:cNvPr id="42" name="NumberBall"/>
          <p:cNvSpPr>
            <a:spLocks noChangeArrowheads="1"/>
          </p:cNvSpPr>
          <p:nvPr/>
        </p:nvSpPr>
        <p:spPr bwMode="gray">
          <a:xfrm>
            <a:off x="2800098" y="1553509"/>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smtClean="0">
                <a:latin typeface="Arial" pitchFamily="34" charset="0"/>
                <a:cs typeface="Arial" pitchFamily="34" charset="0"/>
              </a:rPr>
              <a:t>B</a:t>
            </a:r>
            <a:endParaRPr lang="en-AU" sz="1400" b="1" dirty="0">
              <a:latin typeface="Arial" pitchFamily="34" charset="0"/>
              <a:cs typeface="Arial" pitchFamily="34" charset="0"/>
            </a:endParaRPr>
          </a:p>
        </p:txBody>
      </p:sp>
      <p:sp>
        <p:nvSpPr>
          <p:cNvPr id="49" name="NumberBall"/>
          <p:cNvSpPr>
            <a:spLocks noChangeArrowheads="1"/>
          </p:cNvSpPr>
          <p:nvPr/>
        </p:nvSpPr>
        <p:spPr bwMode="gray">
          <a:xfrm>
            <a:off x="4931418" y="1553509"/>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a:latin typeface="Arial" pitchFamily="34" charset="0"/>
                <a:cs typeface="Arial" pitchFamily="34" charset="0"/>
              </a:rPr>
              <a:t>C</a:t>
            </a:r>
          </a:p>
        </p:txBody>
      </p:sp>
      <p:sp>
        <p:nvSpPr>
          <p:cNvPr id="59" name="NumberBall"/>
          <p:cNvSpPr>
            <a:spLocks noChangeArrowheads="1"/>
          </p:cNvSpPr>
          <p:nvPr/>
        </p:nvSpPr>
        <p:spPr bwMode="gray">
          <a:xfrm>
            <a:off x="6971029" y="1553509"/>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smtClean="0">
                <a:latin typeface="Arial" pitchFamily="34" charset="0"/>
                <a:cs typeface="Arial" pitchFamily="34" charset="0"/>
              </a:rPr>
              <a:t>D</a:t>
            </a:r>
            <a:endParaRPr lang="en-AU" sz="1400" b="1" dirty="0">
              <a:latin typeface="Arial" pitchFamily="34" charset="0"/>
              <a:cs typeface="Arial" pitchFamily="34" charset="0"/>
            </a:endParaRPr>
          </a:p>
        </p:txBody>
      </p:sp>
      <p:sp>
        <p:nvSpPr>
          <p:cNvPr id="6" name="Rectangle 5"/>
          <p:cNvSpPr/>
          <p:nvPr/>
        </p:nvSpPr>
        <p:spPr>
          <a:xfrm>
            <a:off x="952499" y="4346357"/>
            <a:ext cx="8006951" cy="689589"/>
          </a:xfrm>
          <a:prstGeom prst="rect">
            <a:avLst/>
          </a:prstGeom>
          <a:solidFill>
            <a:schemeClr val="accent6">
              <a:lumMod val="75000"/>
            </a:schemeClr>
          </a:solidFill>
          <a:ln w="9525">
            <a:solidFill>
              <a:schemeClr val="accent5">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08000" tIns="90000" rIns="18000" bIns="90000" rtlCol="0" anchor="ctr" anchorCtr="0"/>
          <a:lstStyle/>
          <a:p>
            <a:r>
              <a:rPr lang="en-AU" sz="1400" b="1" dirty="0" smtClean="0">
                <a:solidFill>
                  <a:schemeClr val="bg1"/>
                </a:solidFill>
                <a:cs typeface="Arial" pitchFamily="34" charset="0"/>
              </a:rPr>
              <a:t>The broader city </a:t>
            </a:r>
          </a:p>
          <a:p>
            <a:r>
              <a:rPr lang="en-AU" sz="1400" b="1" dirty="0" smtClean="0">
                <a:solidFill>
                  <a:schemeClr val="bg1"/>
                </a:solidFill>
                <a:cs typeface="Arial" pitchFamily="34" charset="0"/>
              </a:rPr>
              <a:t>environment is </a:t>
            </a:r>
          </a:p>
          <a:p>
            <a:r>
              <a:rPr lang="en-AU" sz="1400" b="1" dirty="0" smtClean="0">
                <a:solidFill>
                  <a:schemeClr val="bg1"/>
                </a:solidFill>
                <a:cs typeface="Arial" pitchFamily="34" charset="0"/>
              </a:rPr>
              <a:t>attractive</a:t>
            </a:r>
            <a:endParaRPr lang="en-AU" sz="1400" b="1" dirty="0">
              <a:solidFill>
                <a:schemeClr val="bg1"/>
              </a:solidFill>
              <a:cs typeface="Arial" pitchFamily="34" charset="0"/>
            </a:endParaRPr>
          </a:p>
        </p:txBody>
      </p:sp>
      <p:sp>
        <p:nvSpPr>
          <p:cNvPr id="54" name="Rectangle 53"/>
          <p:cNvSpPr/>
          <p:nvPr/>
        </p:nvSpPr>
        <p:spPr>
          <a:xfrm>
            <a:off x="2559962" y="4516508"/>
            <a:ext cx="1944000" cy="362281"/>
          </a:xfrm>
          <a:prstGeom prst="rect">
            <a:avLst/>
          </a:prstGeom>
          <a:solidFill>
            <a:srgbClr val="FFCC6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dirty="0" smtClean="0">
                <a:solidFill>
                  <a:schemeClr val="tx1"/>
                </a:solidFill>
                <a:cs typeface="Arial" pitchFamily="34" charset="0"/>
              </a:rPr>
              <a:t>Accessibility to other places</a:t>
            </a:r>
            <a:endParaRPr lang="en-AU" sz="1100" dirty="0">
              <a:solidFill>
                <a:schemeClr val="tx1"/>
              </a:solidFill>
              <a:cs typeface="Arial" pitchFamily="34" charset="0"/>
            </a:endParaRPr>
          </a:p>
        </p:txBody>
      </p:sp>
      <p:sp>
        <p:nvSpPr>
          <p:cNvPr id="55" name="Rectangle 54"/>
          <p:cNvSpPr/>
          <p:nvPr/>
        </p:nvSpPr>
        <p:spPr>
          <a:xfrm>
            <a:off x="4700092" y="4516508"/>
            <a:ext cx="1944000" cy="362281"/>
          </a:xfrm>
          <a:prstGeom prst="rect">
            <a:avLst/>
          </a:prstGeom>
          <a:solidFill>
            <a:schemeClr val="hlink"/>
          </a:solidFill>
          <a:ln w="9525">
            <a:solidFill>
              <a:schemeClr val="hlink"/>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a:r>
              <a:rPr lang="en-AU" sz="1100" dirty="0" smtClean="0">
                <a:solidFill>
                  <a:schemeClr val="bg1"/>
                </a:solidFill>
                <a:cs typeface="Arial" pitchFamily="34" charset="0"/>
              </a:rPr>
              <a:t>Intra-city </a:t>
            </a:r>
            <a:r>
              <a:rPr lang="en-AU" sz="1100" dirty="0">
                <a:solidFill>
                  <a:schemeClr val="bg1"/>
                </a:solidFill>
                <a:cs typeface="Arial" pitchFamily="34" charset="0"/>
              </a:rPr>
              <a:t>connectivity</a:t>
            </a:r>
          </a:p>
        </p:txBody>
      </p:sp>
      <p:sp>
        <p:nvSpPr>
          <p:cNvPr id="56" name="Rectangle 55"/>
          <p:cNvSpPr/>
          <p:nvPr/>
        </p:nvSpPr>
        <p:spPr>
          <a:xfrm>
            <a:off x="6958972" y="4516508"/>
            <a:ext cx="1944000" cy="362281"/>
          </a:xfrm>
          <a:prstGeom prst="rect">
            <a:avLst/>
          </a:prstGeom>
          <a:solidFill>
            <a:schemeClr val="hlink"/>
          </a:solidFill>
          <a:ln w="9525">
            <a:solidFill>
              <a:schemeClr val="hlink"/>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dirty="0">
                <a:solidFill>
                  <a:schemeClr val="bg1"/>
                </a:solidFill>
                <a:cs typeface="Arial" pitchFamily="34" charset="0"/>
              </a:rPr>
              <a:t>Enabling technology</a:t>
            </a:r>
          </a:p>
        </p:txBody>
      </p:sp>
      <p:sp>
        <p:nvSpPr>
          <p:cNvPr id="60" name="NumberBall"/>
          <p:cNvSpPr>
            <a:spLocks noChangeArrowheads="1"/>
          </p:cNvSpPr>
          <p:nvPr/>
        </p:nvSpPr>
        <p:spPr bwMode="gray">
          <a:xfrm>
            <a:off x="763121" y="4185480"/>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smtClean="0">
                <a:latin typeface="Arial" pitchFamily="34" charset="0"/>
                <a:cs typeface="Arial" pitchFamily="34" charset="0"/>
              </a:rPr>
              <a:t>E</a:t>
            </a:r>
            <a:endParaRPr lang="en-AU" sz="1400" b="1" dirty="0">
              <a:latin typeface="Arial" pitchFamily="34" charset="0"/>
              <a:cs typeface="Arial" pitchFamily="34" charset="0"/>
            </a:endParaRPr>
          </a:p>
        </p:txBody>
      </p:sp>
      <p:sp>
        <p:nvSpPr>
          <p:cNvPr id="61" name="Rectangle 60"/>
          <p:cNvSpPr/>
          <p:nvPr/>
        </p:nvSpPr>
        <p:spPr>
          <a:xfrm>
            <a:off x="952500" y="5091122"/>
            <a:ext cx="8001000" cy="689589"/>
          </a:xfrm>
          <a:prstGeom prst="rect">
            <a:avLst/>
          </a:prstGeom>
          <a:solidFill>
            <a:schemeClr val="accent6">
              <a:lumMod val="75000"/>
            </a:schemeClr>
          </a:solidFill>
          <a:ln w="9525">
            <a:solidFill>
              <a:schemeClr val="accent5">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08000" tIns="90000" rIns="18000" bIns="90000" rtlCol="0" anchor="ctr" anchorCtr="0"/>
          <a:lstStyle/>
          <a:p>
            <a:r>
              <a:rPr lang="en-AU" sz="1400" b="1" dirty="0" smtClean="0">
                <a:solidFill>
                  <a:schemeClr val="bg1"/>
                </a:solidFill>
                <a:cs typeface="Arial" pitchFamily="34" charset="0"/>
              </a:rPr>
              <a:t>The sector is </a:t>
            </a:r>
            <a:br>
              <a:rPr lang="en-AU" sz="1400" b="1" dirty="0" smtClean="0">
                <a:solidFill>
                  <a:schemeClr val="bg1"/>
                </a:solidFill>
                <a:cs typeface="Arial" pitchFamily="34" charset="0"/>
              </a:rPr>
            </a:br>
            <a:r>
              <a:rPr lang="en-AU" sz="1400" b="1" dirty="0" smtClean="0">
                <a:solidFill>
                  <a:schemeClr val="bg1"/>
                </a:solidFill>
                <a:cs typeface="Arial" pitchFamily="34" charset="0"/>
              </a:rPr>
              <a:t>well governed</a:t>
            </a:r>
          </a:p>
        </p:txBody>
      </p:sp>
      <p:sp>
        <p:nvSpPr>
          <p:cNvPr id="62" name="Rectangle 61"/>
          <p:cNvSpPr/>
          <p:nvPr/>
        </p:nvSpPr>
        <p:spPr>
          <a:xfrm>
            <a:off x="2338088" y="5268576"/>
            <a:ext cx="1260000" cy="362281"/>
          </a:xfrm>
          <a:prstGeom prst="rect">
            <a:avLst/>
          </a:prstGeom>
          <a:solidFill>
            <a:schemeClr val="folHlink"/>
          </a:solidFill>
          <a:ln w="9525">
            <a:solidFill>
              <a:schemeClr val="folHlink"/>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dirty="0">
                <a:solidFill>
                  <a:schemeClr val="bg1"/>
                </a:solidFill>
                <a:cs typeface="Arial" pitchFamily="34" charset="0"/>
              </a:rPr>
              <a:t>Strategic </a:t>
            </a:r>
            <a:r>
              <a:rPr lang="en-AU" sz="1100" dirty="0" smtClean="0">
                <a:solidFill>
                  <a:schemeClr val="bg1"/>
                </a:solidFill>
                <a:cs typeface="Arial" pitchFamily="34" charset="0"/>
              </a:rPr>
              <a:t>management</a:t>
            </a:r>
            <a:r>
              <a:rPr lang="en-AU" sz="1100" baseline="30000" dirty="0" smtClean="0">
                <a:solidFill>
                  <a:schemeClr val="bg1"/>
                </a:solidFill>
                <a:cs typeface="Arial" pitchFamily="34" charset="0"/>
              </a:rPr>
              <a:t>1</a:t>
            </a:r>
            <a:endParaRPr lang="en-AU" sz="1100" baseline="30000" dirty="0">
              <a:solidFill>
                <a:schemeClr val="bg1"/>
              </a:solidFill>
              <a:cs typeface="Arial" pitchFamily="34" charset="0"/>
            </a:endParaRPr>
          </a:p>
        </p:txBody>
      </p:sp>
      <p:sp>
        <p:nvSpPr>
          <p:cNvPr id="63" name="Rectangle 62"/>
          <p:cNvSpPr/>
          <p:nvPr/>
        </p:nvSpPr>
        <p:spPr>
          <a:xfrm>
            <a:off x="6320078" y="5268576"/>
            <a:ext cx="1260000" cy="362281"/>
          </a:xfrm>
          <a:prstGeom prst="rect">
            <a:avLst/>
          </a:prstGeom>
          <a:solidFill>
            <a:schemeClr val="hlink"/>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dirty="0" smtClean="0">
                <a:solidFill>
                  <a:schemeClr val="bg1"/>
                </a:solidFill>
                <a:cs typeface="Arial" pitchFamily="34" charset="0"/>
              </a:rPr>
              <a:t>Cross-sector collaboration</a:t>
            </a:r>
            <a:endParaRPr lang="en-AU" sz="1100" dirty="0">
              <a:solidFill>
                <a:schemeClr val="bg1"/>
              </a:solidFill>
              <a:cs typeface="Arial" pitchFamily="34" charset="0"/>
            </a:endParaRPr>
          </a:p>
        </p:txBody>
      </p:sp>
      <p:sp>
        <p:nvSpPr>
          <p:cNvPr id="65" name="Rectangle 64"/>
          <p:cNvSpPr/>
          <p:nvPr/>
        </p:nvSpPr>
        <p:spPr>
          <a:xfrm>
            <a:off x="3665418" y="5268576"/>
            <a:ext cx="1260000" cy="362281"/>
          </a:xfrm>
          <a:prstGeom prst="rect">
            <a:avLst/>
          </a:prstGeom>
          <a:solidFill>
            <a:schemeClr val="folHlink"/>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dirty="0">
                <a:solidFill>
                  <a:schemeClr val="bg1"/>
                </a:solidFill>
                <a:cs typeface="Arial" pitchFamily="34" charset="0"/>
              </a:rPr>
              <a:t>Regulation</a:t>
            </a:r>
          </a:p>
        </p:txBody>
      </p:sp>
      <p:sp>
        <p:nvSpPr>
          <p:cNvPr id="68" name="NumberBall"/>
          <p:cNvSpPr>
            <a:spLocks noChangeArrowheads="1"/>
          </p:cNvSpPr>
          <p:nvPr/>
        </p:nvSpPr>
        <p:spPr bwMode="gray">
          <a:xfrm>
            <a:off x="763121" y="4971809"/>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smtClean="0">
                <a:latin typeface="Arial" pitchFamily="34" charset="0"/>
                <a:cs typeface="Arial" pitchFamily="34" charset="0"/>
              </a:rPr>
              <a:t>F</a:t>
            </a:r>
            <a:endParaRPr lang="en-AU" sz="1400" b="1" dirty="0">
              <a:latin typeface="Arial" pitchFamily="34" charset="0"/>
              <a:cs typeface="Arial" pitchFamily="34" charset="0"/>
            </a:endParaRPr>
          </a:p>
        </p:txBody>
      </p:sp>
      <p:sp>
        <p:nvSpPr>
          <p:cNvPr id="47" name="Rectangle 46"/>
          <p:cNvSpPr/>
          <p:nvPr/>
        </p:nvSpPr>
        <p:spPr>
          <a:xfrm>
            <a:off x="7647408" y="5268576"/>
            <a:ext cx="1260000" cy="362281"/>
          </a:xfrm>
          <a:prstGeom prst="rect">
            <a:avLst/>
          </a:prstGeom>
          <a:solidFill>
            <a:schemeClr val="hlink"/>
          </a:solidFill>
          <a:ln w="9525">
            <a:solidFill>
              <a:schemeClr val="hlink"/>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dirty="0" smtClean="0">
                <a:solidFill>
                  <a:schemeClr val="bg1"/>
                </a:solidFill>
                <a:cs typeface="Arial" pitchFamily="34" charset="0"/>
              </a:rPr>
              <a:t>Leadership</a:t>
            </a:r>
            <a:endParaRPr lang="en-AU" sz="1100" dirty="0">
              <a:solidFill>
                <a:schemeClr val="bg1"/>
              </a:solidFill>
              <a:cs typeface="Arial" pitchFamily="34" charset="0"/>
            </a:endParaRPr>
          </a:p>
        </p:txBody>
      </p:sp>
      <p:sp>
        <p:nvSpPr>
          <p:cNvPr id="67" name="Rectangle 66"/>
          <p:cNvSpPr/>
          <p:nvPr/>
        </p:nvSpPr>
        <p:spPr>
          <a:xfrm>
            <a:off x="4854840" y="6114643"/>
            <a:ext cx="1880887" cy="196859"/>
          </a:xfrm>
          <a:prstGeom prst="rect">
            <a:avLst/>
          </a:prstGeom>
          <a:solidFill>
            <a:srgbClr val="FFCC6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i="1" dirty="0" smtClean="0">
                <a:solidFill>
                  <a:srgbClr val="000000"/>
                </a:solidFill>
                <a:cs typeface="Arial" pitchFamily="34" charset="0"/>
              </a:rPr>
              <a:t>Relative weakness</a:t>
            </a:r>
            <a:endParaRPr lang="en-AU" sz="1100" i="1" dirty="0">
              <a:solidFill>
                <a:srgbClr val="000000"/>
              </a:solidFill>
              <a:cs typeface="Arial" pitchFamily="34" charset="0"/>
            </a:endParaRPr>
          </a:p>
        </p:txBody>
      </p:sp>
      <p:sp>
        <p:nvSpPr>
          <p:cNvPr id="71" name="Rectangle 70"/>
          <p:cNvSpPr/>
          <p:nvPr/>
        </p:nvSpPr>
        <p:spPr>
          <a:xfrm>
            <a:off x="7305832" y="3746220"/>
            <a:ext cx="1564129" cy="362281"/>
          </a:xfrm>
          <a:prstGeom prst="rect">
            <a:avLst/>
          </a:prstGeom>
          <a:solidFill>
            <a:srgbClr val="FFCC6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dirty="0">
                <a:solidFill>
                  <a:schemeClr val="tx1"/>
                </a:solidFill>
                <a:cs typeface="Arial" pitchFamily="34" charset="0"/>
              </a:rPr>
              <a:t>Information distribution</a:t>
            </a:r>
          </a:p>
        </p:txBody>
      </p:sp>
      <p:sp>
        <p:nvSpPr>
          <p:cNvPr id="58" name="Rectangle 57"/>
          <p:cNvSpPr/>
          <p:nvPr/>
        </p:nvSpPr>
        <p:spPr>
          <a:xfrm>
            <a:off x="4992748" y="5268576"/>
            <a:ext cx="1260000" cy="362281"/>
          </a:xfrm>
          <a:prstGeom prst="rect">
            <a:avLst/>
          </a:prstGeom>
          <a:solidFill>
            <a:srgbClr val="FFCC6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dirty="0">
                <a:solidFill>
                  <a:srgbClr val="000000"/>
                </a:solidFill>
                <a:cs typeface="Arial" pitchFamily="34" charset="0"/>
              </a:rPr>
              <a:t>Mix of public and private funding</a:t>
            </a:r>
          </a:p>
        </p:txBody>
      </p:sp>
      <p:sp>
        <p:nvSpPr>
          <p:cNvPr id="66" name="Rectangle 65"/>
          <p:cNvSpPr/>
          <p:nvPr/>
        </p:nvSpPr>
        <p:spPr>
          <a:xfrm>
            <a:off x="4354380"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
        <p:nvSpPr>
          <p:cNvPr id="2" name="Title 1"/>
          <p:cNvSpPr>
            <a:spLocks noGrp="1"/>
          </p:cNvSpPr>
          <p:nvPr>
            <p:ph type="title"/>
          </p:nvPr>
        </p:nvSpPr>
        <p:spPr>
          <a:xfrm>
            <a:off x="457200" y="161999"/>
            <a:ext cx="8992799" cy="831600"/>
          </a:xfrm>
          <a:noFill/>
          <a:effectLst/>
          <a:extLst>
            <a:ext uri="{909E8E84-426E-40DD-AFC4-6F175D3DCCD1}">
              <a14:hiddenFill xmlns:a14="http://schemas.microsoft.com/office/drawing/2010/main">
                <a:solidFill>
                  <a:srgbClr val="FFFFFF"/>
                </a:solidFill>
              </a14:hiddenFill>
            </a:ext>
          </a:extLst>
        </p:spPr>
        <p:txBody>
          <a:bodyPr wrap="square" anchor="b"/>
          <a:lstStyle/>
          <a:p>
            <a:pPr lvl="0"/>
            <a:r>
              <a:rPr lang="en-AU" dirty="0" smtClean="0">
                <a:solidFill>
                  <a:srgbClr val="177B57"/>
                </a:solidFill>
                <a:latin typeface="Arial"/>
              </a:rPr>
              <a:t>Melbourne has strengths in offer and governance, underperforms in brand and marketing</a:t>
            </a:r>
            <a:endParaRPr lang="en-AU" dirty="0">
              <a:solidFill>
                <a:srgbClr val="177B57"/>
              </a:solidFill>
              <a:latin typeface="Arial"/>
            </a:endParaRPr>
          </a:p>
        </p:txBody>
      </p:sp>
    </p:spTree>
    <p:extLst>
      <p:ext uri="{BB962C8B-B14F-4D97-AF65-F5344CB8AC3E}">
        <p14:creationId xmlns:p14="http://schemas.microsoft.com/office/powerpoint/2010/main" val="37142526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38735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37" name="TextBox 36"/>
          <p:cNvSpPr txBox="1"/>
          <p:nvPr/>
        </p:nvSpPr>
        <p:spPr>
          <a:xfrm>
            <a:off x="5200593" y="2174875"/>
            <a:ext cx="4179819" cy="3830046"/>
          </a:xfrm>
          <a:prstGeom prst="rect">
            <a:avLst/>
          </a:prstGeom>
          <a:noFill/>
          <a:ln w="3175">
            <a:solidFill>
              <a:schemeClr val="bg1"/>
            </a:solidFill>
          </a:ln>
        </p:spPr>
        <p:txBody>
          <a:bodyPr wrap="square" tIns="90000" bIns="90000" rtlCol="0" anchor="t">
            <a:noAutofit/>
          </a:bodyPr>
          <a:lstStyle/>
          <a:p>
            <a:pPr marL="285750" indent="-285750"/>
            <a:endParaRPr lang="en-AU" sz="1400" b="1" dirty="0">
              <a:solidFill>
                <a:srgbClr val="000000"/>
              </a:solidFill>
              <a:cs typeface="Arial" pitchFamily="34" charset="0"/>
            </a:endParaRPr>
          </a:p>
        </p:txBody>
      </p:sp>
      <p:sp>
        <p:nvSpPr>
          <p:cNvPr id="2" name="Title 1"/>
          <p:cNvSpPr>
            <a:spLocks noGrp="1"/>
          </p:cNvSpPr>
          <p:nvPr>
            <p:ph type="title"/>
          </p:nvPr>
        </p:nvSpPr>
        <p:spPr>
          <a:xfrm>
            <a:off x="457200" y="161999"/>
            <a:ext cx="8992799" cy="831600"/>
          </a:xfrm>
          <a:noFill/>
          <a:effectLst/>
        </p:spPr>
        <p:txBody>
          <a:bodyPr wrap="square"/>
          <a:lstStyle/>
          <a:p>
            <a:pPr lvl="0"/>
            <a:r>
              <a:rPr lang="" dirty="0" smtClean="0">
                <a:solidFill>
                  <a:srgbClr val="177B57"/>
                </a:solidFill>
                <a:latin typeface="Arial"/>
              </a:rPr>
              <a:t>Melbourne has some leading education institutions </a:t>
            </a:r>
            <a:br>
              <a:rPr lang="" dirty="0" smtClean="0">
                <a:solidFill>
                  <a:srgbClr val="177B57"/>
                </a:solidFill>
                <a:latin typeface="Arial"/>
              </a:rPr>
            </a:br>
            <a:r>
              <a:rPr lang="" sz="1600" b="0" dirty="0" smtClean="0">
                <a:solidFill>
                  <a:srgbClr val="177B57"/>
                </a:solidFill>
                <a:latin typeface="Arial"/>
              </a:rPr>
              <a:t>Number of art and design tertiary students is relatively high</a:t>
            </a:r>
            <a:endParaRPr lang="" sz="1600" b="0" dirty="0">
              <a:solidFill>
                <a:srgbClr val="177B57"/>
              </a:solidFill>
              <a:latin typeface="Arial"/>
            </a:endParaRPr>
          </a:p>
        </p:txBody>
      </p:sp>
      <p:sp>
        <p:nvSpPr>
          <p:cNvPr id="4" name="NumberBall"/>
          <p:cNvSpPr>
            <a:spLocks noChangeArrowheads="1"/>
          </p:cNvSpPr>
          <p:nvPr/>
        </p:nvSpPr>
        <p:spPr bwMode="gray">
          <a:xfrm>
            <a:off x="57150" y="56179"/>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a:solidFill>
                  <a:srgbClr val="000000"/>
                </a:solidFill>
                <a:cs typeface="Arial" pitchFamily="34" charset="0"/>
              </a:rPr>
              <a:t>A</a:t>
            </a:r>
          </a:p>
        </p:txBody>
      </p:sp>
      <p:sp>
        <p:nvSpPr>
          <p:cNvPr id="6" name="ColumnHeader"/>
          <p:cNvSpPr>
            <a:spLocks noChangeArrowheads="1"/>
          </p:cNvSpPr>
          <p:nvPr/>
        </p:nvSpPr>
        <p:spPr bwMode="gray">
          <a:xfrm>
            <a:off x="455613" y="1453952"/>
            <a:ext cx="4179887" cy="677108"/>
          </a:xfrm>
          <a:prstGeom prst="rect">
            <a:avLst/>
          </a:prstGeom>
          <a:solidFill>
            <a:srgbClr val="FFFFFF"/>
          </a:solidFill>
          <a:ln w="9525" algn="ctr">
            <a:noFill/>
            <a:miter lim="800000"/>
            <a:headEnd type="none" w="lg" len="lg"/>
            <a:tailEnd type="none" w="lg" len="lg"/>
          </a:ln>
          <a:effectLst>
            <a:outerShdw dist="25400" dir="5400000" sx="99000" sy="99000" algn="ctr" rotWithShape="0">
              <a:srgbClr val="177B57"/>
            </a:outerShdw>
          </a:effectLst>
        </p:spPr>
        <p:txBody>
          <a:bodyPr tIns="91440" bIns="91440" anchor="b">
            <a:spAutoFit/>
          </a:bodyPr>
          <a:lstStyle/>
          <a:p>
            <a:pPr algn="ctr"/>
            <a:r>
              <a:rPr lang="en-AU" sz="1600" b="1" kern="0" dirty="0">
                <a:solidFill>
                  <a:srgbClr val="000000"/>
                </a:solidFill>
                <a:latin typeface="Arial" pitchFamily="34" charset="0"/>
                <a:cs typeface="Arial" pitchFamily="34" charset="0"/>
              </a:rPr>
              <a:t>Melbourne has some of the </a:t>
            </a:r>
            <a:br>
              <a:rPr lang="en-AU" sz="1600" b="1" kern="0" dirty="0">
                <a:solidFill>
                  <a:srgbClr val="000000"/>
                </a:solidFill>
                <a:latin typeface="Arial" pitchFamily="34" charset="0"/>
                <a:cs typeface="Arial" pitchFamily="34" charset="0"/>
              </a:rPr>
            </a:br>
            <a:r>
              <a:rPr lang="en-AU" sz="1600" b="1" kern="0" dirty="0">
                <a:solidFill>
                  <a:srgbClr val="000000"/>
                </a:solidFill>
                <a:latin typeface="Arial" pitchFamily="34" charset="0"/>
                <a:cs typeface="Arial" pitchFamily="34" charset="0"/>
              </a:rPr>
              <a:t>world's best creative schools</a:t>
            </a:r>
          </a:p>
        </p:txBody>
      </p:sp>
      <p:sp>
        <p:nvSpPr>
          <p:cNvPr id="8" name="ColumnHeader"/>
          <p:cNvSpPr>
            <a:spLocks noChangeArrowheads="1"/>
          </p:cNvSpPr>
          <p:nvPr/>
        </p:nvSpPr>
        <p:spPr bwMode="gray">
          <a:xfrm>
            <a:off x="5200593" y="1453952"/>
            <a:ext cx="4179819" cy="677108"/>
          </a:xfrm>
          <a:prstGeom prst="rect">
            <a:avLst/>
          </a:prstGeom>
          <a:solidFill>
            <a:srgbClr val="FFFFFF"/>
          </a:solidFill>
          <a:ln w="9525" algn="ctr">
            <a:noFill/>
            <a:miter lim="800000"/>
            <a:headEnd type="none" w="lg" len="lg"/>
            <a:tailEnd type="none" w="lg" len="lg"/>
          </a:ln>
          <a:effectLst>
            <a:outerShdw dist="25400" dir="5400000" sx="99000" sy="99000" algn="ctr" rotWithShape="0">
              <a:srgbClr val="177B57"/>
            </a:outerShdw>
          </a:effectLst>
        </p:spPr>
        <p:txBody>
          <a:bodyPr tIns="91440" bIns="91440" anchor="b">
            <a:spAutoFit/>
          </a:bodyPr>
          <a:lstStyle/>
          <a:p>
            <a:pPr algn="ctr"/>
            <a:r>
              <a:rPr lang="en-AU" sz="1600" b="1" kern="0" dirty="0">
                <a:solidFill>
                  <a:srgbClr val="000000"/>
                </a:solidFill>
                <a:latin typeface="Arial" pitchFamily="34" charset="0"/>
                <a:cs typeface="Arial" pitchFamily="34" charset="0"/>
              </a:rPr>
              <a:t>Student tertiary participation in </a:t>
            </a:r>
            <a:br>
              <a:rPr lang="en-AU" sz="1600" b="1" kern="0" dirty="0">
                <a:solidFill>
                  <a:srgbClr val="000000"/>
                </a:solidFill>
                <a:latin typeface="Arial" pitchFamily="34" charset="0"/>
                <a:cs typeface="Arial" pitchFamily="34" charset="0"/>
              </a:rPr>
            </a:br>
            <a:r>
              <a:rPr lang="en-AU" sz="1600" b="1" kern="0" dirty="0" smtClean="0">
                <a:solidFill>
                  <a:srgbClr val="000000"/>
                </a:solidFill>
                <a:latin typeface="Arial" pitchFamily="34" charset="0"/>
                <a:cs typeface="Arial" pitchFamily="34" charset="0"/>
              </a:rPr>
              <a:t>art </a:t>
            </a:r>
            <a:r>
              <a:rPr lang="en-AU" sz="1600" b="1" kern="0" dirty="0">
                <a:solidFill>
                  <a:srgbClr val="000000"/>
                </a:solidFill>
                <a:latin typeface="Arial" pitchFamily="34" charset="0"/>
                <a:cs typeface="Arial" pitchFamily="34" charset="0"/>
              </a:rPr>
              <a:t>and design </a:t>
            </a:r>
            <a:r>
              <a:rPr lang="en-AU" sz="1600" b="1" kern="0" dirty="0" smtClean="0">
                <a:solidFill>
                  <a:srgbClr val="000000"/>
                </a:solidFill>
                <a:latin typeface="Arial" pitchFamily="34" charset="0"/>
                <a:cs typeface="Arial" pitchFamily="34" charset="0"/>
              </a:rPr>
              <a:t>is </a:t>
            </a:r>
            <a:r>
              <a:rPr lang="en-AU" sz="1600" b="1" kern="0" dirty="0">
                <a:solidFill>
                  <a:srgbClr val="000000"/>
                </a:solidFill>
                <a:latin typeface="Arial" pitchFamily="34" charset="0"/>
                <a:cs typeface="Arial" pitchFamily="34" charset="0"/>
              </a:rPr>
              <a:t>relatively strong</a:t>
            </a:r>
          </a:p>
        </p:txBody>
      </p:sp>
      <p:sp>
        <p:nvSpPr>
          <p:cNvPr id="16" name="Rectangle 3"/>
          <p:cNvSpPr>
            <a:spLocks noChangeArrowheads="1"/>
          </p:cNvSpPr>
          <p:nvPr/>
        </p:nvSpPr>
        <p:spPr bwMode="gray">
          <a:xfrm>
            <a:off x="455613" y="6305550"/>
            <a:ext cx="8994775" cy="328613"/>
          </a:xfrm>
          <a:prstGeom prst="rect">
            <a:avLst/>
          </a:prstGeom>
          <a:noFill/>
          <a:ln w="9525" algn="ctr">
            <a:noFill/>
            <a:miter lim="800000"/>
            <a:headEnd type="none" w="lg" len="lg"/>
            <a:tailEnd type="none" w="lg" len="lg"/>
          </a:ln>
        </p:spPr>
        <p:txBody>
          <a:bodyPr lIns="0" tIns="0" rIns="0" bIns="0" anchor="b"/>
          <a:lstStyle/>
          <a:p>
            <a:pPr fontAlgn="base">
              <a:buClr>
                <a:srgbClr val="000000"/>
              </a:buClr>
              <a:buSzPct val="100000"/>
              <a:buFont typeface=""/>
            </a:pPr>
            <a:r>
              <a:rPr lang="en-AU" sz="800" dirty="0" smtClean="0">
                <a:solidFill>
                  <a:srgbClr val="000000"/>
                </a:solidFill>
                <a:latin typeface="Arial"/>
                <a:cs typeface="Arial" pitchFamily="34" charset="0"/>
              </a:rPr>
              <a:t>Sydney and Melbourne numbers include students studying art and design at generalist universities only and therefore excludes the number of students of specialist art and design public institutions. Therefore the total number for these cities will be higher</a:t>
            </a:r>
          </a:p>
          <a:p>
            <a:pPr fontAlgn="base">
              <a:buClr>
                <a:srgbClr val="000000"/>
              </a:buClr>
              <a:buSzPct val="100000"/>
              <a:buFont typeface=""/>
            </a:pPr>
            <a:r>
              <a:rPr lang="en-AU" sz="800" dirty="0" smtClean="0">
                <a:solidFill>
                  <a:srgbClr val="000000"/>
                </a:solidFill>
                <a:latin typeface="Arial"/>
                <a:cs typeface="Arial" pitchFamily="34" charset="0"/>
              </a:rPr>
              <a:t>Source</a:t>
            </a:r>
            <a:r>
              <a:rPr lang="en-AU" sz="800" dirty="0">
                <a:solidFill>
                  <a:srgbClr val="000000"/>
                </a:solidFill>
                <a:latin typeface="Arial"/>
                <a:cs typeface="Arial" pitchFamily="34" charset="0"/>
              </a:rPr>
              <a:t>: </a:t>
            </a:r>
            <a:r>
              <a:rPr lang="en-AU" sz="800" dirty="0">
                <a:solidFill>
                  <a:srgbClr val="000000"/>
                </a:solidFill>
                <a:latin typeface="Arial"/>
              </a:rPr>
              <a:t>QS World University Rankings by Subject 2016 – </a:t>
            </a:r>
            <a:r>
              <a:rPr lang="en-AU" sz="800" dirty="0" smtClean="0">
                <a:solidFill>
                  <a:srgbClr val="000000"/>
                </a:solidFill>
                <a:latin typeface="Arial"/>
              </a:rPr>
              <a:t>Art and Design; </a:t>
            </a:r>
            <a:r>
              <a:rPr lang="en-US" sz="800" dirty="0" smtClean="0">
                <a:solidFill>
                  <a:srgbClr val="000000"/>
                </a:solidFill>
                <a:latin typeface="Arial"/>
              </a:rPr>
              <a:t>Business </a:t>
            </a:r>
            <a:r>
              <a:rPr lang="en-US" sz="800" dirty="0">
                <a:solidFill>
                  <a:srgbClr val="000000"/>
                </a:solidFill>
                <a:latin typeface="Arial"/>
              </a:rPr>
              <a:t>of Fashion: Global Fashion School Rankings </a:t>
            </a:r>
            <a:r>
              <a:rPr lang="en-US" sz="800" dirty="0" smtClean="0">
                <a:solidFill>
                  <a:srgbClr val="000000"/>
                </a:solidFill>
                <a:latin typeface="Arial"/>
              </a:rPr>
              <a:t>2015</a:t>
            </a:r>
            <a:r>
              <a:rPr lang="en-AU" sz="800" dirty="0" smtClean="0">
                <a:solidFill>
                  <a:srgbClr val="000000"/>
                </a:solidFill>
                <a:latin typeface="Arial"/>
                <a:cs typeface="Arial" pitchFamily="34" charset="0"/>
              </a:rPr>
              <a:t>; www.australianballetschool.com.au; www.anam.com.au</a:t>
            </a:r>
            <a:r>
              <a:rPr lang="en-AU" sz="800" dirty="0">
                <a:solidFill>
                  <a:srgbClr val="000000"/>
                </a:solidFill>
                <a:latin typeface="Arial"/>
                <a:cs typeface="Arial" pitchFamily="34" charset="0"/>
              </a:rPr>
              <a:t>; World Cities Forum Data 2016</a:t>
            </a:r>
          </a:p>
        </p:txBody>
      </p:sp>
      <p:sp>
        <p:nvSpPr>
          <p:cNvPr id="5" name="TextBox 4"/>
          <p:cNvSpPr txBox="1"/>
          <p:nvPr/>
        </p:nvSpPr>
        <p:spPr>
          <a:xfrm>
            <a:off x="455613" y="2174875"/>
            <a:ext cx="4179819" cy="3830045"/>
          </a:xfrm>
          <a:prstGeom prst="rect">
            <a:avLst/>
          </a:prstGeom>
          <a:noFill/>
          <a:ln w="3175">
            <a:solidFill>
              <a:schemeClr val="bg1"/>
            </a:solidFill>
          </a:ln>
        </p:spPr>
        <p:txBody>
          <a:bodyPr wrap="square" tIns="90000" bIns="90000" rtlCol="0" anchor="t">
            <a:noAutofit/>
          </a:bodyPr>
          <a:lstStyle/>
          <a:p>
            <a:pPr marL="714375">
              <a:spcAft>
                <a:spcPts val="300"/>
              </a:spcAft>
            </a:pPr>
            <a:r>
              <a:rPr lang="en-AU" sz="1400" b="1" dirty="0">
                <a:cs typeface="Arial" pitchFamily="34" charset="0"/>
              </a:rPr>
              <a:t>RMIT </a:t>
            </a:r>
            <a:r>
              <a:rPr lang="en-AU" sz="1400" dirty="0" smtClean="0">
                <a:cs typeface="Arial" pitchFamily="34" charset="0"/>
              </a:rPr>
              <a:t>is ranked 16th in the world for art and design and in the top 10 for fashion</a:t>
            </a:r>
            <a:endParaRPr lang="en-AU" sz="1400" dirty="0">
              <a:cs typeface="Arial" pitchFamily="34" charset="0"/>
            </a:endParaRPr>
          </a:p>
          <a:p>
            <a:pPr marL="714375">
              <a:spcAft>
                <a:spcPts val="300"/>
              </a:spcAft>
            </a:pPr>
            <a:endParaRPr lang="en-AU" sz="1400" dirty="0">
              <a:cs typeface="Arial" pitchFamily="34" charset="0"/>
            </a:endParaRPr>
          </a:p>
          <a:p>
            <a:pPr marL="714375">
              <a:spcAft>
                <a:spcPts val="300"/>
              </a:spcAft>
            </a:pPr>
            <a:r>
              <a:rPr lang="en-AU" sz="1400" b="1" dirty="0" smtClean="0">
                <a:cs typeface="Arial" pitchFamily="34" charset="0"/>
              </a:rPr>
              <a:t>Swinburne </a:t>
            </a:r>
            <a:r>
              <a:rPr lang="en-AU" sz="1400" dirty="0" smtClean="0">
                <a:cs typeface="Arial" pitchFamily="34" charset="0"/>
              </a:rPr>
              <a:t>is ranked 32nd in the world for art and design </a:t>
            </a:r>
            <a:endParaRPr lang="en-AU" sz="1400" dirty="0">
              <a:cs typeface="Arial" pitchFamily="34" charset="0"/>
            </a:endParaRPr>
          </a:p>
          <a:p>
            <a:pPr marL="714375">
              <a:spcAft>
                <a:spcPts val="300"/>
              </a:spcAft>
            </a:pPr>
            <a:endParaRPr lang="en-AU" sz="1400" dirty="0">
              <a:cs typeface="Arial" pitchFamily="34" charset="0"/>
            </a:endParaRPr>
          </a:p>
          <a:p>
            <a:pPr marL="714375">
              <a:spcAft>
                <a:spcPts val="300"/>
              </a:spcAft>
            </a:pPr>
            <a:r>
              <a:rPr lang="en-AU" sz="1400" b="1" dirty="0">
                <a:cs typeface="Arial" pitchFamily="34" charset="0"/>
              </a:rPr>
              <a:t>VCA</a:t>
            </a:r>
            <a:r>
              <a:rPr lang="en-AU" sz="1400" dirty="0">
                <a:cs typeface="Arial" pitchFamily="34" charset="0"/>
              </a:rPr>
              <a:t> </a:t>
            </a:r>
            <a:r>
              <a:rPr lang="en-AU" sz="1400" dirty="0" smtClean="0">
                <a:cs typeface="Arial" pitchFamily="34" charset="0"/>
              </a:rPr>
              <a:t>is ranked 37th in the world for art and design</a:t>
            </a:r>
            <a:endParaRPr lang="en-AU" sz="1400" dirty="0">
              <a:cs typeface="Arial" pitchFamily="34" charset="0"/>
            </a:endParaRPr>
          </a:p>
          <a:p>
            <a:pPr marL="714375">
              <a:spcAft>
                <a:spcPts val="300"/>
              </a:spcAft>
            </a:pPr>
            <a:endParaRPr lang="en-AU" sz="1400" dirty="0">
              <a:cs typeface="Arial" pitchFamily="34" charset="0"/>
            </a:endParaRPr>
          </a:p>
          <a:p>
            <a:pPr marL="714375">
              <a:spcAft>
                <a:spcPts val="300"/>
              </a:spcAft>
            </a:pPr>
            <a:r>
              <a:rPr lang="en-AU" sz="1400" b="1" dirty="0">
                <a:cs typeface="Arial" pitchFamily="34" charset="0"/>
              </a:rPr>
              <a:t>Australian Ballet School </a:t>
            </a:r>
            <a:r>
              <a:rPr lang="en-AU" sz="1400" dirty="0" smtClean="0"/>
              <a:t>is the </a:t>
            </a:r>
            <a:r>
              <a:rPr lang="en-AU" sz="1400" dirty="0"/>
              <a:t>national centre for elite </a:t>
            </a:r>
            <a:r>
              <a:rPr lang="en-AU" sz="1400" dirty="0" smtClean="0"/>
              <a:t>classical dance training</a:t>
            </a:r>
            <a:endParaRPr lang="en-AU" sz="1400" dirty="0"/>
          </a:p>
          <a:p>
            <a:pPr marL="714375">
              <a:spcAft>
                <a:spcPts val="300"/>
              </a:spcAft>
            </a:pPr>
            <a:endParaRPr lang="en-AU" sz="1400" dirty="0">
              <a:cs typeface="Arial" pitchFamily="34" charset="0"/>
            </a:endParaRPr>
          </a:p>
          <a:p>
            <a:pPr marL="714375">
              <a:spcAft>
                <a:spcPts val="300"/>
              </a:spcAft>
            </a:pPr>
            <a:r>
              <a:rPr lang="en-AU" sz="1400" b="1" dirty="0">
                <a:cs typeface="Arial" pitchFamily="34" charset="0"/>
              </a:rPr>
              <a:t>Australian National Academy </a:t>
            </a:r>
            <a:r>
              <a:rPr lang="en-AU" sz="1400" b="1" dirty="0" smtClean="0">
                <a:cs typeface="Arial" pitchFamily="34" charset="0"/>
              </a:rPr>
              <a:t/>
            </a:r>
            <a:br>
              <a:rPr lang="en-AU" sz="1400" b="1" dirty="0" smtClean="0">
                <a:cs typeface="Arial" pitchFamily="34" charset="0"/>
              </a:rPr>
            </a:br>
            <a:r>
              <a:rPr lang="en-AU" sz="1400" b="1" dirty="0" smtClean="0">
                <a:cs typeface="Arial" pitchFamily="34" charset="0"/>
              </a:rPr>
              <a:t>of Music </a:t>
            </a:r>
            <a:r>
              <a:rPr lang="en-AU" sz="1400" dirty="0" smtClean="0">
                <a:cs typeface="Arial" pitchFamily="34" charset="0"/>
              </a:rPr>
              <a:t>is the</a:t>
            </a:r>
            <a:r>
              <a:rPr lang="en-AU" sz="1400" b="1" dirty="0" smtClean="0">
                <a:cs typeface="Arial" pitchFamily="34" charset="0"/>
              </a:rPr>
              <a:t> </a:t>
            </a:r>
            <a:r>
              <a:rPr lang="en-AU" sz="1400" dirty="0" smtClean="0">
                <a:cs typeface="Arial" pitchFamily="34" charset="0"/>
              </a:rPr>
              <a:t>national training academy for classical musicians</a:t>
            </a:r>
            <a:endParaRPr lang="en-AU" sz="1400" dirty="0">
              <a:cs typeface="Arial" pitchFamily="34" charset="0"/>
            </a:endParaRPr>
          </a:p>
          <a:p>
            <a:pPr marL="542925" indent="-200025">
              <a:spcAft>
                <a:spcPts val="300"/>
              </a:spcAft>
            </a:pPr>
            <a:endParaRPr lang="en-AU" sz="1400" b="1" dirty="0">
              <a:solidFill>
                <a:srgbClr val="000000"/>
              </a:solidFill>
              <a:cs typeface="Arial" pitchFamily="34" charset="0"/>
            </a:endParaRPr>
          </a:p>
        </p:txBody>
      </p:sp>
      <p:graphicFrame>
        <p:nvGraphicFramePr>
          <p:cNvPr id="20" name="Object 19"/>
          <p:cNvGraphicFramePr>
            <a:graphicFrameLocks/>
          </p:cNvGraphicFramePr>
          <p:nvPr>
            <p:custDataLst>
              <p:tags r:id="rId2"/>
            </p:custDataLst>
            <p:extLst>
              <p:ext uri="{D42A27DB-BD31-4B8C-83A1-F6EECF244321}">
                <p14:modId xmlns:p14="http://schemas.microsoft.com/office/powerpoint/2010/main" val="367756904"/>
              </p:ext>
            </p:extLst>
          </p:nvPr>
        </p:nvGraphicFramePr>
        <p:xfrm>
          <a:off x="5905500" y="2362200"/>
          <a:ext cx="3505200" cy="3448140"/>
        </p:xfrm>
        <a:graphic>
          <a:graphicData uri="http://schemas.openxmlformats.org/presentationml/2006/ole">
            <mc:AlternateContent xmlns:mc="http://schemas.openxmlformats.org/markup-compatibility/2006">
              <mc:Choice xmlns:v="urn:schemas-microsoft-com:vml" Requires="v">
                <p:oleObj spid="_x0000_s1723757" name="Chart" r:id="rId21" imgW="3505140" imgH="3448140" progId="MSGraph.Chart.8">
                  <p:embed followColorScheme="full"/>
                </p:oleObj>
              </mc:Choice>
              <mc:Fallback>
                <p:oleObj name="Chart" r:id="rId21" imgW="3505140" imgH="3448140" progId="MSGraph.Chart.8">
                  <p:embed followColorScheme="full"/>
                  <p:pic>
                    <p:nvPicPr>
                      <p:cNvPr id="0" name="Picture 245"/>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05500" y="2362200"/>
                        <a:ext cx="3505200" cy="34481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 name="Text Placeholder 12"/>
          <p:cNvSpPr>
            <a:spLocks noGrp="1"/>
          </p:cNvSpPr>
          <p:nvPr>
            <p:custDataLst>
              <p:tags r:id="rId3"/>
            </p:custDataLst>
          </p:nvPr>
        </p:nvSpPr>
        <p:spPr bwMode="gray">
          <a:xfrm>
            <a:off x="5422900" y="2495550"/>
            <a:ext cx="64770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CA9A454A-F2C7-4F0E-8959-9BB4CB2AB962}" type="datetime'''Am''''''s''t''''e''r''''''''''''''d''a''m'''''''''''">
              <a:rPr lang="en-AU" altLang="en-US" sz="1000">
                <a:sym typeface="+mn-lt"/>
              </a:rPr>
              <a:pPr marL="0" lvl="1" indent="0" algn="r">
                <a:spcBef>
                  <a:spcPct val="0"/>
                </a:spcBef>
                <a:spcAft>
                  <a:spcPct val="0"/>
                </a:spcAft>
                <a:buNone/>
              </a:pPr>
              <a:t>Amsterdam</a:t>
            </a:fld>
            <a:endParaRPr lang="en-AU" sz="1000" dirty="0">
              <a:sym typeface="+mn-lt"/>
            </a:endParaRPr>
          </a:p>
        </p:txBody>
      </p:sp>
      <p:sp>
        <p:nvSpPr>
          <p:cNvPr id="39" name="Text Placeholder 12"/>
          <p:cNvSpPr>
            <a:spLocks noGrp="1"/>
          </p:cNvSpPr>
          <p:nvPr>
            <p:custDataLst>
              <p:tags r:id="rId4"/>
            </p:custDataLst>
          </p:nvPr>
        </p:nvSpPr>
        <p:spPr bwMode="gray">
          <a:xfrm>
            <a:off x="5480050" y="2686050"/>
            <a:ext cx="59055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5D9D0933-E24F-49A5-9CDE-BA45B19DFB1E}" type="datetime'''''''S''toc''''''''''kh''''o''''''''''''lm'''''''''''''">
              <a:rPr lang="en-AU" altLang="en-US" sz="1000">
                <a:sym typeface="+mn-lt"/>
              </a:rPr>
              <a:pPr marL="0" lvl="1" indent="0" algn="r">
                <a:spcBef>
                  <a:spcPct val="0"/>
                </a:spcBef>
                <a:spcAft>
                  <a:spcPct val="0"/>
                </a:spcAft>
                <a:buNone/>
              </a:pPr>
              <a:t>Stockholm</a:t>
            </a:fld>
            <a:endParaRPr lang="en-AU" sz="1000" dirty="0">
              <a:sym typeface="+mn-lt"/>
            </a:endParaRPr>
          </a:p>
        </p:txBody>
      </p:sp>
      <p:sp>
        <p:nvSpPr>
          <p:cNvPr id="19" name="Text Placeholder 12"/>
          <p:cNvSpPr>
            <a:spLocks noGrp="1"/>
          </p:cNvSpPr>
          <p:nvPr>
            <p:custDataLst>
              <p:tags r:id="rId5"/>
            </p:custDataLst>
          </p:nvPr>
        </p:nvSpPr>
        <p:spPr bwMode="gray">
          <a:xfrm>
            <a:off x="6108700" y="5724525"/>
            <a:ext cx="3163888"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Clr>
                <a:srgbClr val="177B57"/>
              </a:buClr>
              <a:buNone/>
            </a:pPr>
            <a:r>
              <a:rPr lang="en-AU" altLang="en-US" sz="1200" dirty="0" smtClean="0">
                <a:solidFill>
                  <a:srgbClr val="000000"/>
                </a:solidFill>
                <a:sym typeface="+mn-lt"/>
              </a:rPr>
              <a:t># of art and design students per million people</a:t>
            </a:r>
            <a:r>
              <a:rPr lang="en-AU" altLang="en-US" sz="1200" baseline="30000" dirty="0" smtClean="0">
                <a:solidFill>
                  <a:srgbClr val="000000"/>
                </a:solidFill>
              </a:rPr>
              <a:t>1</a:t>
            </a:r>
            <a:endParaRPr lang="en-AU" sz="1200" baseline="30000" dirty="0">
              <a:solidFill>
                <a:srgbClr val="000000"/>
              </a:solidFill>
              <a:sym typeface="+mn-lt"/>
            </a:endParaRPr>
          </a:p>
        </p:txBody>
      </p:sp>
      <p:sp>
        <p:nvSpPr>
          <p:cNvPr id="46" name="Text Placeholder 12"/>
          <p:cNvSpPr>
            <a:spLocks noGrp="1"/>
          </p:cNvSpPr>
          <p:nvPr>
            <p:custDataLst>
              <p:tags r:id="rId6"/>
            </p:custDataLst>
          </p:nvPr>
        </p:nvSpPr>
        <p:spPr bwMode="gray">
          <a:xfrm>
            <a:off x="5651500" y="3071813"/>
            <a:ext cx="41910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002777F7-4073-403F-98CC-2936DD950E18}" type="datetime'''L''''o''''''''''''''''n''''''''''do''''n'''''''''''''''">
              <a:rPr lang="en-AU" altLang="en-US" sz="1000">
                <a:sym typeface="+mn-lt"/>
              </a:rPr>
              <a:pPr marL="0" lvl="1" indent="0" algn="r">
                <a:spcBef>
                  <a:spcPct val="0"/>
                </a:spcBef>
                <a:spcAft>
                  <a:spcPct val="0"/>
                </a:spcAft>
                <a:buNone/>
              </a:pPr>
              <a:t>London</a:t>
            </a:fld>
            <a:endParaRPr lang="en-AU" sz="1000" dirty="0">
              <a:sym typeface="+mn-lt"/>
            </a:endParaRPr>
          </a:p>
        </p:txBody>
      </p:sp>
      <p:sp>
        <p:nvSpPr>
          <p:cNvPr id="47" name="Text Placeholder 12"/>
          <p:cNvSpPr>
            <a:spLocks noGrp="1"/>
          </p:cNvSpPr>
          <p:nvPr>
            <p:custDataLst>
              <p:tags r:id="rId7"/>
            </p:custDataLst>
          </p:nvPr>
        </p:nvSpPr>
        <p:spPr bwMode="gray">
          <a:xfrm>
            <a:off x="5426075" y="3267075"/>
            <a:ext cx="64452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32441E1E-118E-4F1A-A99E-0BBD0A38713B}" type="datetime'M''''''e''''''''lb''''''''o''u''''''''rn''''e'''''''''''''''''">
              <a:rPr lang="en-AU" altLang="en-US" sz="1000" smtClean="0">
                <a:sym typeface="+mn-lt"/>
              </a:rPr>
              <a:pPr marL="0" lvl="1" indent="0" algn="r">
                <a:spcBef>
                  <a:spcPct val="0"/>
                </a:spcBef>
                <a:spcAft>
                  <a:spcPct val="0"/>
                </a:spcAft>
                <a:buNone/>
              </a:pPr>
              <a:t>Melbourne</a:t>
            </a:fld>
            <a:r>
              <a:rPr lang="en-AU" altLang="en-US" sz="1000" baseline="30000" dirty="0" smtClean="0">
                <a:sym typeface="+mn-lt"/>
              </a:rPr>
              <a:t>1</a:t>
            </a:r>
            <a:endParaRPr lang="en-AU" sz="1000" baseline="30000" dirty="0">
              <a:sym typeface="+mn-lt"/>
            </a:endParaRPr>
          </a:p>
        </p:txBody>
      </p:sp>
      <p:sp>
        <p:nvSpPr>
          <p:cNvPr id="48" name="Text Placeholder 12"/>
          <p:cNvSpPr>
            <a:spLocks noGrp="1"/>
          </p:cNvSpPr>
          <p:nvPr>
            <p:custDataLst>
              <p:tags r:id="rId8"/>
            </p:custDataLst>
          </p:nvPr>
        </p:nvSpPr>
        <p:spPr bwMode="gray">
          <a:xfrm>
            <a:off x="5726113" y="3457575"/>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B5977B86-5EF1-49FC-A76E-E801B88E8E91}" type="datetime'''''''''''''''''''''''T''''''''oky''''o'''''''''''">
              <a:rPr lang="en-AU" altLang="en-US" sz="1000">
                <a:sym typeface="+mn-lt"/>
              </a:rPr>
              <a:pPr marL="0" lvl="1" indent="0" algn="r">
                <a:spcBef>
                  <a:spcPct val="0"/>
                </a:spcBef>
                <a:spcAft>
                  <a:spcPct val="0"/>
                </a:spcAft>
                <a:buNone/>
              </a:pPr>
              <a:t>Tokyo</a:t>
            </a:fld>
            <a:endParaRPr lang="en-AU" sz="1000" dirty="0">
              <a:sym typeface="+mn-lt"/>
            </a:endParaRPr>
          </a:p>
        </p:txBody>
      </p:sp>
      <p:sp>
        <p:nvSpPr>
          <p:cNvPr id="50" name="Text Placeholder 12"/>
          <p:cNvSpPr>
            <a:spLocks noGrp="1"/>
          </p:cNvSpPr>
          <p:nvPr>
            <p:custDataLst>
              <p:tags r:id="rId9"/>
            </p:custDataLst>
          </p:nvPr>
        </p:nvSpPr>
        <p:spPr bwMode="gray">
          <a:xfrm>
            <a:off x="5602288" y="3648075"/>
            <a:ext cx="46831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260F3BE6-D503-4000-980B-D98537D97AB3}" type="datetime'''''''''''''''S''y''dn''''''''''''''''e''''''''''''''y'''''">
              <a:rPr lang="en-AU" altLang="en-US" sz="1000" smtClean="0">
                <a:sym typeface="+mn-lt"/>
              </a:rPr>
              <a:pPr marL="0" lvl="1" indent="0" algn="r">
                <a:spcBef>
                  <a:spcPct val="0"/>
                </a:spcBef>
                <a:spcAft>
                  <a:spcPct val="0"/>
                </a:spcAft>
                <a:buNone/>
              </a:pPr>
              <a:t>Sydney</a:t>
            </a:fld>
            <a:r>
              <a:rPr lang="en-AU" altLang="en-US" sz="1000" baseline="30000" dirty="0" smtClean="0">
                <a:sym typeface="+mn-lt"/>
              </a:rPr>
              <a:t>1</a:t>
            </a:r>
            <a:endParaRPr lang="en-AU" sz="1000" baseline="30000" dirty="0">
              <a:sym typeface="+mn-lt"/>
            </a:endParaRPr>
          </a:p>
        </p:txBody>
      </p:sp>
      <p:sp>
        <p:nvSpPr>
          <p:cNvPr id="51" name="Text Placeholder 12"/>
          <p:cNvSpPr>
            <a:spLocks noGrp="1"/>
          </p:cNvSpPr>
          <p:nvPr>
            <p:custDataLst>
              <p:tags r:id="rId10"/>
            </p:custDataLst>
          </p:nvPr>
        </p:nvSpPr>
        <p:spPr bwMode="gray">
          <a:xfrm>
            <a:off x="5748338" y="3838575"/>
            <a:ext cx="32226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20D8E24B-556F-45DF-B894-3035B5B027C1}" type="datetime'''''''''S''''''e''''''''''''''''o''''''''''u''''''''l'">
              <a:rPr lang="en-AU" altLang="en-US" sz="1000">
                <a:sym typeface="+mn-lt"/>
              </a:rPr>
              <a:pPr marL="0" lvl="1" indent="0" algn="r">
                <a:spcBef>
                  <a:spcPct val="0"/>
                </a:spcBef>
                <a:spcAft>
                  <a:spcPct val="0"/>
                </a:spcAft>
                <a:buNone/>
              </a:pPr>
              <a:t>Seoul</a:t>
            </a:fld>
            <a:endParaRPr lang="en-AU" sz="1000" dirty="0">
              <a:sym typeface="+mn-lt"/>
            </a:endParaRPr>
          </a:p>
        </p:txBody>
      </p:sp>
      <p:sp>
        <p:nvSpPr>
          <p:cNvPr id="58" name="Text Placeholder 12"/>
          <p:cNvSpPr>
            <a:spLocks noGrp="1"/>
          </p:cNvSpPr>
          <p:nvPr>
            <p:custDataLst>
              <p:tags r:id="rId11"/>
            </p:custDataLst>
          </p:nvPr>
        </p:nvSpPr>
        <p:spPr bwMode="gray">
          <a:xfrm>
            <a:off x="5440363" y="5181600"/>
            <a:ext cx="63023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358DF028-6009-4FC0-9FB3-AD6444191E4D}" type="datetime'H''''''''''o''''ng'''''' Ko''''''''''''''n''''''''''''''''''g'">
              <a:rPr lang="en-AU" altLang="en-US" sz="1000"/>
              <a:pPr marL="0" lvl="1" indent="0" algn="r">
                <a:spcBef>
                  <a:spcPct val="0"/>
                </a:spcBef>
                <a:spcAft>
                  <a:spcPct val="0"/>
                </a:spcAft>
                <a:buNone/>
              </a:pPr>
              <a:t>Hong Kong</a:t>
            </a:fld>
            <a:endParaRPr lang="en-AU" sz="1000" dirty="0">
              <a:sym typeface="+mn-lt"/>
            </a:endParaRPr>
          </a:p>
        </p:txBody>
      </p:sp>
      <p:sp>
        <p:nvSpPr>
          <p:cNvPr id="40" name="Text Placeholder 12"/>
          <p:cNvSpPr>
            <a:spLocks noGrp="1"/>
          </p:cNvSpPr>
          <p:nvPr>
            <p:custDataLst>
              <p:tags r:id="rId12"/>
            </p:custDataLst>
          </p:nvPr>
        </p:nvSpPr>
        <p:spPr bwMode="gray">
          <a:xfrm>
            <a:off x="5672138" y="2876550"/>
            <a:ext cx="39846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D082606C-2F79-4253-BA39-459C80AC61A8}" type="datetime'''''''''''Bog''''''''''''''''o''''''''''''''''''''''''''t''a'">
              <a:rPr lang="en-AU" altLang="en-US" sz="1000">
                <a:sym typeface="+mn-lt"/>
              </a:rPr>
              <a:pPr marL="0" lvl="1" indent="0" algn="r">
                <a:spcBef>
                  <a:spcPct val="0"/>
                </a:spcBef>
                <a:spcAft>
                  <a:spcPct val="0"/>
                </a:spcAft>
                <a:buNone/>
              </a:pPr>
              <a:t>Bogota</a:t>
            </a:fld>
            <a:endParaRPr lang="en-AU" sz="1000" dirty="0">
              <a:sym typeface="+mn-lt"/>
            </a:endParaRPr>
          </a:p>
        </p:txBody>
      </p:sp>
      <p:sp>
        <p:nvSpPr>
          <p:cNvPr id="52" name="Text Placeholder 12"/>
          <p:cNvSpPr>
            <a:spLocks noGrp="1"/>
          </p:cNvSpPr>
          <p:nvPr>
            <p:custDataLst>
              <p:tags r:id="rId13"/>
            </p:custDataLst>
          </p:nvPr>
        </p:nvSpPr>
        <p:spPr bwMode="gray">
          <a:xfrm>
            <a:off x="5683250" y="4029075"/>
            <a:ext cx="38735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574584A5-62B2-4798-8AA2-F46BB0580B1F}" type="datetime'''''Ma''''''''''''''''d''''''''r''''''''''''''''i''''''''d'">
              <a:rPr lang="en-AU" altLang="en-US" sz="1000">
                <a:sym typeface="+mn-lt"/>
              </a:rPr>
              <a:pPr marL="0" lvl="1" indent="0" algn="r">
                <a:spcBef>
                  <a:spcPct val="0"/>
                </a:spcBef>
                <a:spcAft>
                  <a:spcPct val="0"/>
                </a:spcAft>
                <a:buNone/>
              </a:pPr>
              <a:t>Madrid</a:t>
            </a:fld>
            <a:endParaRPr lang="en-AU" sz="1000" dirty="0">
              <a:sym typeface="+mn-lt"/>
            </a:endParaRPr>
          </a:p>
        </p:txBody>
      </p:sp>
      <p:sp>
        <p:nvSpPr>
          <p:cNvPr id="53" name="Text Placeholder 12"/>
          <p:cNvSpPr>
            <a:spLocks noGrp="1"/>
          </p:cNvSpPr>
          <p:nvPr>
            <p:custDataLst>
              <p:tags r:id="rId14"/>
            </p:custDataLst>
          </p:nvPr>
        </p:nvSpPr>
        <p:spPr bwMode="gray">
          <a:xfrm>
            <a:off x="5781675" y="4219575"/>
            <a:ext cx="28892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A336A394-9A0B-41DF-8FF4-ED093BF53865}" type="datetime'''''''''''''''''''''''''''''''''P''''a''r''i''''''s'''">
              <a:rPr lang="en-AU" altLang="en-US" sz="1000">
                <a:sym typeface="+mn-lt"/>
              </a:rPr>
              <a:pPr marL="0" lvl="1" indent="0" algn="r">
                <a:spcBef>
                  <a:spcPct val="0"/>
                </a:spcBef>
                <a:spcAft>
                  <a:spcPct val="0"/>
                </a:spcAft>
                <a:buNone/>
              </a:pPr>
              <a:t>Paris</a:t>
            </a:fld>
            <a:endParaRPr lang="en-AU" sz="1000" dirty="0">
              <a:sym typeface="+mn-lt"/>
            </a:endParaRPr>
          </a:p>
        </p:txBody>
      </p:sp>
      <p:sp>
        <p:nvSpPr>
          <p:cNvPr id="54" name="Text Placeholder 12"/>
          <p:cNvSpPr>
            <a:spLocks noGrp="1"/>
          </p:cNvSpPr>
          <p:nvPr>
            <p:custDataLst>
              <p:tags r:id="rId15"/>
            </p:custDataLst>
          </p:nvPr>
        </p:nvSpPr>
        <p:spPr bwMode="gray">
          <a:xfrm>
            <a:off x="5635625" y="4410075"/>
            <a:ext cx="43497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4BC3AFE8-781E-45EF-A447-2F66571A6420}" type="datetime'''''''''T''''o''''''''''''''''''''''''''r''o''''''nt''o'''''''">
              <a:rPr lang="en-AU" altLang="en-US" sz="1000">
                <a:sym typeface="+mn-lt"/>
              </a:rPr>
              <a:pPr marL="0" lvl="1" indent="0" algn="r">
                <a:spcBef>
                  <a:spcPct val="0"/>
                </a:spcBef>
                <a:spcAft>
                  <a:spcPct val="0"/>
                </a:spcAft>
                <a:buNone/>
              </a:pPr>
              <a:t>Toronto</a:t>
            </a:fld>
            <a:endParaRPr lang="en-AU" sz="1000" dirty="0">
              <a:sym typeface="+mn-lt"/>
            </a:endParaRPr>
          </a:p>
        </p:txBody>
      </p:sp>
      <p:sp>
        <p:nvSpPr>
          <p:cNvPr id="55" name="Text Placeholder 12"/>
          <p:cNvSpPr>
            <a:spLocks noGrp="1"/>
          </p:cNvSpPr>
          <p:nvPr>
            <p:custDataLst>
              <p:tags r:id="rId16"/>
            </p:custDataLst>
          </p:nvPr>
        </p:nvSpPr>
        <p:spPr bwMode="gray">
          <a:xfrm>
            <a:off x="5578475" y="4605338"/>
            <a:ext cx="49212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4236F05E-56E0-44C1-97A5-CF431C0B0DD1}" type="datetime'''''M''on''''''t''r''''''e''''''''a''''l'''">
              <a:rPr lang="en-AU" altLang="en-US" sz="1000">
                <a:sym typeface="+mn-lt"/>
              </a:rPr>
              <a:pPr marL="0" lvl="1" indent="0" algn="r">
                <a:spcBef>
                  <a:spcPct val="0"/>
                </a:spcBef>
                <a:spcAft>
                  <a:spcPct val="0"/>
                </a:spcAft>
                <a:buNone/>
              </a:pPr>
              <a:t>Montreal</a:t>
            </a:fld>
            <a:endParaRPr lang="en-AU" sz="1000" dirty="0">
              <a:sym typeface="+mn-lt"/>
            </a:endParaRPr>
          </a:p>
        </p:txBody>
      </p:sp>
      <p:sp>
        <p:nvSpPr>
          <p:cNvPr id="56" name="Text Placeholder 12"/>
          <p:cNvSpPr>
            <a:spLocks noGrp="1"/>
          </p:cNvSpPr>
          <p:nvPr>
            <p:custDataLst>
              <p:tags r:id="rId17"/>
            </p:custDataLst>
          </p:nvPr>
        </p:nvSpPr>
        <p:spPr bwMode="gray">
          <a:xfrm>
            <a:off x="5538788" y="4800600"/>
            <a:ext cx="53181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1351F2ED-22D7-45C8-A829-3408441F4FAD}" type="datetime'''S''han''''''''''''''''''''''''''g''hai'">
              <a:rPr lang="en-AU" altLang="en-US" sz="1000">
                <a:sym typeface="+mn-lt"/>
              </a:rPr>
              <a:pPr marL="0" lvl="1" indent="0" algn="r">
                <a:spcBef>
                  <a:spcPct val="0"/>
                </a:spcBef>
                <a:spcAft>
                  <a:spcPct val="0"/>
                </a:spcAft>
                <a:buNone/>
              </a:pPr>
              <a:t>Shanghai</a:t>
            </a:fld>
            <a:endParaRPr lang="en-AU" sz="1000" dirty="0">
              <a:sym typeface="+mn-lt"/>
            </a:endParaRPr>
          </a:p>
        </p:txBody>
      </p:sp>
      <p:sp>
        <p:nvSpPr>
          <p:cNvPr id="57" name="Text Placeholder 12"/>
          <p:cNvSpPr>
            <a:spLocks noGrp="1"/>
          </p:cNvSpPr>
          <p:nvPr>
            <p:custDataLst>
              <p:tags r:id="rId18"/>
            </p:custDataLst>
          </p:nvPr>
        </p:nvSpPr>
        <p:spPr bwMode="gray">
          <a:xfrm>
            <a:off x="5495925" y="4991100"/>
            <a:ext cx="57467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FA2866E5-022F-4FA5-B1FA-14EB2F8B2FF2}" type="datetime'S''i''''''n''g''''''''''a''''''''''''p''''or''e'''">
              <a:rPr lang="en-AU" altLang="en-US" sz="1000">
                <a:sym typeface="+mn-lt"/>
              </a:rPr>
              <a:pPr marL="0" lvl="1" indent="0" algn="r">
                <a:spcBef>
                  <a:spcPct val="0"/>
                </a:spcBef>
                <a:spcAft>
                  <a:spcPct val="0"/>
                </a:spcAft>
                <a:buNone/>
              </a:pPr>
              <a:t>Singapore</a:t>
            </a:fld>
            <a:endParaRPr lang="en-AU" sz="1000" dirty="0">
              <a:sym typeface="+mn-lt"/>
            </a:endParaRPr>
          </a:p>
        </p:txBody>
      </p:sp>
      <p:pic>
        <p:nvPicPr>
          <p:cNvPr id="41" name="Picture 4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23735" y="2868988"/>
            <a:ext cx="487504" cy="525316"/>
          </a:xfrm>
          <a:prstGeom prst="rect">
            <a:avLst/>
          </a:prstGeom>
        </p:spPr>
      </p:pic>
      <p:pic>
        <p:nvPicPr>
          <p:cNvPr id="42" name="Picture 41"/>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23735" y="2177647"/>
            <a:ext cx="487504" cy="525316"/>
          </a:xfrm>
          <a:prstGeom prst="rect">
            <a:avLst/>
          </a:prstGeom>
        </p:spPr>
      </p:pic>
      <p:pic>
        <p:nvPicPr>
          <p:cNvPr id="43" name="Picture 42"/>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23735" y="4347975"/>
            <a:ext cx="487504" cy="525316"/>
          </a:xfrm>
          <a:prstGeom prst="rect">
            <a:avLst/>
          </a:prstGeom>
        </p:spPr>
      </p:pic>
      <p:pic>
        <p:nvPicPr>
          <p:cNvPr id="44" name="Picture 4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23735" y="5145405"/>
            <a:ext cx="487504" cy="525316"/>
          </a:xfrm>
          <a:prstGeom prst="rect">
            <a:avLst/>
          </a:prstGeom>
        </p:spPr>
      </p:pic>
      <p:pic>
        <p:nvPicPr>
          <p:cNvPr id="45" name="Picture 4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23735" y="3577827"/>
            <a:ext cx="487504" cy="525316"/>
          </a:xfrm>
          <a:prstGeom prst="rect">
            <a:avLst/>
          </a:prstGeom>
        </p:spPr>
      </p:pic>
      <p:sp>
        <p:nvSpPr>
          <p:cNvPr id="33" name="stamp"/>
          <p:cNvSpPr>
            <a:spLocks noChangeArrowheads="1"/>
          </p:cNvSpPr>
          <p:nvPr/>
        </p:nvSpPr>
        <p:spPr bwMode="auto">
          <a:xfrm>
            <a:off x="457200" y="71974"/>
            <a:ext cx="3871253" cy="184666"/>
          </a:xfrm>
          <a:prstGeom prst="rect">
            <a:avLst/>
          </a:prstGeom>
          <a:noFill/>
          <a:ln w="9525" algn="ctr">
            <a:noFill/>
            <a:miter lim="800000"/>
            <a:headEnd type="none" w="lg" len="lg"/>
            <a:tailEnd type="none" w="lg" len="lg"/>
          </a:ln>
        </p:spPr>
        <p:txBody>
          <a:bodyPr wrap="none" lIns="0" tIns="0" rIns="0" bIns="0" anchor="ctr">
            <a:spAutoFit/>
          </a:bodyPr>
          <a:lstStyle/>
          <a:p>
            <a:pPr algn="r"/>
            <a:r>
              <a:rPr lang="en-AU" sz="1200" dirty="0" smtClean="0">
                <a:solidFill>
                  <a:schemeClr val="bg2"/>
                </a:solidFill>
                <a:latin typeface="Arial" pitchFamily="34" charset="0"/>
                <a:cs typeface="Arial" pitchFamily="34" charset="0"/>
              </a:rPr>
              <a:t>Cultural and creative people want to study and work here</a:t>
            </a:r>
          </a:p>
        </p:txBody>
      </p:sp>
      <p:sp>
        <p:nvSpPr>
          <p:cNvPr id="35" name="Rectangle 34"/>
          <p:cNvSpPr/>
          <p:nvPr/>
        </p:nvSpPr>
        <p:spPr>
          <a:xfrm>
            <a:off x="4219575" y="67645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23708275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9" name="Elbow Connector 118"/>
          <p:cNvCxnSpPr>
            <a:stCxn id="120" idx="0"/>
            <a:endCxn id="121" idx="0"/>
          </p:cNvCxnSpPr>
          <p:nvPr/>
        </p:nvCxnSpPr>
        <p:spPr>
          <a:xfrm rot="16200000" flipH="1">
            <a:off x="1892595" y="2319719"/>
            <a:ext cx="597898" cy="630238"/>
          </a:xfrm>
          <a:prstGeom prst="bentConnector3">
            <a:avLst>
              <a:gd name="adj1" fmla="val -38234"/>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a:xfrm>
            <a:off x="1756410" y="2335889"/>
            <a:ext cx="240030" cy="179618"/>
          </a:xfrm>
          <a:prstGeom prst="rect">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
        <p:nvSpPr>
          <p:cNvPr id="121" name="Rectangle 120"/>
          <p:cNvSpPr/>
          <p:nvPr/>
        </p:nvSpPr>
        <p:spPr>
          <a:xfrm>
            <a:off x="2386648" y="2933787"/>
            <a:ext cx="240030" cy="179618"/>
          </a:xfrm>
          <a:prstGeom prst="rect">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cxnSp>
        <p:nvCxnSpPr>
          <p:cNvPr id="124" name="Elbow Connector 123"/>
          <p:cNvCxnSpPr>
            <a:stCxn id="125" idx="0"/>
            <a:endCxn id="126" idx="0"/>
          </p:cNvCxnSpPr>
          <p:nvPr/>
        </p:nvCxnSpPr>
        <p:spPr>
          <a:xfrm rot="16200000" flipH="1">
            <a:off x="3044483" y="2358272"/>
            <a:ext cx="517888" cy="618808"/>
          </a:xfrm>
          <a:prstGeom prst="bentConnector3">
            <a:avLst>
              <a:gd name="adj1" fmla="val -4414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124"/>
          <p:cNvSpPr/>
          <p:nvPr/>
        </p:nvSpPr>
        <p:spPr>
          <a:xfrm>
            <a:off x="2874008" y="2408732"/>
            <a:ext cx="240030" cy="179618"/>
          </a:xfrm>
          <a:prstGeom prst="rect">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
        <p:nvSpPr>
          <p:cNvPr id="126" name="Rectangle 125"/>
          <p:cNvSpPr/>
          <p:nvPr/>
        </p:nvSpPr>
        <p:spPr>
          <a:xfrm>
            <a:off x="3492816" y="2926620"/>
            <a:ext cx="240030" cy="179618"/>
          </a:xfrm>
          <a:prstGeom prst="rect">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cxnSp>
        <p:nvCxnSpPr>
          <p:cNvPr id="127" name="Elbow Connector 126"/>
          <p:cNvCxnSpPr>
            <a:stCxn id="128" idx="0"/>
            <a:endCxn id="129" idx="0"/>
          </p:cNvCxnSpPr>
          <p:nvPr/>
        </p:nvCxnSpPr>
        <p:spPr>
          <a:xfrm rot="16200000" flipH="1">
            <a:off x="4250055" y="2535867"/>
            <a:ext cx="369298" cy="630238"/>
          </a:xfrm>
          <a:prstGeom prst="bentConnector3">
            <a:avLst>
              <a:gd name="adj1" fmla="val -6190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28" name="Rectangle 127"/>
          <p:cNvSpPr/>
          <p:nvPr/>
        </p:nvSpPr>
        <p:spPr>
          <a:xfrm>
            <a:off x="3999570" y="2666337"/>
            <a:ext cx="240030" cy="179618"/>
          </a:xfrm>
          <a:prstGeom prst="rect">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
        <p:nvSpPr>
          <p:cNvPr id="129" name="Rectangle 128"/>
          <p:cNvSpPr/>
          <p:nvPr/>
        </p:nvSpPr>
        <p:spPr>
          <a:xfrm>
            <a:off x="4629808" y="3035635"/>
            <a:ext cx="240030" cy="179618"/>
          </a:xfrm>
          <a:prstGeom prst="rect">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cxnSp>
        <p:nvCxnSpPr>
          <p:cNvPr id="130" name="Elbow Connector 129"/>
          <p:cNvCxnSpPr>
            <a:stCxn id="131" idx="0"/>
            <a:endCxn id="132" idx="0"/>
          </p:cNvCxnSpPr>
          <p:nvPr/>
        </p:nvCxnSpPr>
        <p:spPr>
          <a:xfrm rot="16200000" flipH="1">
            <a:off x="5311128" y="3309301"/>
            <a:ext cx="495028" cy="607378"/>
          </a:xfrm>
          <a:prstGeom prst="bentConnector3">
            <a:avLst>
              <a:gd name="adj1" fmla="val -46179"/>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31" name="Rectangle 130"/>
          <p:cNvSpPr/>
          <p:nvPr/>
        </p:nvSpPr>
        <p:spPr>
          <a:xfrm>
            <a:off x="5134938" y="3365476"/>
            <a:ext cx="240030" cy="179618"/>
          </a:xfrm>
          <a:prstGeom prst="rect">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
        <p:nvSpPr>
          <p:cNvPr id="132" name="Rectangle 131"/>
          <p:cNvSpPr/>
          <p:nvPr/>
        </p:nvSpPr>
        <p:spPr>
          <a:xfrm>
            <a:off x="5742316" y="3860504"/>
            <a:ext cx="240030" cy="179618"/>
          </a:xfrm>
          <a:prstGeom prst="rect">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cxnSp>
        <p:nvCxnSpPr>
          <p:cNvPr id="133" name="Elbow Connector 132"/>
          <p:cNvCxnSpPr>
            <a:stCxn id="134" idx="0"/>
            <a:endCxn id="135" idx="0"/>
          </p:cNvCxnSpPr>
          <p:nvPr/>
        </p:nvCxnSpPr>
        <p:spPr>
          <a:xfrm rot="16200000" flipH="1">
            <a:off x="6301472" y="3677506"/>
            <a:ext cx="746488" cy="618808"/>
          </a:xfrm>
          <a:prstGeom prst="bentConnector3">
            <a:avLst>
              <a:gd name="adj1" fmla="val -3062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34" name="Rectangle 133"/>
          <p:cNvSpPr/>
          <p:nvPr/>
        </p:nvSpPr>
        <p:spPr>
          <a:xfrm>
            <a:off x="6245297" y="3613666"/>
            <a:ext cx="240030" cy="179618"/>
          </a:xfrm>
          <a:prstGeom prst="rect">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
        <p:nvSpPr>
          <p:cNvPr id="135" name="Rectangle 134"/>
          <p:cNvSpPr/>
          <p:nvPr/>
        </p:nvSpPr>
        <p:spPr>
          <a:xfrm>
            <a:off x="6864105" y="4360154"/>
            <a:ext cx="240030" cy="179618"/>
          </a:xfrm>
          <a:prstGeom prst="rect">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cxnSp>
        <p:nvCxnSpPr>
          <p:cNvPr id="136" name="Elbow Connector 135"/>
          <p:cNvCxnSpPr>
            <a:stCxn id="137" idx="0"/>
            <a:endCxn id="138" idx="0"/>
          </p:cNvCxnSpPr>
          <p:nvPr/>
        </p:nvCxnSpPr>
        <p:spPr>
          <a:xfrm rot="16200000" flipH="1">
            <a:off x="7686511" y="4013768"/>
            <a:ext cx="220708" cy="630238"/>
          </a:xfrm>
          <a:prstGeom prst="bentConnector3">
            <a:avLst>
              <a:gd name="adj1" fmla="val -103576"/>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7361731" y="4218533"/>
            <a:ext cx="240030" cy="179618"/>
          </a:xfrm>
          <a:prstGeom prst="rect">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
        <p:nvSpPr>
          <p:cNvPr id="138" name="Rectangle 137"/>
          <p:cNvSpPr/>
          <p:nvPr/>
        </p:nvSpPr>
        <p:spPr>
          <a:xfrm>
            <a:off x="7991969" y="4439241"/>
            <a:ext cx="240030" cy="179618"/>
          </a:xfrm>
          <a:prstGeom prst="rect">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
        <p:nvSpPr>
          <p:cNvPr id="2" name="Title 1"/>
          <p:cNvSpPr>
            <a:spLocks noGrp="1"/>
          </p:cNvSpPr>
          <p:nvPr>
            <p:ph type="title"/>
          </p:nvPr>
        </p:nvSpPr>
        <p:spPr>
          <a:xfrm>
            <a:off x="457200" y="351453"/>
            <a:ext cx="8992799" cy="642145"/>
          </a:xfrm>
          <a:noFill/>
          <a:effectLst/>
        </p:spPr>
        <p:txBody>
          <a:bodyPr wrap="square"/>
          <a:lstStyle/>
          <a:p>
            <a:pPr lvl="0"/>
            <a:r>
              <a:rPr lang="en-AU" dirty="0" smtClean="0">
                <a:solidFill>
                  <a:srgbClr val="177B57"/>
                </a:solidFill>
                <a:latin typeface="Arial"/>
              </a:rPr>
              <a:t>Fewer </a:t>
            </a:r>
            <a:r>
              <a:rPr lang="en-AU" dirty="0" err="1" smtClean="0">
                <a:solidFill>
                  <a:srgbClr val="177B57"/>
                </a:solidFill>
                <a:latin typeface="Arial"/>
              </a:rPr>
              <a:t>VCE</a:t>
            </a:r>
            <a:r>
              <a:rPr lang="en-AU" dirty="0" smtClean="0">
                <a:solidFill>
                  <a:srgbClr val="177B57"/>
                </a:solidFill>
                <a:latin typeface="Arial"/>
              </a:rPr>
              <a:t> students are studying creative subjects</a:t>
            </a:r>
            <a:br>
              <a:rPr lang="en-AU" dirty="0" smtClean="0">
                <a:solidFill>
                  <a:srgbClr val="177B57"/>
                </a:solidFill>
                <a:latin typeface="Arial"/>
              </a:rPr>
            </a:br>
            <a:r>
              <a:rPr lang="en-AU" sz="1600" b="0" dirty="0" smtClean="0">
                <a:solidFill>
                  <a:srgbClr val="177B57"/>
                </a:solidFill>
                <a:latin typeface="Arial"/>
              </a:rPr>
              <a:t>Average decline of 2-3% across disciplines in last 10 years</a:t>
            </a:r>
            <a:endParaRPr lang="en-AU" sz="1600" b="0" dirty="0">
              <a:solidFill>
                <a:srgbClr val="177B57"/>
              </a:solidFill>
              <a:latin typeface="Arial"/>
            </a:endParaRPr>
          </a:p>
        </p:txBody>
      </p:sp>
      <p:sp>
        <p:nvSpPr>
          <p:cNvPr id="4" name="NumberBall"/>
          <p:cNvSpPr>
            <a:spLocks noChangeArrowheads="1"/>
          </p:cNvSpPr>
          <p:nvPr/>
        </p:nvSpPr>
        <p:spPr bwMode="gray">
          <a:xfrm>
            <a:off x="57150" y="56179"/>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smtClean="0">
                <a:latin typeface="Arial" pitchFamily="34" charset="0"/>
                <a:cs typeface="Arial" pitchFamily="34" charset="0"/>
              </a:rPr>
              <a:t>A</a:t>
            </a:r>
            <a:endParaRPr lang="en-AU" sz="1400" b="1" dirty="0">
              <a:latin typeface="Arial" pitchFamily="34" charset="0"/>
              <a:cs typeface="Arial" pitchFamily="34" charset="0"/>
            </a:endParaRPr>
          </a:p>
        </p:txBody>
      </p:sp>
      <p:sp>
        <p:nvSpPr>
          <p:cNvPr id="27"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smtClean="0">
                <a:solidFill>
                  <a:srgbClr val="000000"/>
                </a:solidFill>
                <a:latin typeface="Arial" pitchFamily="34" charset="0"/>
                <a:cs typeface="Arial" pitchFamily="34" charset="0"/>
              </a:rPr>
              <a:t>Source: </a:t>
            </a:r>
            <a:r>
              <a:rPr lang="en-AU" sz="800" dirty="0" smtClean="0"/>
              <a:t>Victorian </a:t>
            </a:r>
            <a:r>
              <a:rPr lang="en-AU" sz="800" dirty="0"/>
              <a:t>Senior </a:t>
            </a:r>
            <a:r>
              <a:rPr lang="en-AU" sz="800" dirty="0" smtClean="0"/>
              <a:t>Secondary Certificate Participation </a:t>
            </a:r>
            <a:r>
              <a:rPr lang="en-AU" sz="800" dirty="0"/>
              <a:t>and </a:t>
            </a:r>
            <a:r>
              <a:rPr lang="en-AU" sz="800" dirty="0" smtClean="0"/>
              <a:t>Completions 2005</a:t>
            </a:r>
            <a:r>
              <a:rPr lang="en-AU" sz="800" dirty="0"/>
              <a:t>, 2010, 2015; </a:t>
            </a:r>
            <a:r>
              <a:rPr lang="en-AU" sz="800" dirty="0" smtClean="0"/>
              <a:t>Grade </a:t>
            </a:r>
            <a:r>
              <a:rPr lang="en-AU" sz="800" dirty="0"/>
              <a:t>Distributions for Graded Assessments </a:t>
            </a:r>
            <a:r>
              <a:rPr lang="en-AU" sz="800" dirty="0" smtClean="0"/>
              <a:t>VCE 2015, 2010, 2005</a:t>
            </a:r>
            <a:endParaRPr lang="en-AU" sz="800" b="1" dirty="0">
              <a:solidFill>
                <a:srgbClr val="000000"/>
              </a:solidFill>
              <a:latin typeface="Arial" panose="020B0604020202020204" pitchFamily="34" charset="0"/>
              <a:cs typeface="Arial" pitchFamily="34" charset="0"/>
            </a:endParaRPr>
          </a:p>
        </p:txBody>
      </p:sp>
      <p:graphicFrame>
        <p:nvGraphicFramePr>
          <p:cNvPr id="7" name="Object 6"/>
          <p:cNvGraphicFramePr>
            <a:graphicFrameLocks/>
          </p:cNvGraphicFramePr>
          <p:nvPr>
            <p:custDataLst>
              <p:tags r:id="rId2"/>
            </p:custDataLst>
            <p:extLst>
              <p:ext uri="{D42A27DB-BD31-4B8C-83A1-F6EECF244321}">
                <p14:modId xmlns:p14="http://schemas.microsoft.com/office/powerpoint/2010/main" val="3810279671"/>
              </p:ext>
            </p:extLst>
          </p:nvPr>
        </p:nvGraphicFramePr>
        <p:xfrm>
          <a:off x="1295400" y="1790700"/>
          <a:ext cx="7181985" cy="3562440"/>
        </p:xfrm>
        <a:graphic>
          <a:graphicData uri="http://schemas.openxmlformats.org/presentationml/2006/ole">
            <mc:AlternateContent xmlns:mc="http://schemas.openxmlformats.org/markup-compatibility/2006">
              <mc:Choice xmlns:v="urn:schemas-microsoft-com:vml" Requires="v">
                <p:oleObj spid="_x0000_s2355223" name="Chart" r:id="rId17" imgW="7181754" imgH="3562485" progId="MSGraph.Chart.8">
                  <p:embed followColorScheme="full"/>
                </p:oleObj>
              </mc:Choice>
              <mc:Fallback>
                <p:oleObj name="Chart" r:id="rId17" imgW="7181754" imgH="3562485" progId="MSGraph.Chart.8">
                  <p:embed followColorScheme="full"/>
                  <p:pic>
                    <p:nvPicPr>
                      <p:cNvPr id="0" name=""/>
                      <p:cNvPicPr>
                        <a:picLocks noChangeArrowheads="1"/>
                      </p:cNvPicPr>
                      <p:nvPr/>
                    </p:nvPicPr>
                    <p:blipFill>
                      <a:blip r:embed="rId18"/>
                      <a:srcRect/>
                      <a:stretch>
                        <a:fillRect/>
                      </a:stretch>
                    </p:blipFill>
                    <p:spPr bwMode="auto">
                      <a:xfrm>
                        <a:off x="1295400" y="1790700"/>
                        <a:ext cx="7181985" cy="35624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Text Placeholder 12"/>
          <p:cNvSpPr>
            <a:spLocks noGrp="1"/>
          </p:cNvSpPr>
          <p:nvPr>
            <p:custDataLst>
              <p:tags r:id="rId3"/>
            </p:custDataLst>
          </p:nvPr>
        </p:nvSpPr>
        <p:spPr bwMode="gray">
          <a:xfrm>
            <a:off x="7245350" y="5213350"/>
            <a:ext cx="1103313" cy="152400"/>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49114411-E84D-4EF5-97E4-E5B5CCB15775}" type="datetime'M''''''''''usi''''''c Pe''r''form''''''''''a''''n''''''''ce'''">
              <a:rPr lang="en-AU" altLang="en-US" sz="1000"/>
              <a:pPr marL="0" lvl="1" indent="0" algn="ctr">
                <a:spcBef>
                  <a:spcPct val="0"/>
                </a:spcBef>
                <a:spcAft>
                  <a:spcPct val="0"/>
                </a:spcAft>
                <a:buNone/>
              </a:pPr>
              <a:t>Music Performance</a:t>
            </a:fld>
            <a:endParaRPr lang="en-AU" sz="1000" dirty="0">
              <a:sym typeface="+mn-lt"/>
            </a:endParaRPr>
          </a:p>
        </p:txBody>
      </p:sp>
      <p:sp>
        <p:nvSpPr>
          <p:cNvPr id="90" name="Text Placeholder 12"/>
          <p:cNvSpPr>
            <a:spLocks noGrp="1"/>
          </p:cNvSpPr>
          <p:nvPr>
            <p:custDataLst>
              <p:tags r:id="rId4"/>
            </p:custDataLst>
          </p:nvPr>
        </p:nvSpPr>
        <p:spPr bwMode="gray">
          <a:xfrm>
            <a:off x="6594475" y="52133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BA8C068D-825F-4925-B608-D33D590F1965}" type="datetime'''''''''''''''''''''A''''''r''t'''''">
              <a:rPr lang="en-AU" altLang="en-US" sz="1000"/>
              <a:pPr marL="0" lvl="1" indent="0" algn="ctr">
                <a:spcBef>
                  <a:spcPct val="0"/>
                </a:spcBef>
                <a:spcAft>
                  <a:spcPct val="0"/>
                </a:spcAft>
                <a:buNone/>
              </a:pPr>
              <a:t>Art</a:t>
            </a:fld>
            <a:endParaRPr lang="en-AU" sz="1000" dirty="0">
              <a:sym typeface="+mn-lt"/>
            </a:endParaRPr>
          </a:p>
        </p:txBody>
      </p:sp>
      <p:sp>
        <p:nvSpPr>
          <p:cNvPr id="87" name="Text Placeholder 12"/>
          <p:cNvSpPr>
            <a:spLocks noGrp="1"/>
          </p:cNvSpPr>
          <p:nvPr>
            <p:custDataLst>
              <p:tags r:id="rId5"/>
            </p:custDataLst>
          </p:nvPr>
        </p:nvSpPr>
        <p:spPr bwMode="gray">
          <a:xfrm>
            <a:off x="4179888" y="5213350"/>
            <a:ext cx="546100" cy="152400"/>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D1BC6822-B546-4242-A698-DBB16781C846}" type="datetime'''L''''i''''t''''e''''''''r''''a''t''''u''''re'''''''''">
              <a:rPr lang="en-AU" altLang="en-US" sz="1000"/>
              <a:pPr marL="0" lvl="1" indent="0" algn="ctr">
                <a:spcBef>
                  <a:spcPct val="0"/>
                </a:spcBef>
                <a:spcAft>
                  <a:spcPct val="0"/>
                </a:spcAft>
                <a:buNone/>
              </a:pPr>
              <a:t>Literature</a:t>
            </a:fld>
            <a:endParaRPr lang="en-AU" sz="1000" dirty="0">
              <a:sym typeface="+mn-lt"/>
            </a:endParaRPr>
          </a:p>
        </p:txBody>
      </p:sp>
      <p:sp>
        <p:nvSpPr>
          <p:cNvPr id="86" name="Text Placeholder 12"/>
          <p:cNvSpPr>
            <a:spLocks noGrp="1"/>
          </p:cNvSpPr>
          <p:nvPr>
            <p:custDataLst>
              <p:tags r:id="rId6"/>
            </p:custDataLst>
          </p:nvPr>
        </p:nvSpPr>
        <p:spPr bwMode="gray">
          <a:xfrm>
            <a:off x="2892425" y="5213350"/>
            <a:ext cx="892175" cy="457200"/>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4E96E8BA-2E6D-4FA0-9B98-F0A7EE46153B}" type="datetime'V''''''''''''isual ''C''omm''unicat''i''''''''on De''sig''n'">
              <a:rPr lang="en-AU" altLang="en-US" sz="1000"/>
              <a:pPr marL="0" lvl="1" indent="0" algn="ctr">
                <a:spcBef>
                  <a:spcPct val="0"/>
                </a:spcBef>
                <a:spcAft>
                  <a:spcPct val="0"/>
                </a:spcAft>
                <a:buNone/>
              </a:pPr>
              <a:t>Visual Communication Design</a:t>
            </a:fld>
            <a:endParaRPr lang="en-AU" sz="1000" dirty="0">
              <a:sym typeface="+mn-lt"/>
            </a:endParaRPr>
          </a:p>
        </p:txBody>
      </p:sp>
      <p:sp>
        <p:nvSpPr>
          <p:cNvPr id="89" name="Text Placeholder 12"/>
          <p:cNvSpPr>
            <a:spLocks noGrp="1"/>
          </p:cNvSpPr>
          <p:nvPr>
            <p:custDataLst>
              <p:tags r:id="rId7"/>
            </p:custDataLst>
          </p:nvPr>
        </p:nvSpPr>
        <p:spPr bwMode="gray">
          <a:xfrm>
            <a:off x="5218113" y="5213350"/>
            <a:ext cx="700088" cy="304800"/>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BF367A9E-C488-4D60-AF42-B11C35C2C47B}" type="datetime'''''D''e''''''s''i''''''gn'' &amp; ''Tec''''hn''''''''olo''g''y '">
              <a:rPr lang="en-AU" altLang="en-US" sz="1000"/>
              <a:pPr marL="0" lvl="1" indent="0" algn="ctr">
                <a:spcBef>
                  <a:spcPct val="0"/>
                </a:spcBef>
                <a:spcAft>
                  <a:spcPct val="0"/>
                </a:spcAft>
                <a:buNone/>
              </a:pPr>
              <a:t>Design &amp; Technology </a:t>
            </a:fld>
            <a:endParaRPr lang="en-AU" sz="1000" dirty="0">
              <a:sym typeface="+mn-lt"/>
            </a:endParaRPr>
          </a:p>
        </p:txBody>
      </p:sp>
      <p:sp>
        <p:nvSpPr>
          <p:cNvPr id="29" name="Text Placeholder 12"/>
          <p:cNvSpPr>
            <a:spLocks noGrp="1"/>
          </p:cNvSpPr>
          <p:nvPr>
            <p:custDataLst>
              <p:tags r:id="rId8"/>
            </p:custDataLst>
          </p:nvPr>
        </p:nvSpPr>
        <p:spPr bwMode="gray">
          <a:xfrm>
            <a:off x="1425575" y="1697038"/>
            <a:ext cx="2501900"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r>
              <a:rPr lang="en-AU" altLang="en-US" sz="1200" dirty="0" smtClean="0">
                <a:sym typeface="+mn-lt"/>
              </a:rPr>
              <a:t>% of VCE students 2005, 2010, 2015</a:t>
            </a:r>
            <a:endParaRPr lang="en-AU" sz="1200" dirty="0">
              <a:sym typeface="+mn-lt"/>
            </a:endParaRPr>
          </a:p>
        </p:txBody>
      </p:sp>
      <p:sp>
        <p:nvSpPr>
          <p:cNvPr id="85" name="Text Placeholder 12"/>
          <p:cNvSpPr>
            <a:spLocks noGrp="1"/>
          </p:cNvSpPr>
          <p:nvPr>
            <p:custDataLst>
              <p:tags r:id="rId9"/>
            </p:custDataLst>
          </p:nvPr>
        </p:nvSpPr>
        <p:spPr bwMode="gray">
          <a:xfrm>
            <a:off x="1909763" y="5213350"/>
            <a:ext cx="630238" cy="152400"/>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632B748A-F2E6-4962-AB90-BF529A3898EA}" type="datetime'''''''''''''S''tu''d''''i''o'''' A''''''r''''''''''t''''''s'">
              <a:rPr lang="en-AU" altLang="en-US" sz="1000"/>
              <a:pPr marL="0" lvl="1" indent="0" algn="ctr">
                <a:spcBef>
                  <a:spcPct val="0"/>
                </a:spcBef>
                <a:spcAft>
                  <a:spcPct val="0"/>
                </a:spcAft>
                <a:buNone/>
              </a:pPr>
              <a:t>Studio Arts</a:t>
            </a:fld>
            <a:endParaRPr lang="en-AU" sz="1000" dirty="0">
              <a:sym typeface="+mn-lt"/>
            </a:endParaRPr>
          </a:p>
        </p:txBody>
      </p:sp>
      <p:sp>
        <p:nvSpPr>
          <p:cNvPr id="13" name="Rectangle 12"/>
          <p:cNvSpPr/>
          <p:nvPr>
            <p:custDataLst>
              <p:tags r:id="rId10"/>
            </p:custDataLst>
          </p:nvPr>
        </p:nvSpPr>
        <p:spPr bwMode="gray">
          <a:xfrm>
            <a:off x="2763838" y="5857875"/>
            <a:ext cx="179388" cy="133350"/>
          </a:xfrm>
          <a:prstGeom prst="rect">
            <a:avLst/>
          </a:prstGeom>
          <a:solidFill>
            <a:schemeClr val="accent2"/>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
        <p:nvSpPr>
          <p:cNvPr id="16" name="Rectangle 15"/>
          <p:cNvSpPr/>
          <p:nvPr>
            <p:custDataLst>
              <p:tags r:id="rId11"/>
            </p:custDataLst>
          </p:nvPr>
        </p:nvSpPr>
        <p:spPr bwMode="gray">
          <a:xfrm>
            <a:off x="2152650" y="5857875"/>
            <a:ext cx="179387" cy="133350"/>
          </a:xfrm>
          <a:prstGeom prst="rect">
            <a:avLst/>
          </a:prstGeom>
          <a:solidFill>
            <a:schemeClr val="folHlink"/>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
        <p:nvSpPr>
          <p:cNvPr id="17" name="Rectangle 16"/>
          <p:cNvSpPr/>
          <p:nvPr>
            <p:custDataLst>
              <p:tags r:id="rId12"/>
            </p:custDataLst>
          </p:nvPr>
        </p:nvSpPr>
        <p:spPr bwMode="gray">
          <a:xfrm>
            <a:off x="1541463" y="5857875"/>
            <a:ext cx="179387" cy="133350"/>
          </a:xfrm>
          <a:prstGeom prst="rect">
            <a:avLst/>
          </a:prstGeom>
          <a:solidFill>
            <a:schemeClr val="hlink"/>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
        <p:nvSpPr>
          <p:cNvPr id="51" name="Text Placeholder 12"/>
          <p:cNvSpPr>
            <a:spLocks noGrp="1"/>
          </p:cNvSpPr>
          <p:nvPr>
            <p:custDataLst>
              <p:tags r:id="rId13"/>
            </p:custDataLst>
          </p:nvPr>
        </p:nvSpPr>
        <p:spPr bwMode="gray">
          <a:xfrm>
            <a:off x="1771650" y="5854700"/>
            <a:ext cx="27940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fld id="{26AC77DD-5760-405C-978E-ED5565E9D8A3}" type="datetime'2''''''''''''''''0''0''''''''5'''''''''''''''''''">
              <a:rPr lang="en-AU" altLang="en-US" sz="1000"/>
              <a:pPr marL="0" lvl="1" indent="0">
                <a:spcBef>
                  <a:spcPct val="0"/>
                </a:spcBef>
                <a:spcAft>
                  <a:spcPct val="0"/>
                </a:spcAft>
                <a:buNone/>
              </a:pPr>
              <a:t>2005</a:t>
            </a:fld>
            <a:endParaRPr lang="en-AU" sz="1000" dirty="0">
              <a:sym typeface="+mn-lt"/>
            </a:endParaRPr>
          </a:p>
        </p:txBody>
      </p:sp>
      <p:sp>
        <p:nvSpPr>
          <p:cNvPr id="47" name="Text Placeholder 12"/>
          <p:cNvSpPr>
            <a:spLocks noGrp="1"/>
          </p:cNvSpPr>
          <p:nvPr>
            <p:custDataLst>
              <p:tags r:id="rId14"/>
            </p:custDataLst>
          </p:nvPr>
        </p:nvSpPr>
        <p:spPr bwMode="gray">
          <a:xfrm>
            <a:off x="2994025" y="5854700"/>
            <a:ext cx="27940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fld id="{5A8F7497-80CC-459C-BC3D-80C56FBD2A91}" type="datetime'''''''''''2''''0''''1''''''''''''''''''5'''''">
              <a:rPr lang="en-AU" altLang="en-US" sz="1000">
                <a:sym typeface="+mn-lt"/>
              </a:rPr>
              <a:pPr marL="0" lvl="1" indent="0">
                <a:spcBef>
                  <a:spcPct val="0"/>
                </a:spcBef>
                <a:spcAft>
                  <a:spcPct val="0"/>
                </a:spcAft>
                <a:buNone/>
              </a:pPr>
              <a:t>2015</a:t>
            </a:fld>
            <a:endParaRPr lang="en-AU" sz="1000" dirty="0">
              <a:sym typeface="+mn-lt"/>
            </a:endParaRPr>
          </a:p>
        </p:txBody>
      </p:sp>
      <p:sp>
        <p:nvSpPr>
          <p:cNvPr id="50" name="Text Placeholder 12"/>
          <p:cNvSpPr>
            <a:spLocks noGrp="1"/>
          </p:cNvSpPr>
          <p:nvPr>
            <p:custDataLst>
              <p:tags r:id="rId15"/>
            </p:custDataLst>
          </p:nvPr>
        </p:nvSpPr>
        <p:spPr bwMode="gray">
          <a:xfrm>
            <a:off x="2382838" y="5854700"/>
            <a:ext cx="27940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fld id="{F941F706-9E24-450D-9762-96EB40959DDF}" type="datetime'''''''''''''''''''''''''''''''''''''''''''''''''2''''010'">
              <a:rPr lang="en-AU" altLang="en-US" sz="1000"/>
              <a:pPr marL="0" lvl="1" indent="0">
                <a:spcBef>
                  <a:spcPct val="0"/>
                </a:spcBef>
                <a:spcAft>
                  <a:spcPct val="0"/>
                </a:spcAft>
                <a:buNone/>
              </a:pPr>
              <a:t>2010</a:t>
            </a:fld>
            <a:endParaRPr lang="en-AU" sz="1000" dirty="0">
              <a:sym typeface="+mn-lt"/>
            </a:endParaRPr>
          </a:p>
        </p:txBody>
      </p:sp>
      <p:sp>
        <p:nvSpPr>
          <p:cNvPr id="110" name="Oval 109"/>
          <p:cNvSpPr/>
          <p:nvPr/>
        </p:nvSpPr>
        <p:spPr>
          <a:xfrm>
            <a:off x="1943100" y="2019555"/>
            <a:ext cx="639128" cy="243585"/>
          </a:xfrm>
          <a:prstGeom prst="ellipse">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000" dirty="0" smtClean="0">
                <a:solidFill>
                  <a:srgbClr val="000000"/>
                </a:solidFill>
                <a:latin typeface="Arial" pitchFamily="34" charset="0"/>
                <a:cs typeface="Arial" pitchFamily="34" charset="0"/>
              </a:rPr>
              <a:t>-3</a:t>
            </a:r>
            <a:r>
              <a:rPr lang="en-AU" sz="1000" dirty="0">
                <a:solidFill>
                  <a:srgbClr val="000000"/>
                </a:solidFill>
                <a:latin typeface="Arial" pitchFamily="34" charset="0"/>
                <a:cs typeface="Arial" pitchFamily="34" charset="0"/>
              </a:rPr>
              <a:t>%</a:t>
            </a:r>
          </a:p>
        </p:txBody>
      </p:sp>
      <p:sp>
        <p:nvSpPr>
          <p:cNvPr id="111" name="Oval 110"/>
          <p:cNvSpPr/>
          <p:nvPr/>
        </p:nvSpPr>
        <p:spPr>
          <a:xfrm>
            <a:off x="2993074" y="2057249"/>
            <a:ext cx="639128" cy="243585"/>
          </a:xfrm>
          <a:prstGeom prst="ellipse">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000" dirty="0" smtClean="0">
                <a:solidFill>
                  <a:srgbClr val="000000"/>
                </a:solidFill>
                <a:latin typeface="Arial" pitchFamily="34" charset="0"/>
                <a:cs typeface="Arial" pitchFamily="34" charset="0"/>
              </a:rPr>
              <a:t>-</a:t>
            </a:r>
            <a:r>
              <a:rPr lang="en-AU" sz="1000" dirty="0">
                <a:solidFill>
                  <a:srgbClr val="000000"/>
                </a:solidFill>
                <a:latin typeface="Arial" pitchFamily="34" charset="0"/>
                <a:cs typeface="Arial" pitchFamily="34" charset="0"/>
              </a:rPr>
              <a:t>2</a:t>
            </a:r>
            <a:r>
              <a:rPr lang="en-AU" sz="1000" dirty="0" smtClean="0">
                <a:solidFill>
                  <a:srgbClr val="000000"/>
                </a:solidFill>
                <a:latin typeface="Arial" pitchFamily="34" charset="0"/>
                <a:cs typeface="Arial" pitchFamily="34" charset="0"/>
              </a:rPr>
              <a:t>%</a:t>
            </a:r>
            <a:endParaRPr lang="en-AU" sz="1000" dirty="0">
              <a:solidFill>
                <a:srgbClr val="000000"/>
              </a:solidFill>
              <a:latin typeface="Arial" pitchFamily="34" charset="0"/>
              <a:cs typeface="Arial" pitchFamily="34" charset="0"/>
            </a:endParaRPr>
          </a:p>
        </p:txBody>
      </p:sp>
      <p:sp>
        <p:nvSpPr>
          <p:cNvPr id="112" name="Oval 111"/>
          <p:cNvSpPr/>
          <p:nvPr/>
        </p:nvSpPr>
        <p:spPr>
          <a:xfrm>
            <a:off x="4165282" y="2339737"/>
            <a:ext cx="639128" cy="243585"/>
          </a:xfrm>
          <a:prstGeom prst="ellipse">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000" dirty="0" smtClean="0">
                <a:solidFill>
                  <a:srgbClr val="000000"/>
                </a:solidFill>
                <a:latin typeface="Arial" pitchFamily="34" charset="0"/>
                <a:cs typeface="Arial" pitchFamily="34" charset="0"/>
              </a:rPr>
              <a:t>-</a:t>
            </a:r>
            <a:r>
              <a:rPr lang="en-AU" sz="1000" dirty="0">
                <a:solidFill>
                  <a:srgbClr val="000000"/>
                </a:solidFill>
                <a:latin typeface="Arial" pitchFamily="34" charset="0"/>
                <a:cs typeface="Arial" pitchFamily="34" charset="0"/>
              </a:rPr>
              <a:t>2</a:t>
            </a:r>
            <a:r>
              <a:rPr lang="en-AU" sz="1000" dirty="0" smtClean="0">
                <a:solidFill>
                  <a:srgbClr val="000000"/>
                </a:solidFill>
                <a:latin typeface="Arial" pitchFamily="34" charset="0"/>
                <a:cs typeface="Arial" pitchFamily="34" charset="0"/>
              </a:rPr>
              <a:t>%</a:t>
            </a:r>
            <a:endParaRPr lang="en-AU" sz="1000" dirty="0">
              <a:solidFill>
                <a:srgbClr val="000000"/>
              </a:solidFill>
              <a:latin typeface="Arial" pitchFamily="34" charset="0"/>
              <a:cs typeface="Arial" pitchFamily="34" charset="0"/>
            </a:endParaRPr>
          </a:p>
        </p:txBody>
      </p:sp>
      <p:sp>
        <p:nvSpPr>
          <p:cNvPr id="113" name="Oval 112"/>
          <p:cNvSpPr/>
          <p:nvPr/>
        </p:nvSpPr>
        <p:spPr>
          <a:xfrm>
            <a:off x="5277485" y="2986360"/>
            <a:ext cx="639128" cy="243585"/>
          </a:xfrm>
          <a:prstGeom prst="ellipse">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000" dirty="0" smtClean="0">
                <a:solidFill>
                  <a:srgbClr val="000000"/>
                </a:solidFill>
                <a:latin typeface="Arial" pitchFamily="34" charset="0"/>
                <a:cs typeface="Arial" pitchFamily="34" charset="0"/>
              </a:rPr>
              <a:t>-3</a:t>
            </a:r>
            <a:r>
              <a:rPr lang="en-AU" sz="1000" dirty="0">
                <a:solidFill>
                  <a:srgbClr val="000000"/>
                </a:solidFill>
                <a:latin typeface="Arial" pitchFamily="34" charset="0"/>
                <a:cs typeface="Arial" pitchFamily="34" charset="0"/>
              </a:rPr>
              <a:t>%</a:t>
            </a:r>
          </a:p>
        </p:txBody>
      </p:sp>
      <p:sp>
        <p:nvSpPr>
          <p:cNvPr id="114" name="Oval 113"/>
          <p:cNvSpPr/>
          <p:nvPr/>
        </p:nvSpPr>
        <p:spPr>
          <a:xfrm>
            <a:off x="6366668" y="3284485"/>
            <a:ext cx="639128" cy="243585"/>
          </a:xfrm>
          <a:prstGeom prst="ellipse">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000" dirty="0" smtClean="0">
                <a:solidFill>
                  <a:srgbClr val="000000"/>
                </a:solidFill>
                <a:latin typeface="Arial" pitchFamily="34" charset="0"/>
                <a:cs typeface="Arial" pitchFamily="34" charset="0"/>
              </a:rPr>
              <a:t>-3</a:t>
            </a:r>
            <a:r>
              <a:rPr lang="en-AU" sz="1000" dirty="0">
                <a:solidFill>
                  <a:srgbClr val="000000"/>
                </a:solidFill>
                <a:latin typeface="Arial" pitchFamily="34" charset="0"/>
                <a:cs typeface="Arial" pitchFamily="34" charset="0"/>
              </a:rPr>
              <a:t>%</a:t>
            </a:r>
          </a:p>
        </p:txBody>
      </p:sp>
      <p:sp>
        <p:nvSpPr>
          <p:cNvPr id="115" name="Oval 114"/>
          <p:cNvSpPr/>
          <p:nvPr/>
        </p:nvSpPr>
        <p:spPr>
          <a:xfrm>
            <a:off x="7485698" y="3817620"/>
            <a:ext cx="639128" cy="243585"/>
          </a:xfrm>
          <a:prstGeom prst="ellipse">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000" dirty="0" smtClean="0">
                <a:solidFill>
                  <a:srgbClr val="000000"/>
                </a:solidFill>
                <a:latin typeface="Arial" pitchFamily="34" charset="0"/>
                <a:cs typeface="Arial" pitchFamily="34" charset="0"/>
              </a:rPr>
              <a:t>-</a:t>
            </a:r>
            <a:r>
              <a:rPr lang="en-AU" sz="1000" dirty="0">
                <a:solidFill>
                  <a:srgbClr val="000000"/>
                </a:solidFill>
                <a:latin typeface="Arial" pitchFamily="34" charset="0"/>
                <a:cs typeface="Arial" pitchFamily="34" charset="0"/>
              </a:rPr>
              <a:t>1</a:t>
            </a:r>
            <a:r>
              <a:rPr lang="en-AU" sz="1000" dirty="0" smtClean="0">
                <a:solidFill>
                  <a:srgbClr val="000000"/>
                </a:solidFill>
                <a:latin typeface="Arial" pitchFamily="34" charset="0"/>
                <a:cs typeface="Arial" pitchFamily="34" charset="0"/>
              </a:rPr>
              <a:t>%</a:t>
            </a:r>
            <a:endParaRPr lang="en-AU" sz="1000" dirty="0">
              <a:solidFill>
                <a:srgbClr val="000000"/>
              </a:solidFill>
              <a:latin typeface="Arial" pitchFamily="34" charset="0"/>
              <a:cs typeface="Arial" pitchFamily="34" charset="0"/>
            </a:endParaRPr>
          </a:p>
        </p:txBody>
      </p:sp>
      <p:sp>
        <p:nvSpPr>
          <p:cNvPr id="116" name="Oval 115"/>
          <p:cNvSpPr/>
          <p:nvPr/>
        </p:nvSpPr>
        <p:spPr>
          <a:xfrm>
            <a:off x="3345178" y="5854700"/>
            <a:ext cx="389894" cy="147702"/>
          </a:xfrm>
          <a:prstGeom prst="ellipse">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000" dirty="0" smtClean="0">
                <a:solidFill>
                  <a:srgbClr val="000000"/>
                </a:solidFill>
                <a:latin typeface="Arial" pitchFamily="34" charset="0"/>
                <a:cs typeface="Arial" pitchFamily="34" charset="0"/>
              </a:rPr>
              <a:t>%</a:t>
            </a:r>
            <a:endParaRPr lang="en-AU" sz="1000" dirty="0">
              <a:solidFill>
                <a:srgbClr val="000000"/>
              </a:solidFill>
              <a:latin typeface="Arial" pitchFamily="34" charset="0"/>
              <a:cs typeface="Arial" pitchFamily="34" charset="0"/>
            </a:endParaRPr>
          </a:p>
        </p:txBody>
      </p:sp>
      <p:sp>
        <p:nvSpPr>
          <p:cNvPr id="117" name="TextBox 116"/>
          <p:cNvSpPr txBox="1"/>
          <p:nvPr/>
        </p:nvSpPr>
        <p:spPr>
          <a:xfrm>
            <a:off x="3735072" y="5753330"/>
            <a:ext cx="2541108" cy="335646"/>
          </a:xfrm>
          <a:prstGeom prst="rect">
            <a:avLst/>
          </a:prstGeom>
          <a:noFill/>
        </p:spPr>
        <p:txBody>
          <a:bodyPr wrap="square" tIns="90000" bIns="90000" rtlCol="0" anchor="t">
            <a:spAutoFit/>
          </a:bodyPr>
          <a:lstStyle/>
          <a:p>
            <a:r>
              <a:rPr lang="en-AU" sz="1000" dirty="0" smtClean="0">
                <a:solidFill>
                  <a:srgbClr val="000000"/>
                </a:solidFill>
                <a:latin typeface="Arial" pitchFamily="34" charset="0"/>
                <a:cs typeface="Arial" pitchFamily="34" charset="0"/>
              </a:rPr>
              <a:t>Absolute percentage change 2005–2015</a:t>
            </a:r>
          </a:p>
        </p:txBody>
      </p:sp>
      <p:sp>
        <p:nvSpPr>
          <p:cNvPr id="48" name="Callout"/>
          <p:cNvSpPr>
            <a:spLocks noChangeArrowheads="1"/>
          </p:cNvSpPr>
          <p:nvPr/>
        </p:nvSpPr>
        <p:spPr bwMode="gray">
          <a:xfrm>
            <a:off x="5993176" y="1536700"/>
            <a:ext cx="3327093" cy="831927"/>
          </a:xfrm>
          <a:prstGeom prst="rect">
            <a:avLst/>
          </a:prstGeom>
          <a:solidFill>
            <a:schemeClr val="accent1"/>
          </a:solidFill>
          <a:ln w="9525" algn="ctr">
            <a:solidFill>
              <a:schemeClr val="bg2"/>
            </a:solidFill>
            <a:miter lim="800000"/>
            <a:headEnd/>
            <a:tailEnd/>
          </a:ln>
        </p:spPr>
        <p:txBody>
          <a:bodyPr lIns="36000" tIns="91440" rIns="36000" bIns="91440" anchor="ctr"/>
          <a:lstStyle/>
          <a:p>
            <a:pPr algn="ctr"/>
            <a:r>
              <a:rPr lang="en-AU" sz="1100" i="1" dirty="0" smtClean="0">
                <a:solidFill>
                  <a:srgbClr val="000000"/>
                </a:solidFill>
                <a:latin typeface="Arial" pitchFamily="34" charset="0"/>
                <a:cs typeface="Arial" pitchFamily="34" charset="0"/>
              </a:rPr>
              <a:t>Potential drivers include schools' emphasis on STEM courses, possible encouragement of students to study professional courses and rescaling of ATAR scores for 'non-traditional' subjects</a:t>
            </a:r>
          </a:p>
        </p:txBody>
      </p:sp>
      <p:cxnSp>
        <p:nvCxnSpPr>
          <p:cNvPr id="49" name="AutoShape 3"/>
          <p:cNvCxnSpPr>
            <a:cxnSpLocks noChangeShapeType="1"/>
            <a:stCxn id="48" idx="1"/>
          </p:cNvCxnSpPr>
          <p:nvPr/>
        </p:nvCxnSpPr>
        <p:spPr bwMode="gray">
          <a:xfrm flipH="1">
            <a:off x="5384802" y="1952664"/>
            <a:ext cx="608374" cy="561936"/>
          </a:xfrm>
          <a:prstGeom prst="straightConnector1">
            <a:avLst/>
          </a:prstGeom>
          <a:noFill/>
          <a:ln w="9525">
            <a:solidFill>
              <a:schemeClr val="bg2"/>
            </a:solidFill>
            <a:round/>
            <a:headEnd/>
            <a:tailEnd/>
          </a:ln>
        </p:spPr>
      </p:cxnSp>
      <p:sp>
        <p:nvSpPr>
          <p:cNvPr id="52" name="stamp"/>
          <p:cNvSpPr>
            <a:spLocks noChangeArrowheads="1"/>
          </p:cNvSpPr>
          <p:nvPr/>
        </p:nvSpPr>
        <p:spPr bwMode="auto">
          <a:xfrm>
            <a:off x="457200" y="71974"/>
            <a:ext cx="3871253" cy="184666"/>
          </a:xfrm>
          <a:prstGeom prst="rect">
            <a:avLst/>
          </a:prstGeom>
          <a:noFill/>
          <a:ln w="9525" algn="ctr">
            <a:noFill/>
            <a:miter lim="800000"/>
            <a:headEnd type="none" w="lg" len="lg"/>
            <a:tailEnd type="none" w="lg" len="lg"/>
          </a:ln>
        </p:spPr>
        <p:txBody>
          <a:bodyPr wrap="none" lIns="0" tIns="0" rIns="0" bIns="0" anchor="ctr">
            <a:spAutoFit/>
          </a:bodyPr>
          <a:lstStyle/>
          <a:p>
            <a:pPr algn="r"/>
            <a:r>
              <a:rPr lang="en-AU" sz="1200" dirty="0" smtClean="0">
                <a:solidFill>
                  <a:schemeClr val="bg2"/>
                </a:solidFill>
                <a:latin typeface="Arial" pitchFamily="34" charset="0"/>
                <a:cs typeface="Arial" pitchFamily="34" charset="0"/>
              </a:rPr>
              <a:t>Cultural and creative people want to study and work here</a:t>
            </a:r>
          </a:p>
        </p:txBody>
      </p:sp>
      <p:sp>
        <p:nvSpPr>
          <p:cNvPr id="53" name="Rectangle 52"/>
          <p:cNvSpPr/>
          <p:nvPr/>
        </p:nvSpPr>
        <p:spPr>
          <a:xfrm>
            <a:off x="4521201" y="116764"/>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8619240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7719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4" name="ColumnHeader"/>
          <p:cNvSpPr>
            <a:spLocks noChangeArrowheads="1"/>
          </p:cNvSpPr>
          <p:nvPr/>
        </p:nvSpPr>
        <p:spPr bwMode="gray">
          <a:xfrm>
            <a:off x="455613" y="1361242"/>
            <a:ext cx="4113212" cy="677108"/>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a:r>
              <a:rPr lang="en-AU" sz="1600" b="1" dirty="0" smtClean="0"/>
              <a:t>Businesses spent $4.3b on design in 2015, an increase of ~20% since 2008</a:t>
            </a:r>
            <a:endParaRPr lang="en-AU" sz="1600" b="1" dirty="0">
              <a:solidFill>
                <a:srgbClr val="000000"/>
              </a:solidFill>
              <a:latin typeface="Arial" pitchFamily="34" charset="0"/>
              <a:cs typeface="Arial" pitchFamily="34" charset="0"/>
            </a:endParaRPr>
          </a:p>
        </p:txBody>
      </p:sp>
      <p:sp>
        <p:nvSpPr>
          <p:cNvPr id="6" name="ColumnHeader"/>
          <p:cNvSpPr>
            <a:spLocks noChangeArrowheads="1"/>
          </p:cNvSpPr>
          <p:nvPr/>
        </p:nvSpPr>
        <p:spPr bwMode="gray">
          <a:xfrm>
            <a:off x="5337175" y="1361242"/>
            <a:ext cx="4113213" cy="677108"/>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a:r>
              <a:rPr lang="en-AU" sz="1600" b="1" dirty="0" smtClean="0">
                <a:solidFill>
                  <a:srgbClr val="000000"/>
                </a:solidFill>
                <a:latin typeface="Arial" pitchFamily="34" charset="0"/>
                <a:cs typeface="Arial" pitchFamily="34" charset="0"/>
              </a:rPr>
              <a:t>Although the use and visibility of design remains relatively low </a:t>
            </a:r>
            <a:endParaRPr lang="en-AU" sz="1600" b="1" dirty="0">
              <a:solidFill>
                <a:srgbClr val="000000"/>
              </a:solidFill>
              <a:latin typeface="Arial" pitchFamily="34" charset="0"/>
              <a:cs typeface="Arial" pitchFamily="34" charset="0"/>
            </a:endParaRPr>
          </a:p>
        </p:txBody>
      </p:sp>
      <p:sp>
        <p:nvSpPr>
          <p:cNvPr id="7" name="TextColumnContent"/>
          <p:cNvSpPr>
            <a:spLocks noChangeArrowheads="1"/>
          </p:cNvSpPr>
          <p:nvPr/>
        </p:nvSpPr>
        <p:spPr bwMode="gray">
          <a:xfrm>
            <a:off x="5337175" y="2038350"/>
            <a:ext cx="4113213" cy="3602038"/>
          </a:xfrm>
          <a:prstGeom prst="rect">
            <a:avLst/>
          </a:prstGeom>
          <a:noFill/>
          <a:ln w="9525" algn="ctr">
            <a:noFill/>
            <a:miter lim="800000"/>
            <a:headEnd type="none" w="lg" len="lg"/>
            <a:tailEnd type="none" w="lg" len="lg"/>
          </a:ln>
          <a:effectLst/>
        </p:spPr>
        <p:txBody>
          <a:bodyPr tIns="91440" bIns="91440"/>
          <a:lstStyle/>
          <a:p>
            <a:pPr fontAlgn="base">
              <a:buClr>
                <a:srgbClr val="000000"/>
              </a:buClr>
              <a:buSzPct val="100000"/>
              <a:buFont typeface=""/>
            </a:pPr>
            <a:r>
              <a:rPr lang="en-AU" sz="1200" b="1" dirty="0">
                <a:solidFill>
                  <a:srgbClr val="000000"/>
                </a:solidFill>
                <a:latin typeface="Arial" panose="020B0604020202020204" pitchFamily="34" charset="0"/>
              </a:rPr>
              <a:t>T</a:t>
            </a:r>
            <a:r>
              <a:rPr lang="en-AU" sz="1200" b="1" dirty="0" smtClean="0">
                <a:solidFill>
                  <a:srgbClr val="000000"/>
                </a:solidFill>
                <a:latin typeface="Arial" panose="020B0604020202020204" pitchFamily="34" charset="0"/>
              </a:rPr>
              <a:t>he </a:t>
            </a:r>
            <a:r>
              <a:rPr lang="en-AU" sz="1200" b="1" dirty="0">
                <a:solidFill>
                  <a:srgbClr val="000000"/>
                </a:solidFill>
                <a:latin typeface="Arial" panose="020B0604020202020204" pitchFamily="34" charset="0"/>
              </a:rPr>
              <a:t>use of design by local businesses remains relatively low</a:t>
            </a:r>
          </a:p>
          <a:p>
            <a:pPr marL="288925" lvl="1" indent="-174625" fontAlgn="base">
              <a:buClr>
                <a:srgbClr val="177B57"/>
              </a:buClr>
              <a:buSzPct val="100000"/>
              <a:buFont typeface="Arial" panose="020B0604020202020204" pitchFamily="34" charset="0"/>
              <a:buChar char="•"/>
            </a:pPr>
            <a:r>
              <a:rPr lang="en-AU" sz="1200" dirty="0" smtClean="0">
                <a:solidFill>
                  <a:srgbClr val="000000"/>
                </a:solidFill>
                <a:latin typeface="Arial" panose="020B0604020202020204" pitchFamily="34" charset="0"/>
              </a:rPr>
              <a:t>Only </a:t>
            </a:r>
            <a:r>
              <a:rPr lang="en-AU" sz="1200" dirty="0">
                <a:solidFill>
                  <a:srgbClr val="000000"/>
                </a:solidFill>
                <a:latin typeface="Arial" panose="020B0604020202020204" pitchFamily="34" charset="0"/>
              </a:rPr>
              <a:t>44% of Victorian businesses make some use of design, compared to 70-80% in Europe</a:t>
            </a:r>
          </a:p>
          <a:p>
            <a:pPr marL="288925" lvl="1" indent="-174625" fontAlgn="base">
              <a:buClr>
                <a:srgbClr val="177B57"/>
              </a:buClr>
              <a:buSzPct val="100000"/>
              <a:buFont typeface="Arial" panose="020B0604020202020204" pitchFamily="34" charset="0"/>
              <a:buChar char="•"/>
            </a:pPr>
            <a:r>
              <a:rPr lang="en-AU" sz="1200" dirty="0">
                <a:solidFill>
                  <a:srgbClr val="000000"/>
                </a:solidFill>
                <a:latin typeface="Arial" panose="020B0604020202020204" pitchFamily="34" charset="0"/>
              </a:rPr>
              <a:t>Melbourne's design graduates have one of the lowest employment rates at ~10%</a:t>
            </a:r>
          </a:p>
          <a:p>
            <a:pPr marL="288925" lvl="1" indent="-174625" fontAlgn="base">
              <a:buClr>
                <a:srgbClr val="177B57"/>
              </a:buClr>
              <a:buSzPct val="100000"/>
              <a:buFont typeface="Arial" panose="020B0604020202020204" pitchFamily="34" charset="0"/>
              <a:buChar char="•"/>
            </a:pPr>
            <a:r>
              <a:rPr lang="en-AU" sz="1200" dirty="0">
                <a:solidFill>
                  <a:srgbClr val="000000"/>
                </a:solidFill>
                <a:latin typeface="Arial" panose="020B0604020202020204" pitchFamily="34" charset="0"/>
              </a:rPr>
              <a:t>Whilst Melbourne is the home of internationally recognised design icons (e.g. Aesop, </a:t>
            </a:r>
            <a:r>
              <a:rPr lang="en-AU" sz="1200" dirty="0" err="1">
                <a:solidFill>
                  <a:srgbClr val="000000"/>
                </a:solidFill>
                <a:latin typeface="Arial" panose="020B0604020202020204" pitchFamily="34" charset="0"/>
              </a:rPr>
              <a:t>Crumpler</a:t>
            </a:r>
            <a:r>
              <a:rPr lang="en-AU" sz="1200" dirty="0">
                <a:solidFill>
                  <a:srgbClr val="000000"/>
                </a:solidFill>
                <a:latin typeface="Arial" panose="020B0604020202020204" pitchFamily="34" charset="0"/>
              </a:rPr>
              <a:t>), the city lacks a major design employer</a:t>
            </a:r>
          </a:p>
          <a:p>
            <a:pPr>
              <a:spcBef>
                <a:spcPts val="0"/>
              </a:spcBef>
            </a:pPr>
            <a:endParaRPr lang="en-AU" sz="1200" dirty="0"/>
          </a:p>
          <a:p>
            <a:pPr>
              <a:spcBef>
                <a:spcPts val="0"/>
              </a:spcBef>
            </a:pPr>
            <a:r>
              <a:rPr lang="en-AU" sz="1200" b="1" dirty="0"/>
              <a:t>Melbourne lacks a major independent design institution that could support the education of business and the public in appreciating design </a:t>
            </a:r>
            <a:endParaRPr lang="en-AU" sz="1200" b="1" dirty="0" smtClean="0"/>
          </a:p>
          <a:p>
            <a:pPr marL="288925" lvl="1" indent="-174625" fontAlgn="base">
              <a:buClr>
                <a:srgbClr val="177B57"/>
              </a:buClr>
              <a:buSzPct val="100000"/>
              <a:buFont typeface="Arial" panose="020B0604020202020204" pitchFamily="34" charset="0"/>
              <a:buChar char="•"/>
            </a:pPr>
            <a:r>
              <a:rPr lang="en-AU" sz="1200" dirty="0" smtClean="0">
                <a:solidFill>
                  <a:srgbClr val="000000"/>
                </a:solidFill>
                <a:latin typeface="Arial" panose="020B0604020202020204" pitchFamily="34" charset="0"/>
              </a:rPr>
              <a:t>E.g. </a:t>
            </a:r>
            <a:r>
              <a:rPr lang="en-AU" sz="1200" dirty="0">
                <a:solidFill>
                  <a:srgbClr val="000000"/>
                </a:solidFill>
                <a:latin typeface="Arial" panose="020B0604020202020204" pitchFamily="34" charset="0"/>
              </a:rPr>
              <a:t>MoMA in New York or the Design Museum in </a:t>
            </a:r>
            <a:r>
              <a:rPr lang="en-AU" sz="1200" dirty="0" smtClean="0">
                <a:solidFill>
                  <a:srgbClr val="000000"/>
                </a:solidFill>
                <a:latin typeface="Arial" panose="020B0604020202020204" pitchFamily="34" charset="0"/>
              </a:rPr>
              <a:t>London</a:t>
            </a:r>
          </a:p>
          <a:p>
            <a:pPr marL="288925" lvl="1" indent="-174625" fontAlgn="base">
              <a:buClr>
                <a:srgbClr val="177B57"/>
              </a:buClr>
              <a:buSzPct val="100000"/>
              <a:buFont typeface="Arial" panose="020B0604020202020204" pitchFamily="34" charset="0"/>
              <a:buChar char="•"/>
            </a:pPr>
            <a:endParaRPr lang="en-AU" sz="1200" dirty="0" smtClean="0">
              <a:solidFill>
                <a:srgbClr val="000000"/>
              </a:solidFill>
              <a:latin typeface="Arial" panose="020B0604020202020204" pitchFamily="34" charset="0"/>
            </a:endParaRPr>
          </a:p>
          <a:p>
            <a:pPr fontAlgn="base">
              <a:buClr>
                <a:srgbClr val="000000"/>
              </a:buClr>
              <a:buSzPct val="100000"/>
              <a:buFont typeface=""/>
            </a:pPr>
            <a:r>
              <a:rPr lang="en-AU" sz="1200" b="1" dirty="0" smtClean="0">
                <a:solidFill>
                  <a:srgbClr val="000000"/>
                </a:solidFill>
                <a:latin typeface="Arial" panose="020B0604020202020204" pitchFamily="34" charset="0"/>
              </a:rPr>
              <a:t>Some </a:t>
            </a:r>
            <a:r>
              <a:rPr lang="en-AU" sz="1200" b="1" dirty="0">
                <a:solidFill>
                  <a:srgbClr val="000000"/>
                </a:solidFill>
                <a:latin typeface="Arial" panose="020B0604020202020204" pitchFamily="34" charset="0"/>
              </a:rPr>
              <a:t>Thought Leaders believe that the absence of a unified voice </a:t>
            </a:r>
            <a:r>
              <a:rPr lang="en-AU" sz="1200" b="1" dirty="0" smtClean="0">
                <a:solidFill>
                  <a:srgbClr val="000000"/>
                </a:solidFill>
                <a:latin typeface="Arial" panose="020B0604020202020204" pitchFamily="34" charset="0"/>
              </a:rPr>
              <a:t>impacts </a:t>
            </a:r>
            <a:r>
              <a:rPr lang="en-AU" sz="1200" b="1" dirty="0">
                <a:solidFill>
                  <a:srgbClr val="000000"/>
                </a:solidFill>
                <a:latin typeface="Arial" panose="020B0604020202020204" pitchFamily="34" charset="0"/>
              </a:rPr>
              <a:t>the ability to promote </a:t>
            </a:r>
            <a:r>
              <a:rPr lang="en-AU" sz="1200" b="1" dirty="0" smtClean="0">
                <a:solidFill>
                  <a:srgbClr val="000000"/>
                </a:solidFill>
                <a:latin typeface="Arial" panose="020B0604020202020204" pitchFamily="34" charset="0"/>
              </a:rPr>
              <a:t>design</a:t>
            </a:r>
          </a:p>
          <a:p>
            <a:pPr marL="288925" lvl="1" indent="-174625" fontAlgn="base">
              <a:buClr>
                <a:srgbClr val="177B57"/>
              </a:buClr>
              <a:buSzPct val="100000"/>
              <a:buFont typeface="Arial" panose="020B0604020202020204" pitchFamily="34" charset="0"/>
              <a:buChar char="•"/>
            </a:pPr>
            <a:r>
              <a:rPr lang="en-AU" sz="1200" dirty="0" smtClean="0">
                <a:solidFill>
                  <a:srgbClr val="000000"/>
                </a:solidFill>
                <a:latin typeface="Arial" panose="020B0604020202020204" pitchFamily="34" charset="0"/>
              </a:rPr>
              <a:t>There </a:t>
            </a:r>
            <a:r>
              <a:rPr lang="en-AU" sz="1200" dirty="0">
                <a:solidFill>
                  <a:srgbClr val="000000"/>
                </a:solidFill>
                <a:latin typeface="Arial" panose="020B0604020202020204" pitchFamily="34" charset="0"/>
              </a:rPr>
              <a:t>are close to 20 different design specialities and numerous industry associations across the Victorian professional design employment profile of 200,000</a:t>
            </a:r>
          </a:p>
          <a:p>
            <a:pPr marL="403225" lvl="2">
              <a:buClr>
                <a:schemeClr val="tx2"/>
              </a:buClr>
            </a:pPr>
            <a:endParaRPr lang="en-AU" sz="1200" dirty="0">
              <a:solidFill>
                <a:srgbClr val="000000"/>
              </a:solidFill>
              <a:latin typeface="Arial" pitchFamily="34" charset="0"/>
              <a:cs typeface="Arial" pitchFamily="34" charset="0"/>
            </a:endParaRPr>
          </a:p>
        </p:txBody>
      </p:sp>
      <p:sp>
        <p:nvSpPr>
          <p:cNvPr id="8" name="Title 1"/>
          <p:cNvSpPr>
            <a:spLocks noGrp="1"/>
          </p:cNvSpPr>
          <p:nvPr>
            <p:ph type="title"/>
          </p:nvPr>
        </p:nvSpPr>
        <p:spPr>
          <a:xfrm>
            <a:off x="457200" y="162000"/>
            <a:ext cx="8992800" cy="831600"/>
          </a:xfrm>
        </p:spPr>
        <p:txBody>
          <a:bodyPr/>
          <a:lstStyle/>
          <a:p>
            <a:r>
              <a:rPr lang="en-AU" dirty="0" smtClean="0"/>
              <a:t>Melbourne's design sector is growing, but building a culture of design appreciation will be crucial to maximising growth</a:t>
            </a:r>
            <a:endParaRPr lang="en-US" dirty="0"/>
          </a:p>
        </p:txBody>
      </p:sp>
      <p:sp>
        <p:nvSpPr>
          <p:cNvPr id="9" name="NumberBall"/>
          <p:cNvSpPr>
            <a:spLocks noChangeArrowheads="1"/>
          </p:cNvSpPr>
          <p:nvPr/>
        </p:nvSpPr>
        <p:spPr bwMode="gray">
          <a:xfrm>
            <a:off x="57150" y="56179"/>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smtClean="0">
                <a:latin typeface="Arial" pitchFamily="34" charset="0"/>
                <a:cs typeface="Arial" pitchFamily="34" charset="0"/>
              </a:rPr>
              <a:t>A</a:t>
            </a:r>
            <a:endParaRPr lang="en-AU" sz="1400" b="1" dirty="0">
              <a:latin typeface="Arial" pitchFamily="34" charset="0"/>
              <a:cs typeface="Arial" pitchFamily="34" charset="0"/>
            </a:endParaRPr>
          </a:p>
        </p:txBody>
      </p:sp>
      <p:sp>
        <p:nvSpPr>
          <p:cNvPr id="10" name="stamp"/>
          <p:cNvSpPr>
            <a:spLocks noChangeArrowheads="1"/>
          </p:cNvSpPr>
          <p:nvPr/>
        </p:nvSpPr>
        <p:spPr bwMode="auto">
          <a:xfrm>
            <a:off x="457200" y="71974"/>
            <a:ext cx="3871253" cy="184666"/>
          </a:xfrm>
          <a:prstGeom prst="rect">
            <a:avLst/>
          </a:prstGeom>
          <a:noFill/>
          <a:ln w="9525" algn="ctr">
            <a:noFill/>
            <a:miter lim="800000"/>
            <a:headEnd type="none" w="lg" len="lg"/>
            <a:tailEnd type="none" w="lg" len="lg"/>
          </a:ln>
        </p:spPr>
        <p:txBody>
          <a:bodyPr wrap="none" lIns="0" tIns="0" rIns="0" bIns="0" anchor="ctr">
            <a:spAutoFit/>
          </a:bodyPr>
          <a:lstStyle/>
          <a:p>
            <a:pPr algn="r"/>
            <a:r>
              <a:rPr lang="en-AU" sz="1200" dirty="0" smtClean="0">
                <a:solidFill>
                  <a:schemeClr val="bg2"/>
                </a:solidFill>
                <a:latin typeface="Arial" pitchFamily="34" charset="0"/>
                <a:cs typeface="Arial" pitchFamily="34" charset="0"/>
              </a:rPr>
              <a:t>Cultural and creative people want to study and work here</a:t>
            </a:r>
          </a:p>
        </p:txBody>
      </p:sp>
      <p:graphicFrame>
        <p:nvGraphicFramePr>
          <p:cNvPr id="16" name="Object 15"/>
          <p:cNvGraphicFramePr>
            <a:graphicFrameLocks/>
          </p:cNvGraphicFramePr>
          <p:nvPr>
            <p:custDataLst>
              <p:tags r:id="rId2"/>
            </p:custDataLst>
            <p:extLst>
              <p:ext uri="{D42A27DB-BD31-4B8C-83A1-F6EECF244321}">
                <p14:modId xmlns:p14="http://schemas.microsoft.com/office/powerpoint/2010/main" val="2785468585"/>
              </p:ext>
            </p:extLst>
          </p:nvPr>
        </p:nvGraphicFramePr>
        <p:xfrm>
          <a:off x="762000" y="2514600"/>
          <a:ext cx="3752985" cy="3381285"/>
        </p:xfrm>
        <a:graphic>
          <a:graphicData uri="http://schemas.openxmlformats.org/presentationml/2006/ole">
            <mc:AlternateContent xmlns:mc="http://schemas.openxmlformats.org/markup-compatibility/2006">
              <mc:Choice xmlns:v="urn:schemas-microsoft-com:vml" Requires="v">
                <p:oleObj spid="_x0000_s2191495" name="Chart" r:id="rId12" imgW="3752730" imgH="3381285" progId="MSGraph.Chart.8">
                  <p:embed followColorScheme="full"/>
                </p:oleObj>
              </mc:Choice>
              <mc:Fallback>
                <p:oleObj name="Chart" r:id="rId12" imgW="3752730" imgH="3381285" progId="MSGraph.Chart.8">
                  <p:embed followColorScheme="full"/>
                  <p:pic>
                    <p:nvPicPr>
                      <p:cNvPr id="0" name="Picture 15"/>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2000" y="2514600"/>
                        <a:ext cx="3752985" cy="33812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6" name="Straight Connector 25"/>
          <p:cNvCxnSpPr/>
          <p:nvPr>
            <p:custDataLst>
              <p:tags r:id="rId3"/>
            </p:custDataLst>
          </p:nvPr>
        </p:nvCxnSpPr>
        <p:spPr bwMode="gray">
          <a:xfrm flipV="1">
            <a:off x="1581150" y="2752725"/>
            <a:ext cx="0" cy="603250"/>
          </a:xfrm>
          <a:prstGeom prst="line">
            <a:avLst/>
          </a:prstGeom>
          <a:ln w="9525">
            <a:solidFill>
              <a:srgbClr val="80808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custDataLst>
              <p:tags r:id="rId4"/>
            </p:custDataLst>
          </p:nvPr>
        </p:nvCxnSpPr>
        <p:spPr bwMode="gray">
          <a:xfrm>
            <a:off x="3848100" y="2752725"/>
            <a:ext cx="0" cy="203200"/>
          </a:xfrm>
          <a:prstGeom prst="line">
            <a:avLst/>
          </a:prstGeom>
          <a:ln w="9525">
            <a:solidFill>
              <a:srgbClr val="808080"/>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custDataLst>
              <p:tags r:id="rId5"/>
            </p:custDataLst>
          </p:nvPr>
        </p:nvCxnSpPr>
        <p:spPr bwMode="gray">
          <a:xfrm>
            <a:off x="1581150" y="2752725"/>
            <a:ext cx="2266950" cy="0"/>
          </a:xfrm>
          <a:prstGeom prst="line">
            <a:avLst/>
          </a:prstGeom>
          <a:ln w="9525">
            <a:solidFill>
              <a:srgbClr val="80808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 Placeholder 12"/>
          <p:cNvSpPr>
            <a:spLocks noGrp="1"/>
          </p:cNvSpPr>
          <p:nvPr>
            <p:custDataLst>
              <p:tags r:id="rId6"/>
            </p:custDataLst>
          </p:nvPr>
        </p:nvSpPr>
        <p:spPr bwMode="gray">
          <a:xfrm>
            <a:off x="2409825" y="2644775"/>
            <a:ext cx="611188" cy="215900"/>
          </a:xfrm>
          <a:prstGeom prst="ellipse">
            <a:avLst/>
          </a:prstGeom>
          <a:solidFill>
            <a:schemeClr val="accent1"/>
          </a:solidFill>
          <a:ln w="9525">
            <a:solidFill>
              <a:srgbClr val="808080"/>
            </a:solidFill>
          </a:ln>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9CE4B589-87D7-4F3B-A2D2-0A07CEB6AB42}" type="datetime'''''''''''''+''''1''''''''''''''''''9''.''''''''4''''''%'">
              <a:rPr lang="en-AU" altLang="en-US" sz="1000"/>
              <a:pPr marL="0" lvl="1" indent="0" algn="ctr">
                <a:spcBef>
                  <a:spcPct val="0"/>
                </a:spcBef>
                <a:spcAft>
                  <a:spcPct val="0"/>
                </a:spcAft>
                <a:buNone/>
              </a:pPr>
              <a:t>+19.4%</a:t>
            </a:fld>
            <a:endParaRPr lang="en-AU" sz="1000" dirty="0">
              <a:sym typeface="+mn-lt"/>
            </a:endParaRPr>
          </a:p>
        </p:txBody>
      </p:sp>
      <p:sp>
        <p:nvSpPr>
          <p:cNvPr id="15" name="Text Placeholder 12"/>
          <p:cNvSpPr>
            <a:spLocks noGrp="1"/>
          </p:cNvSpPr>
          <p:nvPr>
            <p:custDataLst>
              <p:tags r:id="rId7"/>
            </p:custDataLst>
          </p:nvPr>
        </p:nvSpPr>
        <p:spPr bwMode="gray">
          <a:xfrm>
            <a:off x="847725" y="2411413"/>
            <a:ext cx="2755900"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r>
              <a:rPr lang="en-AU" altLang="en-US" sz="1200" dirty="0" smtClean="0">
                <a:sym typeface="+mn-lt"/>
              </a:rPr>
              <a:t>Victorian businesses spend on design $b</a:t>
            </a:r>
            <a:endParaRPr lang="en-AU" sz="1200" dirty="0">
              <a:sym typeface="+mn-lt"/>
            </a:endParaRPr>
          </a:p>
        </p:txBody>
      </p:sp>
      <p:sp>
        <p:nvSpPr>
          <p:cNvPr id="17" name="Text Placeholder 12"/>
          <p:cNvSpPr>
            <a:spLocks noGrp="1"/>
          </p:cNvSpPr>
          <p:nvPr>
            <p:custDataLst>
              <p:tags r:id="rId8"/>
            </p:custDataLst>
          </p:nvPr>
        </p:nvSpPr>
        <p:spPr bwMode="gray">
          <a:xfrm>
            <a:off x="1435100" y="575627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86C09A2A-B3D8-4A5A-92A5-1E788CFA60BF}" type="datetime'2''''''''''''''0''''''''''''''0''''8'''''''''''''''''''''''''">
              <a:rPr lang="en-AU" altLang="en-US" sz="1000"/>
              <a:pPr marL="0" lvl="1" indent="0" algn="ctr">
                <a:spcBef>
                  <a:spcPct val="0"/>
                </a:spcBef>
                <a:spcAft>
                  <a:spcPct val="0"/>
                </a:spcAft>
                <a:buNone/>
              </a:pPr>
              <a:t>2008</a:t>
            </a:fld>
            <a:endParaRPr lang="en-AU" sz="1000" dirty="0">
              <a:sym typeface="+mn-lt"/>
            </a:endParaRPr>
          </a:p>
        </p:txBody>
      </p:sp>
      <p:sp>
        <p:nvSpPr>
          <p:cNvPr id="18" name="Text Placeholder 12"/>
          <p:cNvSpPr>
            <a:spLocks noGrp="1"/>
          </p:cNvSpPr>
          <p:nvPr>
            <p:custDataLst>
              <p:tags r:id="rId9"/>
            </p:custDataLst>
          </p:nvPr>
        </p:nvSpPr>
        <p:spPr bwMode="gray">
          <a:xfrm>
            <a:off x="2568575" y="575627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4EE264FC-338C-4757-B4AD-E3EF3C65DBE4}" type="datetime'''2''''0''''''''''''''12'''''''''''''''''''''''''''''''''">
              <a:rPr lang="en-AU" altLang="en-US" sz="1000"/>
              <a:pPr marL="0" lvl="1" indent="0" algn="ctr">
                <a:spcBef>
                  <a:spcPct val="0"/>
                </a:spcBef>
                <a:spcAft>
                  <a:spcPct val="0"/>
                </a:spcAft>
                <a:buNone/>
              </a:pPr>
              <a:t>2012</a:t>
            </a:fld>
            <a:endParaRPr lang="en-AU" sz="1000" dirty="0">
              <a:sym typeface="+mn-lt"/>
            </a:endParaRPr>
          </a:p>
        </p:txBody>
      </p:sp>
      <p:sp>
        <p:nvSpPr>
          <p:cNvPr id="19" name="Text Placeholder 12"/>
          <p:cNvSpPr>
            <a:spLocks noGrp="1"/>
          </p:cNvSpPr>
          <p:nvPr>
            <p:custDataLst>
              <p:tags r:id="rId10"/>
            </p:custDataLst>
          </p:nvPr>
        </p:nvSpPr>
        <p:spPr bwMode="gray">
          <a:xfrm>
            <a:off x="3702050" y="575627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84238E4C-E2A9-4FDE-B087-887C061CA367}" type="datetime'''''''''''''2''''''''''''0''''1''''''''5'''''''">
              <a:rPr lang="en-AU" altLang="en-US" sz="1000"/>
              <a:pPr marL="0" lvl="1" indent="0" algn="ctr">
                <a:spcBef>
                  <a:spcPct val="0"/>
                </a:spcBef>
                <a:spcAft>
                  <a:spcPct val="0"/>
                </a:spcAft>
                <a:buNone/>
              </a:pPr>
              <a:t>2015</a:t>
            </a:fld>
            <a:endParaRPr lang="en-AU" sz="1000" dirty="0">
              <a:sym typeface="+mn-lt"/>
            </a:endParaRPr>
          </a:p>
        </p:txBody>
      </p:sp>
      <p:sp>
        <p:nvSpPr>
          <p:cNvPr id="30"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smtClean="0">
                <a:solidFill>
                  <a:srgbClr val="000000"/>
                </a:solidFill>
                <a:latin typeface="Arial" pitchFamily="34" charset="0"/>
                <a:cs typeface="Arial" pitchFamily="34" charset="0"/>
              </a:rPr>
              <a:t>Source: </a:t>
            </a:r>
            <a:r>
              <a:rPr lang="en-AU" sz="800" dirty="0"/>
              <a:t>Wallis Market and Social Research </a:t>
            </a:r>
            <a:r>
              <a:rPr lang="en-AU" sz="800" dirty="0" smtClean="0">
                <a:solidFill>
                  <a:srgbClr val="000000"/>
                </a:solidFill>
                <a:latin typeface="Arial" pitchFamily="34" charset="0"/>
                <a:cs typeface="Arial" pitchFamily="34" charset="0"/>
              </a:rPr>
              <a:t>(2015) Victoria Design 2015: Quantitative Report; Interviews with Thought Leaders October – December 2016 </a:t>
            </a:r>
            <a:endParaRPr lang="en-AU" sz="800" dirty="0">
              <a:solidFill>
                <a:srgbClr val="000000"/>
              </a:solidFill>
              <a:latin typeface="Arial" pitchFamily="34" charset="0"/>
              <a:cs typeface="Arial" pitchFamily="34" charset="0"/>
            </a:endParaRPr>
          </a:p>
        </p:txBody>
      </p:sp>
      <p:sp>
        <p:nvSpPr>
          <p:cNvPr id="21" name="Rectangle 20"/>
          <p:cNvSpPr/>
          <p:nvPr/>
        </p:nvSpPr>
        <p:spPr>
          <a:xfrm>
            <a:off x="4219575" y="67645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9512227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6068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2" name="Title 1"/>
          <p:cNvSpPr>
            <a:spLocks noGrp="1"/>
          </p:cNvSpPr>
          <p:nvPr>
            <p:ph type="title"/>
          </p:nvPr>
        </p:nvSpPr>
        <p:spPr>
          <a:xfrm>
            <a:off x="457200" y="162000"/>
            <a:ext cx="8992800" cy="831600"/>
          </a:xfrm>
        </p:spPr>
        <p:txBody>
          <a:bodyPr/>
          <a:lstStyle/>
          <a:p>
            <a:r>
              <a:rPr lang="en-AU" dirty="0" smtClean="0"/>
              <a:t>Rising housing costs may be driving creatives out of the city</a:t>
            </a:r>
            <a:endParaRPr lang="en-US" dirty="0"/>
          </a:p>
        </p:txBody>
      </p:sp>
      <p:sp>
        <p:nvSpPr>
          <p:cNvPr id="4" name="ColumnHeader"/>
          <p:cNvSpPr>
            <a:spLocks noChangeArrowheads="1"/>
          </p:cNvSpPr>
          <p:nvPr/>
        </p:nvSpPr>
        <p:spPr bwMode="gray">
          <a:xfrm>
            <a:off x="455613" y="1638240"/>
            <a:ext cx="5626210" cy="400110"/>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wrap="square" tIns="91440" bIns="91440" anchor="b">
            <a:spAutoFit/>
          </a:bodyPr>
          <a:lstStyle/>
          <a:p>
            <a:pPr algn="ctr"/>
            <a:r>
              <a:rPr lang="en-AU" sz="1400" b="1" dirty="0" smtClean="0">
                <a:solidFill>
                  <a:srgbClr val="000000"/>
                </a:solidFill>
                <a:latin typeface="Arial" pitchFamily="34" charset="0"/>
                <a:cs typeface="Arial" pitchFamily="34" charset="0"/>
              </a:rPr>
              <a:t>Median house prices have increased by one third in five years</a:t>
            </a:r>
            <a:r>
              <a:rPr lang="en-AU" sz="1400" b="1" baseline="30000" dirty="0" smtClean="0">
                <a:solidFill>
                  <a:srgbClr val="000000"/>
                </a:solidFill>
                <a:latin typeface="Arial" pitchFamily="34" charset="0"/>
                <a:cs typeface="Arial" pitchFamily="34" charset="0"/>
              </a:rPr>
              <a:t>1</a:t>
            </a:r>
          </a:p>
        </p:txBody>
      </p:sp>
      <p:sp>
        <p:nvSpPr>
          <p:cNvPr id="6" name="ColumnHeader"/>
          <p:cNvSpPr>
            <a:spLocks noChangeArrowheads="1"/>
          </p:cNvSpPr>
          <p:nvPr/>
        </p:nvSpPr>
        <p:spPr bwMode="gray">
          <a:xfrm>
            <a:off x="6539022" y="1422797"/>
            <a:ext cx="2911365" cy="615553"/>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wrap="square" tIns="91440" bIns="91440" anchor="b">
            <a:spAutoFit/>
          </a:bodyPr>
          <a:lstStyle/>
          <a:p>
            <a:pPr algn="ctr"/>
            <a:r>
              <a:rPr lang="en-AU" sz="1400" b="1" dirty="0" smtClean="0">
                <a:solidFill>
                  <a:srgbClr val="000000"/>
                </a:solidFill>
                <a:latin typeface="Arial" pitchFamily="34" charset="0"/>
                <a:cs typeface="Arial" pitchFamily="34" charset="0"/>
              </a:rPr>
              <a:t>Creative professionals appear to be leaving the inner city</a:t>
            </a:r>
          </a:p>
        </p:txBody>
      </p:sp>
      <p:grpSp>
        <p:nvGrpSpPr>
          <p:cNvPr id="63" name="Group 62"/>
          <p:cNvGrpSpPr/>
          <p:nvPr/>
        </p:nvGrpSpPr>
        <p:grpSpPr>
          <a:xfrm>
            <a:off x="6751661" y="2220911"/>
            <a:ext cx="2439958" cy="2818023"/>
            <a:chOff x="6751661" y="2220911"/>
            <a:chExt cx="2439958" cy="2818023"/>
          </a:xfrm>
        </p:grpSpPr>
        <p:sp>
          <p:nvSpPr>
            <p:cNvPr id="8" name="Rounded Rectangular Callout 7"/>
            <p:cNvSpPr/>
            <p:nvPr/>
          </p:nvSpPr>
          <p:spPr>
            <a:xfrm>
              <a:off x="6751666" y="2220911"/>
              <a:ext cx="2439953" cy="1266567"/>
            </a:xfrm>
            <a:prstGeom prst="wedgeRoundRectCallout">
              <a:avLst>
                <a:gd name="adj1" fmla="val 29245"/>
                <a:gd name="adj2" fmla="val 61815"/>
                <a:gd name="adj3" fmla="val 16667"/>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buClr>
                  <a:srgbClr val="000000"/>
                </a:buClr>
              </a:pPr>
              <a:r>
                <a:rPr lang="en-AU" sz="1200" dirty="0" smtClean="0">
                  <a:solidFill>
                    <a:srgbClr val="000000"/>
                  </a:solidFill>
                  <a:latin typeface="+mj-lt"/>
                  <a:cs typeface="Arial" pitchFamily="34" charset="0"/>
                </a:rPr>
                <a:t>"People are </a:t>
              </a:r>
              <a:r>
                <a:rPr lang="en-AU" sz="1200" b="1" dirty="0" smtClean="0">
                  <a:solidFill>
                    <a:srgbClr val="000000"/>
                  </a:solidFill>
                  <a:latin typeface="+mj-lt"/>
                  <a:cs typeface="Arial" pitchFamily="34" charset="0"/>
                </a:rPr>
                <a:t>getting priced out </a:t>
              </a:r>
              <a:r>
                <a:rPr lang="en-AU" sz="1200" dirty="0" smtClean="0">
                  <a:solidFill>
                    <a:srgbClr val="000000"/>
                  </a:solidFill>
                  <a:latin typeface="+mj-lt"/>
                  <a:cs typeface="Arial" pitchFamily="34" charset="0"/>
                </a:rPr>
                <a:t>... they have left Fitzroy and Collingwood, they're leaving Brunswick and they're </a:t>
              </a:r>
              <a:r>
                <a:rPr lang="en-AU" sz="1200" b="1" dirty="0" smtClean="0">
                  <a:solidFill>
                    <a:srgbClr val="000000"/>
                  </a:solidFill>
                  <a:latin typeface="+mj-lt"/>
                  <a:cs typeface="Arial" pitchFamily="34" charset="0"/>
                </a:rPr>
                <a:t>heading to places like Reservoir and Castlemaine and Daylesford</a:t>
              </a:r>
              <a:r>
                <a:rPr lang="en-AU" sz="1200" dirty="0" smtClean="0">
                  <a:solidFill>
                    <a:srgbClr val="000000"/>
                  </a:solidFill>
                  <a:latin typeface="+mj-lt"/>
                  <a:cs typeface="Arial" pitchFamily="34" charset="0"/>
                </a:rPr>
                <a:t>"</a:t>
              </a:r>
              <a:endParaRPr lang="en-AU" sz="1200" dirty="0">
                <a:solidFill>
                  <a:srgbClr val="000000"/>
                </a:solidFill>
                <a:latin typeface="+mj-lt"/>
                <a:cs typeface="Arial" pitchFamily="34" charset="0"/>
              </a:endParaRPr>
            </a:p>
          </p:txBody>
        </p:sp>
        <p:sp>
          <p:nvSpPr>
            <p:cNvPr id="9" name="Rounded Rectangular Callout 8"/>
            <p:cNvSpPr/>
            <p:nvPr/>
          </p:nvSpPr>
          <p:spPr>
            <a:xfrm flipH="1">
              <a:off x="6751661" y="3772367"/>
              <a:ext cx="2439953" cy="1266567"/>
            </a:xfrm>
            <a:prstGeom prst="wedgeRoundRectCallout">
              <a:avLst>
                <a:gd name="adj1" fmla="val 30552"/>
                <a:gd name="adj2" fmla="val 61815"/>
                <a:gd name="adj3" fmla="val 16667"/>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buClr>
                  <a:srgbClr val="000000"/>
                </a:buClr>
              </a:pPr>
              <a:r>
                <a:rPr lang="en-AU" sz="1200" dirty="0" smtClean="0">
                  <a:solidFill>
                    <a:srgbClr val="000000"/>
                  </a:solidFill>
                  <a:latin typeface="+mj-lt"/>
                  <a:cs typeface="Arial" pitchFamily="34" charset="0"/>
                </a:rPr>
                <a:t>"The </a:t>
              </a:r>
              <a:r>
                <a:rPr lang="en-AU" sz="1200" b="1" dirty="0" smtClean="0">
                  <a:solidFill>
                    <a:srgbClr val="000000"/>
                  </a:solidFill>
                  <a:latin typeface="+mj-lt"/>
                  <a:cs typeface="Arial" pitchFamily="34" charset="0"/>
                </a:rPr>
                <a:t>cautionary tale </a:t>
              </a:r>
              <a:r>
                <a:rPr lang="en-AU" sz="1200" dirty="0" smtClean="0">
                  <a:solidFill>
                    <a:srgbClr val="000000"/>
                  </a:solidFill>
                  <a:latin typeface="+mj-lt"/>
                  <a:cs typeface="Arial" pitchFamily="34" charset="0"/>
                </a:rPr>
                <a:t>here is San Francisco. The influx of massive wealth has completely </a:t>
              </a:r>
              <a:r>
                <a:rPr lang="en-AU" sz="1200" b="1" dirty="0" smtClean="0">
                  <a:solidFill>
                    <a:srgbClr val="000000"/>
                  </a:solidFill>
                  <a:latin typeface="+mj-lt"/>
                  <a:cs typeface="Arial" pitchFamily="34" charset="0"/>
                </a:rPr>
                <a:t>hollowed out the inner city</a:t>
              </a:r>
              <a:r>
                <a:rPr lang="en-AU" sz="1200" dirty="0" smtClean="0">
                  <a:solidFill>
                    <a:srgbClr val="000000"/>
                  </a:solidFill>
                  <a:latin typeface="+mj-lt"/>
                  <a:cs typeface="Arial" pitchFamily="34" charset="0"/>
                </a:rPr>
                <a:t>. It's </a:t>
              </a:r>
              <a:r>
                <a:rPr lang="en-AU" sz="1200" b="1" dirty="0" smtClean="0">
                  <a:solidFill>
                    <a:srgbClr val="000000"/>
                  </a:solidFill>
                  <a:latin typeface="+mj-lt"/>
                  <a:cs typeface="Arial" pitchFamily="34" charset="0"/>
                </a:rPr>
                <a:t>lost its creative buzz</a:t>
              </a:r>
              <a:r>
                <a:rPr lang="en-AU" sz="1200" dirty="0" smtClean="0">
                  <a:solidFill>
                    <a:srgbClr val="000000"/>
                  </a:solidFill>
                  <a:latin typeface="+mj-lt"/>
                  <a:cs typeface="Arial" pitchFamily="34" charset="0"/>
                </a:rPr>
                <a:t>"</a:t>
              </a:r>
              <a:endParaRPr lang="en-AU" sz="1200" dirty="0">
                <a:solidFill>
                  <a:srgbClr val="000000"/>
                </a:solidFill>
                <a:latin typeface="+mj-lt"/>
                <a:cs typeface="Arial" pitchFamily="34" charset="0"/>
              </a:endParaRPr>
            </a:p>
          </p:txBody>
        </p:sp>
      </p:grpSp>
      <p:sp>
        <p:nvSpPr>
          <p:cNvPr id="12" name="NumberBall"/>
          <p:cNvSpPr>
            <a:spLocks noChangeArrowheads="1"/>
          </p:cNvSpPr>
          <p:nvPr/>
        </p:nvSpPr>
        <p:spPr bwMode="gray">
          <a:xfrm>
            <a:off x="57150" y="56179"/>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smtClean="0">
                <a:latin typeface="Arial" pitchFamily="34" charset="0"/>
                <a:cs typeface="Arial" pitchFamily="34" charset="0"/>
              </a:rPr>
              <a:t>A</a:t>
            </a:r>
            <a:endParaRPr lang="en-AU" sz="1400" b="1" dirty="0">
              <a:latin typeface="Arial" pitchFamily="34" charset="0"/>
              <a:cs typeface="Arial" pitchFamily="34" charset="0"/>
            </a:endParaRPr>
          </a:p>
        </p:txBody>
      </p:sp>
      <p:sp>
        <p:nvSpPr>
          <p:cNvPr id="13" name="takeaway_box"/>
          <p:cNvSpPr>
            <a:spLocks noChangeArrowheads="1"/>
          </p:cNvSpPr>
          <p:nvPr/>
        </p:nvSpPr>
        <p:spPr bwMode="gray">
          <a:xfrm>
            <a:off x="1982788" y="5776913"/>
            <a:ext cx="5942012" cy="531812"/>
          </a:xfrm>
          <a:prstGeom prst="rect">
            <a:avLst/>
          </a:prstGeom>
          <a:solidFill>
            <a:schemeClr val="tx2"/>
          </a:solidFill>
          <a:ln w="9525" algn="ctr">
            <a:solidFill>
              <a:schemeClr val="tx2"/>
            </a:solidFill>
            <a:miter lim="800000"/>
            <a:headEnd type="none" w="lg" len="lg"/>
            <a:tailEnd type="none" w="lg" len="lg"/>
          </a:ln>
        </p:spPr>
        <p:txBody>
          <a:bodyPr anchor="ctr" anchorCtr="1"/>
          <a:lstStyle/>
          <a:p>
            <a:pPr algn="ctr"/>
            <a:r>
              <a:rPr lang="en-AU" sz="1600" b="1" dirty="0" smtClean="0">
                <a:solidFill>
                  <a:srgbClr val="FFFFFF"/>
                </a:solidFill>
                <a:latin typeface="Arial" pitchFamily="34" charset="0"/>
                <a:cs typeface="Arial" pitchFamily="34" charset="0"/>
              </a:rPr>
              <a:t>Melbourne is risking the "donut effect": a hollowing out of the city's cultural and creative buzz </a:t>
            </a:r>
            <a:endParaRPr lang="en-AU" sz="1600" b="1" dirty="0">
              <a:solidFill>
                <a:srgbClr val="FFFFFF"/>
              </a:solidFill>
              <a:latin typeface="Arial" pitchFamily="34" charset="0"/>
              <a:cs typeface="Arial" pitchFamily="34" charset="0"/>
            </a:endParaRPr>
          </a:p>
        </p:txBody>
      </p:sp>
      <p:sp>
        <p:nvSpPr>
          <p:cNvPr id="19"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smtClean="0">
                <a:solidFill>
                  <a:srgbClr val="000000"/>
                </a:solidFill>
                <a:latin typeface="Arial" pitchFamily="34" charset="0"/>
                <a:cs typeface="Arial" pitchFamily="34" charset="0"/>
              </a:rPr>
              <a:t>1. Includes houses in the Melbourne metropolitan area, which is the 31 of Victoria's 71 municipalities that are located closest to the Melbourne </a:t>
            </a:r>
            <a:r>
              <a:rPr lang="en-AU" sz="800" dirty="0" err="1" smtClean="0">
                <a:solidFill>
                  <a:srgbClr val="000000"/>
                </a:solidFill>
                <a:latin typeface="Arial" pitchFamily="34" charset="0"/>
                <a:cs typeface="Arial" pitchFamily="34" charset="0"/>
              </a:rPr>
              <a:t>CBD</a:t>
            </a:r>
            <a:endParaRPr lang="en-AU" sz="800" dirty="0" smtClean="0">
              <a:solidFill>
                <a:srgbClr val="000000"/>
              </a:solidFill>
              <a:latin typeface="Arial" pitchFamily="34" charset="0"/>
              <a:cs typeface="Arial" pitchFamily="34" charset="0"/>
            </a:endParaRPr>
          </a:p>
          <a:p>
            <a:pPr>
              <a:lnSpc>
                <a:spcPct val="90000"/>
              </a:lnSpc>
            </a:pPr>
            <a:r>
              <a:rPr lang="en-AU" sz="800" dirty="0" smtClean="0">
                <a:solidFill>
                  <a:srgbClr val="000000"/>
                </a:solidFill>
                <a:latin typeface="Arial" pitchFamily="34" charset="0"/>
                <a:cs typeface="Arial" pitchFamily="34" charset="0"/>
              </a:rPr>
              <a:t>Source: Domain Group; Interviews with Arts Agency </a:t>
            </a:r>
            <a:r>
              <a:rPr lang="en-AU" sz="800" dirty="0" err="1" smtClean="0">
                <a:solidFill>
                  <a:srgbClr val="000000"/>
                </a:solidFill>
                <a:latin typeface="Arial" pitchFamily="34" charset="0"/>
                <a:cs typeface="Arial" pitchFamily="34" charset="0"/>
              </a:rPr>
              <a:t>CEOs</a:t>
            </a:r>
            <a:r>
              <a:rPr lang="en-AU" sz="800" dirty="0" smtClean="0">
                <a:solidFill>
                  <a:srgbClr val="000000"/>
                </a:solidFill>
                <a:latin typeface="Arial" pitchFamily="34" charset="0"/>
                <a:cs typeface="Arial" pitchFamily="34" charset="0"/>
              </a:rPr>
              <a:t> and Chairs and Thought Leaders</a:t>
            </a:r>
            <a:endParaRPr lang="en-AU" sz="800" dirty="0">
              <a:solidFill>
                <a:srgbClr val="000000"/>
              </a:solidFill>
              <a:latin typeface="Arial" pitchFamily="34" charset="0"/>
              <a:cs typeface="Arial" pitchFamily="34" charset="0"/>
            </a:endParaRPr>
          </a:p>
        </p:txBody>
      </p:sp>
      <p:graphicFrame>
        <p:nvGraphicFramePr>
          <p:cNvPr id="22" name="Object 21"/>
          <p:cNvGraphicFramePr>
            <a:graphicFrameLocks noChangeAspect="1"/>
          </p:cNvGraphicFramePr>
          <p:nvPr>
            <p:custDataLst>
              <p:tags r:id="rId2"/>
            </p:custDataLst>
          </p:nvPr>
        </p:nvGraphicFramePr>
        <p:xfrm>
          <a:off x="380999" y="2171700"/>
          <a:ext cx="6143580" cy="3171825"/>
        </p:xfrm>
        <a:graphic>
          <a:graphicData uri="http://schemas.openxmlformats.org/presentationml/2006/ole">
            <mc:AlternateContent xmlns:mc="http://schemas.openxmlformats.org/markup-compatibility/2006">
              <mc:Choice xmlns:v="urn:schemas-microsoft-com:vml" Requires="v">
                <p:oleObj spid="_x0000_s1181029" name="Chart" r:id="rId39" imgW="6143580" imgH="3171825" progId="MSGraph.Chart.8">
                  <p:embed followColorScheme="full"/>
                </p:oleObj>
              </mc:Choice>
              <mc:Fallback>
                <p:oleObj name="Chart" r:id="rId39" imgW="6143580" imgH="3171825" progId="MSGraph.Chart.8">
                  <p:embed followColorScheme="full"/>
                  <p:pic>
                    <p:nvPicPr>
                      <p:cNvPr id="0" name="Picture 23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80999" y="2171700"/>
                        <a:ext cx="6143580" cy="317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6" name="Straight Connector 65"/>
          <p:cNvCxnSpPr/>
          <p:nvPr>
            <p:custDataLst>
              <p:tags r:id="rId3"/>
            </p:custDataLst>
          </p:nvPr>
        </p:nvCxnSpPr>
        <p:spPr bwMode="gray">
          <a:xfrm>
            <a:off x="871537" y="2578100"/>
            <a:ext cx="5210175" cy="0"/>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custDataLst>
              <p:tags r:id="rId4"/>
            </p:custDataLst>
          </p:nvPr>
        </p:nvCxnSpPr>
        <p:spPr bwMode="gray">
          <a:xfrm>
            <a:off x="6081712" y="2578100"/>
            <a:ext cx="0" cy="203200"/>
          </a:xfrm>
          <a:prstGeom prst="line">
            <a:avLst/>
          </a:prstGeom>
          <a:ln w="9525">
            <a:solidFill>
              <a:srgbClr val="808080"/>
            </a:solidFill>
            <a:headEnd type="none"/>
            <a:tailEnd type="stealth" w="lg" len="lg"/>
          </a:ln>
          <a:effectLst/>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custDataLst>
              <p:tags r:id="rId5"/>
            </p:custDataLst>
          </p:nvPr>
        </p:nvCxnSpPr>
        <p:spPr bwMode="gray">
          <a:xfrm flipV="1">
            <a:off x="871537" y="2578100"/>
            <a:ext cx="0" cy="803275"/>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26" name="Text Placeholder 3"/>
          <p:cNvSpPr>
            <a:spLocks noGrp="1"/>
          </p:cNvSpPr>
          <p:nvPr>
            <p:custDataLst>
              <p:tags r:id="rId6"/>
            </p:custDataLst>
          </p:nvPr>
        </p:nvSpPr>
        <p:spPr bwMode="gray">
          <a:xfrm>
            <a:off x="511175" y="2106612"/>
            <a:ext cx="1123950" cy="152400"/>
          </a:xfrm>
          <a:prstGeom prst="rect">
            <a:avLst/>
          </a:prstGeom>
          <a:noFill/>
          <a:effectLst/>
        </p:spPr>
        <p:txBody>
          <a:bodyPr vert="horz" wrap="none" lIns="0" tIns="0" rIns="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sz="1000" b="0" dirty="0" smtClean="0">
                <a:sym typeface="+mn-lt"/>
              </a:rPr>
              <a:t>Median price ($000)</a:t>
            </a:r>
            <a:endParaRPr lang="en-US" sz="1000" b="0" dirty="0">
              <a:sym typeface="+mn-lt"/>
            </a:endParaRPr>
          </a:p>
        </p:txBody>
      </p:sp>
      <p:sp>
        <p:nvSpPr>
          <p:cNvPr id="25" name="Text Placeholder 4"/>
          <p:cNvSpPr>
            <a:spLocks noGrp="1"/>
          </p:cNvSpPr>
          <p:nvPr>
            <p:custDataLst>
              <p:tags r:id="rId7"/>
            </p:custDataLst>
          </p:nvPr>
        </p:nvSpPr>
        <p:spPr bwMode="gray">
          <a:xfrm>
            <a:off x="5753100" y="2106612"/>
            <a:ext cx="641350" cy="152400"/>
          </a:xfrm>
          <a:prstGeom prst="rect">
            <a:avLst/>
          </a:prstGeom>
          <a:noFill/>
          <a:effectLst/>
        </p:spPr>
        <p:txBody>
          <a:bodyPr vert="horz" wrap="none" lIns="0" tIns="0" rIns="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spcBef>
                <a:spcPct val="0"/>
              </a:spcBef>
              <a:spcAft>
                <a:spcPct val="0"/>
              </a:spcAft>
            </a:pPr>
            <a:r>
              <a:rPr lang="en-US" sz="1000" b="0" dirty="0" smtClean="0">
                <a:sym typeface="+mn-lt"/>
              </a:rPr>
              <a:t>Growth (%)</a:t>
            </a:r>
            <a:endParaRPr lang="en-US" sz="1000" b="0" dirty="0">
              <a:sym typeface="+mn-lt"/>
            </a:endParaRPr>
          </a:p>
        </p:txBody>
      </p:sp>
      <p:sp>
        <p:nvSpPr>
          <p:cNvPr id="64" name="Text Placeholder 12"/>
          <p:cNvSpPr>
            <a:spLocks noGrp="1"/>
          </p:cNvSpPr>
          <p:nvPr>
            <p:custDataLst>
              <p:tags r:id="rId8"/>
            </p:custDataLst>
          </p:nvPr>
        </p:nvSpPr>
        <p:spPr bwMode="gray">
          <a:xfrm>
            <a:off x="3290887" y="2492375"/>
            <a:ext cx="373062" cy="173037"/>
          </a:xfrm>
          <a:prstGeom prst="ellipse">
            <a:avLst/>
          </a:prstGeom>
          <a:solidFill>
            <a:schemeClr val="accent1"/>
          </a:solidFill>
          <a:ln w="9525">
            <a:solidFill>
              <a:srgbClr val="808080"/>
            </a:solidFill>
          </a:ln>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3E6F6C9A-CA77-4A6F-B090-37D461CB7AB7}" type="datetime'''''''+''''''''''''''''''''''''''''''''''3''''''5''''%'''">
              <a:rPr lang="en-US" altLang="en-US" sz="800" smtClean="0">
                <a:sym typeface="+mn-lt"/>
              </a:rPr>
              <a:pPr marL="0" lvl="1" indent="0" algn="ctr">
                <a:spcBef>
                  <a:spcPct val="0"/>
                </a:spcBef>
                <a:spcAft>
                  <a:spcPct val="0"/>
                </a:spcAft>
                <a:buNone/>
              </a:pPr>
              <a:t>+35%</a:t>
            </a:fld>
            <a:endParaRPr lang="en-US" sz="800" dirty="0">
              <a:sym typeface="+mn-lt"/>
            </a:endParaRPr>
          </a:p>
        </p:txBody>
      </p:sp>
      <p:sp>
        <p:nvSpPr>
          <p:cNvPr id="48" name="Text Placeholder 31"/>
          <p:cNvSpPr>
            <a:spLocks noGrp="1"/>
          </p:cNvSpPr>
          <p:nvPr>
            <p:custDataLst>
              <p:tags r:id="rId9"/>
            </p:custDataLst>
          </p:nvPr>
        </p:nvSpPr>
        <p:spPr bwMode="gray">
          <a:xfrm>
            <a:off x="5992812" y="5197475"/>
            <a:ext cx="177800" cy="122237"/>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71785A4F-F068-4C64-841C-C8075BAB30C5}" type="datetime'''''''''''''''''''''''''''''J''''un'''''''''''''''''''''''">
              <a:rPr lang="en-US" altLang="en-US" sz="800" b="0" smtClean="0"/>
              <a:pPr algn="ctr">
                <a:spcBef>
                  <a:spcPct val="0"/>
                </a:spcBef>
                <a:spcAft>
                  <a:spcPct val="0"/>
                </a:spcAft>
              </a:pPr>
              <a:t>Jun</a:t>
            </a:fld>
            <a:endParaRPr lang="en-US" sz="800" b="0">
              <a:latin typeface="Arial"/>
              <a:sym typeface="Arial"/>
            </a:endParaRPr>
          </a:p>
        </p:txBody>
      </p:sp>
      <p:sp>
        <p:nvSpPr>
          <p:cNvPr id="47" name="Text Placeholder 30"/>
          <p:cNvSpPr>
            <a:spLocks noGrp="1"/>
          </p:cNvSpPr>
          <p:nvPr>
            <p:custDataLst>
              <p:tags r:id="rId10"/>
            </p:custDataLst>
          </p:nvPr>
        </p:nvSpPr>
        <p:spPr bwMode="gray">
          <a:xfrm>
            <a:off x="5759450" y="5197475"/>
            <a:ext cx="187325" cy="122237"/>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50C34CD4-01F9-48B3-B9DD-CACA3BBC39A5}" type="datetime'''''''''''M''''''''''''''a''''r'''''''''''''''''''''''''">
              <a:rPr lang="en-US" altLang="en-US" sz="800" b="0" smtClean="0"/>
              <a:pPr algn="ctr">
                <a:spcBef>
                  <a:spcPct val="0"/>
                </a:spcBef>
                <a:spcAft>
                  <a:spcPct val="0"/>
                </a:spcAft>
              </a:pPr>
              <a:t>Mar</a:t>
            </a:fld>
            <a:endParaRPr lang="en-US" sz="800" b="0">
              <a:latin typeface="Arial"/>
              <a:sym typeface="Arial"/>
            </a:endParaRPr>
          </a:p>
        </p:txBody>
      </p:sp>
      <p:sp>
        <p:nvSpPr>
          <p:cNvPr id="46" name="Text Placeholder 29"/>
          <p:cNvSpPr>
            <a:spLocks noGrp="1"/>
          </p:cNvSpPr>
          <p:nvPr>
            <p:custDataLst>
              <p:tags r:id="rId11"/>
            </p:custDataLst>
          </p:nvPr>
        </p:nvSpPr>
        <p:spPr bwMode="gray">
          <a:xfrm>
            <a:off x="5532437" y="5197475"/>
            <a:ext cx="193675" cy="122237"/>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A22266B7-15F7-4D40-885F-C0740AEF1C42}" type="datetime'''''''''''''''''''''''''''''''''D''''''''''''e''''c'''''''''''">
              <a:rPr lang="en-US" altLang="en-US" sz="800" b="0" smtClean="0"/>
              <a:pPr algn="ctr">
                <a:spcBef>
                  <a:spcPct val="0"/>
                </a:spcBef>
                <a:spcAft>
                  <a:spcPct val="0"/>
                </a:spcAft>
              </a:pPr>
              <a:t>Dec</a:t>
            </a:fld>
            <a:endParaRPr lang="en-US" sz="800" b="0">
              <a:latin typeface="Arial"/>
              <a:sym typeface="Arial"/>
            </a:endParaRPr>
          </a:p>
        </p:txBody>
      </p:sp>
      <p:sp>
        <p:nvSpPr>
          <p:cNvPr id="45" name="Text Placeholder 28"/>
          <p:cNvSpPr>
            <a:spLocks noGrp="1"/>
          </p:cNvSpPr>
          <p:nvPr>
            <p:custDataLst>
              <p:tags r:id="rId12"/>
            </p:custDataLst>
          </p:nvPr>
        </p:nvSpPr>
        <p:spPr bwMode="gray">
          <a:xfrm>
            <a:off x="5308600" y="5197475"/>
            <a:ext cx="195262" cy="122237"/>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A1D9F26B-3B8B-4A8A-B39F-36F62A5F63DA}" type="datetime'''''''''''''''''''''''''''S''e''''''''''p'''''''''''''''''''">
              <a:rPr lang="en-US" altLang="en-US" sz="800" b="0" smtClean="0"/>
              <a:pPr algn="ctr">
                <a:spcBef>
                  <a:spcPct val="0"/>
                </a:spcBef>
                <a:spcAft>
                  <a:spcPct val="0"/>
                </a:spcAft>
              </a:pPr>
              <a:t>Sep</a:t>
            </a:fld>
            <a:endParaRPr lang="en-US" sz="800" b="0">
              <a:latin typeface="Arial"/>
              <a:sym typeface="Arial"/>
            </a:endParaRPr>
          </a:p>
        </p:txBody>
      </p:sp>
      <p:sp>
        <p:nvSpPr>
          <p:cNvPr id="44" name="Text Placeholder 27"/>
          <p:cNvSpPr>
            <a:spLocks noGrp="1"/>
          </p:cNvSpPr>
          <p:nvPr>
            <p:custDataLst>
              <p:tags r:id="rId13"/>
            </p:custDataLst>
          </p:nvPr>
        </p:nvSpPr>
        <p:spPr bwMode="gray">
          <a:xfrm>
            <a:off x="5087937" y="5197475"/>
            <a:ext cx="177800" cy="122237"/>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56394E55-898A-48AB-8F2E-7F9BBFE230B4}" type="datetime'''''''''''''''J''''u''''''''''n'''''">
              <a:rPr lang="en-US" altLang="en-US" sz="800" b="0" smtClean="0"/>
              <a:pPr algn="ctr">
                <a:spcBef>
                  <a:spcPct val="0"/>
                </a:spcBef>
                <a:spcAft>
                  <a:spcPct val="0"/>
                </a:spcAft>
              </a:pPr>
              <a:t>Jun</a:t>
            </a:fld>
            <a:endParaRPr lang="en-US" sz="800" b="0">
              <a:latin typeface="Arial"/>
              <a:sym typeface="Arial"/>
            </a:endParaRPr>
          </a:p>
        </p:txBody>
      </p:sp>
      <p:sp>
        <p:nvSpPr>
          <p:cNvPr id="43" name="Text Placeholder 26"/>
          <p:cNvSpPr>
            <a:spLocks noGrp="1"/>
          </p:cNvSpPr>
          <p:nvPr>
            <p:custDataLst>
              <p:tags r:id="rId14"/>
            </p:custDataLst>
          </p:nvPr>
        </p:nvSpPr>
        <p:spPr bwMode="gray">
          <a:xfrm>
            <a:off x="4854575" y="5197475"/>
            <a:ext cx="187325" cy="122237"/>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4894AB14-F5DA-46AC-855C-038F93DBC103}" type="datetime'''''''''''''''''''M''''a''''r'''''''''''''''''''''''''''">
              <a:rPr lang="en-US" altLang="en-US" sz="800" b="0" smtClean="0"/>
              <a:pPr algn="ctr">
                <a:spcBef>
                  <a:spcPct val="0"/>
                </a:spcBef>
                <a:spcAft>
                  <a:spcPct val="0"/>
                </a:spcAft>
              </a:pPr>
              <a:t>Mar</a:t>
            </a:fld>
            <a:endParaRPr lang="en-US" sz="800" b="0">
              <a:latin typeface="Arial"/>
              <a:sym typeface="Arial"/>
            </a:endParaRPr>
          </a:p>
        </p:txBody>
      </p:sp>
      <p:sp>
        <p:nvSpPr>
          <p:cNvPr id="42" name="Text Placeholder 25"/>
          <p:cNvSpPr>
            <a:spLocks noGrp="1"/>
          </p:cNvSpPr>
          <p:nvPr>
            <p:custDataLst>
              <p:tags r:id="rId15"/>
            </p:custDataLst>
          </p:nvPr>
        </p:nvSpPr>
        <p:spPr bwMode="gray">
          <a:xfrm>
            <a:off x="4622800" y="5197475"/>
            <a:ext cx="193675" cy="122237"/>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BED46604-1AEA-45AC-B280-4B79E406D65C}" type="datetime'D''e''''''''''''''''''''''''c'''''''''''">
              <a:rPr lang="en-US" altLang="en-US" sz="800" b="0" smtClean="0"/>
              <a:pPr algn="ctr">
                <a:spcBef>
                  <a:spcPct val="0"/>
                </a:spcBef>
                <a:spcAft>
                  <a:spcPct val="0"/>
                </a:spcAft>
              </a:pPr>
              <a:t>Dec</a:t>
            </a:fld>
            <a:endParaRPr lang="en-US" sz="800" b="0">
              <a:latin typeface="Arial"/>
              <a:sym typeface="Arial"/>
            </a:endParaRPr>
          </a:p>
        </p:txBody>
      </p:sp>
      <p:sp>
        <p:nvSpPr>
          <p:cNvPr id="41" name="Text Placeholder 24"/>
          <p:cNvSpPr>
            <a:spLocks noGrp="1"/>
          </p:cNvSpPr>
          <p:nvPr>
            <p:custDataLst>
              <p:tags r:id="rId16"/>
            </p:custDataLst>
          </p:nvPr>
        </p:nvSpPr>
        <p:spPr bwMode="gray">
          <a:xfrm>
            <a:off x="4398962" y="5197475"/>
            <a:ext cx="195262" cy="122237"/>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BC7B51C2-81B4-4D0A-800A-284426B7B446}" type="datetime'''''''S''''''''''''''''''''''''e''''''''p'''''''">
              <a:rPr lang="en-US" altLang="en-US" sz="800" b="0" smtClean="0"/>
              <a:pPr algn="ctr">
                <a:spcBef>
                  <a:spcPct val="0"/>
                </a:spcBef>
                <a:spcAft>
                  <a:spcPct val="0"/>
                </a:spcAft>
              </a:pPr>
              <a:t>Sep</a:t>
            </a:fld>
            <a:endParaRPr lang="en-US" sz="800" b="0">
              <a:latin typeface="Arial"/>
              <a:sym typeface="Arial"/>
            </a:endParaRPr>
          </a:p>
        </p:txBody>
      </p:sp>
      <p:sp>
        <p:nvSpPr>
          <p:cNvPr id="40" name="Text Placeholder 23"/>
          <p:cNvSpPr>
            <a:spLocks noGrp="1"/>
          </p:cNvSpPr>
          <p:nvPr>
            <p:custDataLst>
              <p:tags r:id="rId17"/>
            </p:custDataLst>
          </p:nvPr>
        </p:nvSpPr>
        <p:spPr bwMode="gray">
          <a:xfrm>
            <a:off x="4183062" y="5197475"/>
            <a:ext cx="177800" cy="122237"/>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9B896112-241E-4473-8EE6-995DD046852D}" type="datetime'''J''''''''''u''''''''''n'''''''">
              <a:rPr lang="en-US" altLang="en-US" sz="800" b="0" smtClean="0"/>
              <a:pPr algn="ctr">
                <a:spcBef>
                  <a:spcPct val="0"/>
                </a:spcBef>
                <a:spcAft>
                  <a:spcPct val="0"/>
                </a:spcAft>
              </a:pPr>
              <a:t>Jun</a:t>
            </a:fld>
            <a:endParaRPr lang="en-US" sz="800" b="0">
              <a:latin typeface="Arial"/>
              <a:sym typeface="Arial"/>
            </a:endParaRPr>
          </a:p>
        </p:txBody>
      </p:sp>
      <p:sp>
        <p:nvSpPr>
          <p:cNvPr id="39" name="Text Placeholder 22"/>
          <p:cNvSpPr>
            <a:spLocks noGrp="1"/>
          </p:cNvSpPr>
          <p:nvPr>
            <p:custDataLst>
              <p:tags r:id="rId18"/>
            </p:custDataLst>
          </p:nvPr>
        </p:nvSpPr>
        <p:spPr bwMode="gray">
          <a:xfrm>
            <a:off x="3949700" y="5197475"/>
            <a:ext cx="187325" cy="122237"/>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76828C64-E758-4C36-B9CD-1B132A596107}" type="datetime'''''M''''a''''''''''''''''''''r'''">
              <a:rPr lang="en-US" altLang="en-US" sz="800" b="0" smtClean="0"/>
              <a:pPr algn="ctr">
                <a:spcBef>
                  <a:spcPct val="0"/>
                </a:spcBef>
                <a:spcAft>
                  <a:spcPct val="0"/>
                </a:spcAft>
              </a:pPr>
              <a:t>Mar</a:t>
            </a:fld>
            <a:endParaRPr lang="en-US" sz="800" b="0">
              <a:latin typeface="Arial"/>
              <a:sym typeface="Arial"/>
            </a:endParaRPr>
          </a:p>
        </p:txBody>
      </p:sp>
      <p:sp>
        <p:nvSpPr>
          <p:cNvPr id="38" name="Text Placeholder 21"/>
          <p:cNvSpPr>
            <a:spLocks noGrp="1"/>
          </p:cNvSpPr>
          <p:nvPr>
            <p:custDataLst>
              <p:tags r:id="rId19"/>
            </p:custDataLst>
          </p:nvPr>
        </p:nvSpPr>
        <p:spPr bwMode="gray">
          <a:xfrm>
            <a:off x="3717925" y="5197475"/>
            <a:ext cx="193675" cy="122237"/>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A7C0073E-3462-4874-AA81-320B0C38320E}" type="datetime'''''''''''''''''''''D''''''''''''''''''''ec'''''''''''''''''''">
              <a:rPr lang="en-US" altLang="en-US" sz="800" b="0" smtClean="0"/>
              <a:pPr algn="ctr">
                <a:spcBef>
                  <a:spcPct val="0"/>
                </a:spcBef>
                <a:spcAft>
                  <a:spcPct val="0"/>
                </a:spcAft>
              </a:pPr>
              <a:t>Dec</a:t>
            </a:fld>
            <a:endParaRPr lang="en-US" sz="800" b="0">
              <a:latin typeface="Arial"/>
              <a:sym typeface="Arial"/>
            </a:endParaRPr>
          </a:p>
        </p:txBody>
      </p:sp>
      <p:sp>
        <p:nvSpPr>
          <p:cNvPr id="37" name="Text Placeholder 20"/>
          <p:cNvSpPr>
            <a:spLocks noGrp="1"/>
          </p:cNvSpPr>
          <p:nvPr>
            <p:custDataLst>
              <p:tags r:id="rId20"/>
            </p:custDataLst>
          </p:nvPr>
        </p:nvSpPr>
        <p:spPr bwMode="gray">
          <a:xfrm>
            <a:off x="3494087" y="5197475"/>
            <a:ext cx="195262" cy="122237"/>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A65BDCDE-BC1A-46E8-90ED-61D3F3B8AC80}" type="datetime'''''''''''S''''''''''''''''''''''''''''e''''p'''''''">
              <a:rPr lang="en-US" altLang="en-US" sz="800" b="0" smtClean="0"/>
              <a:pPr algn="ctr">
                <a:spcBef>
                  <a:spcPct val="0"/>
                </a:spcBef>
                <a:spcAft>
                  <a:spcPct val="0"/>
                </a:spcAft>
              </a:pPr>
              <a:t>Sep</a:t>
            </a:fld>
            <a:endParaRPr lang="en-US" sz="800" b="0">
              <a:latin typeface="Arial"/>
              <a:sym typeface="Arial"/>
            </a:endParaRPr>
          </a:p>
        </p:txBody>
      </p:sp>
      <p:sp>
        <p:nvSpPr>
          <p:cNvPr id="36" name="Text Placeholder 19"/>
          <p:cNvSpPr>
            <a:spLocks noGrp="1"/>
          </p:cNvSpPr>
          <p:nvPr>
            <p:custDataLst>
              <p:tags r:id="rId21"/>
            </p:custDataLst>
          </p:nvPr>
        </p:nvSpPr>
        <p:spPr bwMode="gray">
          <a:xfrm>
            <a:off x="3278187" y="5197475"/>
            <a:ext cx="177800" cy="122237"/>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65EF5653-A6D3-4536-8A1D-329FF5A2CAC9}" type="datetime'''''''''''J''''''''''''''''u''''''n'''''''''''''''''''''''''">
              <a:rPr lang="en-US" altLang="en-US" sz="800" b="0" smtClean="0"/>
              <a:pPr algn="ctr">
                <a:spcBef>
                  <a:spcPct val="0"/>
                </a:spcBef>
                <a:spcAft>
                  <a:spcPct val="0"/>
                </a:spcAft>
              </a:pPr>
              <a:t>Jun</a:t>
            </a:fld>
            <a:endParaRPr lang="en-US" sz="800" b="0">
              <a:latin typeface="Arial"/>
              <a:sym typeface="Arial"/>
            </a:endParaRPr>
          </a:p>
        </p:txBody>
      </p:sp>
      <p:sp>
        <p:nvSpPr>
          <p:cNvPr id="35" name="Text Placeholder 18"/>
          <p:cNvSpPr>
            <a:spLocks noGrp="1"/>
          </p:cNvSpPr>
          <p:nvPr>
            <p:custDataLst>
              <p:tags r:id="rId22"/>
            </p:custDataLst>
          </p:nvPr>
        </p:nvSpPr>
        <p:spPr bwMode="gray">
          <a:xfrm>
            <a:off x="3044825" y="5197475"/>
            <a:ext cx="187325" cy="122237"/>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DC0BDB7D-0F68-479D-A3B0-3DDB453E69E4}" type="datetime'''''''''M''''a''''r'''''''''''''''">
              <a:rPr lang="en-US" altLang="en-US" sz="800" b="0" smtClean="0"/>
              <a:pPr algn="ctr">
                <a:spcBef>
                  <a:spcPct val="0"/>
                </a:spcBef>
                <a:spcAft>
                  <a:spcPct val="0"/>
                </a:spcAft>
              </a:pPr>
              <a:t>Mar</a:t>
            </a:fld>
            <a:endParaRPr lang="en-US" sz="800" b="0">
              <a:latin typeface="Arial"/>
              <a:sym typeface="Arial"/>
            </a:endParaRPr>
          </a:p>
        </p:txBody>
      </p:sp>
      <p:sp>
        <p:nvSpPr>
          <p:cNvPr id="34" name="Text Placeholder 17"/>
          <p:cNvSpPr>
            <a:spLocks noGrp="1"/>
          </p:cNvSpPr>
          <p:nvPr>
            <p:custDataLst>
              <p:tags r:id="rId23"/>
            </p:custDataLst>
          </p:nvPr>
        </p:nvSpPr>
        <p:spPr bwMode="gray">
          <a:xfrm>
            <a:off x="2813050" y="5197475"/>
            <a:ext cx="193675" cy="122237"/>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15F21857-FE5B-4D02-A595-D065866E89A5}" type="datetime'''''''D''''e''''''''''''''''''''''''''''''''''''''c'''''''''''">
              <a:rPr lang="en-US" altLang="en-US" sz="800" b="0" smtClean="0"/>
              <a:pPr algn="ctr">
                <a:spcBef>
                  <a:spcPct val="0"/>
                </a:spcBef>
                <a:spcAft>
                  <a:spcPct val="0"/>
                </a:spcAft>
              </a:pPr>
              <a:t>Dec</a:t>
            </a:fld>
            <a:endParaRPr lang="en-US" sz="800" b="0">
              <a:latin typeface="Arial"/>
              <a:sym typeface="Arial"/>
            </a:endParaRPr>
          </a:p>
        </p:txBody>
      </p:sp>
      <p:sp>
        <p:nvSpPr>
          <p:cNvPr id="33" name="Text Placeholder 16"/>
          <p:cNvSpPr>
            <a:spLocks noGrp="1"/>
          </p:cNvSpPr>
          <p:nvPr>
            <p:custDataLst>
              <p:tags r:id="rId24"/>
            </p:custDataLst>
          </p:nvPr>
        </p:nvSpPr>
        <p:spPr bwMode="gray">
          <a:xfrm>
            <a:off x="2584450" y="5197475"/>
            <a:ext cx="195262" cy="122237"/>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B15E3440-D8F1-4DE2-A25D-88D271CAD249}" type="datetime'''''''''''S''''''''e''''''''''''''''''''''''p'''''''''''''">
              <a:rPr lang="en-US" altLang="en-US" sz="800" b="0" smtClean="0"/>
              <a:pPr algn="ctr">
                <a:spcBef>
                  <a:spcPct val="0"/>
                </a:spcBef>
                <a:spcAft>
                  <a:spcPct val="0"/>
                </a:spcAft>
              </a:pPr>
              <a:t>Sep</a:t>
            </a:fld>
            <a:endParaRPr lang="en-US" sz="800" b="0">
              <a:latin typeface="Arial"/>
              <a:sym typeface="Arial"/>
            </a:endParaRPr>
          </a:p>
        </p:txBody>
      </p:sp>
      <p:sp>
        <p:nvSpPr>
          <p:cNvPr id="32" name="Text Placeholder 15"/>
          <p:cNvSpPr>
            <a:spLocks noGrp="1"/>
          </p:cNvSpPr>
          <p:nvPr>
            <p:custDataLst>
              <p:tags r:id="rId25"/>
            </p:custDataLst>
          </p:nvPr>
        </p:nvSpPr>
        <p:spPr bwMode="gray">
          <a:xfrm>
            <a:off x="2368550" y="5197475"/>
            <a:ext cx="177800" cy="122237"/>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DCC5EB05-C52B-483A-A250-EDCAC438BB5F}" type="datetime'''''''''''''''''''''''''''''''J''u''''''''''n'''">
              <a:rPr lang="en-US" altLang="en-US" sz="800" b="0" smtClean="0"/>
              <a:pPr algn="ctr">
                <a:spcBef>
                  <a:spcPct val="0"/>
                </a:spcBef>
                <a:spcAft>
                  <a:spcPct val="0"/>
                </a:spcAft>
              </a:pPr>
              <a:t>Jun</a:t>
            </a:fld>
            <a:endParaRPr lang="en-US" sz="800" b="0">
              <a:latin typeface="Arial"/>
              <a:sym typeface="Arial"/>
            </a:endParaRPr>
          </a:p>
        </p:txBody>
      </p:sp>
      <p:sp>
        <p:nvSpPr>
          <p:cNvPr id="23" name="Text Placeholder 14"/>
          <p:cNvSpPr>
            <a:spLocks noGrp="1"/>
          </p:cNvSpPr>
          <p:nvPr>
            <p:custDataLst>
              <p:tags r:id="rId26"/>
            </p:custDataLst>
          </p:nvPr>
        </p:nvSpPr>
        <p:spPr bwMode="gray">
          <a:xfrm>
            <a:off x="2139950" y="5197475"/>
            <a:ext cx="187325" cy="122237"/>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983B6EC1-41FA-4676-87E4-06E1470B2FB4}" type="datetime'''''''''''''''M''''''''''''ar'''''''''">
              <a:rPr lang="en-US" altLang="en-US" sz="800" b="0" smtClean="0"/>
              <a:pPr algn="ctr">
                <a:spcBef>
                  <a:spcPct val="0"/>
                </a:spcBef>
                <a:spcAft>
                  <a:spcPct val="0"/>
                </a:spcAft>
              </a:pPr>
              <a:t>Mar</a:t>
            </a:fld>
            <a:endParaRPr lang="en-US" sz="800" b="0">
              <a:latin typeface="Arial"/>
              <a:sym typeface="Arial"/>
            </a:endParaRPr>
          </a:p>
        </p:txBody>
      </p:sp>
      <p:sp>
        <p:nvSpPr>
          <p:cNvPr id="31" name="Text Placeholder 13"/>
          <p:cNvSpPr>
            <a:spLocks noGrp="1"/>
          </p:cNvSpPr>
          <p:nvPr>
            <p:custDataLst>
              <p:tags r:id="rId27"/>
            </p:custDataLst>
          </p:nvPr>
        </p:nvSpPr>
        <p:spPr bwMode="gray">
          <a:xfrm>
            <a:off x="1908175" y="5197475"/>
            <a:ext cx="193675" cy="122237"/>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AA9BFC7D-997E-4232-A27E-277429F3A799}" type="datetime'''''''''''De''''''''c'''''''''''''''''''''''''''''''''''">
              <a:rPr lang="en-US" altLang="en-US" sz="800" b="0" smtClean="0"/>
              <a:pPr algn="ctr">
                <a:spcBef>
                  <a:spcPct val="0"/>
                </a:spcBef>
                <a:spcAft>
                  <a:spcPct val="0"/>
                </a:spcAft>
              </a:pPr>
              <a:t>Dec</a:t>
            </a:fld>
            <a:endParaRPr lang="en-US" sz="800" b="0">
              <a:latin typeface="Arial"/>
              <a:sym typeface="Arial"/>
            </a:endParaRPr>
          </a:p>
        </p:txBody>
      </p:sp>
      <p:sp>
        <p:nvSpPr>
          <p:cNvPr id="29" name="Text Placeholder 12"/>
          <p:cNvSpPr>
            <a:spLocks noGrp="1"/>
          </p:cNvSpPr>
          <p:nvPr>
            <p:custDataLst>
              <p:tags r:id="rId28"/>
            </p:custDataLst>
          </p:nvPr>
        </p:nvSpPr>
        <p:spPr bwMode="gray">
          <a:xfrm>
            <a:off x="1679575" y="5197475"/>
            <a:ext cx="195262" cy="122237"/>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B800CFF6-CA95-4FD7-807A-653D8D9980F6}" type="datetime'''''''''''''''''''''''''''''S''''''e''''''''p'''">
              <a:rPr lang="en-US" altLang="en-US" sz="800" b="0" smtClean="0"/>
              <a:pPr algn="ctr">
                <a:spcBef>
                  <a:spcPct val="0"/>
                </a:spcBef>
                <a:spcAft>
                  <a:spcPct val="0"/>
                </a:spcAft>
              </a:pPr>
              <a:t>Sep</a:t>
            </a:fld>
            <a:endParaRPr lang="en-US" sz="800" b="0">
              <a:latin typeface="Arial"/>
              <a:sym typeface="Arial"/>
            </a:endParaRPr>
          </a:p>
        </p:txBody>
      </p:sp>
      <p:sp>
        <p:nvSpPr>
          <p:cNvPr id="30" name="Text Placeholder 11"/>
          <p:cNvSpPr>
            <a:spLocks noGrp="1"/>
          </p:cNvSpPr>
          <p:nvPr>
            <p:custDataLst>
              <p:tags r:id="rId29"/>
            </p:custDataLst>
          </p:nvPr>
        </p:nvSpPr>
        <p:spPr bwMode="gray">
          <a:xfrm>
            <a:off x="1458912" y="5197475"/>
            <a:ext cx="177800" cy="122237"/>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96109FCB-B500-4BF3-A90B-45697DC04014}" type="datetime'''''''''J''''''u''''''''''''''''''''''''''''''''''n'''''''''">
              <a:rPr lang="en-US" altLang="en-US" sz="800" b="0" smtClean="0"/>
              <a:pPr algn="ctr">
                <a:spcBef>
                  <a:spcPct val="0"/>
                </a:spcBef>
                <a:spcAft>
                  <a:spcPct val="0"/>
                </a:spcAft>
              </a:pPr>
              <a:t>Jun</a:t>
            </a:fld>
            <a:endParaRPr lang="en-US" sz="800" b="0">
              <a:latin typeface="Arial"/>
              <a:sym typeface="Arial"/>
            </a:endParaRPr>
          </a:p>
        </p:txBody>
      </p:sp>
      <p:sp>
        <p:nvSpPr>
          <p:cNvPr id="24" name="Text Placeholder 7"/>
          <p:cNvSpPr>
            <a:spLocks noGrp="1"/>
          </p:cNvSpPr>
          <p:nvPr>
            <p:custDataLst>
              <p:tags r:id="rId30"/>
            </p:custDataLst>
          </p:nvPr>
        </p:nvSpPr>
        <p:spPr bwMode="gray">
          <a:xfrm>
            <a:off x="1230312" y="5197475"/>
            <a:ext cx="187325" cy="122237"/>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43FFE3F2-E709-410E-88D6-47A48233385B}" type="datetime'''''''''''''''M''''''''''''''''''''''''''a''''''''r'">
              <a:rPr lang="en-US" altLang="en-US" sz="800" b="0" smtClean="0"/>
              <a:pPr algn="ctr">
                <a:spcBef>
                  <a:spcPct val="0"/>
                </a:spcBef>
                <a:spcAft>
                  <a:spcPct val="0"/>
                </a:spcAft>
              </a:pPr>
              <a:t>Mar</a:t>
            </a:fld>
            <a:endParaRPr lang="en-US" sz="800" b="0">
              <a:sym typeface="+mn-lt"/>
            </a:endParaRPr>
          </a:p>
        </p:txBody>
      </p:sp>
      <p:sp>
        <p:nvSpPr>
          <p:cNvPr id="28" name="Text Placeholder 6"/>
          <p:cNvSpPr>
            <a:spLocks noGrp="1"/>
          </p:cNvSpPr>
          <p:nvPr>
            <p:custDataLst>
              <p:tags r:id="rId31"/>
            </p:custDataLst>
          </p:nvPr>
        </p:nvSpPr>
        <p:spPr bwMode="gray">
          <a:xfrm>
            <a:off x="1003300" y="5197475"/>
            <a:ext cx="193675" cy="122237"/>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A0C9724A-AC73-4CFB-A3D8-A06551501A78}" type="datetime'D''''''''''''''''''''''''''''''e''''''''''c'''''''">
              <a:rPr lang="en-US" altLang="en-US" sz="800" b="0" smtClean="0"/>
              <a:pPr algn="ctr">
                <a:spcBef>
                  <a:spcPct val="0"/>
                </a:spcBef>
                <a:spcAft>
                  <a:spcPct val="0"/>
                </a:spcAft>
              </a:pPr>
              <a:t>Dec</a:t>
            </a:fld>
            <a:endParaRPr lang="en-US" sz="800" b="0">
              <a:sym typeface="+mn-lt"/>
            </a:endParaRPr>
          </a:p>
        </p:txBody>
      </p:sp>
      <p:sp>
        <p:nvSpPr>
          <p:cNvPr id="27" name="Text Placeholder 5"/>
          <p:cNvSpPr>
            <a:spLocks noGrp="1"/>
          </p:cNvSpPr>
          <p:nvPr>
            <p:custDataLst>
              <p:tags r:id="rId32"/>
            </p:custDataLst>
          </p:nvPr>
        </p:nvSpPr>
        <p:spPr bwMode="gray">
          <a:xfrm>
            <a:off x="774700" y="5197475"/>
            <a:ext cx="195262" cy="122237"/>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D47500DE-383F-437A-8BCA-6796A4F75BA1}" type="datetime'''''''''''S''''''''''e''''p'''''''''''">
              <a:rPr lang="en-US" altLang="en-US" sz="800" b="0" smtClean="0"/>
              <a:pPr algn="ctr">
                <a:spcBef>
                  <a:spcPct val="0"/>
                </a:spcBef>
                <a:spcAft>
                  <a:spcPct val="0"/>
                </a:spcAft>
              </a:pPr>
              <a:t>Sep</a:t>
            </a:fld>
            <a:endParaRPr lang="en-US" sz="800" b="0">
              <a:sym typeface="+mn-lt"/>
            </a:endParaRPr>
          </a:p>
        </p:txBody>
      </p:sp>
      <p:sp>
        <p:nvSpPr>
          <p:cNvPr id="50" name="Rectangle 49"/>
          <p:cNvSpPr/>
          <p:nvPr>
            <p:custDataLst>
              <p:tags r:id="rId33"/>
            </p:custDataLst>
          </p:nvPr>
        </p:nvSpPr>
        <p:spPr bwMode="gray">
          <a:xfrm>
            <a:off x="674687" y="6162675"/>
            <a:ext cx="142875" cy="106362"/>
          </a:xfrm>
          <a:prstGeom prst="rect">
            <a:avLst/>
          </a:prstGeom>
          <a:solidFill>
            <a:schemeClr val="hlink"/>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cxnSp>
        <p:nvCxnSpPr>
          <p:cNvPr id="49" name="Straight Connector 48"/>
          <p:cNvCxnSpPr/>
          <p:nvPr>
            <p:custDataLst>
              <p:tags r:id="rId34"/>
            </p:custDataLst>
          </p:nvPr>
        </p:nvCxnSpPr>
        <p:spPr bwMode="gray">
          <a:xfrm>
            <a:off x="531812" y="6042025"/>
            <a:ext cx="285750" cy="0"/>
          </a:xfrm>
          <a:prstGeom prst="line">
            <a:avLst/>
          </a:prstGeom>
          <a:ln w="9525">
            <a:solidFill>
              <a:srgbClr val="000000"/>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51" name="Isosceles Triangle 50"/>
          <p:cNvSpPr/>
          <p:nvPr>
            <p:custDataLst>
              <p:tags r:id="rId35"/>
            </p:custDataLst>
          </p:nvPr>
        </p:nvSpPr>
        <p:spPr bwMode="gray">
          <a:xfrm>
            <a:off x="655637" y="6022975"/>
            <a:ext cx="38100" cy="38100"/>
          </a:xfrm>
          <a:prstGeom prst="triangle">
            <a:avLst/>
          </a:prstGeom>
          <a:solidFill>
            <a:srgbClr val="000000"/>
          </a:solidFill>
          <a:ln w="9525">
            <a:solidFill>
              <a:srgbClr val="00000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53" name="Text Placeholder 9"/>
          <p:cNvSpPr>
            <a:spLocks noGrp="1"/>
          </p:cNvSpPr>
          <p:nvPr>
            <p:custDataLst>
              <p:tags r:id="rId36"/>
            </p:custDataLst>
          </p:nvPr>
        </p:nvSpPr>
        <p:spPr bwMode="gray">
          <a:xfrm>
            <a:off x="868362" y="5986462"/>
            <a:ext cx="328612" cy="122237"/>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fld id="{01907518-8C0E-446C-9D9D-B85AB2E399D0}" type="datetime'''G''''''''''''''''r''''''o''w''''''''''''''''th'''''''''''">
              <a:rPr lang="en-US" altLang="en-US" sz="800" b="0" smtClean="0"/>
              <a:pPr>
                <a:spcBef>
                  <a:spcPct val="0"/>
                </a:spcBef>
                <a:spcAft>
                  <a:spcPct val="0"/>
                </a:spcAft>
              </a:pPr>
              <a:t>Growth</a:t>
            </a:fld>
            <a:endParaRPr lang="en-US" sz="800" b="0">
              <a:sym typeface="+mn-lt"/>
            </a:endParaRPr>
          </a:p>
        </p:txBody>
      </p:sp>
      <p:sp>
        <p:nvSpPr>
          <p:cNvPr id="52" name="Text Placeholder 10"/>
          <p:cNvSpPr>
            <a:spLocks noGrp="1"/>
          </p:cNvSpPr>
          <p:nvPr>
            <p:custDataLst>
              <p:tags r:id="rId37"/>
            </p:custDataLst>
          </p:nvPr>
        </p:nvSpPr>
        <p:spPr bwMode="gray">
          <a:xfrm>
            <a:off x="868362" y="6159500"/>
            <a:ext cx="584200" cy="122237"/>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fld id="{5D889BF5-3990-470E-84FD-B883328D8D57}" type="datetime'Med''i''''''''''a''''''''''n p''''r''''''''i''c''e'''">
              <a:rPr lang="en-US" altLang="en-US" sz="800" b="0" smtClean="0"/>
              <a:pPr>
                <a:spcBef>
                  <a:spcPct val="0"/>
                </a:spcBef>
                <a:spcAft>
                  <a:spcPct val="0"/>
                </a:spcAft>
              </a:pPr>
              <a:t>Median price</a:t>
            </a:fld>
            <a:endParaRPr lang="en-US" sz="800" b="0" dirty="0">
              <a:latin typeface="Arial"/>
              <a:sym typeface="Arial"/>
            </a:endParaRPr>
          </a:p>
        </p:txBody>
      </p:sp>
      <p:sp>
        <p:nvSpPr>
          <p:cNvPr id="56" name="TextBox 55"/>
          <p:cNvSpPr txBox="1"/>
          <p:nvPr/>
        </p:nvSpPr>
        <p:spPr>
          <a:xfrm>
            <a:off x="1177533" y="5432425"/>
            <a:ext cx="500063" cy="153888"/>
          </a:xfrm>
          <a:prstGeom prst="rect">
            <a:avLst/>
          </a:prstGeom>
          <a:noFill/>
        </p:spPr>
        <p:txBody>
          <a:bodyPr wrap="square" lIns="0" tIns="0" rIns="0" bIns="0" rtlCol="0" anchor="t">
            <a:spAutoFit/>
          </a:bodyPr>
          <a:lstStyle/>
          <a:p>
            <a:pPr algn="ctr"/>
            <a:r>
              <a:rPr lang="en-US" sz="1000" dirty="0" smtClean="0">
                <a:solidFill>
                  <a:srgbClr val="000000"/>
                </a:solidFill>
                <a:latin typeface="Arial" pitchFamily="34" charset="0"/>
                <a:cs typeface="Arial" pitchFamily="34" charset="0"/>
              </a:rPr>
              <a:t>2010</a:t>
            </a:r>
          </a:p>
        </p:txBody>
      </p:sp>
      <p:sp>
        <p:nvSpPr>
          <p:cNvPr id="57" name="TextBox 56"/>
          <p:cNvSpPr txBox="1"/>
          <p:nvPr/>
        </p:nvSpPr>
        <p:spPr>
          <a:xfrm>
            <a:off x="2101987" y="5432425"/>
            <a:ext cx="500063" cy="153888"/>
          </a:xfrm>
          <a:prstGeom prst="rect">
            <a:avLst/>
          </a:prstGeom>
          <a:noFill/>
        </p:spPr>
        <p:txBody>
          <a:bodyPr wrap="square" lIns="0" tIns="0" rIns="0" bIns="0" rtlCol="0" anchor="t">
            <a:spAutoFit/>
          </a:bodyPr>
          <a:lstStyle/>
          <a:p>
            <a:pPr algn="ctr"/>
            <a:r>
              <a:rPr lang="en-US" sz="1000" dirty="0" smtClean="0">
                <a:solidFill>
                  <a:srgbClr val="000000"/>
                </a:solidFill>
                <a:latin typeface="Arial" pitchFamily="34" charset="0"/>
                <a:cs typeface="Arial" pitchFamily="34" charset="0"/>
              </a:rPr>
              <a:t>2011</a:t>
            </a:r>
          </a:p>
        </p:txBody>
      </p:sp>
      <p:sp>
        <p:nvSpPr>
          <p:cNvPr id="58" name="TextBox 57"/>
          <p:cNvSpPr txBox="1"/>
          <p:nvPr/>
        </p:nvSpPr>
        <p:spPr>
          <a:xfrm>
            <a:off x="3014537" y="5432425"/>
            <a:ext cx="500063" cy="153888"/>
          </a:xfrm>
          <a:prstGeom prst="rect">
            <a:avLst/>
          </a:prstGeom>
          <a:noFill/>
        </p:spPr>
        <p:txBody>
          <a:bodyPr wrap="square" lIns="0" tIns="0" rIns="0" bIns="0" rtlCol="0" anchor="t">
            <a:spAutoFit/>
          </a:bodyPr>
          <a:lstStyle/>
          <a:p>
            <a:pPr algn="ctr"/>
            <a:r>
              <a:rPr lang="en-US" sz="1000" dirty="0" smtClean="0">
                <a:solidFill>
                  <a:srgbClr val="000000"/>
                </a:solidFill>
                <a:latin typeface="Arial" pitchFamily="34" charset="0"/>
                <a:cs typeface="Arial" pitchFamily="34" charset="0"/>
              </a:rPr>
              <a:t>2012</a:t>
            </a:r>
          </a:p>
        </p:txBody>
      </p:sp>
      <p:sp>
        <p:nvSpPr>
          <p:cNvPr id="59" name="TextBox 58"/>
          <p:cNvSpPr txBox="1"/>
          <p:nvPr/>
        </p:nvSpPr>
        <p:spPr>
          <a:xfrm>
            <a:off x="3962712" y="5432425"/>
            <a:ext cx="500063" cy="153888"/>
          </a:xfrm>
          <a:prstGeom prst="rect">
            <a:avLst/>
          </a:prstGeom>
          <a:noFill/>
        </p:spPr>
        <p:txBody>
          <a:bodyPr wrap="square" lIns="0" tIns="0" rIns="0" bIns="0" rtlCol="0" anchor="t">
            <a:spAutoFit/>
          </a:bodyPr>
          <a:lstStyle/>
          <a:p>
            <a:pPr algn="ctr"/>
            <a:r>
              <a:rPr lang="en-US" sz="1000" dirty="0" smtClean="0">
                <a:solidFill>
                  <a:srgbClr val="000000"/>
                </a:solidFill>
                <a:latin typeface="Arial" pitchFamily="34" charset="0"/>
                <a:cs typeface="Arial" pitchFamily="34" charset="0"/>
              </a:rPr>
              <a:t>2013</a:t>
            </a:r>
          </a:p>
        </p:txBody>
      </p:sp>
      <p:sp>
        <p:nvSpPr>
          <p:cNvPr id="60" name="TextBox 59"/>
          <p:cNvSpPr txBox="1"/>
          <p:nvPr/>
        </p:nvSpPr>
        <p:spPr>
          <a:xfrm>
            <a:off x="4863387" y="5432425"/>
            <a:ext cx="500063" cy="153888"/>
          </a:xfrm>
          <a:prstGeom prst="rect">
            <a:avLst/>
          </a:prstGeom>
          <a:noFill/>
        </p:spPr>
        <p:txBody>
          <a:bodyPr wrap="square" lIns="0" tIns="0" rIns="0" bIns="0" rtlCol="0" anchor="t">
            <a:spAutoFit/>
          </a:bodyPr>
          <a:lstStyle/>
          <a:p>
            <a:pPr algn="ctr"/>
            <a:r>
              <a:rPr lang="en-US" sz="1000" dirty="0" smtClean="0">
                <a:solidFill>
                  <a:srgbClr val="000000"/>
                </a:solidFill>
                <a:latin typeface="Arial" pitchFamily="34" charset="0"/>
                <a:cs typeface="Arial" pitchFamily="34" charset="0"/>
              </a:rPr>
              <a:t>2014</a:t>
            </a:r>
          </a:p>
        </p:txBody>
      </p:sp>
      <p:sp>
        <p:nvSpPr>
          <p:cNvPr id="61" name="TextBox 60"/>
          <p:cNvSpPr txBox="1"/>
          <p:nvPr/>
        </p:nvSpPr>
        <p:spPr>
          <a:xfrm>
            <a:off x="5645312" y="5432425"/>
            <a:ext cx="500063" cy="153888"/>
          </a:xfrm>
          <a:prstGeom prst="rect">
            <a:avLst/>
          </a:prstGeom>
          <a:noFill/>
        </p:spPr>
        <p:txBody>
          <a:bodyPr wrap="square" lIns="0" tIns="0" rIns="0" bIns="0" rtlCol="0" anchor="t">
            <a:spAutoFit/>
          </a:bodyPr>
          <a:lstStyle/>
          <a:p>
            <a:pPr algn="ctr"/>
            <a:r>
              <a:rPr lang="en-US" sz="1000" dirty="0" smtClean="0">
                <a:solidFill>
                  <a:srgbClr val="000000"/>
                </a:solidFill>
                <a:latin typeface="Arial" pitchFamily="34" charset="0"/>
                <a:cs typeface="Arial" pitchFamily="34" charset="0"/>
              </a:rPr>
              <a:t>2015</a:t>
            </a:r>
          </a:p>
        </p:txBody>
      </p:sp>
      <p:sp>
        <p:nvSpPr>
          <p:cNvPr id="62" name="stamp"/>
          <p:cNvSpPr>
            <a:spLocks noChangeArrowheads="1"/>
          </p:cNvSpPr>
          <p:nvPr/>
        </p:nvSpPr>
        <p:spPr bwMode="auto">
          <a:xfrm>
            <a:off x="457200" y="71974"/>
            <a:ext cx="3871253" cy="184666"/>
          </a:xfrm>
          <a:prstGeom prst="rect">
            <a:avLst/>
          </a:prstGeom>
          <a:noFill/>
          <a:ln w="9525" algn="ctr">
            <a:noFill/>
            <a:miter lim="800000"/>
            <a:headEnd type="none" w="lg" len="lg"/>
            <a:tailEnd type="none" w="lg" len="lg"/>
          </a:ln>
        </p:spPr>
        <p:txBody>
          <a:bodyPr wrap="none" lIns="0" tIns="0" rIns="0" bIns="0" anchor="ctr">
            <a:spAutoFit/>
          </a:bodyPr>
          <a:lstStyle/>
          <a:p>
            <a:pPr algn="r"/>
            <a:r>
              <a:rPr lang="en-AU" sz="1200" dirty="0" smtClean="0">
                <a:solidFill>
                  <a:schemeClr val="bg2"/>
                </a:solidFill>
                <a:latin typeface="Arial" pitchFamily="34" charset="0"/>
                <a:cs typeface="Arial" pitchFamily="34" charset="0"/>
              </a:rPr>
              <a:t>Cultural and creative people want to study and work here</a:t>
            </a:r>
          </a:p>
        </p:txBody>
      </p:sp>
      <p:sp>
        <p:nvSpPr>
          <p:cNvPr id="69" name="Rectangle 68"/>
          <p:cNvSpPr/>
          <p:nvPr/>
        </p:nvSpPr>
        <p:spPr>
          <a:xfrm>
            <a:off x="4219575" y="67645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p:cNvSpPr txBox="1"/>
          <p:nvPr/>
        </p:nvSpPr>
        <p:spPr>
          <a:xfrm>
            <a:off x="35941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pic>
        <p:nvPicPr>
          <p:cNvPr id="323586" name="Picture 2"/>
          <p:cNvPicPr>
            <a:picLocks noChangeAspect="1" noChangeArrowheads="1"/>
          </p:cNvPicPr>
          <p:nvPr/>
        </p:nvPicPr>
        <p:blipFill>
          <a:blip r:embed="rId66"/>
          <a:srcRect/>
          <a:stretch>
            <a:fillRect/>
          </a:stretch>
        </p:blipFill>
        <p:spPr bwMode="auto">
          <a:xfrm>
            <a:off x="1588" y="1588"/>
            <a:ext cx="1587" cy="1587"/>
          </a:xfrm>
          <a:prstGeom prst="rect">
            <a:avLst/>
          </a:prstGeom>
          <a:noFill/>
        </p:spPr>
      </p:pic>
      <p:sp>
        <p:nvSpPr>
          <p:cNvPr id="2" name="Title 1"/>
          <p:cNvSpPr>
            <a:spLocks noGrp="1"/>
          </p:cNvSpPr>
          <p:nvPr>
            <p:ph type="title"/>
          </p:nvPr>
        </p:nvSpPr>
        <p:spPr>
          <a:xfrm>
            <a:off x="457200" y="162000"/>
            <a:ext cx="8992800" cy="831600"/>
          </a:xfrm>
          <a:noFill/>
          <a:effectLst/>
          <a:extLst>
            <a:ext uri="{909E8E84-426E-40DD-AFC4-6F175D3DCCD1}">
              <a14:hiddenFill xmlns:a14="http://schemas.microsoft.com/office/drawing/2010/main">
                <a:solidFill>
                  <a:srgbClr val="FFFFFF"/>
                </a:solidFill>
              </a14:hiddenFill>
            </a:ext>
          </a:extLst>
        </p:spPr>
        <p:txBody>
          <a:bodyPr wrap="square" anchor="b"/>
          <a:lstStyle/>
          <a:p>
            <a:pPr lvl="0"/>
            <a:r>
              <a:rPr lang="en-AU" dirty="0" smtClean="0">
                <a:solidFill>
                  <a:srgbClr val="177B57"/>
                </a:solidFill>
                <a:latin typeface="Arial"/>
              </a:rPr>
              <a:t>Most cultural and creative businesses are small/medium </a:t>
            </a:r>
            <a:br>
              <a:rPr lang="en-AU" dirty="0" smtClean="0">
                <a:solidFill>
                  <a:srgbClr val="177B57"/>
                </a:solidFill>
                <a:latin typeface="Arial"/>
              </a:rPr>
            </a:br>
            <a:r>
              <a:rPr lang="en-AU" sz="1600" b="0" dirty="0" smtClean="0">
                <a:solidFill>
                  <a:srgbClr val="177B57"/>
                </a:solidFill>
                <a:latin typeface="Arial"/>
              </a:rPr>
              <a:t>These businesses rely on new graduates, emerging talent and affordable living/work spaces</a:t>
            </a:r>
            <a:endParaRPr lang="en-AU" sz="1600" b="0" dirty="0">
              <a:solidFill>
                <a:srgbClr val="177B57"/>
              </a:solidFill>
              <a:latin typeface="Arial"/>
            </a:endParaRPr>
          </a:p>
        </p:txBody>
      </p:sp>
      <p:sp>
        <p:nvSpPr>
          <p:cNvPr id="67" name="Rectangle 3"/>
          <p:cNvSpPr>
            <a:spLocks noChangeArrowheads="1"/>
          </p:cNvSpPr>
          <p:nvPr/>
        </p:nvSpPr>
        <p:spPr bwMode="gray">
          <a:xfrm>
            <a:off x="455613" y="6356350"/>
            <a:ext cx="8994775" cy="29686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smtClean="0">
                <a:solidFill>
                  <a:srgbClr val="000000"/>
                </a:solidFill>
                <a:cs typeface="Arial" pitchFamily="34" charset="0"/>
              </a:rPr>
              <a:t>Note: Total Victorian creative businesses in 2013 estimated at ~42,000</a:t>
            </a:r>
          </a:p>
          <a:p>
            <a:pPr>
              <a:lnSpc>
                <a:spcPct val="90000"/>
              </a:lnSpc>
            </a:pPr>
            <a:r>
              <a:rPr lang="en-AU" sz="800" dirty="0" smtClean="0">
                <a:solidFill>
                  <a:srgbClr val="000000"/>
                </a:solidFill>
                <a:cs typeface="Arial" pitchFamily="34" charset="0"/>
              </a:rPr>
              <a:t>Source</a:t>
            </a:r>
            <a:r>
              <a:rPr lang="en-AU" sz="800" dirty="0">
                <a:solidFill>
                  <a:srgbClr val="000000"/>
                </a:solidFill>
                <a:cs typeface="Arial" pitchFamily="34" charset="0"/>
              </a:rPr>
              <a:t>: </a:t>
            </a:r>
            <a:r>
              <a:rPr lang="en-AU" sz="800" dirty="0" smtClean="0">
                <a:solidFill>
                  <a:srgbClr val="000000"/>
                </a:solidFill>
                <a:cs typeface="Arial" pitchFamily="34" charset="0"/>
              </a:rPr>
              <a:t>ABS </a:t>
            </a:r>
            <a:r>
              <a:rPr lang="en-AU" sz="800" dirty="0">
                <a:solidFill>
                  <a:srgbClr val="000000"/>
                </a:solidFill>
                <a:cs typeface="Arial" pitchFamily="34" charset="0"/>
              </a:rPr>
              <a:t>Satellite Accounts, Creative and Cultural Industries 2008-2009; </a:t>
            </a:r>
            <a:r>
              <a:rPr lang="en-AU" sz="800" dirty="0" smtClean="0">
                <a:solidFill>
                  <a:srgbClr val="000000"/>
                </a:solidFill>
                <a:cs typeface="Arial" pitchFamily="34" charset="0"/>
              </a:rPr>
              <a:t>BCG </a:t>
            </a:r>
            <a:r>
              <a:rPr lang="en-AU" sz="800" dirty="0">
                <a:solidFill>
                  <a:srgbClr val="000000"/>
                </a:solidFill>
                <a:cs typeface="Arial" pitchFamily="34" charset="0"/>
              </a:rPr>
              <a:t>Analysis</a:t>
            </a:r>
          </a:p>
        </p:txBody>
      </p:sp>
      <p:sp>
        <p:nvSpPr>
          <p:cNvPr id="100" name="NumberBall"/>
          <p:cNvSpPr>
            <a:spLocks noChangeArrowheads="1"/>
          </p:cNvSpPr>
          <p:nvPr/>
        </p:nvSpPr>
        <p:spPr bwMode="gray">
          <a:xfrm>
            <a:off x="57150" y="56179"/>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a:solidFill>
                  <a:srgbClr val="000000"/>
                </a:solidFill>
                <a:cs typeface="Arial" pitchFamily="34" charset="0"/>
              </a:rPr>
              <a:t>B</a:t>
            </a:r>
          </a:p>
        </p:txBody>
      </p:sp>
      <p:sp>
        <p:nvSpPr>
          <p:cNvPr id="188" name="ColumnHeader"/>
          <p:cNvSpPr>
            <a:spLocks noChangeArrowheads="1"/>
          </p:cNvSpPr>
          <p:nvPr/>
        </p:nvSpPr>
        <p:spPr bwMode="gray">
          <a:xfrm>
            <a:off x="455613" y="1359297"/>
            <a:ext cx="4113212" cy="615553"/>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a:r>
              <a:rPr lang="en-US" sz="1400" b="1" dirty="0" smtClean="0">
                <a:solidFill>
                  <a:srgbClr val="000000"/>
                </a:solidFill>
                <a:latin typeface="Arial" pitchFamily="34" charset="0"/>
                <a:cs typeface="Arial" pitchFamily="34" charset="0"/>
              </a:rPr>
              <a:t>Majority of cultural and creative </a:t>
            </a:r>
            <a:br>
              <a:rPr lang="en-US" sz="1400" b="1" dirty="0" smtClean="0">
                <a:solidFill>
                  <a:srgbClr val="000000"/>
                </a:solidFill>
                <a:latin typeface="Arial" pitchFamily="34" charset="0"/>
                <a:cs typeface="Arial" pitchFamily="34" charset="0"/>
              </a:rPr>
            </a:br>
            <a:r>
              <a:rPr lang="en-US" sz="1400" b="1" dirty="0" smtClean="0">
                <a:solidFill>
                  <a:srgbClr val="000000"/>
                </a:solidFill>
                <a:latin typeface="Arial" pitchFamily="34" charset="0"/>
                <a:cs typeface="Arial" pitchFamily="34" charset="0"/>
              </a:rPr>
              <a:t>businesses have 4 or less employees</a:t>
            </a:r>
          </a:p>
        </p:txBody>
      </p:sp>
      <p:sp>
        <p:nvSpPr>
          <p:cNvPr id="190" name="ColumnHeader"/>
          <p:cNvSpPr>
            <a:spLocks noChangeArrowheads="1"/>
          </p:cNvSpPr>
          <p:nvPr/>
        </p:nvSpPr>
        <p:spPr bwMode="gray">
          <a:xfrm>
            <a:off x="5337175" y="1359297"/>
            <a:ext cx="4113213" cy="615553"/>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a:r>
              <a:rPr lang="en-US" sz="1400" b="1" dirty="0" smtClean="0">
                <a:solidFill>
                  <a:srgbClr val="000000"/>
                </a:solidFill>
                <a:latin typeface="Arial" pitchFamily="34" charset="0"/>
                <a:cs typeface="Arial" pitchFamily="34" charset="0"/>
              </a:rPr>
              <a:t>Nationally, majority of businesses are in design, performing arts and print media</a:t>
            </a:r>
          </a:p>
        </p:txBody>
      </p:sp>
      <p:cxnSp>
        <p:nvCxnSpPr>
          <p:cNvPr id="101" name="Straight Connector 100"/>
          <p:cNvCxnSpPr/>
          <p:nvPr>
            <p:custDataLst>
              <p:tags r:id="rId2"/>
            </p:custDataLst>
          </p:nvPr>
        </p:nvCxnSpPr>
        <p:spPr bwMode="gray">
          <a:xfrm flipV="1">
            <a:off x="8686800" y="5534025"/>
            <a:ext cx="0" cy="42862"/>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custDataLst>
              <p:tags r:id="rId3"/>
            </p:custDataLst>
          </p:nvPr>
        </p:nvCxnSpPr>
        <p:spPr bwMode="gray">
          <a:xfrm flipV="1">
            <a:off x="8077200" y="5534025"/>
            <a:ext cx="0" cy="42862"/>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custDataLst>
              <p:tags r:id="rId4"/>
            </p:custDataLst>
          </p:nvPr>
        </p:nvCxnSpPr>
        <p:spPr bwMode="gray">
          <a:xfrm flipV="1">
            <a:off x="7620000" y="5534025"/>
            <a:ext cx="0" cy="42862"/>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custDataLst>
              <p:tags r:id="rId5"/>
            </p:custDataLst>
          </p:nvPr>
        </p:nvCxnSpPr>
        <p:spPr bwMode="gray">
          <a:xfrm flipV="1">
            <a:off x="7172325" y="5534025"/>
            <a:ext cx="0" cy="42862"/>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custDataLst>
              <p:tags r:id="rId6"/>
            </p:custDataLst>
          </p:nvPr>
        </p:nvCxnSpPr>
        <p:spPr bwMode="gray">
          <a:xfrm flipV="1">
            <a:off x="6715125" y="5534025"/>
            <a:ext cx="0" cy="42863"/>
          </a:xfrm>
          <a:prstGeom prst="line">
            <a:avLst/>
          </a:prstGeom>
          <a:ln w="9525">
            <a:solidFill>
              <a:srgbClr val="80808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custDataLst>
              <p:tags r:id="rId7"/>
            </p:custDataLst>
          </p:nvPr>
        </p:nvCxnSpPr>
        <p:spPr bwMode="gray">
          <a:xfrm flipV="1">
            <a:off x="9144000" y="5534025"/>
            <a:ext cx="0" cy="42862"/>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graphicFrame>
        <p:nvGraphicFramePr>
          <p:cNvPr id="5" name="Object 4"/>
          <p:cNvGraphicFramePr>
            <a:graphicFrameLocks/>
          </p:cNvGraphicFramePr>
          <p:nvPr>
            <p:custDataLst>
              <p:tags r:id="rId8"/>
            </p:custDataLst>
            <p:extLst>
              <p:ext uri="{D42A27DB-BD31-4B8C-83A1-F6EECF244321}">
                <p14:modId xmlns:p14="http://schemas.microsoft.com/office/powerpoint/2010/main" val="3051677564"/>
              </p:ext>
            </p:extLst>
          </p:nvPr>
        </p:nvGraphicFramePr>
        <p:xfrm>
          <a:off x="6553200" y="2286000"/>
          <a:ext cx="2685960" cy="3343275"/>
        </p:xfrm>
        <a:graphic>
          <a:graphicData uri="http://schemas.openxmlformats.org/presentationml/2006/ole">
            <mc:AlternateContent xmlns:mc="http://schemas.openxmlformats.org/markup-compatibility/2006">
              <mc:Choice xmlns:v="urn:schemas-microsoft-com:vml" Requires="v">
                <p:oleObj spid="_x0000_s1184294" name="Chart" r:id="rId67" imgW="2685960" imgH="3343275" progId="MSGraph.Chart.8">
                  <p:embed followColorScheme="full"/>
                </p:oleObj>
              </mc:Choice>
              <mc:Fallback>
                <p:oleObj name="Chart" r:id="rId67" imgW="2685960" imgH="3343275" progId="MSGraph.Chart.8">
                  <p:embed followColorScheme="full"/>
                  <p:pic>
                    <p:nvPicPr>
                      <p:cNvPr id="0" name="Picture 366"/>
                      <p:cNvPicPr>
                        <a:picLocks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6553200" y="2286000"/>
                        <a:ext cx="2685960" cy="3343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 name="Text Placeholder 12"/>
          <p:cNvSpPr>
            <a:spLocks noGrp="1"/>
          </p:cNvSpPr>
          <p:nvPr>
            <p:custDataLst>
              <p:tags r:id="rId9"/>
            </p:custDataLst>
          </p:nvPr>
        </p:nvSpPr>
        <p:spPr bwMode="gray">
          <a:xfrm>
            <a:off x="9074150" y="5651500"/>
            <a:ext cx="139700" cy="152400"/>
          </a:xfrm>
          <a:prstGeom prst="rect">
            <a:avLst/>
          </a:prstGeom>
          <a:noFill/>
          <a:effectLst/>
        </p:spPr>
        <p:txBody>
          <a:bodyPr vert="horz" wrap="non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14DB6748-AC94-4D0B-A64B-3EB320361AC2}" type="datetime'''''''''''''''9''''''''''''''0'''''''''''''''''''''''''''''">
              <a:rPr lang="en-US" altLang="en-US" sz="1000" smtClean="0">
                <a:sym typeface="+mn-lt"/>
              </a:rPr>
              <a:pPr marL="0" lvl="1" indent="0" algn="ctr">
                <a:spcBef>
                  <a:spcPct val="0"/>
                </a:spcBef>
                <a:spcAft>
                  <a:spcPct val="0"/>
                </a:spcAft>
                <a:buNone/>
              </a:pPr>
              <a:t>90</a:t>
            </a:fld>
            <a:endParaRPr lang="en-US" sz="1000" dirty="0">
              <a:sym typeface="+mn-lt"/>
            </a:endParaRPr>
          </a:p>
        </p:txBody>
      </p:sp>
      <p:sp>
        <p:nvSpPr>
          <p:cNvPr id="75" name="Text Placeholder 12"/>
          <p:cNvSpPr>
            <a:spLocks noGrp="1"/>
          </p:cNvSpPr>
          <p:nvPr>
            <p:custDataLst>
              <p:tags r:id="rId10"/>
            </p:custDataLst>
          </p:nvPr>
        </p:nvSpPr>
        <p:spPr bwMode="gray">
          <a:xfrm>
            <a:off x="7102475" y="5651500"/>
            <a:ext cx="139700" cy="152400"/>
          </a:xfrm>
          <a:prstGeom prst="rect">
            <a:avLst/>
          </a:prstGeom>
          <a:noFill/>
          <a:effectLst/>
        </p:spPr>
        <p:txBody>
          <a:bodyPr vert="horz" wrap="non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96BF18D1-D7FF-4662-AF27-E12ECCE72FD0}" type="datetime'''1''0'''''''''''''''''''''''''''''''">
              <a:rPr lang="en-US" altLang="en-US" sz="1000" smtClean="0">
                <a:sym typeface="+mn-lt"/>
              </a:rPr>
              <a:pPr marL="0" lvl="1" indent="0" algn="ctr">
                <a:spcBef>
                  <a:spcPct val="0"/>
                </a:spcBef>
                <a:spcAft>
                  <a:spcPct val="0"/>
                </a:spcAft>
                <a:buNone/>
              </a:pPr>
              <a:t>10</a:t>
            </a:fld>
            <a:endParaRPr lang="en-US" sz="1000" dirty="0">
              <a:sym typeface="+mn-lt"/>
            </a:endParaRPr>
          </a:p>
        </p:txBody>
      </p:sp>
      <p:sp>
        <p:nvSpPr>
          <p:cNvPr id="78" name="Text Placeholder 12"/>
          <p:cNvSpPr>
            <a:spLocks noGrp="1"/>
          </p:cNvSpPr>
          <p:nvPr>
            <p:custDataLst>
              <p:tags r:id="rId11"/>
            </p:custDataLst>
          </p:nvPr>
        </p:nvSpPr>
        <p:spPr bwMode="gray">
          <a:xfrm>
            <a:off x="8616950" y="5651500"/>
            <a:ext cx="139700" cy="152400"/>
          </a:xfrm>
          <a:prstGeom prst="rect">
            <a:avLst/>
          </a:prstGeom>
          <a:noFill/>
          <a:effectLst/>
        </p:spPr>
        <p:txBody>
          <a:bodyPr vert="horz" wrap="non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BE6076FD-3DC3-47E4-9B1A-A23464A4F22B}" type="datetime'''''''''''''''''''''''''''''''''''8''''0'''''''''''''''''">
              <a:rPr lang="en-US" altLang="en-US" sz="1000" smtClean="0">
                <a:sym typeface="+mn-lt"/>
              </a:rPr>
              <a:pPr marL="0" lvl="1" indent="0" algn="ctr">
                <a:spcBef>
                  <a:spcPct val="0"/>
                </a:spcBef>
                <a:spcAft>
                  <a:spcPct val="0"/>
                </a:spcAft>
                <a:buNone/>
              </a:pPr>
              <a:t>80</a:t>
            </a:fld>
            <a:endParaRPr lang="en-US" sz="1000" dirty="0">
              <a:sym typeface="+mn-lt"/>
            </a:endParaRPr>
          </a:p>
        </p:txBody>
      </p:sp>
      <p:sp>
        <p:nvSpPr>
          <p:cNvPr id="77" name="Text Placeholder 12"/>
          <p:cNvSpPr>
            <a:spLocks noGrp="1"/>
          </p:cNvSpPr>
          <p:nvPr>
            <p:custDataLst>
              <p:tags r:id="rId12"/>
            </p:custDataLst>
          </p:nvPr>
        </p:nvSpPr>
        <p:spPr bwMode="gray">
          <a:xfrm>
            <a:off x="8007350" y="5651500"/>
            <a:ext cx="139700" cy="152400"/>
          </a:xfrm>
          <a:prstGeom prst="rect">
            <a:avLst/>
          </a:prstGeom>
          <a:noFill/>
          <a:effectLst/>
        </p:spPr>
        <p:txBody>
          <a:bodyPr vert="horz" wrap="non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2340FAA8-E4DF-4B89-A432-B9AA623DF440}" type="datetime'''''''''''3''''''''0'''''''''''''''''''''''''''">
              <a:rPr lang="en-US" altLang="en-US" sz="1000" smtClean="0">
                <a:sym typeface="+mn-lt"/>
              </a:rPr>
              <a:pPr marL="0" lvl="1" indent="0" algn="ctr">
                <a:spcBef>
                  <a:spcPct val="0"/>
                </a:spcBef>
                <a:spcAft>
                  <a:spcPct val="0"/>
                </a:spcAft>
                <a:buNone/>
              </a:pPr>
              <a:t>30</a:t>
            </a:fld>
            <a:endParaRPr lang="en-US" sz="1000" dirty="0">
              <a:sym typeface="+mn-lt"/>
            </a:endParaRPr>
          </a:p>
        </p:txBody>
      </p:sp>
      <p:sp>
        <p:nvSpPr>
          <p:cNvPr id="76" name="Text Placeholder 12"/>
          <p:cNvSpPr>
            <a:spLocks noGrp="1"/>
          </p:cNvSpPr>
          <p:nvPr>
            <p:custDataLst>
              <p:tags r:id="rId13"/>
            </p:custDataLst>
          </p:nvPr>
        </p:nvSpPr>
        <p:spPr bwMode="gray">
          <a:xfrm>
            <a:off x="7550150" y="5651500"/>
            <a:ext cx="139700" cy="152400"/>
          </a:xfrm>
          <a:prstGeom prst="rect">
            <a:avLst/>
          </a:prstGeom>
          <a:noFill/>
          <a:effectLst/>
        </p:spPr>
        <p:txBody>
          <a:bodyPr vert="horz" wrap="non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DADB486E-2D90-41F9-96E7-AAE117211417}" type="datetime'''2''''0'''''''''''''''''''''''''''''''''''''''''''''''''''''">
              <a:rPr lang="en-US" altLang="en-US" sz="1000" smtClean="0">
                <a:sym typeface="+mn-lt"/>
              </a:rPr>
              <a:pPr marL="0" lvl="1" indent="0" algn="ctr">
                <a:spcBef>
                  <a:spcPct val="0"/>
                </a:spcBef>
                <a:spcAft>
                  <a:spcPct val="0"/>
                </a:spcAft>
                <a:buNone/>
              </a:pPr>
              <a:t>20</a:t>
            </a:fld>
            <a:endParaRPr lang="en-US" sz="1000" dirty="0">
              <a:sym typeface="+mn-lt"/>
            </a:endParaRPr>
          </a:p>
        </p:txBody>
      </p:sp>
      <p:sp>
        <p:nvSpPr>
          <p:cNvPr id="132" name="Text Placeholder 12"/>
          <p:cNvSpPr>
            <a:spLocks noGrp="1"/>
          </p:cNvSpPr>
          <p:nvPr>
            <p:custDataLst>
              <p:tags r:id="rId14"/>
            </p:custDataLst>
          </p:nvPr>
        </p:nvSpPr>
        <p:spPr bwMode="gray">
          <a:xfrm>
            <a:off x="6680200" y="565150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305EDF22-AAD7-43AB-966B-07BB73997110}" type="datetime'''''''''''''''''''''''''''''''''''''''''''''''''''''''''''0'">
              <a:rPr lang="en-AU" altLang="en-US" sz="1000">
                <a:sym typeface="+mn-lt"/>
              </a:rPr>
              <a:pPr marL="0" lvl="1" indent="0" algn="ctr">
                <a:spcBef>
                  <a:spcPct val="0"/>
                </a:spcBef>
                <a:spcAft>
                  <a:spcPct val="0"/>
                </a:spcAft>
                <a:buNone/>
              </a:pPr>
              <a:t>0</a:t>
            </a:fld>
            <a:endParaRPr lang="en-AU" sz="1000" dirty="0">
              <a:sym typeface="+mn-lt"/>
            </a:endParaRPr>
          </a:p>
        </p:txBody>
      </p:sp>
      <p:sp useBgFill="1">
        <p:nvSpPr>
          <p:cNvPr id="139" name="Freeform 138"/>
          <p:cNvSpPr/>
          <p:nvPr>
            <p:custDataLst>
              <p:tags r:id="rId15"/>
            </p:custDataLst>
          </p:nvPr>
        </p:nvSpPr>
        <p:spPr bwMode="gray">
          <a:xfrm>
            <a:off x="8216900" y="5457825"/>
            <a:ext cx="96838" cy="146051"/>
          </a:xfrm>
          <a:custGeom>
            <a:avLst/>
            <a:gdLst/>
            <a:ahLst/>
            <a:cxnLst/>
            <a:rect l="0" t="0" r="0" b="0"/>
            <a:pathLst>
              <a:path w="96838" h="146051">
                <a:moveTo>
                  <a:pt x="96837" y="0"/>
                </a:moveTo>
                <a:lnTo>
                  <a:pt x="57150" y="146050"/>
                </a:lnTo>
                <a:lnTo>
                  <a:pt x="0" y="146050"/>
                </a:lnTo>
                <a:lnTo>
                  <a:pt x="39687" y="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useBgFill="1">
        <p:nvSpPr>
          <p:cNvPr id="142" name="Freeform 141"/>
          <p:cNvSpPr/>
          <p:nvPr>
            <p:custDataLst>
              <p:tags r:id="rId16"/>
            </p:custDataLst>
          </p:nvPr>
        </p:nvSpPr>
        <p:spPr bwMode="gray">
          <a:xfrm>
            <a:off x="8202612" y="2393950"/>
            <a:ext cx="123826" cy="249238"/>
          </a:xfrm>
          <a:custGeom>
            <a:avLst/>
            <a:gdLst/>
            <a:ahLst/>
            <a:cxnLst/>
            <a:rect l="0" t="0" r="0" b="0"/>
            <a:pathLst>
              <a:path w="123826" h="249238">
                <a:moveTo>
                  <a:pt x="123825" y="0"/>
                </a:moveTo>
                <a:lnTo>
                  <a:pt x="57150" y="249237"/>
                </a:lnTo>
                <a:lnTo>
                  <a:pt x="0" y="249237"/>
                </a:lnTo>
                <a:lnTo>
                  <a:pt x="66675" y="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138" name="Freeform 137"/>
          <p:cNvSpPr/>
          <p:nvPr>
            <p:custDataLst>
              <p:tags r:id="rId17"/>
            </p:custDataLst>
          </p:nvPr>
        </p:nvSpPr>
        <p:spPr bwMode="gray">
          <a:xfrm>
            <a:off x="8274050" y="5457825"/>
            <a:ext cx="39688" cy="146051"/>
          </a:xfrm>
          <a:custGeom>
            <a:avLst/>
            <a:gdLst/>
            <a:ahLst/>
            <a:cxnLst/>
            <a:rect l="0" t="0" r="0" b="0"/>
            <a:pathLst>
              <a:path w="39688" h="146051">
                <a:moveTo>
                  <a:pt x="39687" y="0"/>
                </a:moveTo>
                <a:lnTo>
                  <a:pt x="0" y="146050"/>
                </a:lnTo>
              </a:path>
            </a:pathLst>
          </a:cu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7" name="Freeform 136"/>
          <p:cNvSpPr/>
          <p:nvPr>
            <p:custDataLst>
              <p:tags r:id="rId18"/>
            </p:custDataLst>
          </p:nvPr>
        </p:nvSpPr>
        <p:spPr bwMode="gray">
          <a:xfrm>
            <a:off x="8216900" y="5457825"/>
            <a:ext cx="39688" cy="146051"/>
          </a:xfrm>
          <a:custGeom>
            <a:avLst/>
            <a:gdLst/>
            <a:ahLst/>
            <a:cxnLst/>
            <a:rect l="0" t="0" r="0" b="0"/>
            <a:pathLst>
              <a:path w="39688" h="146051">
                <a:moveTo>
                  <a:pt x="39687" y="0"/>
                </a:moveTo>
                <a:lnTo>
                  <a:pt x="0" y="146050"/>
                </a:lnTo>
              </a:path>
            </a:pathLst>
          </a:cu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Freeform 140"/>
          <p:cNvSpPr/>
          <p:nvPr>
            <p:custDataLst>
              <p:tags r:id="rId19"/>
            </p:custDataLst>
          </p:nvPr>
        </p:nvSpPr>
        <p:spPr bwMode="gray">
          <a:xfrm>
            <a:off x="8259762" y="2393950"/>
            <a:ext cx="66676" cy="249238"/>
          </a:xfrm>
          <a:custGeom>
            <a:avLst/>
            <a:gdLst/>
            <a:ahLst/>
            <a:cxnLst/>
            <a:rect l="0" t="0" r="0" b="0"/>
            <a:pathLst>
              <a:path w="66676" h="249238">
                <a:moveTo>
                  <a:pt x="66675" y="0"/>
                </a:moveTo>
                <a:lnTo>
                  <a:pt x="0" y="249237"/>
                </a:lnTo>
              </a:path>
            </a:pathLst>
          </a:cu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0" name="Freeform 139"/>
          <p:cNvSpPr/>
          <p:nvPr>
            <p:custDataLst>
              <p:tags r:id="rId20"/>
            </p:custDataLst>
          </p:nvPr>
        </p:nvSpPr>
        <p:spPr bwMode="gray">
          <a:xfrm>
            <a:off x="8202612" y="2393950"/>
            <a:ext cx="66676" cy="249238"/>
          </a:xfrm>
          <a:custGeom>
            <a:avLst/>
            <a:gdLst/>
            <a:ahLst/>
            <a:cxnLst/>
            <a:rect l="0" t="0" r="0" b="0"/>
            <a:pathLst>
              <a:path w="66676" h="249238">
                <a:moveTo>
                  <a:pt x="66675" y="0"/>
                </a:moveTo>
                <a:lnTo>
                  <a:pt x="0" y="249237"/>
                </a:lnTo>
              </a:path>
            </a:pathLst>
          </a:cu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Text Placeholder 12"/>
          <p:cNvSpPr>
            <a:spLocks noGrp="1"/>
          </p:cNvSpPr>
          <p:nvPr>
            <p:custDataLst>
              <p:tags r:id="rId21"/>
            </p:custDataLst>
          </p:nvPr>
        </p:nvSpPr>
        <p:spPr bwMode="gray">
          <a:xfrm>
            <a:off x="5376863" y="5324475"/>
            <a:ext cx="123666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3D1EC6CA-4966-482D-A9AD-9453431CBC4F}" type="datetime'Li''''''b''''r''ar''''''i''''e''''s and ''arc''''hi''''ves'''">
              <a:rPr lang="en-AU" altLang="en-US" sz="1000"/>
              <a:pPr marL="0" lvl="1" indent="0" algn="r">
                <a:spcBef>
                  <a:spcPct val="0"/>
                </a:spcBef>
                <a:spcAft>
                  <a:spcPct val="0"/>
                </a:spcAft>
                <a:buNone/>
              </a:pPr>
              <a:t>Libraries and archives</a:t>
            </a:fld>
            <a:endParaRPr lang="en-AU" sz="1000" dirty="0">
              <a:sym typeface="+mn-lt"/>
            </a:endParaRPr>
          </a:p>
        </p:txBody>
      </p:sp>
      <p:sp>
        <p:nvSpPr>
          <p:cNvPr id="105" name="Text Placeholder 12"/>
          <p:cNvSpPr>
            <a:spLocks noGrp="1"/>
          </p:cNvSpPr>
          <p:nvPr>
            <p:custDataLst>
              <p:tags r:id="rId22"/>
            </p:custDataLst>
          </p:nvPr>
        </p:nvSpPr>
        <p:spPr bwMode="gray">
          <a:xfrm>
            <a:off x="5314950" y="5062537"/>
            <a:ext cx="129857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0F9D85F2-0194-415A-B78F-F42FD3248E10}" type="datetime'En''vi''''''ro''''''''n''''m''ent''al'' h''''e''''rit''a''ge'">
              <a:rPr lang="en-AU" altLang="en-US" sz="1000"/>
              <a:pPr marL="0" lvl="1" indent="0" algn="r">
                <a:spcBef>
                  <a:spcPct val="0"/>
                </a:spcBef>
                <a:spcAft>
                  <a:spcPct val="0"/>
                </a:spcAft>
                <a:buNone/>
              </a:pPr>
              <a:t>Environmental heritage</a:t>
            </a:fld>
            <a:endParaRPr lang="en-AU" sz="1000" dirty="0">
              <a:sym typeface="+mn-lt"/>
            </a:endParaRPr>
          </a:p>
        </p:txBody>
      </p:sp>
      <p:sp>
        <p:nvSpPr>
          <p:cNvPr id="104" name="Text Placeholder 12"/>
          <p:cNvSpPr>
            <a:spLocks noGrp="1"/>
          </p:cNvSpPr>
          <p:nvPr>
            <p:custDataLst>
              <p:tags r:id="rId23"/>
            </p:custDataLst>
          </p:nvPr>
        </p:nvSpPr>
        <p:spPr bwMode="gray">
          <a:xfrm>
            <a:off x="6064250" y="4800600"/>
            <a:ext cx="54927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96F71627-FE83-4E9B-89E7-4BA922110337}" type="datetime'''''M''u''s''''e''u''''''''''''''m''''''''''s'''''''''''''''''">
              <a:rPr lang="en-AU" altLang="en-US" sz="1000"/>
              <a:pPr marL="0" lvl="1" indent="0" algn="r">
                <a:spcBef>
                  <a:spcPct val="0"/>
                </a:spcBef>
                <a:spcAft>
                  <a:spcPct val="0"/>
                </a:spcAft>
                <a:buNone/>
              </a:pPr>
              <a:t>Museums</a:t>
            </a:fld>
            <a:endParaRPr lang="en-AU" sz="1000" dirty="0">
              <a:sym typeface="+mn-lt"/>
            </a:endParaRPr>
          </a:p>
        </p:txBody>
      </p:sp>
      <p:sp>
        <p:nvSpPr>
          <p:cNvPr id="93" name="Text Placeholder 12"/>
          <p:cNvSpPr>
            <a:spLocks noGrp="1"/>
          </p:cNvSpPr>
          <p:nvPr>
            <p:custDataLst>
              <p:tags r:id="rId24"/>
            </p:custDataLst>
          </p:nvPr>
        </p:nvSpPr>
        <p:spPr bwMode="gray">
          <a:xfrm>
            <a:off x="5238750" y="4200525"/>
            <a:ext cx="1374775" cy="3048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658FE0F8-8B1E-47A2-A170-5F3958FCA49B}" type="datetime'''Other c''ultural good''s&#10;manufa''cturing and sale''''s'''''">
              <a:rPr lang="en-AU" altLang="en-US" sz="1000"/>
              <a:pPr marL="0" lvl="1" indent="0" algn="r">
                <a:spcBef>
                  <a:spcPct val="0"/>
                </a:spcBef>
                <a:spcAft>
                  <a:spcPct val="0"/>
                </a:spcAft>
                <a:buNone/>
              </a:pPr>
              <a:t>Other cultural goods
manufacturing and sales</a:t>
            </a:fld>
            <a:endParaRPr lang="en-AU" sz="1000" dirty="0">
              <a:sym typeface="+mn-lt"/>
            </a:endParaRPr>
          </a:p>
        </p:txBody>
      </p:sp>
      <p:sp>
        <p:nvSpPr>
          <p:cNvPr id="88" name="Text Placeholder 12"/>
          <p:cNvSpPr>
            <a:spLocks noGrp="1"/>
          </p:cNvSpPr>
          <p:nvPr>
            <p:custDataLst>
              <p:tags r:id="rId25"/>
            </p:custDataLst>
          </p:nvPr>
        </p:nvSpPr>
        <p:spPr bwMode="gray">
          <a:xfrm>
            <a:off x="5434013" y="3486150"/>
            <a:ext cx="117951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58AD996E-D61F-43E2-9FC2-87D72191DEF6}" type="datetime'V''''isu''al'' arts'''''' ''and'''''''''''''' c''r''aft''''s'">
              <a:rPr lang="en-AU" altLang="en-US" sz="1000"/>
              <a:pPr marL="0" lvl="1" indent="0" algn="r">
                <a:spcBef>
                  <a:spcPct val="0"/>
                </a:spcBef>
                <a:spcAft>
                  <a:spcPct val="0"/>
                </a:spcAft>
                <a:buNone/>
              </a:pPr>
              <a:t>Visual arts and crafts</a:t>
            </a:fld>
            <a:endParaRPr lang="en-AU" sz="1000" dirty="0">
              <a:sym typeface="+mn-lt"/>
            </a:endParaRPr>
          </a:p>
        </p:txBody>
      </p:sp>
      <p:sp>
        <p:nvSpPr>
          <p:cNvPr id="90" name="Text Placeholder 12"/>
          <p:cNvSpPr>
            <a:spLocks noGrp="1"/>
          </p:cNvSpPr>
          <p:nvPr>
            <p:custDataLst>
              <p:tags r:id="rId26"/>
            </p:custDataLst>
          </p:nvPr>
        </p:nvSpPr>
        <p:spPr bwMode="gray">
          <a:xfrm>
            <a:off x="5483225" y="4014787"/>
            <a:ext cx="113030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FC1D950A-669E-4B1A-8932-F9B7DA1E705D}" type="datetime'S''''u''''pp''or''tin''''g a''''''cti''vi''''tie''''s'">
              <a:rPr lang="en-AU" altLang="en-US" sz="1000"/>
              <a:pPr marL="0" lvl="1" indent="0" algn="r">
                <a:spcBef>
                  <a:spcPct val="0"/>
                </a:spcBef>
                <a:spcAft>
                  <a:spcPct val="0"/>
                </a:spcAft>
                <a:buNone/>
              </a:pPr>
              <a:t>Supporting activities</a:t>
            </a:fld>
            <a:endParaRPr lang="en-AU" sz="1000" dirty="0">
              <a:sym typeface="+mn-lt"/>
            </a:endParaRPr>
          </a:p>
        </p:txBody>
      </p:sp>
      <p:sp>
        <p:nvSpPr>
          <p:cNvPr id="103" name="Text Placeholder 12"/>
          <p:cNvSpPr>
            <a:spLocks noGrp="1"/>
          </p:cNvSpPr>
          <p:nvPr>
            <p:custDataLst>
              <p:tags r:id="rId27"/>
            </p:custDataLst>
          </p:nvPr>
        </p:nvSpPr>
        <p:spPr bwMode="gray">
          <a:xfrm>
            <a:off x="4724400" y="4538662"/>
            <a:ext cx="188912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39697EB3-EE31-4409-A85A-596714CE274E}" type="datetime'Music c''om''p''os''''i''t''i''''on ''a''n''d publis''hing'''">
              <a:rPr lang="en-AU" altLang="en-US" sz="1000"/>
              <a:pPr marL="0" lvl="1" indent="0" algn="r">
                <a:spcBef>
                  <a:spcPct val="0"/>
                </a:spcBef>
                <a:spcAft>
                  <a:spcPct val="0"/>
                </a:spcAft>
                <a:buNone/>
              </a:pPr>
              <a:t>Music composition and publishing</a:t>
            </a:fld>
            <a:endParaRPr lang="en-AU" sz="1000" dirty="0">
              <a:sym typeface="+mn-lt"/>
            </a:endParaRPr>
          </a:p>
        </p:txBody>
      </p:sp>
      <p:sp>
        <p:nvSpPr>
          <p:cNvPr id="87" name="Text Placeholder 12"/>
          <p:cNvSpPr>
            <a:spLocks noGrp="1"/>
          </p:cNvSpPr>
          <p:nvPr>
            <p:custDataLst>
              <p:tags r:id="rId28"/>
            </p:custDataLst>
          </p:nvPr>
        </p:nvSpPr>
        <p:spPr bwMode="gray">
          <a:xfrm>
            <a:off x="5748338" y="3224212"/>
            <a:ext cx="86518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8C297933-4662-48C5-AAB9-B9672D9746FE}" type="datetime'Perfo''''''rm''''''i''''''n''''''g'' ''a''''r''''''''t''''s'''">
              <a:rPr lang="en-AU" altLang="en-US" sz="1000"/>
              <a:pPr marL="0" lvl="1" indent="0" algn="r">
                <a:spcBef>
                  <a:spcPct val="0"/>
                </a:spcBef>
                <a:spcAft>
                  <a:spcPct val="0"/>
                </a:spcAft>
                <a:buNone/>
              </a:pPr>
              <a:t>Performing arts</a:t>
            </a:fld>
            <a:endParaRPr lang="en-AU" sz="1000" dirty="0">
              <a:sym typeface="+mn-lt"/>
            </a:endParaRPr>
          </a:p>
        </p:txBody>
      </p:sp>
      <p:sp>
        <p:nvSpPr>
          <p:cNvPr id="89" name="Text Placeholder 12"/>
          <p:cNvSpPr>
            <a:spLocks noGrp="1"/>
          </p:cNvSpPr>
          <p:nvPr>
            <p:custDataLst>
              <p:tags r:id="rId29"/>
            </p:custDataLst>
          </p:nvPr>
        </p:nvSpPr>
        <p:spPr bwMode="gray">
          <a:xfrm>
            <a:off x="5265738" y="3676650"/>
            <a:ext cx="1347788" cy="3048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AABCD1AB-3E11-49B3-8282-839D7E3E2D32}" type="datetime'Broadcasti''ng, el''ectronic&#10;or dig''ital media, ''or ''film'">
              <a:rPr lang="en-AU" altLang="en-US" sz="1000"/>
              <a:pPr marL="0" lvl="1" indent="0" algn="r">
                <a:spcBef>
                  <a:spcPct val="0"/>
                </a:spcBef>
                <a:spcAft>
                  <a:spcPct val="0"/>
                </a:spcAft>
                <a:buNone/>
              </a:pPr>
              <a:t>Broadcasting, electronic
or digital media, or film</a:t>
            </a:fld>
            <a:endParaRPr lang="en-AU" sz="1000" dirty="0">
              <a:sym typeface="+mn-lt"/>
            </a:endParaRPr>
          </a:p>
        </p:txBody>
      </p:sp>
      <p:sp>
        <p:nvSpPr>
          <p:cNvPr id="86" name="Text Placeholder 12"/>
          <p:cNvSpPr>
            <a:spLocks noGrp="1"/>
          </p:cNvSpPr>
          <p:nvPr>
            <p:custDataLst>
              <p:tags r:id="rId30"/>
            </p:custDataLst>
          </p:nvPr>
        </p:nvSpPr>
        <p:spPr bwMode="gray">
          <a:xfrm>
            <a:off x="5175250" y="2962275"/>
            <a:ext cx="143827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A9108AFD-219D-4A3D-9945-0531808EC66B}" type="datetime'Li''te''''ra''t''''u''re and'' pri''n''''''t ''''m''e''d''ia'">
              <a:rPr lang="en-AU" altLang="en-US" sz="1000"/>
              <a:pPr marL="0" lvl="1" indent="0" algn="r">
                <a:spcBef>
                  <a:spcPct val="0"/>
                </a:spcBef>
                <a:spcAft>
                  <a:spcPct val="0"/>
                </a:spcAft>
                <a:buNone/>
              </a:pPr>
              <a:t>Literature and print media</a:t>
            </a:fld>
            <a:endParaRPr lang="en-AU" sz="1000" dirty="0">
              <a:sym typeface="+mn-lt"/>
            </a:endParaRPr>
          </a:p>
        </p:txBody>
      </p:sp>
      <p:sp>
        <p:nvSpPr>
          <p:cNvPr id="82" name="Text Placeholder 12"/>
          <p:cNvSpPr>
            <a:spLocks noGrp="1"/>
          </p:cNvSpPr>
          <p:nvPr>
            <p:custDataLst>
              <p:tags r:id="rId31"/>
            </p:custDataLst>
          </p:nvPr>
        </p:nvSpPr>
        <p:spPr bwMode="gray">
          <a:xfrm>
            <a:off x="6164263" y="2700337"/>
            <a:ext cx="44926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0CD361C9-9B02-4832-95BD-EB266245F5E3}" type="datetime'''''F''''''''a''''''''sh''''''i''''''''''o''n'''''''''''">
              <a:rPr lang="en-AU" altLang="en-US" sz="1000"/>
              <a:pPr marL="0" lvl="1" indent="0" algn="r">
                <a:spcBef>
                  <a:spcPct val="0"/>
                </a:spcBef>
                <a:spcAft>
                  <a:spcPct val="0"/>
                </a:spcAft>
                <a:buNone/>
              </a:pPr>
              <a:t>Fashion</a:t>
            </a:fld>
            <a:endParaRPr lang="en-AU" sz="1000" dirty="0">
              <a:sym typeface="+mn-lt"/>
            </a:endParaRPr>
          </a:p>
        </p:txBody>
      </p:sp>
      <p:sp>
        <p:nvSpPr>
          <p:cNvPr id="81" name="Text Placeholder 12"/>
          <p:cNvSpPr>
            <a:spLocks noGrp="1"/>
          </p:cNvSpPr>
          <p:nvPr>
            <p:custDataLst>
              <p:tags r:id="rId32"/>
            </p:custDataLst>
          </p:nvPr>
        </p:nvSpPr>
        <p:spPr bwMode="gray">
          <a:xfrm>
            <a:off x="6219825" y="2438400"/>
            <a:ext cx="39370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54F250AB-1A19-4D89-AE3D-71362652C403}" type="datetime'D''''''''''''e''''''''''''''''''''''''''''s''i''''''g''''n'">
              <a:rPr lang="en-AU" altLang="en-US" sz="1000"/>
              <a:pPr marL="0" lvl="1" indent="0" algn="r">
                <a:spcBef>
                  <a:spcPct val="0"/>
                </a:spcBef>
                <a:spcAft>
                  <a:spcPct val="0"/>
                </a:spcAft>
                <a:buNone/>
              </a:pPr>
              <a:t>Design</a:t>
            </a:fld>
            <a:endParaRPr lang="en-AU" sz="1000" dirty="0">
              <a:sym typeface="+mn-lt"/>
            </a:endParaRPr>
          </a:p>
        </p:txBody>
      </p:sp>
      <p:sp>
        <p:nvSpPr>
          <p:cNvPr id="96" name="Text Placeholder 12"/>
          <p:cNvSpPr>
            <a:spLocks noGrp="1"/>
          </p:cNvSpPr>
          <p:nvPr>
            <p:custDataLst>
              <p:tags r:id="rId33"/>
            </p:custDataLst>
          </p:nvPr>
        </p:nvSpPr>
        <p:spPr bwMode="gray">
          <a:xfrm>
            <a:off x="8788400" y="2438400"/>
            <a:ext cx="295275" cy="152400"/>
          </a:xfrm>
          <a:prstGeom prst="rect">
            <a:avLst/>
          </a:prstGeom>
          <a:noFill/>
          <a:effec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fld id="{580FEED5-4929-406D-8502-F694A86B895B}" type="datetime'''''8''''''''''''''''''''''''''1''''.''''''''''''''7'''''''">
              <a:rPr lang="en-US" altLang="en-US" sz="1000" smtClean="0">
                <a:sym typeface="+mn-lt"/>
              </a:rPr>
              <a:pPr marL="0" lvl="1" indent="0">
                <a:spcBef>
                  <a:spcPct val="0"/>
                </a:spcBef>
                <a:spcAft>
                  <a:spcPct val="0"/>
                </a:spcAft>
                <a:buNone/>
              </a:pPr>
              <a:t>81.7</a:t>
            </a:fld>
            <a:endParaRPr lang="en-US" sz="1000" dirty="0">
              <a:sym typeface="+mn-lt"/>
            </a:endParaRPr>
          </a:p>
        </p:txBody>
      </p:sp>
      <p:sp>
        <p:nvSpPr>
          <p:cNvPr id="165" name="TextBox 164"/>
          <p:cNvSpPr txBox="1"/>
          <p:nvPr/>
        </p:nvSpPr>
        <p:spPr>
          <a:xfrm>
            <a:off x="5289104" y="1924988"/>
            <a:ext cx="4209357" cy="366424"/>
          </a:xfrm>
          <a:prstGeom prst="rect">
            <a:avLst/>
          </a:prstGeom>
          <a:noFill/>
        </p:spPr>
        <p:txBody>
          <a:bodyPr wrap="none" tIns="90000" bIns="90000" rtlCol="0" anchor="t">
            <a:spAutoFit/>
          </a:bodyPr>
          <a:lstStyle/>
          <a:p>
            <a:pPr algn="ctr"/>
            <a:r>
              <a:rPr lang="en-AU" sz="1200" dirty="0">
                <a:solidFill>
                  <a:srgbClr val="000000"/>
                </a:solidFill>
                <a:latin typeface="Arial" pitchFamily="34" charset="0"/>
                <a:cs typeface="Arial" pitchFamily="34" charset="0"/>
              </a:rPr>
              <a:t>Breakdown of business in C/C industries in </a:t>
            </a:r>
            <a:r>
              <a:rPr lang="en-AU" sz="1200" dirty="0" smtClean="0">
                <a:solidFill>
                  <a:srgbClr val="000000"/>
                </a:solidFill>
                <a:latin typeface="Arial" pitchFamily="34" charset="0"/>
                <a:cs typeface="Arial" pitchFamily="34" charset="0"/>
              </a:rPr>
              <a:t>Australia (000s)</a:t>
            </a:r>
            <a:endParaRPr lang="en-AU" sz="1200" dirty="0">
              <a:solidFill>
                <a:srgbClr val="000000"/>
              </a:solidFill>
              <a:latin typeface="Arial" pitchFamily="34" charset="0"/>
              <a:cs typeface="Arial" pitchFamily="34" charset="0"/>
            </a:endParaRPr>
          </a:p>
        </p:txBody>
      </p:sp>
      <p:graphicFrame>
        <p:nvGraphicFramePr>
          <p:cNvPr id="74" name="Object 73"/>
          <p:cNvGraphicFramePr>
            <a:graphicFrameLocks noChangeAspect="1"/>
          </p:cNvGraphicFramePr>
          <p:nvPr>
            <p:custDataLst>
              <p:tags r:id="rId34"/>
            </p:custDataLst>
          </p:nvPr>
        </p:nvGraphicFramePr>
        <p:xfrm>
          <a:off x="1904999" y="2362200"/>
          <a:ext cx="2086020" cy="3314700"/>
        </p:xfrm>
        <a:graphic>
          <a:graphicData uri="http://schemas.openxmlformats.org/presentationml/2006/ole">
            <mc:AlternateContent xmlns:mc="http://schemas.openxmlformats.org/markup-compatibility/2006">
              <mc:Choice xmlns:v="urn:schemas-microsoft-com:vml" Requires="v">
                <p:oleObj spid="_x0000_s1184295" name="Chart" r:id="rId69" imgW="2086020" imgH="3314700" progId="MSGraph.Chart.8">
                  <p:embed followColorScheme="full"/>
                </p:oleObj>
              </mc:Choice>
              <mc:Fallback>
                <p:oleObj name="Chart" r:id="rId69" imgW="2086020" imgH="3314700" progId="MSGraph.Chart.8">
                  <p:embed followColorScheme="full"/>
                  <p:pic>
                    <p:nvPicPr>
                      <p:cNvPr id="0" name="Picture 367"/>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1904999" y="2362200"/>
                        <a:ext cx="2086020" cy="331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5" name="Text Placeholder 12"/>
          <p:cNvSpPr>
            <a:spLocks noGrp="1"/>
          </p:cNvSpPr>
          <p:nvPr>
            <p:custDataLst>
              <p:tags r:id="rId35"/>
            </p:custDataLst>
          </p:nvPr>
        </p:nvSpPr>
        <p:spPr bwMode="gray">
          <a:xfrm>
            <a:off x="2474912" y="5651500"/>
            <a:ext cx="384175" cy="152400"/>
          </a:xfrm>
          <a:prstGeom prst="rect">
            <a:avLst/>
          </a:prstGeom>
          <a:noFill/>
          <a:effectLst/>
        </p:spPr>
        <p:txBody>
          <a:bodyPr vert="horz" wrap="non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9722A738-34B4-4B7F-AC89-4F2B0B322020}" type="datetime'''''''''''''''''''''''''''1''''0,''''00''''''''0'''''''''">
              <a:rPr lang="en-US" altLang="en-US" sz="1000" smtClean="0">
                <a:sym typeface="+mn-lt"/>
              </a:rPr>
              <a:pPr marL="0" lvl="1" indent="0" algn="ctr">
                <a:spcBef>
                  <a:spcPct val="0"/>
                </a:spcBef>
                <a:spcAft>
                  <a:spcPct val="0"/>
                </a:spcAft>
                <a:buNone/>
              </a:pPr>
              <a:t>10,000</a:t>
            </a:fld>
            <a:endParaRPr lang="en-US" sz="1000" dirty="0">
              <a:sym typeface="+mn-lt"/>
            </a:endParaRPr>
          </a:p>
        </p:txBody>
      </p:sp>
      <p:sp>
        <p:nvSpPr>
          <p:cNvPr id="144" name="Text Placeholder 12"/>
          <p:cNvSpPr>
            <a:spLocks noGrp="1"/>
          </p:cNvSpPr>
          <p:nvPr>
            <p:custDataLst>
              <p:tags r:id="rId36"/>
            </p:custDataLst>
          </p:nvPr>
        </p:nvSpPr>
        <p:spPr bwMode="gray">
          <a:xfrm>
            <a:off x="2022475" y="5651500"/>
            <a:ext cx="69850" cy="152400"/>
          </a:xfrm>
          <a:prstGeom prst="rect">
            <a:avLst/>
          </a:prstGeom>
          <a:noFill/>
          <a:effectLst/>
        </p:spPr>
        <p:txBody>
          <a:bodyPr vert="horz" wrap="non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5EEDAD2A-C7AE-40B6-9FBB-FE531A6B714E}" type="datetime'0'''''''''''''''''''''''''''''''''''''''">
              <a:rPr lang="en-US" altLang="en-US" sz="1000" smtClean="0">
                <a:sym typeface="+mn-lt"/>
              </a:rPr>
              <a:pPr marL="0" lvl="1" indent="0" algn="ctr">
                <a:spcBef>
                  <a:spcPct val="0"/>
                </a:spcBef>
                <a:spcAft>
                  <a:spcPct val="0"/>
                </a:spcAft>
                <a:buNone/>
              </a:pPr>
              <a:t>0</a:t>
            </a:fld>
            <a:endParaRPr lang="en-US" sz="1000" dirty="0">
              <a:sym typeface="+mn-lt"/>
            </a:endParaRPr>
          </a:p>
        </p:txBody>
      </p:sp>
      <p:sp>
        <p:nvSpPr>
          <p:cNvPr id="147" name="Text Placeholder 12"/>
          <p:cNvSpPr>
            <a:spLocks noGrp="1"/>
          </p:cNvSpPr>
          <p:nvPr>
            <p:custDataLst>
              <p:tags r:id="rId37"/>
            </p:custDataLst>
          </p:nvPr>
        </p:nvSpPr>
        <p:spPr bwMode="gray">
          <a:xfrm>
            <a:off x="3694112" y="5651500"/>
            <a:ext cx="384175" cy="152400"/>
          </a:xfrm>
          <a:prstGeom prst="rect">
            <a:avLst/>
          </a:prstGeom>
          <a:noFill/>
          <a:effectLst/>
        </p:spPr>
        <p:txBody>
          <a:bodyPr vert="horz" wrap="non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64991C42-999D-4E37-B2A0-67F4C95E45D8}" type="datetime'''''''''''''''''''''''''''3''0,''''''0''''00'''">
              <a:rPr lang="en-US" altLang="en-US" sz="1000" smtClean="0">
                <a:sym typeface="+mn-lt"/>
              </a:rPr>
              <a:pPr marL="0" lvl="1" indent="0" algn="ctr">
                <a:spcBef>
                  <a:spcPct val="0"/>
                </a:spcBef>
                <a:spcAft>
                  <a:spcPct val="0"/>
                </a:spcAft>
                <a:buNone/>
              </a:pPr>
              <a:t>30,000</a:t>
            </a:fld>
            <a:endParaRPr lang="en-US" sz="1000" dirty="0">
              <a:sym typeface="+mn-lt"/>
            </a:endParaRPr>
          </a:p>
        </p:txBody>
      </p:sp>
      <p:sp>
        <p:nvSpPr>
          <p:cNvPr id="146" name="Text Placeholder 12"/>
          <p:cNvSpPr>
            <a:spLocks noGrp="1"/>
          </p:cNvSpPr>
          <p:nvPr>
            <p:custDataLst>
              <p:tags r:id="rId38"/>
            </p:custDataLst>
          </p:nvPr>
        </p:nvSpPr>
        <p:spPr bwMode="gray">
          <a:xfrm>
            <a:off x="3084512" y="5651500"/>
            <a:ext cx="384175" cy="152400"/>
          </a:xfrm>
          <a:prstGeom prst="rect">
            <a:avLst/>
          </a:prstGeom>
          <a:noFill/>
          <a:effectLst/>
        </p:spPr>
        <p:txBody>
          <a:bodyPr vert="horz" wrap="non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50B7737A-9C34-40DA-99B3-215BD13809B3}" type="datetime'''2''''''''''0'',''''''''''0''''0''''''''0'''''''''''''">
              <a:rPr lang="en-US" altLang="en-US" sz="1000" smtClean="0">
                <a:sym typeface="+mn-lt"/>
              </a:rPr>
              <a:pPr marL="0" lvl="1" indent="0" algn="ctr">
                <a:spcBef>
                  <a:spcPct val="0"/>
                </a:spcBef>
                <a:spcAft>
                  <a:spcPct val="0"/>
                </a:spcAft>
                <a:buNone/>
              </a:pPr>
              <a:t>20,000</a:t>
            </a:fld>
            <a:endParaRPr lang="en-US" sz="1000" dirty="0">
              <a:sym typeface="+mn-lt"/>
            </a:endParaRPr>
          </a:p>
        </p:txBody>
      </p:sp>
      <p:cxnSp>
        <p:nvCxnSpPr>
          <p:cNvPr id="80" name="Straight Connector 79"/>
          <p:cNvCxnSpPr/>
          <p:nvPr>
            <p:custDataLst>
              <p:tags r:id="rId39"/>
            </p:custDataLst>
          </p:nvPr>
        </p:nvCxnSpPr>
        <p:spPr bwMode="gray">
          <a:xfrm flipH="1">
            <a:off x="2181225" y="4733925"/>
            <a:ext cx="508000" cy="0"/>
          </a:xfrm>
          <a:prstGeom prst="line">
            <a:avLst/>
          </a:prstGeom>
          <a:ln w="9525">
            <a:solidFill>
              <a:srgbClr val="808080"/>
            </a:solidFill>
            <a:headEnd type="none"/>
            <a:tailEnd type="stealth" w="lg" len="lg"/>
          </a:ln>
          <a:effectLst/>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custDataLst>
              <p:tags r:id="rId40"/>
            </p:custDataLst>
          </p:nvPr>
        </p:nvCxnSpPr>
        <p:spPr bwMode="gray">
          <a:xfrm>
            <a:off x="2689225" y="4500562"/>
            <a:ext cx="0" cy="233362"/>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custDataLst>
              <p:tags r:id="rId41"/>
            </p:custDataLst>
          </p:nvPr>
        </p:nvCxnSpPr>
        <p:spPr bwMode="gray">
          <a:xfrm>
            <a:off x="2152650" y="4500562"/>
            <a:ext cx="536575" cy="0"/>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custDataLst>
              <p:tags r:id="rId42"/>
            </p:custDataLst>
          </p:nvPr>
        </p:nvCxnSpPr>
        <p:spPr bwMode="gray">
          <a:xfrm flipH="1">
            <a:off x="2371725" y="4124325"/>
            <a:ext cx="508000" cy="0"/>
          </a:xfrm>
          <a:prstGeom prst="line">
            <a:avLst/>
          </a:prstGeom>
          <a:ln w="9525">
            <a:solidFill>
              <a:srgbClr val="808080"/>
            </a:solidFill>
            <a:headEnd type="none"/>
            <a:tailEnd type="stealth" w="lg" len="lg"/>
          </a:ln>
          <a:effectLst/>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custDataLst>
              <p:tags r:id="rId43"/>
            </p:custDataLst>
          </p:nvPr>
        </p:nvCxnSpPr>
        <p:spPr bwMode="gray">
          <a:xfrm>
            <a:off x="2879725" y="3895725"/>
            <a:ext cx="0" cy="228600"/>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custDataLst>
              <p:tags r:id="rId44"/>
            </p:custDataLst>
          </p:nvPr>
        </p:nvCxnSpPr>
        <p:spPr bwMode="gray">
          <a:xfrm>
            <a:off x="2333625" y="3895725"/>
            <a:ext cx="546100" cy="0"/>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custDataLst>
              <p:tags r:id="rId45"/>
            </p:custDataLst>
          </p:nvPr>
        </p:nvCxnSpPr>
        <p:spPr bwMode="gray">
          <a:xfrm flipH="1">
            <a:off x="2743200" y="3524250"/>
            <a:ext cx="485775" cy="0"/>
          </a:xfrm>
          <a:prstGeom prst="line">
            <a:avLst/>
          </a:prstGeom>
          <a:ln w="9525">
            <a:solidFill>
              <a:srgbClr val="808080"/>
            </a:solidFill>
            <a:headEnd type="none"/>
            <a:tailEnd type="stealth" w="lg" len="lg"/>
          </a:ln>
          <a:effectLst/>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custDataLst>
              <p:tags r:id="rId46"/>
            </p:custDataLst>
          </p:nvPr>
        </p:nvCxnSpPr>
        <p:spPr bwMode="gray">
          <a:xfrm>
            <a:off x="3228975" y="3290887"/>
            <a:ext cx="0" cy="233362"/>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custDataLst>
              <p:tags r:id="rId47"/>
            </p:custDataLst>
          </p:nvPr>
        </p:nvCxnSpPr>
        <p:spPr bwMode="gray">
          <a:xfrm>
            <a:off x="2819400" y="3290887"/>
            <a:ext cx="409575" cy="0"/>
          </a:xfrm>
          <a:prstGeom prst="line">
            <a:avLst/>
          </a:prstGeom>
          <a:ln w="9525">
            <a:solidFill>
              <a:srgbClr val="808080"/>
            </a:solidFill>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custDataLst>
              <p:tags r:id="rId48"/>
            </p:custDataLst>
          </p:nvPr>
        </p:nvCxnSpPr>
        <p:spPr bwMode="gray">
          <a:xfrm flipH="1">
            <a:off x="3609975" y="2914650"/>
            <a:ext cx="436562" cy="0"/>
          </a:xfrm>
          <a:prstGeom prst="line">
            <a:avLst/>
          </a:prstGeom>
          <a:ln w="9525">
            <a:solidFill>
              <a:srgbClr val="808080"/>
            </a:solidFill>
            <a:headEnd type="none"/>
            <a:tailEnd type="stealth" w="lg" len="lg"/>
          </a:ln>
          <a:effectLst/>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custDataLst>
              <p:tags r:id="rId49"/>
            </p:custDataLst>
          </p:nvPr>
        </p:nvCxnSpPr>
        <p:spPr bwMode="gray">
          <a:xfrm>
            <a:off x="4046537" y="2681287"/>
            <a:ext cx="0" cy="233362"/>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custDataLst>
              <p:tags r:id="rId50"/>
            </p:custDataLst>
          </p:nvPr>
        </p:nvCxnSpPr>
        <p:spPr bwMode="gray">
          <a:xfrm>
            <a:off x="3657600" y="2681287"/>
            <a:ext cx="388937" cy="0"/>
          </a:xfrm>
          <a:prstGeom prst="line">
            <a:avLst/>
          </a:prstGeom>
          <a:ln w="9525">
            <a:solidFill>
              <a:srgbClr val="808080"/>
            </a:solidFill>
            <a:headEnd type="none"/>
            <a:tailEnd type="none" w="lg" len="lg"/>
          </a:ln>
          <a:effectLst/>
        </p:spPr>
        <p:style>
          <a:lnRef idx="1">
            <a:schemeClr val="accent1"/>
          </a:lnRef>
          <a:fillRef idx="0">
            <a:schemeClr val="accent1"/>
          </a:fillRef>
          <a:effectRef idx="0">
            <a:schemeClr val="accent1"/>
          </a:effectRef>
          <a:fontRef idx="minor">
            <a:schemeClr val="tx1"/>
          </a:fontRef>
        </p:style>
      </p:cxnSp>
      <p:sp>
        <p:nvSpPr>
          <p:cNvPr id="125" name="Text Placeholder 3"/>
          <p:cNvSpPr>
            <a:spLocks noGrp="1"/>
          </p:cNvSpPr>
          <p:nvPr>
            <p:custDataLst>
              <p:tags r:id="rId51"/>
            </p:custDataLst>
          </p:nvPr>
        </p:nvSpPr>
        <p:spPr bwMode="gray">
          <a:xfrm>
            <a:off x="2503487" y="5905500"/>
            <a:ext cx="1574800" cy="336550"/>
          </a:xfrm>
          <a:prstGeom prst="rect">
            <a:avLst/>
          </a:prstGeom>
          <a:noFill/>
          <a:effectLst/>
        </p:spPr>
        <p:txBody>
          <a:bodyPr vert="horz" wrap="non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spcBef>
                <a:spcPts val="0"/>
              </a:spcBef>
            </a:pPr>
            <a:r>
              <a:rPr lang="en-AU" sz="1100" b="0" dirty="0" smtClean="0">
                <a:solidFill>
                  <a:srgbClr val="000000"/>
                </a:solidFill>
              </a:rPr>
              <a:t>Number of businesses in </a:t>
            </a:r>
            <a:br>
              <a:rPr lang="en-AU" sz="1100" b="0" dirty="0" smtClean="0">
                <a:solidFill>
                  <a:srgbClr val="000000"/>
                </a:solidFill>
              </a:rPr>
            </a:br>
            <a:r>
              <a:rPr lang="en-AU" sz="1100" b="0" dirty="0" smtClean="0">
                <a:solidFill>
                  <a:srgbClr val="000000"/>
                </a:solidFill>
              </a:rPr>
              <a:t>C/C industries in Victoria</a:t>
            </a:r>
          </a:p>
        </p:txBody>
      </p:sp>
      <p:sp>
        <p:nvSpPr>
          <p:cNvPr id="119" name="Text Placeholder 7"/>
          <p:cNvSpPr>
            <a:spLocks noGrp="1"/>
          </p:cNvSpPr>
          <p:nvPr>
            <p:custDataLst>
              <p:tags r:id="rId52"/>
            </p:custDataLst>
          </p:nvPr>
        </p:nvSpPr>
        <p:spPr bwMode="gray">
          <a:xfrm>
            <a:off x="1536700" y="4538662"/>
            <a:ext cx="41910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spcBef>
                <a:spcPct val="0"/>
              </a:spcBef>
              <a:spcAft>
                <a:spcPct val="0"/>
              </a:spcAft>
            </a:pPr>
            <a:fld id="{0DFE7AE0-68EA-41B3-BCDE-668E9FEF378A}" type="datetime'''''''''''2''''''0''''–''''''''''199'''''''''''''''''''''''">
              <a:rPr lang="en-US" sz="1000" b="0" smtClean="0"/>
              <a:pPr algn="r">
                <a:spcBef>
                  <a:spcPct val="0"/>
                </a:spcBef>
                <a:spcAft>
                  <a:spcPct val="0"/>
                </a:spcAft>
              </a:pPr>
              <a:t>20–199</a:t>
            </a:fld>
            <a:endParaRPr lang="en-US" sz="1000" b="0" dirty="0">
              <a:latin typeface="Arial"/>
              <a:sym typeface="Arial"/>
            </a:endParaRPr>
          </a:p>
        </p:txBody>
      </p:sp>
      <p:sp>
        <p:nvSpPr>
          <p:cNvPr id="120" name="Text Placeholder 6"/>
          <p:cNvSpPr>
            <a:spLocks noGrp="1"/>
          </p:cNvSpPr>
          <p:nvPr>
            <p:custDataLst>
              <p:tags r:id="rId53"/>
            </p:custDataLst>
          </p:nvPr>
        </p:nvSpPr>
        <p:spPr bwMode="gray">
          <a:xfrm>
            <a:off x="1746250" y="3933825"/>
            <a:ext cx="2095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spcBef>
                <a:spcPct val="0"/>
              </a:spcBef>
              <a:spcAft>
                <a:spcPct val="0"/>
              </a:spcAft>
            </a:pPr>
            <a:fld id="{092A5620-BBB7-45C9-8EA2-182B9608D695}" type="datetime'''''5''''''''''''''''''''''''''''''–''''9'">
              <a:rPr lang="en-US" sz="1000" b="0" smtClean="0"/>
              <a:pPr algn="r">
                <a:spcBef>
                  <a:spcPct val="0"/>
                </a:spcBef>
                <a:spcAft>
                  <a:spcPct val="0"/>
                </a:spcAft>
              </a:pPr>
              <a:t>5–9</a:t>
            </a:fld>
            <a:endParaRPr lang="en-US" sz="1000" b="0" dirty="0">
              <a:sym typeface="+mn-lt"/>
            </a:endParaRPr>
          </a:p>
        </p:txBody>
      </p:sp>
      <p:sp>
        <p:nvSpPr>
          <p:cNvPr id="127" name="Text Placeholder 10"/>
          <p:cNvSpPr>
            <a:spLocks noGrp="1"/>
          </p:cNvSpPr>
          <p:nvPr>
            <p:custDataLst>
              <p:tags r:id="rId54"/>
            </p:custDataLst>
          </p:nvPr>
        </p:nvSpPr>
        <p:spPr bwMode="gray">
          <a:xfrm>
            <a:off x="3813175" y="2689225"/>
            <a:ext cx="468312" cy="215900"/>
          </a:xfrm>
          <a:prstGeom prst="ellipse">
            <a:avLst/>
          </a:prstGeom>
          <a:solidFill>
            <a:schemeClr val="accent1"/>
          </a:solidFill>
          <a:ln w="9525">
            <a:solidFill>
              <a:srgbClr val="808080"/>
            </a:solidFill>
          </a:ln>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r>
              <a:rPr lang="en-US" sz="1000" b="0" dirty="0" smtClean="0">
                <a:sym typeface="+mn-lt"/>
              </a:rPr>
              <a:t>-2.2%</a:t>
            </a:r>
            <a:endParaRPr lang="en-US" sz="1000" b="0" dirty="0">
              <a:sym typeface="+mn-lt"/>
            </a:endParaRPr>
          </a:p>
        </p:txBody>
      </p:sp>
      <p:sp>
        <p:nvSpPr>
          <p:cNvPr id="128" name="Text Placeholder 8"/>
          <p:cNvSpPr>
            <a:spLocks noGrp="1"/>
          </p:cNvSpPr>
          <p:nvPr>
            <p:custDataLst>
              <p:tags r:id="rId55"/>
            </p:custDataLst>
          </p:nvPr>
        </p:nvSpPr>
        <p:spPr bwMode="gray">
          <a:xfrm>
            <a:off x="1671637" y="5148262"/>
            <a:ext cx="284162"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spcBef>
                <a:spcPct val="0"/>
              </a:spcBef>
              <a:spcAft>
                <a:spcPct val="0"/>
              </a:spcAft>
            </a:pPr>
            <a:fld id="{70AB4F5E-835B-4379-B010-F8017A4A5D2F}" type="datetime'''2''''''''''''''0''''''''''''''0''''''''''''+'''''''''">
              <a:rPr lang="en-US" sz="1000" b="0" smtClean="0"/>
              <a:pPr algn="r">
                <a:spcBef>
                  <a:spcPct val="0"/>
                </a:spcBef>
                <a:spcAft>
                  <a:spcPct val="0"/>
                </a:spcAft>
              </a:pPr>
              <a:t>200+</a:t>
            </a:fld>
            <a:endParaRPr lang="en-US" sz="1000" b="0" dirty="0">
              <a:latin typeface="Arial"/>
              <a:sym typeface="Arial"/>
            </a:endParaRPr>
          </a:p>
        </p:txBody>
      </p:sp>
      <p:sp>
        <p:nvSpPr>
          <p:cNvPr id="123" name="Text Placeholder 13"/>
          <p:cNvSpPr>
            <a:spLocks noGrp="1"/>
          </p:cNvSpPr>
          <p:nvPr>
            <p:custDataLst>
              <p:tags r:id="rId56"/>
            </p:custDataLst>
          </p:nvPr>
        </p:nvSpPr>
        <p:spPr bwMode="gray">
          <a:xfrm>
            <a:off x="2574925" y="3902075"/>
            <a:ext cx="611187" cy="215900"/>
          </a:xfrm>
          <a:prstGeom prst="ellipse">
            <a:avLst/>
          </a:prstGeom>
          <a:solidFill>
            <a:schemeClr val="accent1"/>
          </a:solidFill>
          <a:ln w="9525">
            <a:solidFill>
              <a:srgbClr val="808080"/>
            </a:solidFill>
          </a:ln>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r>
              <a:rPr lang="en-US" sz="1000" b="0" dirty="0" smtClean="0"/>
              <a:t>+16.8%</a:t>
            </a:r>
            <a:endParaRPr lang="en-US" sz="1000" b="0" dirty="0">
              <a:sym typeface="+mn-lt"/>
            </a:endParaRPr>
          </a:p>
        </p:txBody>
      </p:sp>
      <p:sp>
        <p:nvSpPr>
          <p:cNvPr id="126" name="Text Placeholder 11"/>
          <p:cNvSpPr>
            <a:spLocks noGrp="1"/>
          </p:cNvSpPr>
          <p:nvPr>
            <p:custDataLst>
              <p:tags r:id="rId57"/>
            </p:custDataLst>
          </p:nvPr>
        </p:nvSpPr>
        <p:spPr bwMode="gray">
          <a:xfrm>
            <a:off x="2946400" y="3298825"/>
            <a:ext cx="566737" cy="215900"/>
          </a:xfrm>
          <a:prstGeom prst="ellipse">
            <a:avLst/>
          </a:prstGeom>
          <a:solidFill>
            <a:schemeClr val="accent1"/>
          </a:solidFill>
          <a:ln w="9525">
            <a:solidFill>
              <a:srgbClr val="808080"/>
            </a:solidFill>
          </a:ln>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r>
              <a:rPr lang="en-US" sz="1000" b="0" dirty="0" smtClean="0"/>
              <a:t>-10.3%</a:t>
            </a:r>
            <a:endParaRPr lang="en-US" sz="1000" b="0" dirty="0">
              <a:sym typeface="+mn-lt"/>
            </a:endParaRPr>
          </a:p>
        </p:txBody>
      </p:sp>
      <p:sp>
        <p:nvSpPr>
          <p:cNvPr id="124" name="Text Placeholder 14"/>
          <p:cNvSpPr>
            <a:spLocks noGrp="1"/>
          </p:cNvSpPr>
          <p:nvPr>
            <p:custDataLst>
              <p:tags r:id="rId58"/>
            </p:custDataLst>
          </p:nvPr>
        </p:nvSpPr>
        <p:spPr bwMode="gray">
          <a:xfrm>
            <a:off x="2384425" y="4508500"/>
            <a:ext cx="611187" cy="215900"/>
          </a:xfrm>
          <a:prstGeom prst="ellipse">
            <a:avLst/>
          </a:prstGeom>
          <a:solidFill>
            <a:schemeClr val="accent1"/>
          </a:solidFill>
          <a:ln w="9525">
            <a:solidFill>
              <a:srgbClr val="808080"/>
            </a:solidFill>
          </a:ln>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r>
              <a:rPr lang="en-US" sz="1000" b="0" dirty="0" smtClean="0">
                <a:sym typeface="+mn-lt"/>
              </a:rPr>
              <a:t>+57.9%</a:t>
            </a:r>
            <a:endParaRPr lang="en-US" sz="1000" b="0" dirty="0">
              <a:sym typeface="+mn-lt"/>
            </a:endParaRPr>
          </a:p>
        </p:txBody>
      </p:sp>
      <p:sp>
        <p:nvSpPr>
          <p:cNvPr id="122" name="Text Placeholder 4"/>
          <p:cNvSpPr>
            <a:spLocks noGrp="1"/>
          </p:cNvSpPr>
          <p:nvPr>
            <p:custDataLst>
              <p:tags r:id="rId59"/>
            </p:custDataLst>
          </p:nvPr>
        </p:nvSpPr>
        <p:spPr bwMode="gray">
          <a:xfrm>
            <a:off x="1379537" y="2643187"/>
            <a:ext cx="576262" cy="3048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spcBef>
                <a:spcPct val="0"/>
              </a:spcBef>
              <a:spcAft>
                <a:spcPct val="0"/>
              </a:spcAft>
            </a:pPr>
            <a:fld id="{33F08FD3-6BE6-4B2E-8196-CD31F377AEB2}" type="datetime'''''N''''''''''on''-''''''''&#10;e''''m''''''''p''loy''''in''''g'">
              <a:rPr lang="en-US" sz="1000" b="0" smtClean="0"/>
              <a:pPr algn="r">
                <a:spcBef>
                  <a:spcPct val="0"/>
                </a:spcBef>
                <a:spcAft>
                  <a:spcPct val="0"/>
                </a:spcAft>
              </a:pPr>
              <a:t>Non-
employing</a:t>
            </a:fld>
            <a:endParaRPr lang="en-US" sz="1000" b="0" dirty="0">
              <a:sym typeface="+mn-lt"/>
            </a:endParaRPr>
          </a:p>
        </p:txBody>
      </p:sp>
      <p:sp>
        <p:nvSpPr>
          <p:cNvPr id="121" name="Text Placeholder 5"/>
          <p:cNvSpPr>
            <a:spLocks noGrp="1"/>
          </p:cNvSpPr>
          <p:nvPr>
            <p:custDataLst>
              <p:tags r:id="rId60"/>
            </p:custDataLst>
          </p:nvPr>
        </p:nvSpPr>
        <p:spPr bwMode="gray">
          <a:xfrm>
            <a:off x="1746250" y="3328987"/>
            <a:ext cx="2095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spcBef>
                <a:spcPct val="0"/>
              </a:spcBef>
              <a:spcAft>
                <a:spcPct val="0"/>
              </a:spcAft>
            </a:pPr>
            <a:fld id="{33462785-148F-4B1C-95DA-EA61B63867FD}" type="datetime'''''1''''''''''–''''''''''''''4'''''''''''''">
              <a:rPr lang="en-US" sz="1000" b="0" smtClean="0"/>
              <a:pPr algn="r">
                <a:spcBef>
                  <a:spcPct val="0"/>
                </a:spcBef>
                <a:spcAft>
                  <a:spcPct val="0"/>
                </a:spcAft>
              </a:pPr>
              <a:t>1–4</a:t>
            </a:fld>
            <a:endParaRPr lang="en-US" sz="1000" b="0" dirty="0">
              <a:sym typeface="+mn-lt"/>
            </a:endParaRPr>
          </a:p>
        </p:txBody>
      </p:sp>
      <p:sp>
        <p:nvSpPr>
          <p:cNvPr id="130" name="Rectangle 129"/>
          <p:cNvSpPr/>
          <p:nvPr>
            <p:custDataLst>
              <p:tags r:id="rId61"/>
            </p:custDataLst>
          </p:nvPr>
        </p:nvSpPr>
        <p:spPr bwMode="gray">
          <a:xfrm>
            <a:off x="661987" y="5681662"/>
            <a:ext cx="179387" cy="133350"/>
          </a:xfrm>
          <a:prstGeom prst="rect">
            <a:avLst/>
          </a:prstGeom>
          <a:solidFill>
            <a:schemeClr val="hlink"/>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131" name="Rectangle 130"/>
          <p:cNvSpPr/>
          <p:nvPr>
            <p:custDataLst>
              <p:tags r:id="rId62"/>
            </p:custDataLst>
          </p:nvPr>
        </p:nvSpPr>
        <p:spPr bwMode="gray">
          <a:xfrm>
            <a:off x="1273175" y="5681662"/>
            <a:ext cx="179387" cy="133350"/>
          </a:xfrm>
          <a:prstGeom prst="rect">
            <a:avLst/>
          </a:prstGeom>
          <a:solidFill>
            <a:schemeClr val="folHlink"/>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133" name="Text Placeholder 15"/>
          <p:cNvSpPr>
            <a:spLocks noGrp="1"/>
          </p:cNvSpPr>
          <p:nvPr>
            <p:custDataLst>
              <p:tags r:id="rId63"/>
            </p:custDataLst>
          </p:nvPr>
        </p:nvSpPr>
        <p:spPr bwMode="gray">
          <a:xfrm>
            <a:off x="892175" y="5678487"/>
            <a:ext cx="27940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fld id="{A311E057-CF01-4B6E-9DE9-30BBC43D2E7B}" type="datetime'''''''2''''''''0''0''''''''''''''''''''''''''''''''''''''8'''">
              <a:rPr lang="en-US" sz="1000" b="0" smtClean="0"/>
              <a:pPr>
                <a:spcBef>
                  <a:spcPct val="0"/>
                </a:spcBef>
                <a:spcAft>
                  <a:spcPct val="0"/>
                </a:spcAft>
              </a:pPr>
              <a:t>2008</a:t>
            </a:fld>
            <a:endParaRPr lang="en-US" sz="1000" b="0" dirty="0">
              <a:sym typeface="+mn-lt"/>
            </a:endParaRPr>
          </a:p>
        </p:txBody>
      </p:sp>
      <p:sp>
        <p:nvSpPr>
          <p:cNvPr id="134" name="Text Placeholder 16"/>
          <p:cNvSpPr>
            <a:spLocks noGrp="1"/>
          </p:cNvSpPr>
          <p:nvPr>
            <p:custDataLst>
              <p:tags r:id="rId64"/>
            </p:custDataLst>
          </p:nvPr>
        </p:nvSpPr>
        <p:spPr bwMode="gray">
          <a:xfrm>
            <a:off x="1503362" y="5678487"/>
            <a:ext cx="27940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fld id="{FC1B9B8B-FA90-4AD3-AF5F-468EAC5F8CD4}" type="datetime'2''''''''''0''''''''''1''3'''''''''''''''">
              <a:rPr lang="en-US" sz="1000" b="0" smtClean="0"/>
              <a:pPr>
                <a:spcBef>
                  <a:spcPct val="0"/>
                </a:spcBef>
                <a:spcAft>
                  <a:spcPct val="0"/>
                </a:spcAft>
              </a:pPr>
              <a:t>2013</a:t>
            </a:fld>
            <a:endParaRPr lang="en-US" sz="1000" b="0" dirty="0">
              <a:latin typeface="Arial"/>
              <a:sym typeface="Arial"/>
            </a:endParaRPr>
          </a:p>
        </p:txBody>
      </p:sp>
      <p:sp>
        <p:nvSpPr>
          <p:cNvPr id="143" name="Oval 142"/>
          <p:cNvSpPr/>
          <p:nvPr/>
        </p:nvSpPr>
        <p:spPr>
          <a:xfrm>
            <a:off x="567109" y="2606521"/>
            <a:ext cx="694062" cy="352540"/>
          </a:xfrm>
          <a:prstGeom prst="ellipse">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AU" sz="1050" dirty="0" smtClean="0">
                <a:solidFill>
                  <a:srgbClr val="000000"/>
                </a:solidFill>
                <a:latin typeface="Arial" pitchFamily="34" charset="0"/>
                <a:cs typeface="Arial" pitchFamily="34" charset="0"/>
              </a:rPr>
              <a:t>60%</a:t>
            </a:r>
            <a:endParaRPr lang="en-US" sz="1050" dirty="0" smtClean="0">
              <a:solidFill>
                <a:srgbClr val="000000"/>
              </a:solidFill>
              <a:latin typeface="Arial" pitchFamily="34" charset="0"/>
              <a:cs typeface="Arial" pitchFamily="34" charset="0"/>
            </a:endParaRPr>
          </a:p>
        </p:txBody>
      </p:sp>
      <p:sp>
        <p:nvSpPr>
          <p:cNvPr id="148" name="ColumnHeader"/>
          <p:cNvSpPr txBox="1"/>
          <p:nvPr/>
        </p:nvSpPr>
        <p:spPr>
          <a:xfrm>
            <a:off x="473204" y="2103410"/>
            <a:ext cx="881872" cy="353943"/>
          </a:xfrm>
          <a:prstGeom prst="rect">
            <a:avLst/>
          </a:prstGeom>
          <a:solidFill>
            <a:srgbClr val="FFFFFF"/>
          </a:solidFill>
          <a:ln w="9525" algn="ctr">
            <a:noFill/>
            <a:miter lim="800000"/>
            <a:headEnd type="none" w="lg" len="lg"/>
            <a:tailEnd type="none" w="lg" len="lg"/>
          </a:ln>
          <a:effectLst>
            <a:outerShdw dist="25400" dir="5400000" sx="99000" sy="99000" algn="ctr" rotWithShape="0">
              <a:srgbClr val="177B57"/>
            </a:outerShdw>
          </a:effectLst>
        </p:spPr>
        <p:txBody>
          <a:bodyPr wrap="square" tIns="91440" bIns="91440" anchor="b">
            <a:spAutoFit/>
          </a:bodyPr>
          <a:lstStyle/>
          <a:p>
            <a:pPr algn="ctr">
              <a:buSzPct val="100000"/>
              <a:defRPr/>
            </a:pPr>
            <a:r>
              <a:rPr lang="en-AU" sz="1100" b="1" kern="0" dirty="0" smtClean="0">
                <a:solidFill>
                  <a:srgbClr val="000000"/>
                </a:solidFill>
                <a:latin typeface="Arial" pitchFamily="34" charset="0"/>
                <a:cs typeface="Arial" pitchFamily="34" charset="0"/>
              </a:rPr>
              <a:t>% of total</a:t>
            </a:r>
            <a:endParaRPr lang="en-US" sz="1100" b="1" kern="0" dirty="0" smtClean="0">
              <a:solidFill>
                <a:srgbClr val="000000"/>
              </a:solidFill>
              <a:latin typeface="Arial" pitchFamily="34" charset="0"/>
              <a:cs typeface="Arial" pitchFamily="34" charset="0"/>
            </a:endParaRPr>
          </a:p>
        </p:txBody>
      </p:sp>
      <p:sp>
        <p:nvSpPr>
          <p:cNvPr id="149" name="Oval 148"/>
          <p:cNvSpPr/>
          <p:nvPr/>
        </p:nvSpPr>
        <p:spPr>
          <a:xfrm>
            <a:off x="567109" y="3245500"/>
            <a:ext cx="694062" cy="352540"/>
          </a:xfrm>
          <a:prstGeom prst="ellipse">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AU" sz="1050" dirty="0" smtClean="0">
                <a:solidFill>
                  <a:srgbClr val="000000"/>
                </a:solidFill>
                <a:latin typeface="Arial" pitchFamily="34" charset="0"/>
                <a:cs typeface="Arial" pitchFamily="34" charset="0"/>
              </a:rPr>
              <a:t>26%</a:t>
            </a:r>
            <a:endParaRPr lang="en-US" sz="1050" dirty="0" smtClean="0">
              <a:solidFill>
                <a:srgbClr val="000000"/>
              </a:solidFill>
              <a:latin typeface="Arial" pitchFamily="34" charset="0"/>
              <a:cs typeface="Arial" pitchFamily="34" charset="0"/>
            </a:endParaRPr>
          </a:p>
        </p:txBody>
      </p:sp>
      <p:sp>
        <p:nvSpPr>
          <p:cNvPr id="150" name="Oval 149"/>
          <p:cNvSpPr/>
          <p:nvPr/>
        </p:nvSpPr>
        <p:spPr>
          <a:xfrm>
            <a:off x="567109" y="3818377"/>
            <a:ext cx="694062" cy="352540"/>
          </a:xfrm>
          <a:prstGeom prst="ellipse">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AU" sz="1050" dirty="0" smtClean="0">
                <a:solidFill>
                  <a:srgbClr val="000000"/>
                </a:solidFill>
                <a:latin typeface="Arial" pitchFamily="34" charset="0"/>
                <a:cs typeface="Arial" pitchFamily="34" charset="0"/>
              </a:rPr>
              <a:t>11%</a:t>
            </a:r>
            <a:endParaRPr lang="en-US" sz="1050" dirty="0" smtClean="0">
              <a:solidFill>
                <a:srgbClr val="000000"/>
              </a:solidFill>
              <a:latin typeface="Arial" pitchFamily="34" charset="0"/>
              <a:cs typeface="Arial" pitchFamily="34" charset="0"/>
            </a:endParaRPr>
          </a:p>
        </p:txBody>
      </p:sp>
      <p:sp>
        <p:nvSpPr>
          <p:cNvPr id="151" name="Oval 150"/>
          <p:cNvSpPr/>
          <p:nvPr/>
        </p:nvSpPr>
        <p:spPr>
          <a:xfrm>
            <a:off x="567109" y="4446338"/>
            <a:ext cx="694062" cy="352540"/>
          </a:xfrm>
          <a:prstGeom prst="ellipse">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AU" sz="1050" dirty="0" smtClean="0">
                <a:solidFill>
                  <a:srgbClr val="000000"/>
                </a:solidFill>
                <a:latin typeface="Arial" pitchFamily="34" charset="0"/>
                <a:cs typeface="Arial" pitchFamily="34" charset="0"/>
              </a:rPr>
              <a:t>3%</a:t>
            </a:r>
            <a:endParaRPr lang="en-US" sz="1050" dirty="0" smtClean="0">
              <a:solidFill>
                <a:srgbClr val="000000"/>
              </a:solidFill>
              <a:latin typeface="Arial" pitchFamily="34" charset="0"/>
              <a:cs typeface="Arial" pitchFamily="34" charset="0"/>
            </a:endParaRPr>
          </a:p>
        </p:txBody>
      </p:sp>
      <p:sp>
        <p:nvSpPr>
          <p:cNvPr id="152" name="Oval 151"/>
          <p:cNvSpPr/>
          <p:nvPr/>
        </p:nvSpPr>
        <p:spPr>
          <a:xfrm>
            <a:off x="567109" y="5052267"/>
            <a:ext cx="694062" cy="352540"/>
          </a:xfrm>
          <a:prstGeom prst="ellipse">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AU" sz="1050" dirty="0" smtClean="0">
                <a:solidFill>
                  <a:srgbClr val="000000"/>
                </a:solidFill>
                <a:latin typeface="Arial" pitchFamily="34" charset="0"/>
                <a:cs typeface="Arial" pitchFamily="34" charset="0"/>
              </a:rPr>
              <a:t>&lt;1%</a:t>
            </a:r>
            <a:endParaRPr lang="en-US" sz="1050" dirty="0" smtClean="0">
              <a:solidFill>
                <a:srgbClr val="000000"/>
              </a:solidFill>
              <a:latin typeface="Arial" pitchFamily="34" charset="0"/>
              <a:cs typeface="Arial" pitchFamily="34" charset="0"/>
            </a:endParaRPr>
          </a:p>
        </p:txBody>
      </p:sp>
      <p:sp>
        <p:nvSpPr>
          <p:cNvPr id="83" name="stamp"/>
          <p:cNvSpPr>
            <a:spLocks noChangeArrowheads="1"/>
          </p:cNvSpPr>
          <p:nvPr/>
        </p:nvSpPr>
        <p:spPr bwMode="auto">
          <a:xfrm>
            <a:off x="457200" y="71974"/>
            <a:ext cx="2933495" cy="184666"/>
          </a:xfrm>
          <a:prstGeom prst="rect">
            <a:avLst/>
          </a:prstGeom>
          <a:noFill/>
          <a:ln w="9525" algn="ctr">
            <a:noFill/>
            <a:miter lim="800000"/>
            <a:headEnd type="none" w="lg" len="lg"/>
            <a:tailEnd type="none" w="lg" len="lg"/>
          </a:ln>
        </p:spPr>
        <p:txBody>
          <a:bodyPr wrap="none" lIns="0" tIns="0" rIns="0" bIns="0" anchor="ctr">
            <a:spAutoFit/>
          </a:bodyPr>
          <a:lstStyle/>
          <a:p>
            <a:pPr algn="r"/>
            <a:r>
              <a:rPr lang="en-AU" sz="1200" dirty="0" smtClean="0">
                <a:solidFill>
                  <a:schemeClr val="bg2"/>
                </a:solidFill>
                <a:latin typeface="Arial" pitchFamily="34" charset="0"/>
                <a:cs typeface="Arial" pitchFamily="34" charset="0"/>
              </a:rPr>
              <a:t>Cultural and creative sectors are supported</a:t>
            </a:r>
          </a:p>
        </p:txBody>
      </p:sp>
      <p:sp>
        <p:nvSpPr>
          <p:cNvPr id="84" name="Rectangle 83"/>
          <p:cNvSpPr/>
          <p:nvPr/>
        </p:nvSpPr>
        <p:spPr>
          <a:xfrm>
            <a:off x="484742" y="2511846"/>
            <a:ext cx="4087258" cy="1189821"/>
          </a:xfrm>
          <a:prstGeom prst="rect">
            <a:avLst/>
          </a:prstGeom>
          <a:noFill/>
          <a:ln w="9525">
            <a:solidFill>
              <a:srgbClr val="DC6E0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91" name="Callout"/>
          <p:cNvSpPr>
            <a:spLocks noChangeArrowheads="1"/>
          </p:cNvSpPr>
          <p:nvPr/>
        </p:nvSpPr>
        <p:spPr bwMode="gray">
          <a:xfrm>
            <a:off x="3450919" y="3809542"/>
            <a:ext cx="1330401" cy="431952"/>
          </a:xfrm>
          <a:prstGeom prst="rect">
            <a:avLst/>
          </a:prstGeom>
          <a:solidFill>
            <a:schemeClr val="accent1"/>
          </a:solidFill>
          <a:ln w="9525" algn="ctr">
            <a:solidFill>
              <a:schemeClr val="bg2"/>
            </a:solidFill>
            <a:miter lim="800000"/>
            <a:headEnd/>
            <a:tailEnd/>
          </a:ln>
        </p:spPr>
        <p:txBody>
          <a:bodyPr lIns="36000" tIns="91440" rIns="36000" bIns="91440" anchor="ctr"/>
          <a:lstStyle/>
          <a:p>
            <a:pPr algn="ctr"/>
            <a:r>
              <a:rPr lang="en-AU" sz="1000" dirty="0" smtClean="0">
                <a:solidFill>
                  <a:srgbClr val="000000"/>
                </a:solidFill>
                <a:latin typeface="Arial" pitchFamily="34" charset="0"/>
                <a:cs typeface="Arial" pitchFamily="34" charset="0"/>
              </a:rPr>
              <a:t>85% of business </a:t>
            </a:r>
            <a:br>
              <a:rPr lang="en-AU" sz="1000" dirty="0" smtClean="0">
                <a:solidFill>
                  <a:srgbClr val="000000"/>
                </a:solidFill>
                <a:latin typeface="Arial" pitchFamily="34" charset="0"/>
                <a:cs typeface="Arial" pitchFamily="34" charset="0"/>
              </a:rPr>
            </a:br>
            <a:r>
              <a:rPr lang="en-AU" sz="1000" dirty="0" smtClean="0">
                <a:solidFill>
                  <a:srgbClr val="000000"/>
                </a:solidFill>
                <a:latin typeface="Arial" pitchFamily="34" charset="0"/>
                <a:cs typeface="Arial" pitchFamily="34" charset="0"/>
              </a:rPr>
              <a:t>have &lt;4 employees</a:t>
            </a:r>
            <a:endParaRPr lang="en-AU" sz="1000" dirty="0">
              <a:solidFill>
                <a:srgbClr val="000000"/>
              </a:solidFill>
              <a:latin typeface="Arial" pitchFamily="34" charset="0"/>
              <a:cs typeface="Arial" pitchFamily="34" charset="0"/>
            </a:endParaRPr>
          </a:p>
        </p:txBody>
      </p:sp>
      <p:cxnSp>
        <p:nvCxnSpPr>
          <p:cNvPr id="94" name="AutoShape 3"/>
          <p:cNvCxnSpPr>
            <a:cxnSpLocks noChangeShapeType="1"/>
            <a:stCxn id="91" idx="1"/>
          </p:cNvCxnSpPr>
          <p:nvPr/>
        </p:nvCxnSpPr>
        <p:spPr bwMode="gray">
          <a:xfrm flipH="1" flipV="1">
            <a:off x="3238959" y="3855904"/>
            <a:ext cx="211960" cy="169614"/>
          </a:xfrm>
          <a:prstGeom prst="straightConnector1">
            <a:avLst/>
          </a:prstGeom>
          <a:noFill/>
          <a:ln w="9525">
            <a:solidFill>
              <a:schemeClr val="bg2"/>
            </a:solidFill>
            <a:round/>
            <a:headEnd/>
            <a:tailEnd/>
          </a:ln>
        </p:spPr>
      </p:cxnSp>
      <p:sp>
        <p:nvSpPr>
          <p:cNvPr id="95" name="Rectangle 94"/>
          <p:cNvSpPr/>
          <p:nvPr/>
        </p:nvSpPr>
        <p:spPr>
          <a:xfrm>
            <a:off x="4219575" y="67645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29356866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000"/>
            <a:ext cx="8992800" cy="831600"/>
          </a:xfrm>
          <a:noFill/>
          <a:extLst>
            <a:ext uri="{909E8E84-426E-40DD-AFC4-6F175D3DCCD1}">
              <a14:hiddenFill xmlns:a14="http://schemas.microsoft.com/office/drawing/2010/main">
                <a:solidFill>
                  <a:srgbClr val="FFFFFF"/>
                </a:solidFill>
              </a14:hiddenFill>
            </a:ext>
          </a:extLst>
        </p:spPr>
        <p:txBody>
          <a:bodyPr wrap="square" anchor="b"/>
          <a:lstStyle/>
          <a:p>
            <a:pPr lvl="0"/>
            <a:r>
              <a:rPr lang="en-AU" dirty="0" smtClean="0">
                <a:solidFill>
                  <a:srgbClr val="177B57"/>
                </a:solidFill>
                <a:latin typeface="Arial" panose="020B0604020202020204" pitchFamily="34" charset="0"/>
              </a:rPr>
              <a:t>Many large arts organisations are supporting small/mediums</a:t>
            </a:r>
            <a:br>
              <a:rPr lang="en-AU" dirty="0" smtClean="0">
                <a:solidFill>
                  <a:srgbClr val="177B57"/>
                </a:solidFill>
                <a:latin typeface="Arial" panose="020B0604020202020204" pitchFamily="34" charset="0"/>
              </a:rPr>
            </a:br>
            <a:r>
              <a:rPr lang="en-AU" sz="1600" b="0" dirty="0" smtClean="0">
                <a:solidFill>
                  <a:srgbClr val="177B57"/>
                </a:solidFill>
                <a:latin typeface="Arial" panose="020B0604020202020204" pitchFamily="34" charset="0"/>
              </a:rPr>
              <a:t>A strong creative ecosystem relies on these linkages to encourage and incubate creativity </a:t>
            </a:r>
            <a:endParaRPr lang="en-AU" sz="1600" b="0" dirty="0">
              <a:solidFill>
                <a:srgbClr val="177B57"/>
              </a:solidFill>
              <a:latin typeface="Arial" panose="020B0604020202020204" pitchFamily="34" charset="0"/>
            </a:endParaRPr>
          </a:p>
        </p:txBody>
      </p:sp>
      <p:sp>
        <p:nvSpPr>
          <p:cNvPr id="6" name="NumberBall"/>
          <p:cNvSpPr>
            <a:spLocks noChangeArrowheads="1"/>
          </p:cNvSpPr>
          <p:nvPr/>
        </p:nvSpPr>
        <p:spPr bwMode="gray">
          <a:xfrm>
            <a:off x="57150" y="56179"/>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a:solidFill>
                  <a:srgbClr val="000000"/>
                </a:solidFill>
                <a:cs typeface="Arial" pitchFamily="34" charset="0"/>
              </a:rPr>
              <a:t>B</a:t>
            </a:r>
          </a:p>
        </p:txBody>
      </p:sp>
      <p:sp>
        <p:nvSpPr>
          <p:cNvPr id="8" name="ColumnHeader"/>
          <p:cNvSpPr>
            <a:spLocks noChangeArrowheads="1"/>
          </p:cNvSpPr>
          <p:nvPr/>
        </p:nvSpPr>
        <p:spPr bwMode="gray">
          <a:xfrm>
            <a:off x="465783" y="1447443"/>
            <a:ext cx="2148841" cy="430887"/>
          </a:xfrm>
          <a:prstGeom prst="rect">
            <a:avLst/>
          </a:prstGeom>
          <a:solidFill>
            <a:srgbClr val="FFFFFF"/>
          </a:solidFill>
          <a:ln w="9525" algn="ctr">
            <a:noFill/>
            <a:miter lim="800000"/>
            <a:headEnd type="none" w="lg" len="lg"/>
            <a:tailEnd type="none" w="lg" len="lg"/>
          </a:ln>
          <a:effectLst>
            <a:outerShdw dist="25400" dir="5400000" sx="99000" sy="99000" algn="ctr" rotWithShape="0">
              <a:srgbClr val="177B57"/>
            </a:outerShdw>
          </a:effectLst>
        </p:spPr>
        <p:txBody>
          <a:bodyPr tIns="91440" bIns="91440" anchor="b">
            <a:spAutoFit/>
          </a:bodyPr>
          <a:lstStyle/>
          <a:p>
            <a:pPr algn="ctr"/>
            <a:r>
              <a:rPr lang="en-AU" sz="1600" b="1" kern="0" dirty="0">
                <a:solidFill>
                  <a:srgbClr val="000000"/>
                </a:solidFill>
                <a:latin typeface="Arial" pitchFamily="34" charset="0"/>
                <a:cs typeface="Arial" pitchFamily="34" charset="0"/>
              </a:rPr>
              <a:t>Example</a:t>
            </a:r>
          </a:p>
        </p:txBody>
      </p:sp>
      <p:sp>
        <p:nvSpPr>
          <p:cNvPr id="10" name="ColumnHeader"/>
          <p:cNvSpPr>
            <a:spLocks noChangeArrowheads="1"/>
          </p:cNvSpPr>
          <p:nvPr/>
        </p:nvSpPr>
        <p:spPr bwMode="gray">
          <a:xfrm>
            <a:off x="2787267" y="1447443"/>
            <a:ext cx="4175393" cy="430887"/>
          </a:xfrm>
          <a:prstGeom prst="rect">
            <a:avLst/>
          </a:prstGeom>
          <a:solidFill>
            <a:srgbClr val="FFFFFF"/>
          </a:solidFill>
          <a:ln w="9525" algn="ctr">
            <a:noFill/>
            <a:miter lim="800000"/>
            <a:headEnd type="none" w="lg" len="lg"/>
            <a:tailEnd type="none" w="lg" len="lg"/>
          </a:ln>
          <a:effectLst>
            <a:outerShdw dist="25400" dir="5400000" sx="99000" sy="99000" algn="ctr" rotWithShape="0">
              <a:srgbClr val="177B57"/>
            </a:outerShdw>
          </a:effectLst>
        </p:spPr>
        <p:txBody>
          <a:bodyPr wrap="square" tIns="91440" bIns="91440" anchor="b">
            <a:spAutoFit/>
          </a:bodyPr>
          <a:lstStyle/>
          <a:p>
            <a:pPr algn="ctr"/>
            <a:r>
              <a:rPr lang="en-AU" sz="1600" b="1" kern="0" dirty="0">
                <a:solidFill>
                  <a:srgbClr val="000000"/>
                </a:solidFill>
                <a:latin typeface="Arial" pitchFamily="34" charset="0"/>
                <a:cs typeface="Arial" pitchFamily="34" charset="0"/>
              </a:rPr>
              <a:t>Approach</a:t>
            </a:r>
          </a:p>
        </p:txBody>
      </p:sp>
      <p:sp>
        <p:nvSpPr>
          <p:cNvPr id="12" name="ColumnHeader"/>
          <p:cNvSpPr>
            <a:spLocks noChangeArrowheads="1"/>
          </p:cNvSpPr>
          <p:nvPr/>
        </p:nvSpPr>
        <p:spPr bwMode="gray">
          <a:xfrm>
            <a:off x="7130824" y="1447443"/>
            <a:ext cx="2314173" cy="430887"/>
          </a:xfrm>
          <a:prstGeom prst="rect">
            <a:avLst/>
          </a:prstGeom>
          <a:solidFill>
            <a:srgbClr val="FFFFFF"/>
          </a:solidFill>
          <a:ln w="9525" algn="ctr">
            <a:noFill/>
            <a:miter lim="800000"/>
            <a:headEnd type="none" w="lg" len="lg"/>
            <a:tailEnd type="none" w="lg" len="lg"/>
          </a:ln>
          <a:effectLst>
            <a:outerShdw dist="25400" dir="5400000" sx="99000" sy="99000" algn="ctr" rotWithShape="0">
              <a:srgbClr val="177B57"/>
            </a:outerShdw>
          </a:effectLst>
        </p:spPr>
        <p:txBody>
          <a:bodyPr tIns="91440" bIns="91440" anchor="b">
            <a:spAutoFit/>
          </a:bodyPr>
          <a:lstStyle/>
          <a:p>
            <a:pPr algn="ctr"/>
            <a:r>
              <a:rPr lang="en-AU" sz="1600" b="1" kern="0" dirty="0">
                <a:solidFill>
                  <a:srgbClr val="000000"/>
                </a:solidFill>
                <a:latin typeface="Arial" pitchFamily="34" charset="0"/>
                <a:cs typeface="Arial" pitchFamily="34" charset="0"/>
              </a:rPr>
              <a:t>Impact</a:t>
            </a:r>
          </a:p>
        </p:txBody>
      </p:sp>
      <p:sp>
        <p:nvSpPr>
          <p:cNvPr id="20" name="Rectangle 19"/>
          <p:cNvSpPr/>
          <p:nvPr/>
        </p:nvSpPr>
        <p:spPr>
          <a:xfrm>
            <a:off x="6972002" y="3179218"/>
            <a:ext cx="2472995" cy="708086"/>
          </a:xfrm>
          <a:prstGeom prst="rect">
            <a:avLst/>
          </a:prstGeom>
          <a:solidFill>
            <a:schemeClr val="bg1"/>
          </a:solidFill>
          <a:ln w="15875">
            <a:solidFill>
              <a:schemeClr val="bg2"/>
            </a:solidFill>
          </a:ln>
          <a:effectLst/>
          <a:extLst/>
        </p:spPr>
        <p:style>
          <a:lnRef idx="2">
            <a:schemeClr val="accent1">
              <a:shade val="50000"/>
            </a:schemeClr>
          </a:lnRef>
          <a:fillRef idx="1">
            <a:schemeClr val="accent1"/>
          </a:fillRef>
          <a:effectRef idx="0">
            <a:schemeClr val="accent1"/>
          </a:effectRef>
          <a:fontRef idx="minor">
            <a:schemeClr val="lt1"/>
          </a:fontRef>
        </p:style>
        <p:txBody>
          <a:bodyPr lIns="252000" tIns="90000" rIns="0" bIns="90000" rtlCol="0" anchor="ctr" anchorCtr="0"/>
          <a:lstStyle/>
          <a:p>
            <a:r>
              <a:rPr lang="en-AU" sz="1050" smtClean="0">
                <a:solidFill>
                  <a:srgbClr val="000000"/>
                </a:solidFill>
                <a:cs typeface="Arial" pitchFamily="34" charset="0"/>
              </a:rPr>
              <a:t>Exhibition received 753,000 visitors, which is 3x the average attendance of traditional shows</a:t>
            </a:r>
            <a:endParaRPr lang="en-AU" sz="1050" dirty="0">
              <a:solidFill>
                <a:srgbClr val="000000"/>
              </a:solidFill>
              <a:cs typeface="Arial" pitchFamily="34" charset="0"/>
            </a:endParaRPr>
          </a:p>
        </p:txBody>
      </p:sp>
      <p:sp>
        <p:nvSpPr>
          <p:cNvPr id="46" name="Pentagon 45"/>
          <p:cNvSpPr/>
          <p:nvPr/>
        </p:nvSpPr>
        <p:spPr>
          <a:xfrm>
            <a:off x="2655065" y="3179218"/>
            <a:ext cx="4538948" cy="708086"/>
          </a:xfrm>
          <a:prstGeom prst="homePlate">
            <a:avLst>
              <a:gd name="adj" fmla="val 14192"/>
            </a:avLst>
          </a:prstGeom>
          <a:solidFill>
            <a:schemeClr val="bg1"/>
          </a:solidFill>
          <a:ln w="15875" cap="flat" cmpd="sng" algn="ctr">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180000" tIns="90000" rIns="0" bIns="90000" rtlCol="0" anchor="ctr" anchorCtr="0"/>
          <a:lstStyle/>
          <a:p>
            <a:r>
              <a:rPr lang="en-AU" sz="1050" dirty="0" err="1" smtClean="0">
                <a:solidFill>
                  <a:srgbClr val="000000"/>
                </a:solidFill>
                <a:cs typeface="Arial" pitchFamily="34" charset="0"/>
              </a:rPr>
              <a:t>NGV</a:t>
            </a:r>
            <a:r>
              <a:rPr lang="en-AU" sz="1050" dirty="0" smtClean="0">
                <a:solidFill>
                  <a:srgbClr val="000000"/>
                </a:solidFill>
                <a:cs typeface="Arial" pitchFamily="34" charset="0"/>
              </a:rPr>
              <a:t> collaborated with 400+ local artists in 2013/14 to develop Melbourne Now — a major exhibition of contemporary Melbourne art</a:t>
            </a:r>
            <a:endParaRPr lang="en-AU" sz="1050" dirty="0">
              <a:solidFill>
                <a:srgbClr val="000000"/>
              </a:solidFill>
              <a:cs typeface="Arial" pitchFamily="34" charset="0"/>
            </a:endParaRPr>
          </a:p>
        </p:txBody>
      </p:sp>
      <p:sp>
        <p:nvSpPr>
          <p:cNvPr id="11" name="TextBox 10"/>
          <p:cNvSpPr txBox="1"/>
          <p:nvPr/>
        </p:nvSpPr>
        <p:spPr>
          <a:xfrm>
            <a:off x="3190924" y="3164823"/>
            <a:ext cx="3297518" cy="735756"/>
          </a:xfrm>
          <a:prstGeom prst="rect">
            <a:avLst/>
          </a:prstGeom>
          <a:noFill/>
        </p:spPr>
        <p:txBody>
          <a:bodyPr wrap="square" lIns="0" tIns="90000" rIns="0" bIns="90000" rtlCol="0" anchor="t">
            <a:noAutofit/>
          </a:bodyPr>
          <a:lstStyle/>
          <a:p>
            <a:endParaRPr lang="en-AU" sz="1050" dirty="0">
              <a:solidFill>
                <a:srgbClr val="000000"/>
              </a:solidFill>
              <a:cs typeface="Arial" pitchFamily="34" charset="0"/>
            </a:endParaRPr>
          </a:p>
        </p:txBody>
      </p:sp>
      <p:sp>
        <p:nvSpPr>
          <p:cNvPr id="31" name="TextBox 30"/>
          <p:cNvSpPr txBox="1"/>
          <p:nvPr/>
        </p:nvSpPr>
        <p:spPr>
          <a:xfrm>
            <a:off x="6681780" y="3164823"/>
            <a:ext cx="2161230" cy="735756"/>
          </a:xfrm>
          <a:prstGeom prst="rect">
            <a:avLst/>
          </a:prstGeom>
          <a:noFill/>
        </p:spPr>
        <p:txBody>
          <a:bodyPr wrap="square" lIns="0" tIns="90000" rIns="0" bIns="90000" rtlCol="0" anchor="t">
            <a:noAutofit/>
          </a:bodyPr>
          <a:lstStyle/>
          <a:p>
            <a:endParaRPr lang="en-AU" sz="1050" dirty="0">
              <a:solidFill>
                <a:srgbClr val="000000"/>
              </a:solidFill>
              <a:cs typeface="Arial" pitchFamily="34" charset="0"/>
            </a:endParaRPr>
          </a:p>
        </p:txBody>
      </p:sp>
      <p:sp>
        <p:nvSpPr>
          <p:cNvPr id="47" name="Pentagon 46"/>
          <p:cNvSpPr/>
          <p:nvPr/>
        </p:nvSpPr>
        <p:spPr>
          <a:xfrm>
            <a:off x="465784" y="3179218"/>
            <a:ext cx="2331721" cy="720786"/>
          </a:xfrm>
          <a:prstGeom prst="homePlate">
            <a:avLst>
              <a:gd name="adj" fmla="val 14192"/>
            </a:avLst>
          </a:prstGeom>
          <a:solidFill>
            <a:srgbClr val="FFDD02"/>
          </a:solidFill>
          <a:ln w="15875"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r>
              <a:rPr lang="en-AU" sz="1400" b="1" dirty="0">
                <a:solidFill>
                  <a:srgbClr val="000000"/>
                </a:solidFill>
                <a:cs typeface="Arial" pitchFamily="34" charset="0"/>
              </a:rPr>
              <a:t>Melbourne </a:t>
            </a:r>
            <a:endParaRPr lang="en-AU" sz="1400" b="1" dirty="0" smtClean="0">
              <a:solidFill>
                <a:srgbClr val="000000"/>
              </a:solidFill>
              <a:cs typeface="Arial" pitchFamily="34" charset="0"/>
            </a:endParaRPr>
          </a:p>
          <a:p>
            <a:r>
              <a:rPr lang="en-AU" sz="1400" b="1" dirty="0" smtClean="0">
                <a:solidFill>
                  <a:srgbClr val="000000"/>
                </a:solidFill>
                <a:cs typeface="Arial" pitchFamily="34" charset="0"/>
              </a:rPr>
              <a:t>Now</a:t>
            </a:r>
            <a:endParaRPr lang="en-AU" sz="1400" b="1" dirty="0">
              <a:solidFill>
                <a:srgbClr val="000000"/>
              </a:solidFill>
              <a:cs typeface="Arial" pitchFamily="34" charset="0"/>
            </a:endParaRPr>
          </a:p>
        </p:txBody>
      </p:sp>
      <p:pic>
        <p:nvPicPr>
          <p:cNvPr id="42" name="Picture 4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843424" y="3267053"/>
            <a:ext cx="518470" cy="577878"/>
          </a:xfrm>
          <a:prstGeom prst="rect">
            <a:avLst/>
          </a:prstGeom>
        </p:spPr>
      </p:pic>
      <p:sp>
        <p:nvSpPr>
          <p:cNvPr id="54" name="Rectangle 53"/>
          <p:cNvSpPr/>
          <p:nvPr/>
        </p:nvSpPr>
        <p:spPr>
          <a:xfrm>
            <a:off x="6972002" y="4005064"/>
            <a:ext cx="2472995" cy="710170"/>
          </a:xfrm>
          <a:prstGeom prst="rect">
            <a:avLst/>
          </a:prstGeom>
          <a:solidFill>
            <a:schemeClr val="bg1"/>
          </a:solidFill>
          <a:ln w="15875">
            <a:solidFill>
              <a:schemeClr val="bg2"/>
            </a:solidFill>
          </a:ln>
          <a:effectLst/>
          <a:extLst/>
        </p:spPr>
        <p:style>
          <a:lnRef idx="2">
            <a:schemeClr val="accent1">
              <a:shade val="50000"/>
            </a:schemeClr>
          </a:lnRef>
          <a:fillRef idx="1">
            <a:schemeClr val="accent1"/>
          </a:fillRef>
          <a:effectRef idx="0">
            <a:schemeClr val="accent1"/>
          </a:effectRef>
          <a:fontRef idx="minor">
            <a:schemeClr val="lt1"/>
          </a:fontRef>
        </p:style>
        <p:txBody>
          <a:bodyPr lIns="252000" tIns="90000" rIns="0" bIns="90000" rtlCol="0" anchor="ctr" anchorCtr="0"/>
          <a:lstStyle/>
          <a:p>
            <a:r>
              <a:rPr lang="en-AU" sz="1050" dirty="0" smtClean="0">
                <a:solidFill>
                  <a:srgbClr val="000000"/>
                </a:solidFill>
                <a:cs typeface="Arial" pitchFamily="34" charset="0"/>
              </a:rPr>
              <a:t>Under development: Site will provide 6,400m2 work space</a:t>
            </a:r>
            <a:endParaRPr lang="en-AU" sz="1050" dirty="0">
              <a:solidFill>
                <a:srgbClr val="000000"/>
              </a:solidFill>
              <a:cs typeface="Arial" pitchFamily="34" charset="0"/>
            </a:endParaRPr>
          </a:p>
        </p:txBody>
      </p:sp>
      <p:sp>
        <p:nvSpPr>
          <p:cNvPr id="34" name="TextBox 33"/>
          <p:cNvSpPr txBox="1"/>
          <p:nvPr/>
        </p:nvSpPr>
        <p:spPr>
          <a:xfrm>
            <a:off x="6681780" y="4096144"/>
            <a:ext cx="2161230" cy="551090"/>
          </a:xfrm>
          <a:prstGeom prst="rect">
            <a:avLst/>
          </a:prstGeom>
          <a:noFill/>
        </p:spPr>
        <p:txBody>
          <a:bodyPr wrap="square" lIns="0" tIns="90000" rIns="0" bIns="90000" rtlCol="0" anchor="t">
            <a:noAutofit/>
          </a:bodyPr>
          <a:lstStyle/>
          <a:p>
            <a:endParaRPr lang="en-AU" sz="1050" dirty="0">
              <a:solidFill>
                <a:srgbClr val="000000"/>
              </a:solidFill>
              <a:cs typeface="Arial" pitchFamily="34" charset="0"/>
            </a:endParaRPr>
          </a:p>
        </p:txBody>
      </p:sp>
      <p:sp>
        <p:nvSpPr>
          <p:cNvPr id="55" name="Pentagon 54"/>
          <p:cNvSpPr/>
          <p:nvPr/>
        </p:nvSpPr>
        <p:spPr>
          <a:xfrm>
            <a:off x="2655066" y="4002100"/>
            <a:ext cx="4538948" cy="713134"/>
          </a:xfrm>
          <a:prstGeom prst="homePlate">
            <a:avLst>
              <a:gd name="adj" fmla="val 14192"/>
            </a:avLst>
          </a:prstGeom>
          <a:solidFill>
            <a:schemeClr val="bg1"/>
          </a:solidFill>
          <a:ln w="15875" cap="flat" cmpd="sng" algn="ctr">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180000" tIns="90000" rIns="0" bIns="90000" rtlCol="0" anchor="ctr" anchorCtr="0"/>
          <a:lstStyle/>
          <a:p>
            <a:r>
              <a:rPr lang="en-AU" sz="1050" dirty="0" smtClean="0">
                <a:solidFill>
                  <a:srgbClr val="000000"/>
                </a:solidFill>
                <a:cs typeface="Arial" pitchFamily="34" charset="0"/>
              </a:rPr>
              <a:t>A social enterprise and contemporary creative precinct for small and medium creative organisations to work and collaborate</a:t>
            </a:r>
            <a:endParaRPr lang="en-AU" sz="1050" dirty="0">
              <a:solidFill>
                <a:srgbClr val="000000"/>
              </a:solidFill>
              <a:cs typeface="Arial" pitchFamily="34" charset="0"/>
            </a:endParaRPr>
          </a:p>
        </p:txBody>
      </p:sp>
      <p:sp>
        <p:nvSpPr>
          <p:cNvPr id="56" name="Pentagon 55"/>
          <p:cNvSpPr/>
          <p:nvPr/>
        </p:nvSpPr>
        <p:spPr>
          <a:xfrm>
            <a:off x="465784" y="4002100"/>
            <a:ext cx="2331721" cy="713134"/>
          </a:xfrm>
          <a:prstGeom prst="homePlate">
            <a:avLst>
              <a:gd name="adj" fmla="val 14192"/>
            </a:avLst>
          </a:prstGeom>
          <a:gradFill flip="none" rotWithShape="1">
            <a:gsLst>
              <a:gs pos="48000">
                <a:srgbClr val="61605C"/>
              </a:gs>
              <a:gs pos="0">
                <a:srgbClr val="61605C"/>
              </a:gs>
              <a:gs pos="85000">
                <a:srgbClr val="463F2D"/>
              </a:gs>
            </a:gsLst>
            <a:lin ang="0" scaled="1"/>
            <a:tileRect/>
          </a:gradFill>
          <a:ln w="15875"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r>
              <a:rPr lang="en-AU" sz="1400" b="1" dirty="0">
                <a:solidFill>
                  <a:schemeClr val="bg1"/>
                </a:solidFill>
                <a:cs typeface="Arial" pitchFamily="34" charset="0"/>
              </a:rPr>
              <a:t>Collingwood </a:t>
            </a:r>
          </a:p>
          <a:p>
            <a:r>
              <a:rPr lang="en-AU" sz="1400" b="1" dirty="0">
                <a:solidFill>
                  <a:schemeClr val="bg1"/>
                </a:solidFill>
                <a:cs typeface="Arial" pitchFamily="34" charset="0"/>
              </a:rPr>
              <a:t>Arts Precinct</a:t>
            </a:r>
          </a:p>
        </p:txBody>
      </p:sp>
      <p:pic>
        <p:nvPicPr>
          <p:cNvPr id="37" name="Picture 3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50047" y="4164328"/>
            <a:ext cx="904630" cy="426320"/>
          </a:xfrm>
          <a:prstGeom prst="rect">
            <a:avLst/>
          </a:prstGeom>
        </p:spPr>
      </p:pic>
      <p:sp>
        <p:nvSpPr>
          <p:cNvPr id="32" name="TextBox 31"/>
          <p:cNvSpPr txBox="1"/>
          <p:nvPr/>
        </p:nvSpPr>
        <p:spPr>
          <a:xfrm>
            <a:off x="3178222" y="4019844"/>
            <a:ext cx="3419781" cy="649615"/>
          </a:xfrm>
          <a:prstGeom prst="rect">
            <a:avLst/>
          </a:prstGeom>
          <a:noFill/>
        </p:spPr>
        <p:txBody>
          <a:bodyPr wrap="square" lIns="0" tIns="90000" rIns="0" bIns="90000" rtlCol="0" anchor="t">
            <a:noAutofit/>
          </a:bodyPr>
          <a:lstStyle/>
          <a:p>
            <a:endParaRPr lang="en-AU" sz="1050" dirty="0">
              <a:solidFill>
                <a:srgbClr val="000000"/>
              </a:solidFill>
            </a:endParaRPr>
          </a:p>
        </p:txBody>
      </p:sp>
      <p:sp>
        <p:nvSpPr>
          <p:cNvPr id="60" name="Rectangle 59"/>
          <p:cNvSpPr/>
          <p:nvPr/>
        </p:nvSpPr>
        <p:spPr>
          <a:xfrm>
            <a:off x="6972002" y="4822007"/>
            <a:ext cx="2472995" cy="695225"/>
          </a:xfrm>
          <a:prstGeom prst="rect">
            <a:avLst/>
          </a:prstGeom>
          <a:solidFill>
            <a:schemeClr val="bg1"/>
          </a:solidFill>
          <a:ln w="15875">
            <a:solidFill>
              <a:schemeClr val="bg2"/>
            </a:solidFill>
          </a:ln>
          <a:effectLst/>
          <a:extLst/>
        </p:spPr>
        <p:style>
          <a:lnRef idx="2">
            <a:schemeClr val="accent1">
              <a:shade val="50000"/>
            </a:schemeClr>
          </a:lnRef>
          <a:fillRef idx="1">
            <a:schemeClr val="accent1"/>
          </a:fillRef>
          <a:effectRef idx="0">
            <a:schemeClr val="accent1"/>
          </a:effectRef>
          <a:fontRef idx="minor">
            <a:schemeClr val="lt1"/>
          </a:fontRef>
        </p:style>
        <p:txBody>
          <a:bodyPr lIns="252000" tIns="90000" rIns="0" bIns="90000" rtlCol="0" anchor="ctr" anchorCtr="0"/>
          <a:lstStyle/>
          <a:p>
            <a:r>
              <a:rPr lang="en-AU" sz="1050" dirty="0" smtClean="0">
                <a:solidFill>
                  <a:srgbClr val="010202"/>
                </a:solidFill>
                <a:cs typeface="Arial" pitchFamily="34" charset="0"/>
              </a:rPr>
              <a:t>In 2015, 7 independent theatre  companies were supported by the festival; 6,000+ attendees</a:t>
            </a:r>
            <a:endParaRPr lang="en-AU" sz="1050" dirty="0">
              <a:solidFill>
                <a:srgbClr val="010202"/>
              </a:solidFill>
              <a:cs typeface="Arial" pitchFamily="34" charset="0"/>
            </a:endParaRPr>
          </a:p>
        </p:txBody>
      </p:sp>
      <p:sp>
        <p:nvSpPr>
          <p:cNvPr id="36" name="TextBox 35"/>
          <p:cNvSpPr txBox="1"/>
          <p:nvPr/>
        </p:nvSpPr>
        <p:spPr>
          <a:xfrm>
            <a:off x="6681780" y="4830916"/>
            <a:ext cx="2161230" cy="723698"/>
          </a:xfrm>
          <a:prstGeom prst="rect">
            <a:avLst/>
          </a:prstGeom>
          <a:noFill/>
          <a:ln/>
        </p:spPr>
        <p:txBody>
          <a:bodyPr wrap="square" lIns="0" tIns="90000" rIns="0" bIns="90000" rtlCol="0" anchor="t">
            <a:noAutofit/>
          </a:bodyPr>
          <a:lstStyle/>
          <a:p>
            <a:endParaRPr lang="en-AU" sz="1050" dirty="0">
              <a:solidFill>
                <a:srgbClr val="000000"/>
              </a:solidFill>
              <a:cs typeface="Arial" pitchFamily="34" charset="0"/>
            </a:endParaRPr>
          </a:p>
        </p:txBody>
      </p:sp>
      <p:sp>
        <p:nvSpPr>
          <p:cNvPr id="61" name="Pentagon 60"/>
          <p:cNvSpPr/>
          <p:nvPr/>
        </p:nvSpPr>
        <p:spPr>
          <a:xfrm>
            <a:off x="2655065" y="4816755"/>
            <a:ext cx="4538948" cy="699759"/>
          </a:xfrm>
          <a:prstGeom prst="homePlate">
            <a:avLst>
              <a:gd name="adj" fmla="val 14192"/>
            </a:avLst>
          </a:prstGeom>
          <a:solidFill>
            <a:schemeClr val="bg1"/>
          </a:solidFill>
          <a:ln w="15875" cap="flat" cmpd="sng" algn="ctr">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180000" tIns="90000" rIns="0" bIns="90000" rtlCol="0" anchor="ctr" anchorCtr="0"/>
          <a:lstStyle/>
          <a:p>
            <a:r>
              <a:rPr lang="en-AU" sz="1050" dirty="0" smtClean="0">
                <a:solidFill>
                  <a:srgbClr val="010202"/>
                </a:solidFill>
                <a:cs typeface="Arial" pitchFamily="34" charset="0"/>
              </a:rPr>
              <a:t>Annual Neon Festival of Independent Theatre to showcase work of independent artists ran from 2013-15; Neon Next was established in 2016 to commission, develop, and present new works</a:t>
            </a:r>
            <a:endParaRPr lang="en-AU" sz="1050" dirty="0">
              <a:solidFill>
                <a:srgbClr val="010202"/>
              </a:solidFill>
              <a:cs typeface="Arial" pitchFamily="34" charset="0"/>
            </a:endParaRPr>
          </a:p>
        </p:txBody>
      </p:sp>
      <p:sp>
        <p:nvSpPr>
          <p:cNvPr id="62" name="Pentagon 61"/>
          <p:cNvSpPr/>
          <p:nvPr/>
        </p:nvSpPr>
        <p:spPr>
          <a:xfrm>
            <a:off x="465784" y="4816755"/>
            <a:ext cx="2331721" cy="712459"/>
          </a:xfrm>
          <a:prstGeom prst="homePlate">
            <a:avLst>
              <a:gd name="adj" fmla="val 14192"/>
            </a:avLst>
          </a:prstGeom>
          <a:solidFill>
            <a:srgbClr val="010202"/>
          </a:solidFill>
          <a:ln w="15875"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r>
              <a:rPr lang="en-AU" sz="1400" b="1" dirty="0">
                <a:solidFill>
                  <a:schemeClr val="bg1"/>
                </a:solidFill>
                <a:cs typeface="Arial" pitchFamily="34" charset="0"/>
              </a:rPr>
              <a:t>Neon </a:t>
            </a:r>
            <a:r>
              <a:rPr lang="en-AU" sz="1400" b="1" dirty="0" smtClean="0">
                <a:solidFill>
                  <a:schemeClr val="bg1"/>
                </a:solidFill>
                <a:cs typeface="Arial" pitchFamily="34" charset="0"/>
              </a:rPr>
              <a:t>and </a:t>
            </a:r>
            <a:br>
              <a:rPr lang="en-AU" sz="1400" b="1" dirty="0" smtClean="0">
                <a:solidFill>
                  <a:schemeClr val="bg1"/>
                </a:solidFill>
                <a:cs typeface="Arial" pitchFamily="34" charset="0"/>
              </a:rPr>
            </a:br>
            <a:r>
              <a:rPr lang="en-AU" sz="1400" b="1" dirty="0" smtClean="0">
                <a:solidFill>
                  <a:schemeClr val="bg1"/>
                </a:solidFill>
                <a:cs typeface="Arial" pitchFamily="34" charset="0"/>
              </a:rPr>
              <a:t>Neon Next</a:t>
            </a:r>
            <a:endParaRPr lang="en-AU" sz="1400" b="1" dirty="0">
              <a:solidFill>
                <a:schemeClr val="bg1"/>
              </a:solidFill>
              <a:cs typeface="Arial" pitchFamily="34" charset="0"/>
            </a:endParaRPr>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a:ext>
            </a:extLst>
          </a:blip>
          <a:srcRect l="6133" t="15585"/>
          <a:stretch/>
        </p:blipFill>
        <p:spPr>
          <a:xfrm>
            <a:off x="1682444" y="4976764"/>
            <a:ext cx="944870" cy="402635"/>
          </a:xfrm>
          <a:prstGeom prst="rect">
            <a:avLst/>
          </a:prstGeom>
        </p:spPr>
      </p:pic>
      <p:sp>
        <p:nvSpPr>
          <p:cNvPr id="35" name="TextBox 34"/>
          <p:cNvSpPr txBox="1"/>
          <p:nvPr/>
        </p:nvSpPr>
        <p:spPr>
          <a:xfrm>
            <a:off x="3190923" y="4830916"/>
            <a:ext cx="3019377" cy="735756"/>
          </a:xfrm>
          <a:prstGeom prst="rect">
            <a:avLst/>
          </a:prstGeom>
          <a:noFill/>
        </p:spPr>
        <p:txBody>
          <a:bodyPr wrap="square" lIns="0" tIns="90000" rIns="0" bIns="90000" rtlCol="0" anchor="t">
            <a:noAutofit/>
          </a:bodyPr>
          <a:lstStyle/>
          <a:p>
            <a:endParaRPr lang="en-AU" sz="1050" dirty="0">
              <a:solidFill>
                <a:srgbClr val="000000"/>
              </a:solidFill>
            </a:endParaRPr>
          </a:p>
        </p:txBody>
      </p:sp>
      <p:sp>
        <p:nvSpPr>
          <p:cNvPr id="30" name="Rectangle 3"/>
          <p:cNvSpPr>
            <a:spLocks noChangeArrowheads="1"/>
          </p:cNvSpPr>
          <p:nvPr/>
        </p:nvSpPr>
        <p:spPr bwMode="gray">
          <a:xfrm>
            <a:off x="455225" y="6325859"/>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a:solidFill>
                  <a:srgbClr val="000000"/>
                </a:solidFill>
                <a:cs typeface="Arial" pitchFamily="34" charset="0"/>
              </a:rPr>
              <a:t>Source: </a:t>
            </a:r>
            <a:r>
              <a:rPr lang="en-AU" sz="800" dirty="0" smtClean="0">
                <a:solidFill>
                  <a:srgbClr val="000000"/>
                </a:solidFill>
                <a:cs typeface="Arial" pitchFamily="34" charset="0"/>
              </a:rPr>
              <a:t>www.artscentremelbourne.com.au; Melbourne </a:t>
            </a:r>
            <a:r>
              <a:rPr lang="en-AU" sz="800" dirty="0">
                <a:solidFill>
                  <a:srgbClr val="000000"/>
                </a:solidFill>
                <a:cs typeface="Arial" pitchFamily="34" charset="0"/>
              </a:rPr>
              <a:t>Now Exhibition Report, 2014; www.creativevictoria.gov.au; </a:t>
            </a:r>
            <a:r>
              <a:rPr lang="en-AU" sz="800" dirty="0" smtClean="0">
                <a:solidFill>
                  <a:srgbClr val="000000"/>
                </a:solidFill>
                <a:cs typeface="Arial" pitchFamily="34" charset="0"/>
              </a:rPr>
              <a:t>Melbourne Theatre Company Annual Report (2015); </a:t>
            </a:r>
            <a:r>
              <a:rPr lang="en-AU" sz="800" dirty="0">
                <a:solidFill>
                  <a:srgbClr val="000000"/>
                </a:solidFill>
                <a:cs typeface="Arial" pitchFamily="34" charset="0"/>
              </a:rPr>
              <a:t>www.acmi.net.au </a:t>
            </a:r>
          </a:p>
        </p:txBody>
      </p:sp>
      <p:sp>
        <p:nvSpPr>
          <p:cNvPr id="33" name="Rectangle 32"/>
          <p:cNvSpPr/>
          <p:nvPr/>
        </p:nvSpPr>
        <p:spPr>
          <a:xfrm>
            <a:off x="6972001" y="5697208"/>
            <a:ext cx="2472996" cy="684119"/>
          </a:xfrm>
          <a:prstGeom prst="rect">
            <a:avLst/>
          </a:prstGeom>
          <a:solidFill>
            <a:schemeClr val="bg1"/>
          </a:solidFill>
          <a:ln w="15875">
            <a:solidFill>
              <a:schemeClr val="bg2"/>
            </a:solidFill>
          </a:ln>
          <a:effectLst/>
          <a:extLst/>
        </p:spPr>
        <p:style>
          <a:lnRef idx="2">
            <a:schemeClr val="accent1">
              <a:shade val="50000"/>
            </a:schemeClr>
          </a:lnRef>
          <a:fillRef idx="1">
            <a:schemeClr val="accent1"/>
          </a:fillRef>
          <a:effectRef idx="0">
            <a:schemeClr val="accent1"/>
          </a:effectRef>
          <a:fontRef idx="minor">
            <a:schemeClr val="lt1"/>
          </a:fontRef>
        </p:style>
        <p:txBody>
          <a:bodyPr lIns="252000" tIns="90000" rIns="0" bIns="90000" rtlCol="0" anchor="ctr" anchorCtr="0"/>
          <a:lstStyle/>
          <a:p>
            <a:r>
              <a:rPr lang="en-AU" sz="1050" dirty="0" smtClean="0">
                <a:solidFill>
                  <a:srgbClr val="000000"/>
                </a:solidFill>
                <a:cs typeface="Arial" pitchFamily="34" charset="0"/>
              </a:rPr>
              <a:t>~80 individuals benefiting from the space</a:t>
            </a:r>
            <a:endParaRPr lang="en-AU" sz="1050" dirty="0">
              <a:solidFill>
                <a:srgbClr val="000000"/>
              </a:solidFill>
              <a:cs typeface="Arial" pitchFamily="34" charset="0"/>
            </a:endParaRPr>
          </a:p>
        </p:txBody>
      </p:sp>
      <p:sp>
        <p:nvSpPr>
          <p:cNvPr id="38" name="Pentagon 37"/>
          <p:cNvSpPr/>
          <p:nvPr/>
        </p:nvSpPr>
        <p:spPr>
          <a:xfrm>
            <a:off x="2655066" y="5695950"/>
            <a:ext cx="4538948" cy="685378"/>
          </a:xfrm>
          <a:prstGeom prst="homePlate">
            <a:avLst>
              <a:gd name="adj" fmla="val 14192"/>
            </a:avLst>
          </a:prstGeom>
          <a:solidFill>
            <a:schemeClr val="bg1"/>
          </a:solidFill>
          <a:ln w="15875" cap="flat" cmpd="sng" algn="ctr">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180000" tIns="90000" rIns="0" bIns="90000" rtlCol="0" anchor="ctr" anchorCtr="0"/>
          <a:lstStyle/>
          <a:p>
            <a:r>
              <a:rPr lang="en-AU" sz="1050" dirty="0" smtClean="0">
                <a:solidFill>
                  <a:srgbClr val="000000"/>
                </a:solidFill>
                <a:cs typeface="Arial" pitchFamily="34" charset="0"/>
              </a:rPr>
              <a:t>60 seat co-working space for individuals and small businesses working with the moving image</a:t>
            </a:r>
            <a:endParaRPr lang="en-AU" sz="1050" dirty="0">
              <a:solidFill>
                <a:srgbClr val="000000"/>
              </a:solidFill>
              <a:cs typeface="Arial" pitchFamily="34" charset="0"/>
            </a:endParaRPr>
          </a:p>
        </p:txBody>
      </p:sp>
      <p:sp>
        <p:nvSpPr>
          <p:cNvPr id="39" name="Pentagon 38"/>
          <p:cNvSpPr/>
          <p:nvPr/>
        </p:nvSpPr>
        <p:spPr>
          <a:xfrm>
            <a:off x="465396" y="5676900"/>
            <a:ext cx="2331721" cy="704428"/>
          </a:xfrm>
          <a:prstGeom prst="homePlate">
            <a:avLst>
              <a:gd name="adj" fmla="val 14192"/>
            </a:avLst>
          </a:prstGeom>
          <a:solidFill>
            <a:srgbClr val="171715"/>
          </a:solidFill>
          <a:ln w="15875"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r>
              <a:rPr lang="en-AU" sz="1400" b="1" dirty="0">
                <a:solidFill>
                  <a:schemeClr val="bg1"/>
                </a:solidFill>
                <a:cs typeface="Arial" pitchFamily="34" charset="0"/>
              </a:rPr>
              <a:t>ACMI X</a:t>
            </a:r>
          </a:p>
        </p:txBody>
      </p:sp>
      <p:sp>
        <p:nvSpPr>
          <p:cNvPr id="41" name="TextBox 40"/>
          <p:cNvSpPr txBox="1"/>
          <p:nvPr/>
        </p:nvSpPr>
        <p:spPr>
          <a:xfrm>
            <a:off x="3190535" y="5760182"/>
            <a:ext cx="3297518" cy="499002"/>
          </a:xfrm>
          <a:prstGeom prst="rect">
            <a:avLst/>
          </a:prstGeom>
          <a:noFill/>
        </p:spPr>
        <p:txBody>
          <a:bodyPr wrap="square" lIns="0" tIns="90000" rIns="0" bIns="90000" rtlCol="0" anchor="t">
            <a:noAutofit/>
          </a:bodyPr>
          <a:lstStyle/>
          <a:p>
            <a:endParaRPr lang="en-AU" sz="1050" dirty="0">
              <a:solidFill>
                <a:srgbClr val="000000"/>
              </a:solidFill>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39644" y="5749779"/>
            <a:ext cx="1087292" cy="543646"/>
          </a:xfrm>
          <a:prstGeom prst="rect">
            <a:avLst/>
          </a:prstGeom>
        </p:spPr>
      </p:pic>
      <p:sp>
        <p:nvSpPr>
          <p:cNvPr id="29" name="TextBox 28"/>
          <p:cNvSpPr txBox="1"/>
          <p:nvPr/>
        </p:nvSpPr>
        <p:spPr>
          <a:xfrm>
            <a:off x="6681392" y="5760182"/>
            <a:ext cx="2161230" cy="502178"/>
          </a:xfrm>
          <a:prstGeom prst="rect">
            <a:avLst/>
          </a:prstGeom>
          <a:noFill/>
        </p:spPr>
        <p:txBody>
          <a:bodyPr wrap="square" lIns="0" tIns="90000" rIns="0" bIns="90000" rtlCol="0" anchor="t">
            <a:noAutofit/>
          </a:bodyPr>
          <a:lstStyle/>
          <a:p>
            <a:endParaRPr lang="en-AU" sz="1050" dirty="0">
              <a:solidFill>
                <a:srgbClr val="000000"/>
              </a:solidFill>
              <a:cs typeface="Arial" pitchFamily="34" charset="0"/>
            </a:endParaRPr>
          </a:p>
        </p:txBody>
      </p:sp>
      <p:sp>
        <p:nvSpPr>
          <p:cNvPr id="43" name="Rectangle 42"/>
          <p:cNvSpPr/>
          <p:nvPr/>
        </p:nvSpPr>
        <p:spPr>
          <a:xfrm>
            <a:off x="6972002" y="2098287"/>
            <a:ext cx="2472995" cy="965015"/>
          </a:xfrm>
          <a:prstGeom prst="rect">
            <a:avLst/>
          </a:prstGeom>
          <a:solidFill>
            <a:schemeClr val="bg1"/>
          </a:solidFill>
          <a:ln w="15875">
            <a:solidFill>
              <a:schemeClr val="bg2"/>
            </a:solidFill>
          </a:ln>
          <a:effectLst/>
          <a:extLst/>
        </p:spPr>
        <p:style>
          <a:lnRef idx="2">
            <a:schemeClr val="accent1">
              <a:shade val="50000"/>
            </a:schemeClr>
          </a:lnRef>
          <a:fillRef idx="1">
            <a:schemeClr val="accent1"/>
          </a:fillRef>
          <a:effectRef idx="0">
            <a:schemeClr val="accent1"/>
          </a:effectRef>
          <a:fontRef idx="minor">
            <a:schemeClr val="lt1"/>
          </a:fontRef>
        </p:style>
        <p:txBody>
          <a:bodyPr lIns="252000" tIns="90000" rIns="0" bIns="90000" rtlCol="0" anchor="ctr" anchorCtr="0"/>
          <a:lstStyle/>
          <a:p>
            <a:r>
              <a:rPr lang="en-AU" sz="1050" dirty="0" smtClean="0">
                <a:solidFill>
                  <a:srgbClr val="000000"/>
                </a:solidFill>
                <a:cs typeface="Arial" pitchFamily="34" charset="0"/>
              </a:rPr>
              <a:t>Six recipients in last six months</a:t>
            </a:r>
          </a:p>
          <a:p>
            <a:endParaRPr lang="en-AU" sz="1050" dirty="0" smtClean="0">
              <a:solidFill>
                <a:srgbClr val="000000"/>
              </a:solidFill>
              <a:cs typeface="Arial" pitchFamily="34" charset="0"/>
            </a:endParaRPr>
          </a:p>
          <a:p>
            <a:r>
              <a:rPr lang="en-AU" sz="1050" dirty="0" smtClean="0">
                <a:solidFill>
                  <a:srgbClr val="000000"/>
                </a:solidFill>
                <a:cs typeface="Arial" pitchFamily="34" charset="0"/>
              </a:rPr>
              <a:t>Under development: Will connect and support artists</a:t>
            </a:r>
          </a:p>
          <a:p>
            <a:endParaRPr lang="en-AU" sz="1050" dirty="0" smtClean="0">
              <a:solidFill>
                <a:srgbClr val="000000"/>
              </a:solidFill>
              <a:cs typeface="Arial" pitchFamily="34" charset="0"/>
            </a:endParaRPr>
          </a:p>
          <a:p>
            <a:r>
              <a:rPr lang="en-AU" sz="1050" dirty="0" smtClean="0">
                <a:solidFill>
                  <a:srgbClr val="000000"/>
                </a:solidFill>
                <a:cs typeface="Arial" pitchFamily="34" charset="0"/>
              </a:rPr>
              <a:t>0.5m funding to </a:t>
            </a:r>
            <a:r>
              <a:rPr lang="en-AU" sz="1050" dirty="0" err="1" smtClean="0">
                <a:solidFill>
                  <a:srgbClr val="000000"/>
                </a:solidFill>
                <a:cs typeface="Arial" pitchFamily="34" charset="0"/>
              </a:rPr>
              <a:t>SME</a:t>
            </a:r>
            <a:r>
              <a:rPr lang="en-AU" sz="1050" dirty="0" smtClean="0">
                <a:solidFill>
                  <a:srgbClr val="000000"/>
                </a:solidFill>
                <a:cs typeface="Arial" pitchFamily="34" charset="0"/>
              </a:rPr>
              <a:t> organisations</a:t>
            </a:r>
            <a:endParaRPr lang="en-AU" sz="1050" dirty="0">
              <a:solidFill>
                <a:srgbClr val="000000"/>
              </a:solidFill>
              <a:cs typeface="Arial" pitchFamily="34" charset="0"/>
            </a:endParaRPr>
          </a:p>
        </p:txBody>
      </p:sp>
      <p:sp>
        <p:nvSpPr>
          <p:cNvPr id="44" name="Pentagon 43"/>
          <p:cNvSpPr/>
          <p:nvPr/>
        </p:nvSpPr>
        <p:spPr>
          <a:xfrm>
            <a:off x="2655065" y="2098287"/>
            <a:ext cx="4538949" cy="965015"/>
          </a:xfrm>
          <a:prstGeom prst="homePlate">
            <a:avLst>
              <a:gd name="adj" fmla="val 14192"/>
            </a:avLst>
          </a:prstGeom>
          <a:solidFill>
            <a:schemeClr val="bg1"/>
          </a:solidFill>
          <a:ln w="15875" cap="flat" cmpd="sng" algn="ctr">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180000" tIns="90000" rIns="0" bIns="90000" rtlCol="0" anchor="ctr" anchorCtr="0"/>
          <a:lstStyle/>
          <a:p>
            <a:r>
              <a:rPr lang="en-AU" sz="1050" dirty="0" err="1" smtClean="0">
                <a:solidFill>
                  <a:srgbClr val="000000"/>
                </a:solidFill>
                <a:cs typeface="Arial" pitchFamily="34" charset="0"/>
              </a:rPr>
              <a:t>Playking</a:t>
            </a:r>
            <a:r>
              <a:rPr lang="en-AU" sz="1050" dirty="0" smtClean="0">
                <a:solidFill>
                  <a:srgbClr val="000000"/>
                </a:solidFill>
                <a:cs typeface="Arial" pitchFamily="34" charset="0"/>
              </a:rPr>
              <a:t> Travel Grants assist artists to establish creative connections and collaborations in Asia</a:t>
            </a:r>
          </a:p>
          <a:p>
            <a:endParaRPr lang="en-AU" sz="1050" dirty="0" smtClean="0">
              <a:solidFill>
                <a:srgbClr val="000000"/>
              </a:solidFill>
              <a:cs typeface="Arial" pitchFamily="34" charset="0"/>
            </a:endParaRPr>
          </a:p>
          <a:p>
            <a:r>
              <a:rPr lang="en-AU" sz="1050" dirty="0" smtClean="0">
                <a:solidFill>
                  <a:srgbClr val="000000"/>
                </a:solidFill>
                <a:cs typeface="Arial" pitchFamily="34" charset="0"/>
              </a:rPr>
              <a:t>Arts Wellbeing Collective provides mental health services for local artists</a:t>
            </a:r>
          </a:p>
          <a:p>
            <a:endParaRPr lang="en-AU" sz="1050" dirty="0" smtClean="0">
              <a:solidFill>
                <a:srgbClr val="000000"/>
              </a:solidFill>
              <a:cs typeface="Arial" pitchFamily="34" charset="0"/>
            </a:endParaRPr>
          </a:p>
          <a:p>
            <a:r>
              <a:rPr lang="en-AU" sz="1050" dirty="0" smtClean="0">
                <a:solidFill>
                  <a:srgbClr val="000000"/>
                </a:solidFill>
                <a:cs typeface="Arial" pitchFamily="34" charset="0"/>
              </a:rPr>
              <a:t>Commissioned 25 new works from small/mediums for </a:t>
            </a:r>
            <a:r>
              <a:rPr lang="en-AU" sz="1050" dirty="0" err="1" smtClean="0">
                <a:solidFill>
                  <a:srgbClr val="000000"/>
                </a:solidFill>
                <a:cs typeface="Arial" pitchFamily="34" charset="0"/>
              </a:rPr>
              <a:t>AsiaTOPA</a:t>
            </a:r>
            <a:endParaRPr lang="en-AU" sz="1050" dirty="0">
              <a:solidFill>
                <a:srgbClr val="000000"/>
              </a:solidFill>
              <a:cs typeface="Arial" pitchFamily="34" charset="0"/>
            </a:endParaRPr>
          </a:p>
        </p:txBody>
      </p:sp>
      <p:sp>
        <p:nvSpPr>
          <p:cNvPr id="45" name="TextBox 44"/>
          <p:cNvSpPr txBox="1"/>
          <p:nvPr/>
        </p:nvSpPr>
        <p:spPr>
          <a:xfrm>
            <a:off x="3190924" y="2084220"/>
            <a:ext cx="3297518" cy="976480"/>
          </a:xfrm>
          <a:prstGeom prst="rect">
            <a:avLst/>
          </a:prstGeom>
          <a:noFill/>
        </p:spPr>
        <p:txBody>
          <a:bodyPr wrap="square" lIns="0" tIns="90000" rIns="0" bIns="90000" rtlCol="0" anchor="t">
            <a:noAutofit/>
          </a:bodyPr>
          <a:lstStyle/>
          <a:p>
            <a:endParaRPr lang="en-AU" sz="1050" dirty="0">
              <a:solidFill>
                <a:srgbClr val="000000"/>
              </a:solidFill>
              <a:cs typeface="Arial" pitchFamily="34" charset="0"/>
            </a:endParaRPr>
          </a:p>
        </p:txBody>
      </p:sp>
      <p:sp>
        <p:nvSpPr>
          <p:cNvPr id="48" name="TextBox 47"/>
          <p:cNvSpPr txBox="1"/>
          <p:nvPr/>
        </p:nvSpPr>
        <p:spPr>
          <a:xfrm>
            <a:off x="6681780" y="2084220"/>
            <a:ext cx="2161230" cy="719013"/>
          </a:xfrm>
          <a:prstGeom prst="rect">
            <a:avLst/>
          </a:prstGeom>
          <a:noFill/>
        </p:spPr>
        <p:txBody>
          <a:bodyPr wrap="square" lIns="0" tIns="90000" rIns="0" bIns="90000" rtlCol="0" anchor="t">
            <a:noAutofit/>
          </a:bodyPr>
          <a:lstStyle/>
          <a:p>
            <a:endParaRPr lang="en-AU" sz="1050" dirty="0">
              <a:solidFill>
                <a:srgbClr val="000000"/>
              </a:solidFill>
              <a:cs typeface="Arial" pitchFamily="34" charset="0"/>
            </a:endParaRPr>
          </a:p>
        </p:txBody>
      </p:sp>
      <p:sp>
        <p:nvSpPr>
          <p:cNvPr id="50" name="Pentagon 49"/>
          <p:cNvSpPr/>
          <p:nvPr/>
        </p:nvSpPr>
        <p:spPr>
          <a:xfrm>
            <a:off x="465784" y="2098286"/>
            <a:ext cx="2331721" cy="965014"/>
          </a:xfrm>
          <a:prstGeom prst="homePlate">
            <a:avLst>
              <a:gd name="adj" fmla="val 14192"/>
            </a:avLst>
          </a:prstGeom>
          <a:solidFill>
            <a:schemeClr val="tx1"/>
          </a:solidFill>
          <a:ln w="15875"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r>
              <a:rPr lang="en-AU" sz="1400" b="1" dirty="0" smtClean="0">
                <a:solidFill>
                  <a:schemeClr val="bg1"/>
                </a:solidFill>
                <a:cs typeface="Arial" pitchFamily="34" charset="0"/>
              </a:rPr>
              <a:t>Arts Centre</a:t>
            </a:r>
            <a:br>
              <a:rPr lang="en-AU" sz="1400" b="1" dirty="0" smtClean="0">
                <a:solidFill>
                  <a:schemeClr val="bg1"/>
                </a:solidFill>
                <a:cs typeface="Arial" pitchFamily="34" charset="0"/>
              </a:rPr>
            </a:br>
            <a:r>
              <a:rPr lang="en-AU" sz="1400" b="1" dirty="0" smtClean="0">
                <a:solidFill>
                  <a:schemeClr val="bg1"/>
                </a:solidFill>
                <a:cs typeface="Arial" pitchFamily="34" charset="0"/>
              </a:rPr>
              <a:t>Melbourne</a:t>
            </a:r>
            <a:endParaRPr lang="en-AU" sz="1400" b="1" dirty="0">
              <a:solidFill>
                <a:schemeClr val="bg1"/>
              </a:solidFill>
              <a:cs typeface="Arial" pitchFamily="34" charset="0"/>
            </a:endParaRPr>
          </a:p>
        </p:txBody>
      </p:sp>
      <p:pic>
        <p:nvPicPr>
          <p:cNvPr id="1184774" name="Picture 6" descr="Image result for melbourne arts centre  logo"/>
          <p:cNvPicPr>
            <a:picLocks noChangeAspect="1" noChangeArrowheads="1"/>
          </p:cNvPicPr>
          <p:nvPr/>
        </p:nvPicPr>
        <p:blipFill>
          <a:blip r:embed="rId6" cstate="print"/>
          <a:srcRect/>
          <a:stretch>
            <a:fillRect/>
          </a:stretch>
        </p:blipFill>
        <p:spPr bwMode="auto">
          <a:xfrm>
            <a:off x="1717369" y="2120066"/>
            <a:ext cx="936625" cy="642381"/>
          </a:xfrm>
          <a:prstGeom prst="rect">
            <a:avLst/>
          </a:prstGeom>
          <a:noFill/>
        </p:spPr>
      </p:pic>
      <p:sp>
        <p:nvSpPr>
          <p:cNvPr id="51" name="stamp"/>
          <p:cNvSpPr>
            <a:spLocks noChangeArrowheads="1"/>
          </p:cNvSpPr>
          <p:nvPr/>
        </p:nvSpPr>
        <p:spPr bwMode="auto">
          <a:xfrm>
            <a:off x="457200" y="71974"/>
            <a:ext cx="2933495" cy="184666"/>
          </a:xfrm>
          <a:prstGeom prst="rect">
            <a:avLst/>
          </a:prstGeom>
          <a:noFill/>
          <a:ln w="9525" algn="ctr">
            <a:noFill/>
            <a:miter lim="800000"/>
            <a:headEnd type="none" w="lg" len="lg"/>
            <a:tailEnd type="none" w="lg" len="lg"/>
          </a:ln>
        </p:spPr>
        <p:txBody>
          <a:bodyPr wrap="none" lIns="0" tIns="0" rIns="0" bIns="0" anchor="ctr">
            <a:spAutoFit/>
          </a:bodyPr>
          <a:lstStyle/>
          <a:p>
            <a:pPr algn="r"/>
            <a:r>
              <a:rPr lang="en-AU" sz="1200" dirty="0" smtClean="0">
                <a:solidFill>
                  <a:schemeClr val="bg2"/>
                </a:solidFill>
                <a:latin typeface="Arial" pitchFamily="34" charset="0"/>
                <a:cs typeface="Arial" pitchFamily="34" charset="0"/>
              </a:rPr>
              <a:t>Cultural and creative sectors are supported</a:t>
            </a:r>
          </a:p>
        </p:txBody>
      </p:sp>
      <p:sp>
        <p:nvSpPr>
          <p:cNvPr id="40" name="TextBox 39"/>
          <p:cNvSpPr txBox="1"/>
          <p:nvPr/>
        </p:nvSpPr>
        <p:spPr>
          <a:xfrm>
            <a:off x="3924300" y="4599"/>
            <a:ext cx="22987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52" name="Rectangle 51"/>
          <p:cNvSpPr/>
          <p:nvPr/>
        </p:nvSpPr>
        <p:spPr>
          <a:xfrm>
            <a:off x="4219575" y="67645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42008655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p:cNvGraphicFramePr>
            <a:graphicFrameLocks noChangeAspect="1"/>
          </p:cNvGraphicFramePr>
          <p:nvPr>
            <p:custDataLst>
              <p:tags r:id="rId2"/>
            </p:custDataLst>
            <p:extLst>
              <p:ext uri="{D42A27DB-BD31-4B8C-83A1-F6EECF244321}">
                <p14:modId xmlns:p14="http://schemas.microsoft.com/office/powerpoint/2010/main" val="2051877643"/>
              </p:ext>
            </p:extLst>
          </p:nvPr>
        </p:nvGraphicFramePr>
        <p:xfrm>
          <a:off x="571500" y="1638300"/>
          <a:ext cx="7905870" cy="2981235"/>
        </p:xfrm>
        <a:graphic>
          <a:graphicData uri="http://schemas.openxmlformats.org/presentationml/2006/ole">
            <mc:AlternateContent xmlns:mc="http://schemas.openxmlformats.org/markup-compatibility/2006">
              <mc:Choice xmlns:v="urn:schemas-microsoft-com:vml" Requires="v">
                <p:oleObj spid="_x0000_s2193543" name="Chart" r:id="rId24" imgW="7905870" imgH="2981235" progId="MSGraph.Chart.8">
                  <p:embed followColorScheme="full"/>
                </p:oleObj>
              </mc:Choice>
              <mc:Fallback>
                <p:oleObj name="Chart" r:id="rId24" imgW="7905870" imgH="2981235" progId="MSGraph.Chart.8">
                  <p:embed followColorScheme="full"/>
                  <p:pic>
                    <p:nvPicPr>
                      <p:cNvPr id="0" name="Picture 1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71500" y="1638300"/>
                        <a:ext cx="7905870" cy="29812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Placeholder 12"/>
          <p:cNvSpPr>
            <a:spLocks noGrp="1"/>
          </p:cNvSpPr>
          <p:nvPr>
            <p:custDataLst>
              <p:tags r:id="rId3"/>
            </p:custDataLst>
          </p:nvPr>
        </p:nvSpPr>
        <p:spPr bwMode="gray">
          <a:xfrm>
            <a:off x="4959350" y="4479925"/>
            <a:ext cx="588962" cy="304800"/>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89ED618B-C700-4EFF-A05B-4349D1179815}" type="datetime'''''M''''''u''''''s''''''ic'''' ''Re''''h''''''earsa''''l'">
              <a:rPr lang="en-AU" altLang="en-US" sz="1000" smtClean="0"/>
              <a:pPr marL="0" lvl="1" indent="0" algn="ctr">
                <a:spcBef>
                  <a:spcPct val="0"/>
                </a:spcBef>
                <a:spcAft>
                  <a:spcPct val="0"/>
                </a:spcAft>
                <a:buNone/>
              </a:pPr>
              <a:t>Music Rehearsal</a:t>
            </a:fld>
            <a:endParaRPr lang="en-AU" sz="1000" dirty="0">
              <a:sym typeface="+mn-lt"/>
            </a:endParaRPr>
          </a:p>
        </p:txBody>
      </p:sp>
      <p:sp>
        <p:nvSpPr>
          <p:cNvPr id="7" name="Text Placeholder 12"/>
          <p:cNvSpPr>
            <a:spLocks noGrp="1"/>
          </p:cNvSpPr>
          <p:nvPr>
            <p:custDataLst>
              <p:tags r:id="rId4"/>
            </p:custDataLst>
          </p:nvPr>
        </p:nvSpPr>
        <p:spPr bwMode="gray">
          <a:xfrm>
            <a:off x="6026150" y="4479925"/>
            <a:ext cx="70167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15482EEC-3739-45EF-B471-6D016400F354}" type="datetime'M''''''''''''''''''ak''''''''e''''''''r''spa''''c''e'''''">
              <a:rPr lang="en-AU" altLang="en-US" sz="1000"/>
              <a:pPr marL="0" lvl="1" indent="0" algn="ctr">
                <a:spcBef>
                  <a:spcPct val="0"/>
                </a:spcBef>
                <a:spcAft>
                  <a:spcPct val="0"/>
                </a:spcAft>
                <a:buNone/>
              </a:pPr>
              <a:t>Makerspace</a:t>
            </a:fld>
            <a:endParaRPr lang="en-AU" sz="1000" dirty="0">
              <a:sym typeface="+mn-lt"/>
            </a:endParaRPr>
          </a:p>
        </p:txBody>
      </p:sp>
      <p:sp>
        <p:nvSpPr>
          <p:cNvPr id="6" name="Text Placeholder 12"/>
          <p:cNvSpPr>
            <a:spLocks noGrp="1"/>
          </p:cNvSpPr>
          <p:nvPr>
            <p:custDataLst>
              <p:tags r:id="rId5"/>
            </p:custDataLst>
          </p:nvPr>
        </p:nvSpPr>
        <p:spPr bwMode="gray">
          <a:xfrm>
            <a:off x="5573713" y="4479925"/>
            <a:ext cx="484188" cy="457200"/>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7C591E6C-5DE6-429F-8797-7F50FB729A77}" type="datetime'''''M''''''''usic'''' ''''''''''per''f''''orm.'' ''ve''nue'''">
              <a:rPr lang="en-AU" altLang="en-US" sz="1000"/>
              <a:pPr marL="0" lvl="1" indent="0" algn="ctr">
                <a:spcBef>
                  <a:spcPct val="0"/>
                </a:spcBef>
                <a:spcAft>
                  <a:spcPct val="0"/>
                </a:spcAft>
                <a:buNone/>
              </a:pPr>
              <a:t>Music perform. venue</a:t>
            </a:fld>
            <a:endParaRPr lang="en-AU" sz="1000" dirty="0">
              <a:sym typeface="+mn-lt"/>
            </a:endParaRPr>
          </a:p>
        </p:txBody>
      </p:sp>
      <p:sp>
        <p:nvSpPr>
          <p:cNvPr id="26" name="Text Placeholder 12"/>
          <p:cNvSpPr>
            <a:spLocks noGrp="1"/>
          </p:cNvSpPr>
          <p:nvPr>
            <p:custDataLst>
              <p:tags r:id="rId6"/>
            </p:custDataLst>
          </p:nvPr>
        </p:nvSpPr>
        <p:spPr bwMode="gray">
          <a:xfrm>
            <a:off x="708024" y="1573213"/>
            <a:ext cx="5100637" cy="182562"/>
          </a:xfrm>
          <a:prstGeom prst="rect">
            <a:avLst/>
          </a:prstGeom>
          <a:noFill/>
          <a:effectLst/>
        </p:spPr>
        <p:txBody>
          <a:bodyPr vert="horz" wrap="none" lIns="0" tIns="0" rIns="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r>
              <a:rPr lang="en-AU" altLang="en-US" sz="1200" dirty="0" smtClean="0">
                <a:sym typeface="+mn-lt"/>
              </a:rPr>
              <a:t>Number of spaces advertised on Creative Spaces by type, November 2016</a:t>
            </a:r>
            <a:r>
              <a:rPr lang="en-AU" altLang="en-US" sz="1200" baseline="30000" dirty="0" smtClean="0">
                <a:sym typeface="+mn-lt"/>
              </a:rPr>
              <a:t>1</a:t>
            </a:r>
          </a:p>
        </p:txBody>
      </p:sp>
      <p:sp>
        <p:nvSpPr>
          <p:cNvPr id="8" name="Text Placeholder 12"/>
          <p:cNvSpPr>
            <a:spLocks noGrp="1"/>
          </p:cNvSpPr>
          <p:nvPr>
            <p:custDataLst>
              <p:tags r:id="rId7"/>
            </p:custDataLst>
          </p:nvPr>
        </p:nvSpPr>
        <p:spPr bwMode="gray">
          <a:xfrm>
            <a:off x="3913188" y="4479925"/>
            <a:ext cx="41433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954BFCB1-9E86-4B03-B24D-B20874A37F96}" type="datetime'''''Gal''''''''''''l''''''''''''''''e''r''''y'''''''''''''''">
              <a:rPr lang="en-AU" altLang="en-US" sz="1000"/>
              <a:pPr marL="0" lvl="1" indent="0" algn="ctr">
                <a:spcBef>
                  <a:spcPct val="0"/>
                </a:spcBef>
                <a:spcAft>
                  <a:spcPct val="0"/>
                </a:spcAft>
                <a:buNone/>
              </a:pPr>
              <a:t>Gallery</a:t>
            </a:fld>
            <a:endParaRPr lang="en-AU" sz="1000" dirty="0">
              <a:sym typeface="+mn-lt"/>
            </a:endParaRPr>
          </a:p>
        </p:txBody>
      </p:sp>
      <p:sp>
        <p:nvSpPr>
          <p:cNvPr id="16" name="Text Placeholder 12"/>
          <p:cNvSpPr>
            <a:spLocks noGrp="1"/>
          </p:cNvSpPr>
          <p:nvPr>
            <p:custDataLst>
              <p:tags r:id="rId8"/>
            </p:custDataLst>
          </p:nvPr>
        </p:nvSpPr>
        <p:spPr bwMode="gray">
          <a:xfrm>
            <a:off x="7816850" y="4479925"/>
            <a:ext cx="51117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9A2016C1-F729-42DC-8157-CB4268D31674}" type="datetime'''Th''''''''''''''''e''at''r''''''''''''''es'''''''''''''''''">
              <a:rPr lang="en-AU" altLang="en-US" sz="1000"/>
              <a:pPr marL="0" lvl="1" indent="0" algn="ctr">
                <a:spcBef>
                  <a:spcPct val="0"/>
                </a:spcBef>
                <a:spcAft>
                  <a:spcPct val="0"/>
                </a:spcAft>
                <a:buNone/>
              </a:pPr>
              <a:t>Theatres</a:t>
            </a:fld>
            <a:endParaRPr lang="en-AU" sz="1000" dirty="0">
              <a:sym typeface="+mn-lt"/>
            </a:endParaRPr>
          </a:p>
        </p:txBody>
      </p:sp>
      <p:sp>
        <p:nvSpPr>
          <p:cNvPr id="14" name="Text Placeholder 12"/>
          <p:cNvSpPr>
            <a:spLocks noGrp="1"/>
          </p:cNvSpPr>
          <p:nvPr>
            <p:custDataLst>
              <p:tags r:id="rId9"/>
            </p:custDataLst>
          </p:nvPr>
        </p:nvSpPr>
        <p:spPr bwMode="gray">
          <a:xfrm>
            <a:off x="2817813" y="4479925"/>
            <a:ext cx="357188" cy="457200"/>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6093914F-FB35-458F-A789-F592EC2B7B8A}" type="datetime'V''is''''''''ua''l'''''''' A''r''''t''''''s stu''d''''io'''''">
              <a:rPr lang="en-AU" altLang="en-US" sz="1000"/>
              <a:pPr marL="0" lvl="1" indent="0" algn="ctr">
                <a:spcBef>
                  <a:spcPct val="0"/>
                </a:spcBef>
                <a:spcAft>
                  <a:spcPct val="0"/>
                </a:spcAft>
                <a:buNone/>
              </a:pPr>
              <a:t>Visual Arts studio</a:t>
            </a:fld>
            <a:endParaRPr lang="en-AU" sz="1000" dirty="0">
              <a:sym typeface="+mn-lt"/>
            </a:endParaRPr>
          </a:p>
        </p:txBody>
      </p:sp>
      <p:sp>
        <p:nvSpPr>
          <p:cNvPr id="17" name="Text Placeholder 12"/>
          <p:cNvSpPr>
            <a:spLocks noGrp="1"/>
          </p:cNvSpPr>
          <p:nvPr>
            <p:custDataLst>
              <p:tags r:id="rId10"/>
            </p:custDataLst>
          </p:nvPr>
        </p:nvSpPr>
        <p:spPr bwMode="gray">
          <a:xfrm>
            <a:off x="7227888" y="4479925"/>
            <a:ext cx="566738" cy="304800"/>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8748B5B4-508D-4401-A6A4-1EBE099ABF32}" type="datetime'Ma''''n''u''''fa''''c''''t.'''''''' spa''''c''''''''e'''''''''">
              <a:rPr lang="en-AU" altLang="en-US" sz="1000"/>
              <a:pPr marL="0" lvl="1" indent="0" algn="ctr">
                <a:spcBef>
                  <a:spcPct val="0"/>
                </a:spcBef>
                <a:spcAft>
                  <a:spcPct val="0"/>
                </a:spcAft>
                <a:buNone/>
              </a:pPr>
              <a:t>Manufact. space</a:t>
            </a:fld>
            <a:endParaRPr lang="en-AU" sz="1000" dirty="0">
              <a:sym typeface="+mn-lt"/>
            </a:endParaRPr>
          </a:p>
        </p:txBody>
      </p:sp>
      <p:sp>
        <p:nvSpPr>
          <p:cNvPr id="11" name="Text Placeholder 12"/>
          <p:cNvSpPr>
            <a:spLocks noGrp="1"/>
          </p:cNvSpPr>
          <p:nvPr>
            <p:custDataLst>
              <p:tags r:id="rId11"/>
            </p:custDataLst>
          </p:nvPr>
        </p:nvSpPr>
        <p:spPr bwMode="gray">
          <a:xfrm>
            <a:off x="1096963" y="4479925"/>
            <a:ext cx="406400" cy="304800"/>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80C3946D-A185-40F5-B693-643C9C4F7882}" type="datetime'D''''''''''''''es''ig''''''''n ''''''''''st''ud''i''o'''''''">
              <a:rPr lang="en-AU" altLang="en-US" sz="1000"/>
              <a:pPr marL="0" lvl="1" indent="0" algn="ctr">
                <a:spcBef>
                  <a:spcPct val="0"/>
                </a:spcBef>
                <a:spcAft>
                  <a:spcPct val="0"/>
                </a:spcAft>
                <a:buNone/>
              </a:pPr>
              <a:t>Design studio</a:t>
            </a:fld>
            <a:endParaRPr lang="en-AU" sz="1000" dirty="0">
              <a:sym typeface="+mn-lt"/>
            </a:endParaRPr>
          </a:p>
        </p:txBody>
      </p:sp>
      <p:sp>
        <p:nvSpPr>
          <p:cNvPr id="10" name="Text Placeholder 12"/>
          <p:cNvSpPr>
            <a:spLocks noGrp="1"/>
          </p:cNvSpPr>
          <p:nvPr>
            <p:custDataLst>
              <p:tags r:id="rId12"/>
            </p:custDataLst>
          </p:nvPr>
        </p:nvSpPr>
        <p:spPr bwMode="gray">
          <a:xfrm>
            <a:off x="4497388" y="4479925"/>
            <a:ext cx="377825" cy="304800"/>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0479EF63-4ED4-44E9-90B4-F9136ECEB3D7}" type="datetime'''D''''anc''''''e ''s''''''t''''''''ud''''''''''i''''''o'''">
              <a:rPr lang="en-AU" altLang="en-US" sz="1000"/>
              <a:pPr marL="0" lvl="1" indent="0" algn="ctr">
                <a:spcBef>
                  <a:spcPct val="0"/>
                </a:spcBef>
                <a:spcAft>
                  <a:spcPct val="0"/>
                </a:spcAft>
                <a:buNone/>
              </a:pPr>
              <a:t>Dance studio</a:t>
            </a:fld>
            <a:endParaRPr lang="en-AU" sz="1000" dirty="0">
              <a:sym typeface="+mn-lt"/>
            </a:endParaRPr>
          </a:p>
        </p:txBody>
      </p:sp>
      <p:sp>
        <p:nvSpPr>
          <p:cNvPr id="15" name="Text Placeholder 12"/>
          <p:cNvSpPr>
            <a:spLocks noGrp="1"/>
          </p:cNvSpPr>
          <p:nvPr>
            <p:custDataLst>
              <p:tags r:id="rId13"/>
            </p:custDataLst>
          </p:nvPr>
        </p:nvSpPr>
        <p:spPr bwMode="gray">
          <a:xfrm>
            <a:off x="2135187" y="4479925"/>
            <a:ext cx="588962" cy="152400"/>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EC635097-D96E-43EA-BE3D-2AB2F1910D1E}" type="datetime'''''R''''''''''''eh''''e''''''''a''rs''a''''''''''l'''''''''''">
              <a:rPr lang="en-AU" altLang="en-US" sz="1000" smtClean="0"/>
              <a:pPr marL="0" lvl="1" indent="0" algn="ctr">
                <a:spcBef>
                  <a:spcPct val="0"/>
                </a:spcBef>
                <a:spcAft>
                  <a:spcPct val="0"/>
                </a:spcAft>
                <a:buNone/>
              </a:pPr>
              <a:t>Rehearsal</a:t>
            </a:fld>
            <a:endParaRPr lang="en-AU" sz="1000" dirty="0">
              <a:sym typeface="+mn-lt"/>
            </a:endParaRPr>
          </a:p>
        </p:txBody>
      </p:sp>
      <p:sp>
        <p:nvSpPr>
          <p:cNvPr id="13" name="Text Placeholder 12"/>
          <p:cNvSpPr>
            <a:spLocks noGrp="1"/>
          </p:cNvSpPr>
          <p:nvPr>
            <p:custDataLst>
              <p:tags r:id="rId14"/>
            </p:custDataLst>
          </p:nvPr>
        </p:nvSpPr>
        <p:spPr bwMode="gray">
          <a:xfrm>
            <a:off x="3359150" y="4479925"/>
            <a:ext cx="398463" cy="457200"/>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2805FC8B-83B1-4ABA-8080-2323E33C5BBD}" type="datetime'''P''h''''ot''o''''''''-'''' ''gra''phy ''st''''''u''di''''o'">
              <a:rPr lang="en-AU" altLang="en-US" sz="1000"/>
              <a:pPr marL="0" lvl="1" indent="0" algn="ctr">
                <a:spcBef>
                  <a:spcPct val="0"/>
                </a:spcBef>
                <a:spcAft>
                  <a:spcPct val="0"/>
                </a:spcAft>
                <a:buNone/>
              </a:pPr>
              <a:t>Photo- graphy studio</a:t>
            </a:fld>
            <a:endParaRPr lang="en-AU" sz="1000" dirty="0">
              <a:sym typeface="+mn-lt"/>
            </a:endParaRPr>
          </a:p>
        </p:txBody>
      </p:sp>
      <p:sp>
        <p:nvSpPr>
          <p:cNvPr id="5" name="Text Placeholder 12"/>
          <p:cNvSpPr>
            <a:spLocks noGrp="1"/>
          </p:cNvSpPr>
          <p:nvPr>
            <p:custDataLst>
              <p:tags r:id="rId15"/>
            </p:custDataLst>
          </p:nvPr>
        </p:nvSpPr>
        <p:spPr bwMode="gray">
          <a:xfrm>
            <a:off x="6751638" y="4479925"/>
            <a:ext cx="384175" cy="304800"/>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8D00911C-C45A-4D7F-830F-827061F1D527}" type="datetime'''Fil''m ''''''''e''''''''''d''it''''in''''g'''''''">
              <a:rPr lang="en-AU" altLang="en-US" sz="1000"/>
              <a:pPr marL="0" lvl="1" indent="0" algn="ctr">
                <a:spcBef>
                  <a:spcPct val="0"/>
                </a:spcBef>
                <a:spcAft>
                  <a:spcPct val="0"/>
                </a:spcAft>
                <a:buNone/>
              </a:pPr>
              <a:t>Film editing</a:t>
            </a:fld>
            <a:endParaRPr lang="en-AU" sz="1000" dirty="0">
              <a:sym typeface="+mn-lt"/>
            </a:endParaRPr>
          </a:p>
        </p:txBody>
      </p:sp>
      <p:sp>
        <p:nvSpPr>
          <p:cNvPr id="12" name="Text Placeholder 12"/>
          <p:cNvSpPr>
            <a:spLocks noGrp="1"/>
          </p:cNvSpPr>
          <p:nvPr>
            <p:custDataLst>
              <p:tags r:id="rId16"/>
            </p:custDataLst>
          </p:nvPr>
        </p:nvSpPr>
        <p:spPr bwMode="gray">
          <a:xfrm>
            <a:off x="1638300" y="4479925"/>
            <a:ext cx="449263" cy="304800"/>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BEEA5C07-CD92-4CA4-BE5C-1788110E7CBC}" type="datetime'Co-''''w''o''''''r''''''k''''''''in''''''''''''''''''g'">
              <a:rPr lang="en-AU" altLang="en-US" sz="1000"/>
              <a:pPr marL="0" lvl="1" indent="0" algn="ctr">
                <a:spcBef>
                  <a:spcPct val="0"/>
                </a:spcBef>
                <a:spcAft>
                  <a:spcPct val="0"/>
                </a:spcAft>
                <a:buNone/>
              </a:pPr>
              <a:t>Co-working</a:t>
            </a:fld>
            <a:endParaRPr lang="en-AU" sz="1000" dirty="0">
              <a:sym typeface="+mn-lt"/>
            </a:endParaRPr>
          </a:p>
        </p:txBody>
      </p:sp>
      <p:sp>
        <p:nvSpPr>
          <p:cNvPr id="2" name="Title 1"/>
          <p:cNvSpPr>
            <a:spLocks noGrp="1"/>
          </p:cNvSpPr>
          <p:nvPr>
            <p:ph type="title"/>
          </p:nvPr>
        </p:nvSpPr>
        <p:spPr>
          <a:xfrm>
            <a:off x="457200" y="161999"/>
            <a:ext cx="8992799" cy="831600"/>
          </a:xfrm>
          <a:noFill/>
          <a:effectLst/>
        </p:spPr>
        <p:txBody>
          <a:bodyPr wrap="square"/>
          <a:lstStyle/>
          <a:p>
            <a:pPr lvl="0"/>
            <a:r>
              <a:rPr lang="en-AU" dirty="0" smtClean="0">
                <a:solidFill>
                  <a:srgbClr val="177B57"/>
                </a:solidFill>
                <a:latin typeface="Arial"/>
              </a:rPr>
              <a:t>Melbourne offers a diverse portfolio of spaces for artists</a:t>
            </a:r>
            <a:br>
              <a:rPr lang="en-AU" dirty="0" smtClean="0">
                <a:solidFill>
                  <a:srgbClr val="177B57"/>
                </a:solidFill>
                <a:latin typeface="Arial"/>
              </a:rPr>
            </a:br>
            <a:r>
              <a:rPr lang="en-AU" sz="1600" b="0" dirty="0" smtClean="0">
                <a:solidFill>
                  <a:srgbClr val="177B57"/>
                </a:solidFill>
                <a:latin typeface="Arial"/>
              </a:rPr>
              <a:t>Several Thought Leaders concerned about lack of manufacturing, rehearsal space</a:t>
            </a:r>
            <a:endParaRPr lang="en-AU" sz="1600" b="0" dirty="0">
              <a:solidFill>
                <a:srgbClr val="177B57"/>
              </a:solidFill>
              <a:latin typeface="Arial"/>
            </a:endParaRPr>
          </a:p>
        </p:txBody>
      </p:sp>
      <p:sp>
        <p:nvSpPr>
          <p:cNvPr id="21" name="Rectangle 3"/>
          <p:cNvSpPr>
            <a:spLocks noChangeArrowheads="1"/>
          </p:cNvSpPr>
          <p:nvPr/>
        </p:nvSpPr>
        <p:spPr bwMode="gray">
          <a:xfrm>
            <a:off x="571499" y="6331744"/>
            <a:ext cx="8796339" cy="328613"/>
          </a:xfrm>
          <a:prstGeom prst="rect">
            <a:avLst/>
          </a:prstGeom>
          <a:noFill/>
          <a:ln w="9525" algn="ctr">
            <a:noFill/>
            <a:miter lim="800000"/>
            <a:headEnd type="none" w="lg" len="lg"/>
            <a:tailEnd type="none" w="lg" len="lg"/>
          </a:ln>
        </p:spPr>
        <p:txBody>
          <a:bodyPr lIns="0" tIns="0" rIns="0" bIns="0" anchor="b"/>
          <a:lstStyle/>
          <a:p>
            <a:pPr fontAlgn="base">
              <a:buClr>
                <a:srgbClr val="000000"/>
              </a:buClr>
              <a:buSzPct val="100000"/>
              <a:buFont typeface=""/>
            </a:pPr>
            <a:r>
              <a:rPr lang="en-AU" sz="800" dirty="0" smtClean="0">
                <a:solidFill>
                  <a:srgbClr val="000000"/>
                </a:solidFill>
                <a:latin typeface="Arial"/>
                <a:cs typeface="Arial" pitchFamily="34" charset="0"/>
              </a:rPr>
              <a:t>1. Based on number of advertisements at creativespaces.net.au, advertisements may be for one or more space. </a:t>
            </a:r>
            <a:r>
              <a:rPr lang="en-AU" sz="800" dirty="0" smtClean="0">
                <a:solidFill>
                  <a:srgbClr val="000000"/>
                </a:solidFill>
                <a:cs typeface="Arial" pitchFamily="34" charset="0"/>
              </a:rPr>
              <a:t>Total of 633 spaces advertised on Creative Spaces website in Melbourne Metro region, November 2016. 2</a:t>
            </a:r>
            <a:r>
              <a:rPr lang="en-AU" sz="800" dirty="0" smtClean="0">
                <a:solidFill>
                  <a:srgbClr val="000000"/>
                </a:solidFill>
                <a:latin typeface="Arial"/>
                <a:cs typeface="Arial" pitchFamily="34" charset="0"/>
              </a:rPr>
              <a:t>. Percentages do not add to 100% as several spaces are multi-purpose</a:t>
            </a:r>
          </a:p>
          <a:p>
            <a:pPr fontAlgn="base">
              <a:buClr>
                <a:srgbClr val="000000"/>
              </a:buClr>
              <a:buSzPct val="100000"/>
              <a:buFont typeface=""/>
            </a:pPr>
            <a:r>
              <a:rPr lang="en-AU" sz="800" dirty="0" smtClean="0">
                <a:solidFill>
                  <a:srgbClr val="000000"/>
                </a:solidFill>
                <a:latin typeface="Arial"/>
                <a:cs typeface="Arial" pitchFamily="34" charset="0"/>
              </a:rPr>
              <a:t>Source: creativespaces.net.au; City of Melbourne Arts Infrastructure Report, November (2016); Interviews with Thought Leaders October – December 2016</a:t>
            </a:r>
            <a:endParaRPr lang="en-AU" sz="800" dirty="0">
              <a:solidFill>
                <a:srgbClr val="000000"/>
              </a:solidFill>
              <a:latin typeface="Arial"/>
              <a:cs typeface="Arial" pitchFamily="34" charset="0"/>
            </a:endParaRPr>
          </a:p>
        </p:txBody>
      </p:sp>
      <p:graphicFrame>
        <p:nvGraphicFramePr>
          <p:cNvPr id="23" name="Table 22"/>
          <p:cNvGraphicFramePr>
            <a:graphicFrameLocks noGrp="1"/>
          </p:cNvGraphicFramePr>
          <p:nvPr>
            <p:extLst>
              <p:ext uri="{D42A27DB-BD31-4B8C-83A1-F6EECF244321}">
                <p14:modId xmlns:p14="http://schemas.microsoft.com/office/powerpoint/2010/main" val="1731589195"/>
              </p:ext>
            </p:extLst>
          </p:nvPr>
        </p:nvGraphicFramePr>
        <p:xfrm>
          <a:off x="274321" y="4970463"/>
          <a:ext cx="8053699" cy="396240"/>
        </p:xfrm>
        <a:graphic>
          <a:graphicData uri="http://schemas.openxmlformats.org/drawingml/2006/table">
            <a:tbl>
              <a:tblPr firstRow="1" bandRow="1">
                <a:tableStyleId>{5C22544A-7EE6-4342-B048-85BDC9FD1C3A}</a:tableStyleId>
              </a:tblPr>
              <a:tblGrid>
                <a:gridCol w="761999"/>
                <a:gridCol w="560900"/>
                <a:gridCol w="560900"/>
                <a:gridCol w="560900"/>
                <a:gridCol w="560900"/>
                <a:gridCol w="560900"/>
                <a:gridCol w="560900"/>
                <a:gridCol w="560900"/>
                <a:gridCol w="560900"/>
                <a:gridCol w="560900"/>
                <a:gridCol w="560900"/>
                <a:gridCol w="560900"/>
                <a:gridCol w="560900"/>
                <a:gridCol w="560900"/>
              </a:tblGrid>
              <a:tr h="370840">
                <a:tc>
                  <a:txBody>
                    <a:bodyPr/>
                    <a:lstStyle/>
                    <a:p>
                      <a:r>
                        <a:rPr lang="en-AU" sz="1000" dirty="0" smtClean="0">
                          <a:solidFill>
                            <a:schemeClr val="tx1"/>
                          </a:solidFill>
                          <a:latin typeface="+mn-lt"/>
                        </a:rPr>
                        <a:t>Share of total</a:t>
                      </a:r>
                      <a:r>
                        <a:rPr lang="en-AU" sz="1000" baseline="30000" dirty="0" smtClean="0">
                          <a:solidFill>
                            <a:schemeClr val="tx1"/>
                          </a:solidFill>
                          <a:latin typeface="+mn-lt"/>
                        </a:rPr>
                        <a:t>2</a:t>
                      </a:r>
                      <a:endParaRPr lang="en-AU" sz="1000" baseline="30000" dirty="0">
                        <a:solidFill>
                          <a:schemeClr val="tx1"/>
                        </a:solidFill>
                        <a:latin typeface="+mn-lt"/>
                      </a:endParaRPr>
                    </a:p>
                  </a:txBody>
                  <a:tcPr anchor="ctr">
                    <a:noFill/>
                  </a:tcPr>
                </a:tc>
                <a:tc>
                  <a:txBody>
                    <a:bodyPr/>
                    <a:lstStyle/>
                    <a:p>
                      <a:pPr algn="ctr" fontAlgn="b"/>
                      <a:r>
                        <a:rPr lang="en-AU" sz="1100" b="0" i="0" u="none" strike="noStrike" dirty="0">
                          <a:solidFill>
                            <a:srgbClr val="000000"/>
                          </a:solidFill>
                          <a:effectLst/>
                          <a:latin typeface="+mn-lt"/>
                        </a:rPr>
                        <a:t>31%</a:t>
                      </a:r>
                    </a:p>
                  </a:txBody>
                  <a:tcPr marL="9525" marR="9525" marT="9525" marB="0" anchor="ctr">
                    <a:noFill/>
                  </a:tcPr>
                </a:tc>
                <a:tc>
                  <a:txBody>
                    <a:bodyPr/>
                    <a:lstStyle/>
                    <a:p>
                      <a:pPr algn="ctr" fontAlgn="b"/>
                      <a:r>
                        <a:rPr lang="en-AU" sz="1100" b="0" i="0" u="none" strike="noStrike" dirty="0">
                          <a:solidFill>
                            <a:srgbClr val="000000"/>
                          </a:solidFill>
                          <a:effectLst/>
                          <a:latin typeface="+mn-lt"/>
                        </a:rPr>
                        <a:t>25%</a:t>
                      </a:r>
                    </a:p>
                  </a:txBody>
                  <a:tcPr marL="9525" marR="9525" marT="9525" marB="0" anchor="ctr">
                    <a:noFill/>
                  </a:tcPr>
                </a:tc>
                <a:tc>
                  <a:txBody>
                    <a:bodyPr/>
                    <a:lstStyle/>
                    <a:p>
                      <a:pPr algn="ctr" fontAlgn="b"/>
                      <a:r>
                        <a:rPr lang="en-AU" sz="1100" b="0" i="0" u="none" strike="noStrike" dirty="0">
                          <a:solidFill>
                            <a:srgbClr val="000000"/>
                          </a:solidFill>
                          <a:effectLst/>
                          <a:latin typeface="+mn-lt"/>
                        </a:rPr>
                        <a:t>24%</a:t>
                      </a:r>
                    </a:p>
                  </a:txBody>
                  <a:tcPr marL="9525" marR="9525" marT="9525" marB="0" anchor="ctr">
                    <a:noFill/>
                  </a:tcPr>
                </a:tc>
                <a:tc>
                  <a:txBody>
                    <a:bodyPr/>
                    <a:lstStyle/>
                    <a:p>
                      <a:pPr algn="ctr" fontAlgn="b"/>
                      <a:r>
                        <a:rPr lang="en-AU" sz="1100" b="0" i="0" u="none" strike="noStrike" dirty="0">
                          <a:solidFill>
                            <a:srgbClr val="000000"/>
                          </a:solidFill>
                          <a:effectLst/>
                          <a:latin typeface="+mn-lt"/>
                        </a:rPr>
                        <a:t>22%</a:t>
                      </a:r>
                    </a:p>
                  </a:txBody>
                  <a:tcPr marL="9525" marR="9525" marT="9525" marB="0" anchor="ctr">
                    <a:noFill/>
                  </a:tcPr>
                </a:tc>
                <a:tc>
                  <a:txBody>
                    <a:bodyPr/>
                    <a:lstStyle/>
                    <a:p>
                      <a:pPr algn="ctr" fontAlgn="b"/>
                      <a:r>
                        <a:rPr lang="en-AU" sz="1100" b="0" i="0" u="none" strike="noStrike" dirty="0" smtClean="0">
                          <a:solidFill>
                            <a:srgbClr val="000000"/>
                          </a:solidFill>
                          <a:effectLst/>
                          <a:latin typeface="+mn-lt"/>
                        </a:rPr>
                        <a:t>20%</a:t>
                      </a:r>
                      <a:endParaRPr lang="en-AU" sz="1100" b="0" i="0" u="none" strike="noStrike" dirty="0">
                        <a:solidFill>
                          <a:srgbClr val="000000"/>
                        </a:solidFill>
                        <a:effectLst/>
                        <a:latin typeface="+mn-lt"/>
                      </a:endParaRPr>
                    </a:p>
                  </a:txBody>
                  <a:tcPr marL="9525" marR="9525" marT="9525" marB="0" anchor="ctr">
                    <a:noFill/>
                  </a:tcPr>
                </a:tc>
                <a:tc>
                  <a:txBody>
                    <a:bodyPr/>
                    <a:lstStyle/>
                    <a:p>
                      <a:pPr algn="ctr" fontAlgn="b"/>
                      <a:r>
                        <a:rPr lang="en-AU" sz="1100" b="0" i="0" u="none" strike="noStrike" dirty="0">
                          <a:solidFill>
                            <a:srgbClr val="000000"/>
                          </a:solidFill>
                          <a:effectLst/>
                          <a:latin typeface="+mn-lt"/>
                        </a:rPr>
                        <a:t>19%</a:t>
                      </a:r>
                    </a:p>
                  </a:txBody>
                  <a:tcPr marL="9525" marR="9525" marT="9525" marB="0" anchor="ctr">
                    <a:noFill/>
                  </a:tcPr>
                </a:tc>
                <a:tc>
                  <a:txBody>
                    <a:bodyPr/>
                    <a:lstStyle/>
                    <a:p>
                      <a:pPr algn="ctr" fontAlgn="b"/>
                      <a:r>
                        <a:rPr lang="en-AU" sz="1100" b="0" i="0" u="none" strike="noStrike" dirty="0">
                          <a:solidFill>
                            <a:srgbClr val="000000"/>
                          </a:solidFill>
                          <a:effectLst/>
                          <a:latin typeface="+mn-lt"/>
                        </a:rPr>
                        <a:t>14%</a:t>
                      </a:r>
                    </a:p>
                  </a:txBody>
                  <a:tcPr marL="9525" marR="9525" marT="9525" marB="0" anchor="ctr">
                    <a:noFill/>
                  </a:tcPr>
                </a:tc>
                <a:tc>
                  <a:txBody>
                    <a:bodyPr/>
                    <a:lstStyle/>
                    <a:p>
                      <a:pPr algn="ctr" fontAlgn="b"/>
                      <a:r>
                        <a:rPr lang="en-AU" sz="1100" b="0" i="0" u="none" strike="noStrike" dirty="0">
                          <a:solidFill>
                            <a:srgbClr val="000000"/>
                          </a:solidFill>
                          <a:effectLst/>
                          <a:latin typeface="+mn-lt"/>
                        </a:rPr>
                        <a:t>12%</a:t>
                      </a:r>
                    </a:p>
                  </a:txBody>
                  <a:tcPr marL="9525" marR="9525" marT="9525" marB="0" anchor="ctr">
                    <a:noFill/>
                  </a:tcPr>
                </a:tc>
                <a:tc>
                  <a:txBody>
                    <a:bodyPr/>
                    <a:lstStyle/>
                    <a:p>
                      <a:pPr algn="ctr" fontAlgn="b"/>
                      <a:r>
                        <a:rPr lang="en-AU" sz="1100" b="0" i="0" u="none" strike="noStrike" dirty="0">
                          <a:solidFill>
                            <a:srgbClr val="000000"/>
                          </a:solidFill>
                          <a:effectLst/>
                          <a:latin typeface="+mn-lt"/>
                        </a:rPr>
                        <a:t>12%</a:t>
                      </a:r>
                    </a:p>
                  </a:txBody>
                  <a:tcPr marL="9525" marR="9525" marT="9525" marB="0" anchor="ctr">
                    <a:noFill/>
                  </a:tcPr>
                </a:tc>
                <a:tc>
                  <a:txBody>
                    <a:bodyPr/>
                    <a:lstStyle/>
                    <a:p>
                      <a:pPr algn="ctr" fontAlgn="b"/>
                      <a:r>
                        <a:rPr lang="en-AU" sz="1100" b="0" i="0" u="none" strike="noStrike" dirty="0">
                          <a:solidFill>
                            <a:srgbClr val="000000"/>
                          </a:solidFill>
                          <a:effectLst/>
                          <a:latin typeface="+mn-lt"/>
                        </a:rPr>
                        <a:t>7%</a:t>
                      </a:r>
                    </a:p>
                  </a:txBody>
                  <a:tcPr marL="9525" marR="9525" marT="9525" marB="0" anchor="ctr">
                    <a:noFill/>
                  </a:tcPr>
                </a:tc>
                <a:tc>
                  <a:txBody>
                    <a:bodyPr/>
                    <a:lstStyle/>
                    <a:p>
                      <a:pPr algn="ctr" fontAlgn="b"/>
                      <a:r>
                        <a:rPr lang="en-AU" sz="1100" b="0" i="0" u="none" strike="noStrike" dirty="0">
                          <a:solidFill>
                            <a:srgbClr val="000000"/>
                          </a:solidFill>
                          <a:effectLst/>
                          <a:latin typeface="+mn-lt"/>
                        </a:rPr>
                        <a:t>4%</a:t>
                      </a:r>
                    </a:p>
                  </a:txBody>
                  <a:tcPr marL="9525" marR="9525" marT="9525" marB="0" anchor="ctr">
                    <a:noFill/>
                  </a:tcPr>
                </a:tc>
                <a:tc>
                  <a:txBody>
                    <a:bodyPr/>
                    <a:lstStyle/>
                    <a:p>
                      <a:pPr algn="ctr" fontAlgn="b"/>
                      <a:r>
                        <a:rPr lang="en-AU" sz="1100" b="0" i="0" u="none" strike="noStrike" dirty="0">
                          <a:solidFill>
                            <a:srgbClr val="000000"/>
                          </a:solidFill>
                          <a:effectLst/>
                          <a:latin typeface="+mn-lt"/>
                        </a:rPr>
                        <a:t>4%</a:t>
                      </a:r>
                    </a:p>
                  </a:txBody>
                  <a:tcPr marL="9525" marR="9525" marT="9525" marB="0" anchor="ctr">
                    <a:noFill/>
                  </a:tcPr>
                </a:tc>
                <a:tc>
                  <a:txBody>
                    <a:bodyPr/>
                    <a:lstStyle/>
                    <a:p>
                      <a:pPr algn="ctr" fontAlgn="b"/>
                      <a:r>
                        <a:rPr lang="en-AU" sz="1100" b="0" i="0" u="none" strike="noStrike" dirty="0">
                          <a:solidFill>
                            <a:srgbClr val="000000"/>
                          </a:solidFill>
                          <a:effectLst/>
                          <a:latin typeface="+mn-lt"/>
                        </a:rPr>
                        <a:t>3%</a:t>
                      </a:r>
                    </a:p>
                  </a:txBody>
                  <a:tcPr marL="9525" marR="9525" marT="9525" marB="0" anchor="ctr">
                    <a:noFill/>
                  </a:tcPr>
                </a:tc>
              </a:tr>
            </a:tbl>
          </a:graphicData>
        </a:graphic>
      </p:graphicFrame>
      <p:sp>
        <p:nvSpPr>
          <p:cNvPr id="25" name="Rounded Rectangular Callout 24"/>
          <p:cNvSpPr/>
          <p:nvPr/>
        </p:nvSpPr>
        <p:spPr>
          <a:xfrm>
            <a:off x="947451" y="5481638"/>
            <a:ext cx="3910988" cy="753899"/>
          </a:xfrm>
          <a:prstGeom prst="wedgeRoundRectCallout">
            <a:avLst>
              <a:gd name="adj1" fmla="val 52054"/>
              <a:gd name="adj2" fmla="val 33238"/>
              <a:gd name="adj3" fmla="val 16667"/>
            </a:avLst>
          </a:prstGeom>
          <a:solidFill>
            <a:schemeClr val="bg1">
              <a:lumMod val="95000"/>
            </a:schemeClr>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90000" rIns="0" bIns="90000" rtlCol="0" anchor="ctr" anchorCtr="0"/>
          <a:lstStyle/>
          <a:p>
            <a:pPr algn="ctr">
              <a:buClr>
                <a:srgbClr val="000000"/>
              </a:buClr>
            </a:pPr>
            <a:r>
              <a:rPr lang="en-AU" sz="1200" i="1" dirty="0" smtClean="0">
                <a:solidFill>
                  <a:srgbClr val="000000"/>
                </a:solidFill>
                <a:cs typeface="Arial" pitchFamily="34" charset="0"/>
              </a:rPr>
              <a:t>"There is a real need for space to make and experiment, most of the spaces available are for exhibiting or computer based content development"</a:t>
            </a:r>
          </a:p>
          <a:p>
            <a:pPr algn="ctr">
              <a:buClr>
                <a:srgbClr val="000000"/>
              </a:buClr>
            </a:pPr>
            <a:endParaRPr lang="en-AU" sz="200" b="1" dirty="0" smtClean="0">
              <a:solidFill>
                <a:srgbClr val="000000"/>
              </a:solidFill>
              <a:cs typeface="Arial" pitchFamily="34" charset="0"/>
            </a:endParaRPr>
          </a:p>
        </p:txBody>
      </p:sp>
      <p:sp>
        <p:nvSpPr>
          <p:cNvPr id="30" name="NumberBall"/>
          <p:cNvSpPr>
            <a:spLocks noChangeArrowheads="1"/>
          </p:cNvSpPr>
          <p:nvPr/>
        </p:nvSpPr>
        <p:spPr bwMode="gray">
          <a:xfrm>
            <a:off x="57150" y="56179"/>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a:solidFill>
                  <a:srgbClr val="000000"/>
                </a:solidFill>
                <a:cs typeface="Arial" pitchFamily="34" charset="0"/>
              </a:rPr>
              <a:t>B</a:t>
            </a:r>
          </a:p>
        </p:txBody>
      </p:sp>
      <p:sp>
        <p:nvSpPr>
          <p:cNvPr id="36" name="Rectangle 35"/>
          <p:cNvSpPr/>
          <p:nvPr>
            <p:custDataLst>
              <p:tags r:id="rId17"/>
            </p:custDataLst>
          </p:nvPr>
        </p:nvSpPr>
        <p:spPr bwMode="gray">
          <a:xfrm>
            <a:off x="8048625" y="1706563"/>
            <a:ext cx="179387" cy="133350"/>
          </a:xfrm>
          <a:prstGeom prst="rect">
            <a:avLst/>
          </a:prstGeom>
          <a:solidFill>
            <a:srgbClr val="B1726B"/>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37" name="Rectangle 36"/>
          <p:cNvSpPr/>
          <p:nvPr>
            <p:custDataLst>
              <p:tags r:id="rId18"/>
            </p:custDataLst>
          </p:nvPr>
        </p:nvSpPr>
        <p:spPr bwMode="gray">
          <a:xfrm>
            <a:off x="8048625" y="1909763"/>
            <a:ext cx="179387" cy="133350"/>
          </a:xfrm>
          <a:prstGeom prst="rect">
            <a:avLst/>
          </a:prstGeom>
          <a:solidFill>
            <a:srgbClr val="EEA632"/>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35" name="Rectangle 34"/>
          <p:cNvSpPr/>
          <p:nvPr>
            <p:custDataLst>
              <p:tags r:id="rId19"/>
            </p:custDataLst>
          </p:nvPr>
        </p:nvSpPr>
        <p:spPr bwMode="gray">
          <a:xfrm>
            <a:off x="8048625" y="1503363"/>
            <a:ext cx="179387" cy="133350"/>
          </a:xfrm>
          <a:prstGeom prst="rect">
            <a:avLst/>
          </a:prstGeom>
          <a:solidFill>
            <a:schemeClr val="hlink"/>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34" name="Text Placeholder 12"/>
          <p:cNvSpPr>
            <a:spLocks noGrp="1"/>
          </p:cNvSpPr>
          <p:nvPr>
            <p:custDataLst>
              <p:tags r:id="rId20"/>
            </p:custDataLst>
          </p:nvPr>
        </p:nvSpPr>
        <p:spPr bwMode="gray">
          <a:xfrm>
            <a:off x="8278812" y="1906588"/>
            <a:ext cx="1235075"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fld id="{67D8FE43-1FBA-4E4F-B596-96B14FD32E4B}" type="datetime'M''a''''''nufa''ctur''ing'''''''''''' ''''''''spac''''es'">
              <a:rPr lang="en-US" altLang="en-US" sz="1000" smtClean="0"/>
              <a:pPr marL="0" lvl="1" indent="0">
                <a:spcBef>
                  <a:spcPct val="0"/>
                </a:spcBef>
                <a:spcAft>
                  <a:spcPct val="0"/>
                </a:spcAft>
                <a:buNone/>
              </a:pPr>
              <a:t>Manufacturing spaces</a:t>
            </a:fld>
            <a:endParaRPr lang="en-US" sz="1000" dirty="0">
              <a:sym typeface="+mn-lt"/>
            </a:endParaRPr>
          </a:p>
        </p:txBody>
      </p:sp>
      <p:sp>
        <p:nvSpPr>
          <p:cNvPr id="33" name="Text Placeholder 12"/>
          <p:cNvSpPr>
            <a:spLocks noGrp="1"/>
          </p:cNvSpPr>
          <p:nvPr>
            <p:custDataLst>
              <p:tags r:id="rId21"/>
            </p:custDataLst>
          </p:nvPr>
        </p:nvSpPr>
        <p:spPr bwMode="gray">
          <a:xfrm>
            <a:off x="8278812" y="1500188"/>
            <a:ext cx="785812"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fld id="{D4A7D3DC-CD96-430A-9E72-E0313035EA4E}" type="datetime'Ot''''h''e''''''''''''r s''''''''''p''''aces'''''''''' '''">
              <a:rPr lang="en-US" altLang="en-US" sz="1000" smtClean="0"/>
              <a:pPr marL="0" lvl="1" indent="0">
                <a:spcBef>
                  <a:spcPct val="0"/>
                </a:spcBef>
                <a:spcAft>
                  <a:spcPct val="0"/>
                </a:spcAft>
                <a:buNone/>
              </a:pPr>
              <a:t>Other spaces </a:t>
            </a:fld>
            <a:endParaRPr lang="en-US" sz="1000" dirty="0">
              <a:sym typeface="+mn-lt"/>
            </a:endParaRPr>
          </a:p>
        </p:txBody>
      </p:sp>
      <p:sp>
        <p:nvSpPr>
          <p:cNvPr id="32" name="Text Placeholder 12"/>
          <p:cNvSpPr>
            <a:spLocks noGrp="1"/>
          </p:cNvSpPr>
          <p:nvPr>
            <p:custDataLst>
              <p:tags r:id="rId22"/>
            </p:custDataLst>
          </p:nvPr>
        </p:nvSpPr>
        <p:spPr bwMode="gray">
          <a:xfrm>
            <a:off x="8278812" y="1703388"/>
            <a:ext cx="1011237"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fld id="{8F86FC36-DA93-4754-A8A4-0994CE5E6B43}" type="datetime'R''e''''''''''''''h''ea''rsa''l ''''sp''''a''''''ces'''''''''">
              <a:rPr lang="en-US" altLang="en-US" sz="1000" smtClean="0"/>
              <a:pPr marL="0" lvl="1" indent="0">
                <a:spcBef>
                  <a:spcPct val="0"/>
                </a:spcBef>
                <a:spcAft>
                  <a:spcPct val="0"/>
                </a:spcAft>
                <a:buNone/>
              </a:pPr>
              <a:t>Rehearsal spaces</a:t>
            </a:fld>
            <a:endParaRPr lang="en-US" sz="1000" dirty="0">
              <a:sym typeface="+mn-lt"/>
            </a:endParaRPr>
          </a:p>
        </p:txBody>
      </p:sp>
      <p:sp>
        <p:nvSpPr>
          <p:cNvPr id="40" name="Rounded Rectangular Callout 39"/>
          <p:cNvSpPr/>
          <p:nvPr/>
        </p:nvSpPr>
        <p:spPr>
          <a:xfrm>
            <a:off x="5045726" y="5481638"/>
            <a:ext cx="3910988" cy="753899"/>
          </a:xfrm>
          <a:prstGeom prst="wedgeRoundRectCallout">
            <a:avLst>
              <a:gd name="adj1" fmla="val 52054"/>
              <a:gd name="adj2" fmla="val 33238"/>
              <a:gd name="adj3" fmla="val 16667"/>
            </a:avLst>
          </a:prstGeom>
          <a:solidFill>
            <a:schemeClr val="bg1">
              <a:lumMod val="95000"/>
            </a:schemeClr>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90000" rIns="0" bIns="90000" rtlCol="0" anchor="ctr" anchorCtr="0"/>
          <a:lstStyle/>
          <a:p>
            <a:pPr algn="ctr">
              <a:buClr>
                <a:srgbClr val="000000"/>
              </a:buClr>
            </a:pPr>
            <a:r>
              <a:rPr lang="en-AU" sz="1200" i="1" dirty="0" smtClean="0">
                <a:solidFill>
                  <a:srgbClr val="000000"/>
                </a:solidFill>
                <a:cs typeface="Arial" pitchFamily="34" charset="0"/>
              </a:rPr>
              <a:t>"Not many spaces give you flexibility in how you use it. There's a lack of rehearsal spaces for smaller artists"</a:t>
            </a:r>
          </a:p>
          <a:p>
            <a:pPr algn="ctr">
              <a:buClr>
                <a:srgbClr val="000000"/>
              </a:buClr>
            </a:pPr>
            <a:endParaRPr lang="en-AU" sz="200" b="1" dirty="0" smtClean="0">
              <a:solidFill>
                <a:srgbClr val="000000"/>
              </a:solidFill>
              <a:cs typeface="Arial" pitchFamily="34" charset="0"/>
            </a:endParaRPr>
          </a:p>
        </p:txBody>
      </p:sp>
      <p:sp>
        <p:nvSpPr>
          <p:cNvPr id="31" name="Callout"/>
          <p:cNvSpPr>
            <a:spLocks noChangeArrowheads="1"/>
          </p:cNvSpPr>
          <p:nvPr/>
        </p:nvSpPr>
        <p:spPr bwMode="gray">
          <a:xfrm>
            <a:off x="3346545" y="1835150"/>
            <a:ext cx="3050446" cy="719151"/>
          </a:xfrm>
          <a:prstGeom prst="rect">
            <a:avLst/>
          </a:prstGeom>
          <a:solidFill>
            <a:schemeClr val="accent1"/>
          </a:solidFill>
          <a:ln w="9525" algn="ctr">
            <a:solidFill>
              <a:schemeClr val="bg2"/>
            </a:solidFill>
            <a:miter lim="800000"/>
            <a:headEnd/>
            <a:tailEnd/>
          </a:ln>
        </p:spPr>
        <p:txBody>
          <a:bodyPr lIns="18000" tIns="91440" rIns="18000" bIns="91440" anchor="ctr"/>
          <a:lstStyle/>
          <a:p>
            <a:pPr algn="ctr"/>
            <a:r>
              <a:rPr lang="en-AU" sz="1000" i="1" dirty="0" smtClean="0">
                <a:solidFill>
                  <a:srgbClr val="000000"/>
                </a:solidFill>
                <a:latin typeface="Arial" pitchFamily="34" charset="0"/>
                <a:cs typeface="Arial" pitchFamily="34" charset="0"/>
              </a:rPr>
              <a:t>City of Melbourne provides an additional 150 artist studios. There is also additional underutilised space in the </a:t>
            </a:r>
            <a:r>
              <a:rPr lang="en-AU" sz="1000" i="1" dirty="0" err="1" smtClean="0">
                <a:solidFill>
                  <a:srgbClr val="000000"/>
                </a:solidFill>
                <a:latin typeface="Arial" pitchFamily="34" charset="0"/>
                <a:cs typeface="Arial" pitchFamily="34" charset="0"/>
              </a:rPr>
              <a:t>CBD</a:t>
            </a:r>
            <a:r>
              <a:rPr lang="en-AU" sz="1000" i="1" dirty="0" smtClean="0">
                <a:solidFill>
                  <a:srgbClr val="000000"/>
                </a:solidFill>
                <a:latin typeface="Arial" pitchFamily="34" charset="0"/>
                <a:cs typeface="Arial" pitchFamily="34" charset="0"/>
              </a:rPr>
              <a:t> (57,749 m</a:t>
            </a:r>
            <a:r>
              <a:rPr lang="en-AU" sz="1000" i="1" baseline="30000" dirty="0" smtClean="0">
                <a:solidFill>
                  <a:srgbClr val="000000"/>
                </a:solidFill>
                <a:latin typeface="Arial" pitchFamily="34" charset="0"/>
                <a:cs typeface="Arial" pitchFamily="34" charset="0"/>
              </a:rPr>
              <a:t>2</a:t>
            </a:r>
            <a:r>
              <a:rPr lang="en-AU" sz="1000" i="1" dirty="0" smtClean="0">
                <a:solidFill>
                  <a:srgbClr val="000000"/>
                </a:solidFill>
                <a:latin typeface="Arial" pitchFamily="34" charset="0"/>
                <a:cs typeface="Arial" pitchFamily="34" charset="0"/>
              </a:rPr>
              <a:t> of vacant storage/warehouse space and 165,772 m</a:t>
            </a:r>
            <a:r>
              <a:rPr lang="en-AU" sz="1000" i="1" baseline="30000" dirty="0">
                <a:solidFill>
                  <a:srgbClr val="000000"/>
                </a:solidFill>
                <a:latin typeface="Arial" pitchFamily="34" charset="0"/>
                <a:cs typeface="Arial" pitchFamily="34" charset="0"/>
              </a:rPr>
              <a:t>2</a:t>
            </a:r>
            <a:r>
              <a:rPr lang="en-AU" sz="1000" i="1" dirty="0" smtClean="0">
                <a:solidFill>
                  <a:srgbClr val="000000"/>
                </a:solidFill>
                <a:latin typeface="Arial" pitchFamily="34" charset="0"/>
                <a:cs typeface="Arial" pitchFamily="34" charset="0"/>
              </a:rPr>
              <a:t> of vacant office space)</a:t>
            </a:r>
          </a:p>
        </p:txBody>
      </p:sp>
      <p:cxnSp>
        <p:nvCxnSpPr>
          <p:cNvPr id="38" name="AutoShape 3"/>
          <p:cNvCxnSpPr>
            <a:cxnSpLocks noChangeShapeType="1"/>
            <a:stCxn id="31" idx="1"/>
          </p:cNvCxnSpPr>
          <p:nvPr/>
        </p:nvCxnSpPr>
        <p:spPr bwMode="gray">
          <a:xfrm flipH="1">
            <a:off x="3136903" y="2194726"/>
            <a:ext cx="209642" cy="95367"/>
          </a:xfrm>
          <a:prstGeom prst="straightConnector1">
            <a:avLst/>
          </a:prstGeom>
          <a:noFill/>
          <a:ln w="9525">
            <a:solidFill>
              <a:schemeClr val="bg2"/>
            </a:solidFill>
            <a:round/>
            <a:headEnd/>
            <a:tailEnd/>
          </a:ln>
        </p:spPr>
      </p:cxnSp>
      <p:sp>
        <p:nvSpPr>
          <p:cNvPr id="39" name="stamp"/>
          <p:cNvSpPr>
            <a:spLocks noChangeArrowheads="1"/>
          </p:cNvSpPr>
          <p:nvPr/>
        </p:nvSpPr>
        <p:spPr bwMode="auto">
          <a:xfrm>
            <a:off x="457200" y="71974"/>
            <a:ext cx="2933495" cy="184666"/>
          </a:xfrm>
          <a:prstGeom prst="rect">
            <a:avLst/>
          </a:prstGeom>
          <a:noFill/>
          <a:ln w="9525" algn="ctr">
            <a:noFill/>
            <a:miter lim="800000"/>
            <a:headEnd type="none" w="lg" len="lg"/>
            <a:tailEnd type="none" w="lg" len="lg"/>
          </a:ln>
        </p:spPr>
        <p:txBody>
          <a:bodyPr wrap="none" lIns="0" tIns="0" rIns="0" bIns="0" anchor="ctr">
            <a:spAutoFit/>
          </a:bodyPr>
          <a:lstStyle/>
          <a:p>
            <a:pPr algn="r"/>
            <a:r>
              <a:rPr lang="en-AU" sz="1200" dirty="0" smtClean="0">
                <a:solidFill>
                  <a:schemeClr val="bg2"/>
                </a:solidFill>
                <a:latin typeface="Arial" pitchFamily="34" charset="0"/>
                <a:cs typeface="Arial" pitchFamily="34" charset="0"/>
              </a:rPr>
              <a:t>Cultural and creative sectors are supported</a:t>
            </a:r>
          </a:p>
        </p:txBody>
      </p:sp>
      <p:sp>
        <p:nvSpPr>
          <p:cNvPr id="41" name="TextBox 40"/>
          <p:cNvSpPr txBox="1"/>
          <p:nvPr/>
        </p:nvSpPr>
        <p:spPr>
          <a:xfrm>
            <a:off x="3913188" y="4599"/>
            <a:ext cx="2309812"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42" name="Rectangle 41"/>
          <p:cNvSpPr/>
          <p:nvPr/>
        </p:nvSpPr>
        <p:spPr>
          <a:xfrm>
            <a:off x="4219575" y="67645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27469243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fld id="{F2FF9434-A427-4CE8-940A-347A816FBED9}" type="datetime'Agenda'">
              <a:rPr lang="en-US" altLang="en-US" smtClean="0"/>
              <a:pPr/>
              <a:t>Agenda</a:t>
            </a:fld>
            <a:endParaRPr lang="en-US"/>
          </a:p>
        </p:txBody>
      </p:sp>
      <p:sp>
        <p:nvSpPr>
          <p:cNvPr id="6" name="Text Placeholder 12"/>
          <p:cNvSpPr>
            <a:spLocks noGrp="1"/>
          </p:cNvSpPr>
          <p:nvPr>
            <p:custDataLst>
              <p:tags r:id="rId1"/>
            </p:custDataLst>
          </p:nvPr>
        </p:nvSpPr>
        <p:spPr bwMode="gray">
          <a:xfrm>
            <a:off x="0" y="13716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chemeClr val="tx2"/>
                </a:solidFill>
              </a:rPr>
              <a:t>Executive Summary</a:t>
            </a:r>
            <a:endParaRPr lang="en-US" sz="2000" dirty="0">
              <a:solidFill>
                <a:schemeClr val="tx2"/>
              </a:solidFill>
            </a:endParaRPr>
          </a:p>
        </p:txBody>
      </p:sp>
      <p:sp>
        <p:nvSpPr>
          <p:cNvPr id="16" name="Text Placeholder 12">
            <a:hlinkClick r:id="rId9" action="ppaction://hlinksldjump"/>
          </p:cNvPr>
          <p:cNvSpPr>
            <a:spLocks noGrp="1"/>
          </p:cNvSpPr>
          <p:nvPr>
            <p:custDataLst>
              <p:tags r:id="rId2"/>
            </p:custDataLst>
          </p:nvPr>
        </p:nvSpPr>
        <p:spPr bwMode="gray">
          <a:xfrm>
            <a:off x="0" y="19304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Context</a:t>
            </a:r>
            <a:endParaRPr lang="en-US" sz="2000" dirty="0">
              <a:solidFill>
                <a:srgbClr val="B2B2B2"/>
              </a:solidFill>
            </a:endParaRPr>
          </a:p>
        </p:txBody>
      </p:sp>
      <p:sp>
        <p:nvSpPr>
          <p:cNvPr id="13" name="Text Placeholder 12">
            <a:hlinkClick r:id="rId10" action="ppaction://hlinksldjump"/>
          </p:cNvPr>
          <p:cNvSpPr>
            <a:spLocks noGrp="1"/>
          </p:cNvSpPr>
          <p:nvPr>
            <p:custDataLst>
              <p:tags r:id="rId3"/>
            </p:custDataLst>
          </p:nvPr>
        </p:nvSpPr>
        <p:spPr bwMode="gray">
          <a:xfrm>
            <a:off x="0" y="24892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Performance Index</a:t>
            </a:r>
            <a:endParaRPr lang="en-US" sz="2000" dirty="0">
              <a:solidFill>
                <a:srgbClr val="B2B2B2"/>
              </a:solidFill>
            </a:endParaRPr>
          </a:p>
        </p:txBody>
      </p:sp>
      <p:sp>
        <p:nvSpPr>
          <p:cNvPr id="12" name="Text Placeholder 12">
            <a:hlinkClick r:id="rId11" action="ppaction://hlinksldjump"/>
          </p:cNvPr>
          <p:cNvSpPr>
            <a:spLocks noGrp="1"/>
          </p:cNvSpPr>
          <p:nvPr>
            <p:custDataLst>
              <p:tags r:id="rId4"/>
            </p:custDataLst>
          </p:nvPr>
        </p:nvSpPr>
        <p:spPr bwMode="gray">
          <a:xfrm>
            <a:off x="0" y="30480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Assessing Melbourne against best practice</a:t>
            </a:r>
            <a:endParaRPr lang="en-US" sz="2000" dirty="0">
              <a:solidFill>
                <a:srgbClr val="B2B2B2"/>
              </a:solidFill>
            </a:endParaRPr>
          </a:p>
        </p:txBody>
      </p:sp>
      <p:sp>
        <p:nvSpPr>
          <p:cNvPr id="21" name="Text Placeholder 12">
            <a:hlinkClick r:id="rId12" action="ppaction://hlinksldjump"/>
          </p:cNvPr>
          <p:cNvSpPr>
            <a:spLocks noGrp="1"/>
          </p:cNvSpPr>
          <p:nvPr>
            <p:custDataLst>
              <p:tags r:id="rId5"/>
            </p:custDataLst>
          </p:nvPr>
        </p:nvSpPr>
        <p:spPr bwMode="gray">
          <a:xfrm>
            <a:off x="0" y="36068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AU" sz="2000" dirty="0" smtClean="0">
                <a:solidFill>
                  <a:srgbClr val="B2B2B2"/>
                </a:solidFill>
              </a:rPr>
              <a:t>Cultural travellers and trends</a:t>
            </a:r>
            <a:endParaRPr lang="en-US" sz="2000" dirty="0">
              <a:solidFill>
                <a:srgbClr val="B2B2B2"/>
              </a:solidFill>
            </a:endParaRPr>
          </a:p>
        </p:txBody>
      </p:sp>
      <p:sp>
        <p:nvSpPr>
          <p:cNvPr id="17" name="Text Placeholder 12">
            <a:hlinkClick r:id="rId13" action="ppaction://hlinksldjump"/>
          </p:cNvPr>
          <p:cNvSpPr>
            <a:spLocks noGrp="1"/>
          </p:cNvSpPr>
          <p:nvPr>
            <p:custDataLst>
              <p:tags r:id="rId6"/>
            </p:custDataLst>
          </p:nvPr>
        </p:nvSpPr>
        <p:spPr bwMode="gray">
          <a:xfrm>
            <a:off x="0" y="41656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Strategic priorities</a:t>
            </a:r>
            <a:endParaRPr lang="en-US" sz="2000" dirty="0">
              <a:solidFill>
                <a:srgbClr val="B2B2B2"/>
              </a:solidFill>
            </a:endParaRPr>
          </a:p>
        </p:txBody>
      </p:sp>
      <p:sp>
        <p:nvSpPr>
          <p:cNvPr id="14" name="Text Placeholder 12">
            <a:hlinkClick r:id="" action="ppaction://noaction"/>
          </p:cNvPr>
          <p:cNvSpPr>
            <a:spLocks noGrp="1"/>
          </p:cNvSpPr>
          <p:nvPr>
            <p:custDataLst>
              <p:tags r:id="rId7"/>
            </p:custDataLst>
          </p:nvPr>
        </p:nvSpPr>
        <p:spPr bwMode="gray">
          <a:xfrm>
            <a:off x="0" y="4724400"/>
            <a:ext cx="9906000" cy="762000"/>
          </a:xfrm>
          <a:prstGeom prst="rect">
            <a:avLst/>
          </a:prstGeom>
          <a:noFill/>
          <a:effectLst/>
        </p:spPr>
        <p:txBody>
          <a:bodyPr vert="horz" lIns="457200" tIns="228600" rIns="0" bIns="2286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Next steps</a:t>
            </a:r>
            <a:endParaRPr lang="en-US" sz="2000" dirty="0">
              <a:solidFill>
                <a:srgbClr val="B2B2B2"/>
              </a:solidFill>
            </a:endParaRPr>
          </a:p>
        </p:txBody>
      </p:sp>
      <p:sp>
        <p:nvSpPr>
          <p:cNvPr id="15" name="TextBox 14"/>
          <p:cNvSpPr txBox="1"/>
          <p:nvPr/>
        </p:nvSpPr>
        <p:spPr>
          <a:xfrm>
            <a:off x="3562350" y="13249"/>
            <a:ext cx="2781300" cy="351035"/>
          </a:xfrm>
          <a:prstGeom prst="rect">
            <a:avLst/>
          </a:prstGeom>
          <a:solidFill>
            <a:schemeClr val="bg1"/>
          </a:solidFill>
          <a:ln>
            <a:noFill/>
          </a:ln>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18" name="Rectangle 17"/>
          <p:cNvSpPr/>
          <p:nvPr/>
        </p:nvSpPr>
        <p:spPr>
          <a:xfrm>
            <a:off x="4419600" y="6785850"/>
            <a:ext cx="1397000" cy="93500"/>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000"/>
            <a:ext cx="8992800" cy="831600"/>
          </a:xfrm>
        </p:spPr>
        <p:txBody>
          <a:bodyPr/>
          <a:lstStyle/>
          <a:p>
            <a:r>
              <a:rPr lang="en-AU" dirty="0" smtClean="0"/>
              <a:t>Workshop/studio and display space is declining</a:t>
            </a:r>
            <a:endParaRPr lang="en-US" dirty="0"/>
          </a:p>
        </p:txBody>
      </p:sp>
      <p:sp>
        <p:nvSpPr>
          <p:cNvPr id="4" name="NumberBall"/>
          <p:cNvSpPr>
            <a:spLocks noChangeArrowheads="1"/>
          </p:cNvSpPr>
          <p:nvPr/>
        </p:nvSpPr>
        <p:spPr bwMode="gray">
          <a:xfrm>
            <a:off x="57150" y="56179"/>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smtClean="0">
                <a:latin typeface="Arial" pitchFamily="34" charset="0"/>
                <a:cs typeface="Arial" pitchFamily="34" charset="0"/>
              </a:rPr>
              <a:t>B</a:t>
            </a:r>
            <a:endParaRPr lang="en-AU" sz="1400" b="1" dirty="0">
              <a:latin typeface="Arial" pitchFamily="34" charset="0"/>
              <a:cs typeface="Arial" pitchFamily="34" charset="0"/>
            </a:endParaRPr>
          </a:p>
        </p:txBody>
      </p:sp>
      <p:graphicFrame>
        <p:nvGraphicFramePr>
          <p:cNvPr id="8" name="Object 7"/>
          <p:cNvGraphicFramePr>
            <a:graphicFrameLocks/>
          </p:cNvGraphicFramePr>
          <p:nvPr>
            <p:custDataLst>
              <p:tags r:id="rId2"/>
            </p:custDataLst>
            <p:extLst>
              <p:ext uri="{D42A27DB-BD31-4B8C-83A1-F6EECF244321}">
                <p14:modId xmlns:p14="http://schemas.microsoft.com/office/powerpoint/2010/main" val="4193761861"/>
              </p:ext>
            </p:extLst>
          </p:nvPr>
        </p:nvGraphicFramePr>
        <p:xfrm>
          <a:off x="1257300" y="1714500"/>
          <a:ext cx="7220085" cy="3200400"/>
        </p:xfrm>
        <a:graphic>
          <a:graphicData uri="http://schemas.openxmlformats.org/presentationml/2006/ole">
            <mc:AlternateContent xmlns:mc="http://schemas.openxmlformats.org/markup-compatibility/2006">
              <mc:Choice xmlns:v="urn:schemas-microsoft-com:vml" Requires="v">
                <p:oleObj spid="_x0000_s2194567" name="Chart" r:id="rId13" imgW="7220070" imgH="3200400" progId="MSGraph.Chart.8">
                  <p:embed followColorScheme="full"/>
                </p:oleObj>
              </mc:Choice>
              <mc:Fallback>
                <p:oleObj name="Chart" r:id="rId13" imgW="7220070" imgH="3200400" progId="MSGraph.Chart.8">
                  <p:embed followColorScheme="full"/>
                  <p:pic>
                    <p:nvPicPr>
                      <p:cNvPr id="0" name="Picture 1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57300" y="1714500"/>
                        <a:ext cx="7220085" cy="320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 name="Text Placeholder 12"/>
          <p:cNvSpPr>
            <a:spLocks noGrp="1"/>
          </p:cNvSpPr>
          <p:nvPr>
            <p:custDataLst>
              <p:tags r:id="rId3"/>
            </p:custDataLst>
          </p:nvPr>
        </p:nvSpPr>
        <p:spPr bwMode="gray">
          <a:xfrm>
            <a:off x="2471738" y="4784725"/>
            <a:ext cx="828675" cy="152400"/>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64300429-0B60-480A-8278-307890D0F697}" type="datetime'''''C''''''''''''o''''''''''''m''m''on ''''Ar''''''''ea'''''''">
              <a:rPr lang="en-AU" altLang="en-US" sz="1000">
                <a:sym typeface="+mn-lt"/>
              </a:rPr>
              <a:pPr marL="0" lvl="1" indent="0" algn="ctr">
                <a:spcBef>
                  <a:spcPct val="0"/>
                </a:spcBef>
                <a:spcAft>
                  <a:spcPct val="0"/>
                </a:spcAft>
                <a:buNone/>
              </a:pPr>
              <a:t>Common Area</a:t>
            </a:fld>
            <a:endParaRPr lang="en-AU" sz="1000" dirty="0">
              <a:sym typeface="+mn-lt"/>
            </a:endParaRPr>
          </a:p>
        </p:txBody>
      </p:sp>
      <p:sp>
        <p:nvSpPr>
          <p:cNvPr id="58" name="Text Placeholder 12"/>
          <p:cNvSpPr>
            <a:spLocks noGrp="1"/>
          </p:cNvSpPr>
          <p:nvPr>
            <p:custDataLst>
              <p:tags r:id="rId4"/>
            </p:custDataLst>
          </p:nvPr>
        </p:nvSpPr>
        <p:spPr bwMode="gray">
          <a:xfrm>
            <a:off x="1738313" y="4784725"/>
            <a:ext cx="609600" cy="304800"/>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1DD51910-1DE8-43F3-A338-F47E5EC1B551}" type="datetime'Re''''''sid''''''''''e''''nt''''a''''l A''''''part''ment'''">
              <a:rPr lang="en-AU" altLang="en-US" sz="1000">
                <a:sym typeface="+mn-lt"/>
              </a:rPr>
              <a:pPr marL="0" lvl="1" indent="0" algn="ctr">
                <a:spcBef>
                  <a:spcPct val="0"/>
                </a:spcBef>
                <a:spcAft>
                  <a:spcPct val="0"/>
                </a:spcAft>
                <a:buNone/>
              </a:pPr>
              <a:t>Residental Apartment</a:t>
            </a:fld>
            <a:endParaRPr lang="en-AU" sz="1000" dirty="0">
              <a:sym typeface="+mn-lt"/>
            </a:endParaRPr>
          </a:p>
        </p:txBody>
      </p:sp>
      <p:sp>
        <p:nvSpPr>
          <p:cNvPr id="62" name="Text Placeholder 12"/>
          <p:cNvSpPr>
            <a:spLocks noGrp="1"/>
          </p:cNvSpPr>
          <p:nvPr>
            <p:custDataLst>
              <p:tags r:id="rId5"/>
            </p:custDataLst>
          </p:nvPr>
        </p:nvSpPr>
        <p:spPr bwMode="gray">
          <a:xfrm>
            <a:off x="3397250" y="4784725"/>
            <a:ext cx="665163" cy="304800"/>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4535EC97-76F1-44A4-95A3-3B17E291CB2F}" type="datetime'''''''''''''H''''o''use''''''/ To''''w''''n''h''o''''u''se'">
              <a:rPr lang="en-AU" altLang="en-US" sz="1000">
                <a:sym typeface="+mn-lt"/>
              </a:rPr>
              <a:pPr marL="0" lvl="1" indent="0" algn="ctr">
                <a:spcBef>
                  <a:spcPct val="0"/>
                </a:spcBef>
                <a:spcAft>
                  <a:spcPct val="0"/>
                </a:spcAft>
                <a:buNone/>
              </a:pPr>
              <a:t>House/ Townhouse</a:t>
            </a:fld>
            <a:endParaRPr lang="en-AU" sz="1000" dirty="0">
              <a:sym typeface="+mn-lt"/>
            </a:endParaRPr>
          </a:p>
        </p:txBody>
      </p:sp>
      <p:sp>
        <p:nvSpPr>
          <p:cNvPr id="34" name="Text Placeholder 12"/>
          <p:cNvSpPr>
            <a:spLocks noGrp="1"/>
          </p:cNvSpPr>
          <p:nvPr>
            <p:custDataLst>
              <p:tags r:id="rId6"/>
            </p:custDataLst>
          </p:nvPr>
        </p:nvSpPr>
        <p:spPr bwMode="gray">
          <a:xfrm>
            <a:off x="4149725" y="4784725"/>
            <a:ext cx="835025" cy="457200"/>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C1230527-8858-4877-9159-52AF2A385D70}" type="datetime'''Performa''nces, con''''fere''nc''''''''es'', ce''''remonies'">
              <a:rPr lang="en-AU" altLang="en-US" sz="1000"/>
              <a:pPr marL="0" lvl="1" indent="0" algn="ctr">
                <a:spcBef>
                  <a:spcPct val="0"/>
                </a:spcBef>
                <a:spcAft>
                  <a:spcPct val="0"/>
                </a:spcAft>
                <a:buNone/>
              </a:pPr>
              <a:t>Performances, conferences, ceremonies</a:t>
            </a:fld>
            <a:endParaRPr lang="en-AU" sz="1000" dirty="0">
              <a:sym typeface="+mn-lt"/>
            </a:endParaRPr>
          </a:p>
        </p:txBody>
      </p:sp>
      <p:sp>
        <p:nvSpPr>
          <p:cNvPr id="31" name="Text Placeholder 12"/>
          <p:cNvSpPr>
            <a:spLocks noGrp="1"/>
          </p:cNvSpPr>
          <p:nvPr>
            <p:custDataLst>
              <p:tags r:id="rId7"/>
            </p:custDataLst>
          </p:nvPr>
        </p:nvSpPr>
        <p:spPr bwMode="gray">
          <a:xfrm>
            <a:off x="5233988" y="4784725"/>
            <a:ext cx="342900" cy="152400"/>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3556DE81-387C-4C4C-B3D1-6C6FD477A6F8}" type="datetime'''''''O''''''''''''''''''''''''''''''''''ff''i''''''''c''''e'">
              <a:rPr lang="en-AU" altLang="en-US" sz="1000"/>
              <a:pPr marL="0" lvl="1" indent="0" algn="ctr">
                <a:spcBef>
                  <a:spcPct val="0"/>
                </a:spcBef>
                <a:spcAft>
                  <a:spcPct val="0"/>
                </a:spcAft>
                <a:buNone/>
              </a:pPr>
              <a:t>Office</a:t>
            </a:fld>
            <a:endParaRPr lang="en-AU" sz="1000" dirty="0">
              <a:sym typeface="+mn-lt"/>
            </a:endParaRPr>
          </a:p>
        </p:txBody>
      </p:sp>
      <p:sp>
        <p:nvSpPr>
          <p:cNvPr id="35" name="Text Placeholder 12"/>
          <p:cNvSpPr>
            <a:spLocks noGrp="1"/>
          </p:cNvSpPr>
          <p:nvPr>
            <p:custDataLst>
              <p:tags r:id="rId8"/>
            </p:custDataLst>
          </p:nvPr>
        </p:nvSpPr>
        <p:spPr bwMode="gray">
          <a:xfrm>
            <a:off x="5891213" y="4784725"/>
            <a:ext cx="715963" cy="304800"/>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FF0312FE-7F20-423B-B714-462C45D07908}" type="datetime'''P''''''ub''l''''''ic'' Disp''''''''lay are''''a'''''">
              <a:rPr lang="en-AU" altLang="en-US" sz="1000"/>
              <a:pPr marL="0" lvl="1" indent="0" algn="ctr">
                <a:spcBef>
                  <a:spcPct val="0"/>
                </a:spcBef>
                <a:spcAft>
                  <a:spcPct val="0"/>
                </a:spcAft>
                <a:buNone/>
              </a:pPr>
              <a:t>Public Display area</a:t>
            </a:fld>
            <a:endParaRPr lang="en-AU" sz="1000" dirty="0">
              <a:sym typeface="+mn-lt"/>
            </a:endParaRPr>
          </a:p>
        </p:txBody>
      </p:sp>
      <p:sp>
        <p:nvSpPr>
          <p:cNvPr id="74" name="Text Placeholder 12"/>
          <p:cNvSpPr>
            <a:spLocks noGrp="1"/>
          </p:cNvSpPr>
          <p:nvPr>
            <p:custDataLst>
              <p:tags r:id="rId9"/>
            </p:custDataLst>
          </p:nvPr>
        </p:nvSpPr>
        <p:spPr bwMode="gray">
          <a:xfrm>
            <a:off x="7597775" y="4784725"/>
            <a:ext cx="665163" cy="152400"/>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9BECDFC8-6AA8-43F2-9E0F-EC8C6BB17006}" type="datetime'T''ot''''''''''''al s''''''''''''''''p''''a''''c''''''''''e'''">
              <a:rPr lang="en-AU" altLang="en-US" sz="1000">
                <a:sym typeface="+mn-lt"/>
              </a:rPr>
              <a:pPr marL="0" lvl="1" indent="0" algn="ctr">
                <a:spcBef>
                  <a:spcPct val="0"/>
                </a:spcBef>
                <a:spcAft>
                  <a:spcPct val="0"/>
                </a:spcAft>
                <a:buNone/>
              </a:pPr>
              <a:t>Total space</a:t>
            </a:fld>
            <a:endParaRPr lang="en-AU" sz="1000" dirty="0">
              <a:sym typeface="+mn-lt"/>
            </a:endParaRPr>
          </a:p>
        </p:txBody>
      </p:sp>
      <p:sp>
        <p:nvSpPr>
          <p:cNvPr id="72" name="Text Placeholder 12"/>
          <p:cNvSpPr>
            <a:spLocks noGrp="1"/>
          </p:cNvSpPr>
          <p:nvPr>
            <p:custDataLst>
              <p:tags r:id="rId10"/>
            </p:custDataLst>
          </p:nvPr>
        </p:nvSpPr>
        <p:spPr bwMode="gray">
          <a:xfrm>
            <a:off x="6783388" y="4784725"/>
            <a:ext cx="617538" cy="304800"/>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0E450B66-711D-48F7-BA21-021C2096CAD2}" type="datetime'W''''''o''r''k''s''''''h''o''p''''''/'' s''tud''''i''''''o'">
              <a:rPr lang="en-AU" altLang="en-US" sz="1000"/>
              <a:pPr marL="0" lvl="1" indent="0" algn="ctr">
                <a:spcBef>
                  <a:spcPct val="0"/>
                </a:spcBef>
                <a:spcAft>
                  <a:spcPct val="0"/>
                </a:spcAft>
                <a:buNone/>
              </a:pPr>
              <a:t>Workshop/ studio</a:t>
            </a:fld>
            <a:endParaRPr lang="en-AU" sz="1000" dirty="0">
              <a:sym typeface="+mn-lt"/>
            </a:endParaRPr>
          </a:p>
        </p:txBody>
      </p:sp>
      <p:sp>
        <p:nvSpPr>
          <p:cNvPr id="7" name="Text Placeholder 12"/>
          <p:cNvSpPr>
            <a:spLocks noGrp="1"/>
          </p:cNvSpPr>
          <p:nvPr>
            <p:custDataLst>
              <p:tags r:id="rId11"/>
            </p:custDataLst>
          </p:nvPr>
        </p:nvSpPr>
        <p:spPr bwMode="gray">
          <a:xfrm>
            <a:off x="1387475" y="1611313"/>
            <a:ext cx="4570413"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r>
              <a:rPr lang="en-AU" altLang="en-US" sz="1200" dirty="0" smtClean="0">
                <a:sym typeface="+mn-lt"/>
              </a:rPr>
              <a:t>% Growth in space usage in City of Melbourne by type (2008- 2015)</a:t>
            </a:r>
            <a:endParaRPr lang="en-AU" sz="1200" dirty="0">
              <a:sym typeface="+mn-lt"/>
            </a:endParaRPr>
          </a:p>
        </p:txBody>
      </p:sp>
      <p:sp>
        <p:nvSpPr>
          <p:cNvPr id="23"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smtClean="0">
                <a:solidFill>
                  <a:srgbClr val="000000"/>
                </a:solidFill>
                <a:latin typeface="Arial" pitchFamily="34" charset="0"/>
                <a:cs typeface="Arial" pitchFamily="34" charset="0"/>
              </a:rPr>
              <a:t>Note: Analysis highlights high growth and creative spaces usage only, a total of 37 types of space usage mapped by City of Melbourne</a:t>
            </a:r>
          </a:p>
          <a:p>
            <a:pPr>
              <a:lnSpc>
                <a:spcPct val="90000"/>
              </a:lnSpc>
            </a:pPr>
            <a:r>
              <a:rPr lang="en-AU" sz="800" dirty="0" smtClean="0">
                <a:solidFill>
                  <a:srgbClr val="000000"/>
                </a:solidFill>
                <a:latin typeface="Arial" pitchFamily="34" charset="0"/>
                <a:cs typeface="Arial" pitchFamily="34" charset="0"/>
              </a:rPr>
              <a:t>Source: City of Melbourne, Census of Land Use and Employment 2008-2015</a:t>
            </a:r>
            <a:endParaRPr lang="en-AU" sz="800" dirty="0">
              <a:solidFill>
                <a:srgbClr val="000000"/>
              </a:solidFill>
              <a:latin typeface="Arial" pitchFamily="34" charset="0"/>
              <a:cs typeface="Arial" pitchFamily="34" charset="0"/>
            </a:endParaRPr>
          </a:p>
        </p:txBody>
      </p:sp>
      <p:sp>
        <p:nvSpPr>
          <p:cNvPr id="64" name="TextBox 63"/>
          <p:cNvSpPr txBox="1"/>
          <p:nvPr/>
        </p:nvSpPr>
        <p:spPr>
          <a:xfrm>
            <a:off x="2526131" y="5268913"/>
            <a:ext cx="870265" cy="920422"/>
          </a:xfrm>
          <a:prstGeom prst="rect">
            <a:avLst/>
          </a:prstGeom>
          <a:noFill/>
        </p:spPr>
        <p:txBody>
          <a:bodyPr wrap="square" tIns="90000" bIns="90000" rtlCol="0" anchor="t">
            <a:spAutoFit/>
          </a:bodyPr>
          <a:lstStyle/>
          <a:p>
            <a:pPr marL="92075" indent="-92075">
              <a:buFont typeface="Arial" panose="020B0604020202020204" pitchFamily="34" charset="0"/>
              <a:buChar char="•"/>
            </a:pPr>
            <a:r>
              <a:rPr lang="en-AU" sz="800" dirty="0" smtClean="0">
                <a:solidFill>
                  <a:srgbClr val="000000"/>
                </a:solidFill>
                <a:latin typeface="Arial" pitchFamily="34" charset="0"/>
                <a:cs typeface="Arial" pitchFamily="34" charset="0"/>
              </a:rPr>
              <a:t>Indoor open space (bathrooms, foyers, stairwells etc.)</a:t>
            </a:r>
          </a:p>
        </p:txBody>
      </p:sp>
      <p:sp>
        <p:nvSpPr>
          <p:cNvPr id="65" name="TextBox 64"/>
          <p:cNvSpPr txBox="1"/>
          <p:nvPr/>
        </p:nvSpPr>
        <p:spPr>
          <a:xfrm>
            <a:off x="1691324" y="5268913"/>
            <a:ext cx="870265" cy="797311"/>
          </a:xfrm>
          <a:prstGeom prst="rect">
            <a:avLst/>
          </a:prstGeom>
          <a:noFill/>
        </p:spPr>
        <p:txBody>
          <a:bodyPr wrap="square" tIns="90000" bIns="90000" rtlCol="0" anchor="t">
            <a:spAutoFit/>
          </a:bodyPr>
          <a:lstStyle/>
          <a:p>
            <a:pPr marL="92075" indent="-92075">
              <a:buFont typeface="Arial" panose="020B0604020202020204" pitchFamily="34" charset="0"/>
              <a:buChar char="•"/>
            </a:pPr>
            <a:r>
              <a:rPr lang="en-AU" sz="800" dirty="0" smtClean="0">
                <a:solidFill>
                  <a:srgbClr val="000000"/>
                </a:solidFill>
                <a:latin typeface="Arial" pitchFamily="34" charset="0"/>
                <a:cs typeface="Arial" pitchFamily="34" charset="0"/>
              </a:rPr>
              <a:t>Med/high density residential accommod-ation</a:t>
            </a:r>
          </a:p>
        </p:txBody>
      </p:sp>
      <p:sp>
        <p:nvSpPr>
          <p:cNvPr id="66" name="TextBox 65"/>
          <p:cNvSpPr txBox="1"/>
          <p:nvPr/>
        </p:nvSpPr>
        <p:spPr>
          <a:xfrm>
            <a:off x="5865359" y="5268913"/>
            <a:ext cx="870265" cy="797311"/>
          </a:xfrm>
          <a:prstGeom prst="rect">
            <a:avLst/>
          </a:prstGeom>
          <a:noFill/>
        </p:spPr>
        <p:txBody>
          <a:bodyPr wrap="square" tIns="90000" bIns="90000" rtlCol="0" anchor="t">
            <a:spAutoFit/>
          </a:bodyPr>
          <a:lstStyle/>
          <a:p>
            <a:pPr marL="92075" indent="-92075">
              <a:buFont typeface="Arial" panose="020B0604020202020204" pitchFamily="34" charset="0"/>
              <a:buChar char="•"/>
            </a:pPr>
            <a:r>
              <a:rPr lang="en-AU" sz="800" dirty="0" smtClean="0">
                <a:solidFill>
                  <a:srgbClr val="000000"/>
                </a:solidFill>
                <a:latin typeface="Arial" pitchFamily="34" charset="0"/>
                <a:cs typeface="Arial" pitchFamily="34" charset="0"/>
              </a:rPr>
              <a:t>Museums</a:t>
            </a:r>
          </a:p>
          <a:p>
            <a:pPr marL="92075" indent="-92075">
              <a:buFont typeface="Arial" panose="020B0604020202020204" pitchFamily="34" charset="0"/>
              <a:buChar char="•"/>
            </a:pPr>
            <a:r>
              <a:rPr lang="en-AU" sz="800" dirty="0" smtClean="0">
                <a:solidFill>
                  <a:srgbClr val="000000"/>
                </a:solidFill>
                <a:latin typeface="Arial" pitchFamily="34" charset="0"/>
                <a:cs typeface="Arial" pitchFamily="34" charset="0"/>
              </a:rPr>
              <a:t>Non-retail galleries</a:t>
            </a:r>
          </a:p>
          <a:p>
            <a:pPr marL="92075" indent="-92075">
              <a:buFont typeface="Arial" panose="020B0604020202020204" pitchFamily="34" charset="0"/>
              <a:buChar char="•"/>
            </a:pPr>
            <a:r>
              <a:rPr lang="en-AU" sz="800" dirty="0" smtClean="0">
                <a:solidFill>
                  <a:srgbClr val="000000"/>
                </a:solidFill>
                <a:latin typeface="Arial" pitchFamily="34" charset="0"/>
                <a:cs typeface="Arial" pitchFamily="34" charset="0"/>
              </a:rPr>
              <a:t>Exhibition space</a:t>
            </a:r>
          </a:p>
        </p:txBody>
      </p:sp>
      <p:sp>
        <p:nvSpPr>
          <p:cNvPr id="67" name="TextBox 66"/>
          <p:cNvSpPr txBox="1"/>
          <p:nvPr/>
        </p:nvSpPr>
        <p:spPr>
          <a:xfrm>
            <a:off x="4195745" y="5268913"/>
            <a:ext cx="870265" cy="1166643"/>
          </a:xfrm>
          <a:prstGeom prst="rect">
            <a:avLst/>
          </a:prstGeom>
          <a:noFill/>
        </p:spPr>
        <p:txBody>
          <a:bodyPr wrap="square" tIns="90000" bIns="90000" rtlCol="0" anchor="t">
            <a:spAutoFit/>
          </a:bodyPr>
          <a:lstStyle/>
          <a:p>
            <a:pPr marL="92075" indent="-92075">
              <a:buFont typeface="Arial" panose="020B0604020202020204" pitchFamily="34" charset="0"/>
              <a:buChar char="•"/>
            </a:pPr>
            <a:r>
              <a:rPr lang="en-AU" sz="800" dirty="0" smtClean="0">
                <a:solidFill>
                  <a:srgbClr val="000000"/>
                </a:solidFill>
                <a:latin typeface="Arial" pitchFamily="34" charset="0"/>
                <a:cs typeface="Arial" pitchFamily="34" charset="0"/>
              </a:rPr>
              <a:t>Theatres</a:t>
            </a:r>
          </a:p>
          <a:p>
            <a:pPr marL="92075" indent="-92075">
              <a:buFont typeface="Arial" panose="020B0604020202020204" pitchFamily="34" charset="0"/>
              <a:buChar char="•"/>
            </a:pPr>
            <a:r>
              <a:rPr lang="en-AU" sz="800" dirty="0">
                <a:solidFill>
                  <a:srgbClr val="000000"/>
                </a:solidFill>
                <a:latin typeface="Arial" pitchFamily="34" charset="0"/>
                <a:cs typeface="Arial" pitchFamily="34" charset="0"/>
              </a:rPr>
              <a:t>Concert </a:t>
            </a:r>
            <a:r>
              <a:rPr lang="en-AU" sz="800" dirty="0" smtClean="0">
                <a:solidFill>
                  <a:srgbClr val="000000"/>
                </a:solidFill>
                <a:latin typeface="Arial" pitchFamily="34" charset="0"/>
                <a:cs typeface="Arial" pitchFamily="34" charset="0"/>
              </a:rPr>
              <a:t>halls</a:t>
            </a:r>
            <a:endParaRPr lang="en-AU" sz="800" dirty="0">
              <a:solidFill>
                <a:srgbClr val="000000"/>
              </a:solidFill>
              <a:latin typeface="Arial" pitchFamily="34" charset="0"/>
              <a:cs typeface="Arial" pitchFamily="34" charset="0"/>
            </a:endParaRPr>
          </a:p>
          <a:p>
            <a:pPr marL="92075" indent="-92075">
              <a:buFont typeface="Arial" panose="020B0604020202020204" pitchFamily="34" charset="0"/>
              <a:buChar char="•"/>
            </a:pPr>
            <a:r>
              <a:rPr lang="en-AU" sz="800" dirty="0" smtClean="0">
                <a:solidFill>
                  <a:srgbClr val="000000"/>
                </a:solidFill>
                <a:latin typeface="Arial" pitchFamily="34" charset="0"/>
                <a:cs typeface="Arial" pitchFamily="34" charset="0"/>
              </a:rPr>
              <a:t>Churches</a:t>
            </a:r>
          </a:p>
          <a:p>
            <a:pPr marL="92075" indent="-92075">
              <a:buFont typeface="Arial" panose="020B0604020202020204" pitchFamily="34" charset="0"/>
              <a:buChar char="•"/>
            </a:pPr>
            <a:r>
              <a:rPr lang="en-AU" sz="800" dirty="0" smtClean="0">
                <a:solidFill>
                  <a:srgbClr val="000000"/>
                </a:solidFill>
                <a:latin typeface="Arial" pitchFamily="34" charset="0"/>
                <a:cs typeface="Arial" pitchFamily="34" charset="0"/>
              </a:rPr>
              <a:t>Courts</a:t>
            </a:r>
          </a:p>
          <a:p>
            <a:pPr marL="92075" indent="-92075">
              <a:buFont typeface="Arial" panose="020B0604020202020204" pitchFamily="34" charset="0"/>
              <a:buChar char="•"/>
            </a:pPr>
            <a:r>
              <a:rPr lang="en-AU" sz="800" dirty="0" smtClean="0">
                <a:solidFill>
                  <a:srgbClr val="000000"/>
                </a:solidFill>
                <a:latin typeface="Arial" pitchFamily="34" charset="0"/>
                <a:cs typeface="Arial" pitchFamily="34" charset="0"/>
              </a:rPr>
              <a:t>Parliament</a:t>
            </a:r>
          </a:p>
          <a:p>
            <a:pPr marL="92075" indent="-92075">
              <a:buFont typeface="Arial" panose="020B0604020202020204" pitchFamily="34" charset="0"/>
              <a:buChar char="•"/>
            </a:pPr>
            <a:r>
              <a:rPr lang="en-AU" sz="800" dirty="0" smtClean="0">
                <a:solidFill>
                  <a:srgbClr val="000000"/>
                </a:solidFill>
                <a:latin typeface="Arial" pitchFamily="34" charset="0"/>
                <a:cs typeface="Arial" pitchFamily="34" charset="0"/>
              </a:rPr>
              <a:t>Conference facilities</a:t>
            </a:r>
          </a:p>
        </p:txBody>
      </p:sp>
      <p:sp>
        <p:nvSpPr>
          <p:cNvPr id="69" name="TextBox 68"/>
          <p:cNvSpPr txBox="1"/>
          <p:nvPr/>
        </p:nvSpPr>
        <p:spPr>
          <a:xfrm>
            <a:off x="3360938" y="5268913"/>
            <a:ext cx="870265" cy="920422"/>
          </a:xfrm>
          <a:prstGeom prst="rect">
            <a:avLst/>
          </a:prstGeom>
          <a:noFill/>
        </p:spPr>
        <p:txBody>
          <a:bodyPr wrap="square" tIns="90000" bIns="90000" rtlCol="0" anchor="t">
            <a:spAutoFit/>
          </a:bodyPr>
          <a:lstStyle/>
          <a:p>
            <a:pPr marL="92075" indent="-92075">
              <a:buFont typeface="Arial" panose="020B0604020202020204" pitchFamily="34" charset="0"/>
              <a:buChar char="•"/>
            </a:pPr>
            <a:r>
              <a:rPr lang="en-AU" sz="800" dirty="0" smtClean="0">
                <a:solidFill>
                  <a:srgbClr val="000000"/>
                </a:solidFill>
                <a:latin typeface="Arial" pitchFamily="34" charset="0"/>
                <a:cs typeface="Arial" pitchFamily="34" charset="0"/>
              </a:rPr>
              <a:t>Detached or semi-detached residential accommod-ation</a:t>
            </a:r>
          </a:p>
        </p:txBody>
      </p:sp>
      <p:sp>
        <p:nvSpPr>
          <p:cNvPr id="24" name="stamp"/>
          <p:cNvSpPr>
            <a:spLocks noChangeArrowheads="1"/>
          </p:cNvSpPr>
          <p:nvPr/>
        </p:nvSpPr>
        <p:spPr bwMode="auto">
          <a:xfrm>
            <a:off x="457200" y="71974"/>
            <a:ext cx="2933495" cy="184666"/>
          </a:xfrm>
          <a:prstGeom prst="rect">
            <a:avLst/>
          </a:prstGeom>
          <a:noFill/>
          <a:ln w="9525" algn="ctr">
            <a:noFill/>
            <a:miter lim="800000"/>
            <a:headEnd type="none" w="lg" len="lg"/>
            <a:tailEnd type="none" w="lg" len="lg"/>
          </a:ln>
        </p:spPr>
        <p:txBody>
          <a:bodyPr wrap="none" lIns="0" tIns="0" rIns="0" bIns="0" anchor="ctr">
            <a:spAutoFit/>
          </a:bodyPr>
          <a:lstStyle/>
          <a:p>
            <a:pPr algn="r"/>
            <a:r>
              <a:rPr lang="en-AU" sz="1200" dirty="0" smtClean="0">
                <a:solidFill>
                  <a:schemeClr val="bg2"/>
                </a:solidFill>
                <a:latin typeface="Arial" pitchFamily="34" charset="0"/>
                <a:cs typeface="Arial" pitchFamily="34" charset="0"/>
              </a:rPr>
              <a:t>Cultural and creative sectors are supported</a:t>
            </a:r>
          </a:p>
        </p:txBody>
      </p:sp>
      <p:cxnSp>
        <p:nvCxnSpPr>
          <p:cNvPr id="28" name="Straight Connector 27"/>
          <p:cNvCxnSpPr/>
          <p:nvPr/>
        </p:nvCxnSpPr>
        <p:spPr>
          <a:xfrm>
            <a:off x="7502487" y="2025650"/>
            <a:ext cx="0" cy="4219460"/>
          </a:xfrm>
          <a:prstGeom prst="line">
            <a:avLst/>
          </a:prstGeom>
          <a:ln>
            <a:solidFill>
              <a:srgbClr val="B2B2B2"/>
            </a:solidFill>
            <a:prstDash val="sysDash"/>
          </a:ln>
        </p:spPr>
        <p:style>
          <a:lnRef idx="1">
            <a:schemeClr val="accent1"/>
          </a:lnRef>
          <a:fillRef idx="0">
            <a:schemeClr val="accent1"/>
          </a:fillRef>
          <a:effectRef idx="0">
            <a:schemeClr val="accent1"/>
          </a:effectRef>
          <a:fontRef idx="minor">
            <a:schemeClr val="tx1"/>
          </a:fontRef>
        </p:style>
      </p:cxnSp>
      <p:sp>
        <p:nvSpPr>
          <p:cNvPr id="32" name="Callout"/>
          <p:cNvSpPr>
            <a:spLocks noChangeArrowheads="1"/>
          </p:cNvSpPr>
          <p:nvPr/>
        </p:nvSpPr>
        <p:spPr bwMode="gray">
          <a:xfrm>
            <a:off x="8265291" y="2533650"/>
            <a:ext cx="1088029" cy="848299"/>
          </a:xfrm>
          <a:prstGeom prst="rect">
            <a:avLst/>
          </a:prstGeom>
          <a:solidFill>
            <a:schemeClr val="accent1"/>
          </a:solidFill>
          <a:ln w="9525" algn="ctr">
            <a:solidFill>
              <a:schemeClr val="bg2"/>
            </a:solidFill>
            <a:miter lim="800000"/>
            <a:headEnd/>
            <a:tailEnd/>
          </a:ln>
        </p:spPr>
        <p:txBody>
          <a:bodyPr tIns="91440" bIns="91440" anchor="ctr"/>
          <a:lstStyle/>
          <a:p>
            <a:pPr algn="ctr"/>
            <a:r>
              <a:rPr lang="en-AU" sz="1000" dirty="0" smtClean="0">
                <a:solidFill>
                  <a:srgbClr val="000000"/>
                </a:solidFill>
                <a:latin typeface="Arial" pitchFamily="34" charset="0"/>
                <a:cs typeface="Arial" pitchFamily="34" charset="0"/>
              </a:rPr>
              <a:t>Although total space has increased, creative spaces have declined</a:t>
            </a:r>
            <a:endParaRPr lang="en-AU" sz="1000" dirty="0">
              <a:solidFill>
                <a:srgbClr val="000000"/>
              </a:solidFill>
              <a:latin typeface="Arial" pitchFamily="34" charset="0"/>
              <a:cs typeface="Arial" pitchFamily="34" charset="0"/>
            </a:endParaRPr>
          </a:p>
        </p:txBody>
      </p:sp>
      <p:cxnSp>
        <p:nvCxnSpPr>
          <p:cNvPr id="33" name="AutoShape 3"/>
          <p:cNvCxnSpPr>
            <a:cxnSpLocks noChangeShapeType="1"/>
            <a:stCxn id="32" idx="1"/>
          </p:cNvCxnSpPr>
          <p:nvPr/>
        </p:nvCxnSpPr>
        <p:spPr bwMode="gray">
          <a:xfrm flipH="1">
            <a:off x="7954179" y="2957800"/>
            <a:ext cx="311112" cy="456626"/>
          </a:xfrm>
          <a:prstGeom prst="straightConnector1">
            <a:avLst/>
          </a:prstGeom>
          <a:noFill/>
          <a:ln w="9525">
            <a:solidFill>
              <a:schemeClr val="bg2"/>
            </a:solidFill>
            <a:round/>
            <a:headEnd/>
            <a:tailEnd/>
          </a:ln>
        </p:spPr>
      </p:cxnSp>
      <p:sp>
        <p:nvSpPr>
          <p:cNvPr id="36" name="TextBox 35"/>
          <p:cNvSpPr txBox="1"/>
          <p:nvPr/>
        </p:nvSpPr>
        <p:spPr>
          <a:xfrm>
            <a:off x="5030552" y="5268913"/>
            <a:ext cx="870265" cy="551090"/>
          </a:xfrm>
          <a:prstGeom prst="rect">
            <a:avLst/>
          </a:prstGeom>
          <a:noFill/>
        </p:spPr>
        <p:txBody>
          <a:bodyPr wrap="square" tIns="90000" bIns="90000" rtlCol="0" anchor="t">
            <a:spAutoFit/>
          </a:bodyPr>
          <a:lstStyle/>
          <a:p>
            <a:pPr marL="92075" indent="-92075">
              <a:buFont typeface="Arial" panose="020B0604020202020204" pitchFamily="34" charset="0"/>
              <a:buChar char="•"/>
            </a:pPr>
            <a:r>
              <a:rPr lang="en-AU" sz="800" dirty="0" smtClean="0">
                <a:solidFill>
                  <a:srgbClr val="000000"/>
                </a:solidFill>
                <a:latin typeface="Arial" pitchFamily="34" charset="0"/>
                <a:cs typeface="Arial" pitchFamily="34" charset="0"/>
              </a:rPr>
              <a:t>Professional services space</a:t>
            </a:r>
          </a:p>
        </p:txBody>
      </p:sp>
      <p:sp>
        <p:nvSpPr>
          <p:cNvPr id="37" name="TextBox 36"/>
          <p:cNvSpPr txBox="1"/>
          <p:nvPr/>
        </p:nvSpPr>
        <p:spPr>
          <a:xfrm>
            <a:off x="6700164" y="5268913"/>
            <a:ext cx="870265" cy="1043532"/>
          </a:xfrm>
          <a:prstGeom prst="rect">
            <a:avLst/>
          </a:prstGeom>
          <a:noFill/>
        </p:spPr>
        <p:txBody>
          <a:bodyPr wrap="square" tIns="90000" bIns="90000" rtlCol="0" anchor="t">
            <a:spAutoFit/>
          </a:bodyPr>
          <a:lstStyle/>
          <a:p>
            <a:pPr marL="92075" indent="-92075">
              <a:buFont typeface="Arial" panose="020B0604020202020204" pitchFamily="34" charset="0"/>
              <a:buChar char="•"/>
            </a:pPr>
            <a:r>
              <a:rPr lang="en-AU" sz="800" dirty="0" smtClean="0">
                <a:solidFill>
                  <a:srgbClr val="000000"/>
                </a:solidFill>
                <a:latin typeface="Arial" pitchFamily="34" charset="0"/>
                <a:cs typeface="Arial" pitchFamily="34" charset="0"/>
              </a:rPr>
              <a:t>Design studios</a:t>
            </a:r>
          </a:p>
          <a:p>
            <a:pPr marL="92075" indent="-92075">
              <a:buFont typeface="Arial" panose="020B0604020202020204" pitchFamily="34" charset="0"/>
              <a:buChar char="•"/>
            </a:pPr>
            <a:r>
              <a:rPr lang="en-AU" sz="800" dirty="0" smtClean="0">
                <a:solidFill>
                  <a:srgbClr val="000000"/>
                </a:solidFill>
                <a:latin typeface="Arial" pitchFamily="34" charset="0"/>
                <a:cs typeface="Arial" pitchFamily="34" charset="0"/>
              </a:rPr>
              <a:t>Workshops (watch making, appliances, cars etc.)</a:t>
            </a:r>
          </a:p>
        </p:txBody>
      </p:sp>
      <p:sp>
        <p:nvSpPr>
          <p:cNvPr id="3" name="Rectangle 2"/>
          <p:cNvSpPr/>
          <p:nvPr/>
        </p:nvSpPr>
        <p:spPr>
          <a:xfrm>
            <a:off x="7598251" y="6096000"/>
            <a:ext cx="176213" cy="126523"/>
          </a:xfrm>
          <a:prstGeom prst="rect">
            <a:avLst/>
          </a:prstGeom>
          <a:solidFill>
            <a:srgbClr val="FFC000"/>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
        <p:nvSpPr>
          <p:cNvPr id="5" name="TextBox 4"/>
          <p:cNvSpPr txBox="1"/>
          <p:nvPr/>
        </p:nvSpPr>
        <p:spPr>
          <a:xfrm>
            <a:off x="7736065" y="6007100"/>
            <a:ext cx="1717002" cy="304868"/>
          </a:xfrm>
          <a:prstGeom prst="rect">
            <a:avLst/>
          </a:prstGeom>
          <a:noFill/>
        </p:spPr>
        <p:txBody>
          <a:bodyPr wrap="square" tIns="90000" bIns="90000" rtlCol="0" anchor="t">
            <a:spAutoFit/>
          </a:bodyPr>
          <a:lstStyle/>
          <a:p>
            <a:r>
              <a:rPr lang="en-AU" sz="800" dirty="0" smtClean="0">
                <a:solidFill>
                  <a:srgbClr val="000000"/>
                </a:solidFill>
                <a:latin typeface="Arial" pitchFamily="34" charset="0"/>
                <a:cs typeface="Arial" pitchFamily="34" charset="0"/>
              </a:rPr>
              <a:t>Creative spaces</a:t>
            </a:r>
          </a:p>
        </p:txBody>
      </p:sp>
      <p:sp>
        <p:nvSpPr>
          <p:cNvPr id="30" name="TextBox 29"/>
          <p:cNvSpPr txBox="1"/>
          <p:nvPr/>
        </p:nvSpPr>
        <p:spPr>
          <a:xfrm>
            <a:off x="3886200" y="4599"/>
            <a:ext cx="23368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38" name="Rectangle 37"/>
          <p:cNvSpPr/>
          <p:nvPr/>
        </p:nvSpPr>
        <p:spPr>
          <a:xfrm>
            <a:off x="4442839" y="6764500"/>
            <a:ext cx="1173735"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8941070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999"/>
            <a:ext cx="8992799" cy="831600"/>
          </a:xfrm>
          <a:noFill/>
          <a:effectLst/>
        </p:spPr>
        <p:txBody>
          <a:bodyPr wrap="square"/>
          <a:lstStyle/>
          <a:p>
            <a:pPr lvl="0"/>
            <a:r>
              <a:rPr lang="en-AU" dirty="0" smtClean="0">
                <a:solidFill>
                  <a:srgbClr val="177B57"/>
                </a:solidFill>
                <a:latin typeface="Arial"/>
              </a:rPr>
              <a:t>Working space is, on average, expensive for most artists</a:t>
            </a:r>
            <a:endParaRPr lang="en-AU" sz="1600" b="0" dirty="0">
              <a:solidFill>
                <a:srgbClr val="177B57"/>
              </a:solidFill>
              <a:latin typeface="Arial"/>
            </a:endParaRPr>
          </a:p>
        </p:txBody>
      </p:sp>
      <p:graphicFrame>
        <p:nvGraphicFramePr>
          <p:cNvPr id="8" name="Object 7"/>
          <p:cNvGraphicFramePr>
            <a:graphicFrameLocks noChangeAspect="1"/>
          </p:cNvGraphicFramePr>
          <p:nvPr>
            <p:custDataLst>
              <p:tags r:id="rId2"/>
            </p:custDataLst>
            <p:extLst>
              <p:ext uri="{D42A27DB-BD31-4B8C-83A1-F6EECF244321}">
                <p14:modId xmlns:p14="http://schemas.microsoft.com/office/powerpoint/2010/main" val="2402361665"/>
              </p:ext>
            </p:extLst>
          </p:nvPr>
        </p:nvGraphicFramePr>
        <p:xfrm>
          <a:off x="457200" y="2209800"/>
          <a:ext cx="3991043" cy="3238410"/>
        </p:xfrm>
        <a:graphic>
          <a:graphicData uri="http://schemas.openxmlformats.org/presentationml/2006/ole">
            <mc:AlternateContent xmlns:mc="http://schemas.openxmlformats.org/markup-compatibility/2006">
              <mc:Choice xmlns:v="urn:schemas-microsoft-com:vml" Requires="v">
                <p:oleObj spid="_x0000_s2195591" name="Chart" r:id="rId7" imgW="3990870" imgH="3238410" progId="MSGraph.Chart.8">
                  <p:embed followColorScheme="full"/>
                </p:oleObj>
              </mc:Choice>
              <mc:Fallback>
                <p:oleObj name="Chart" r:id="rId7" imgW="3990870" imgH="3238410" progId="MSGraph.Chart.8">
                  <p:embed followColorScheme="full"/>
                  <p:pic>
                    <p:nvPicPr>
                      <p:cNvPr id="0"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2209800"/>
                        <a:ext cx="3991043" cy="32384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 Placeholder 12"/>
          <p:cNvSpPr>
            <a:spLocks noGrp="1"/>
          </p:cNvSpPr>
          <p:nvPr>
            <p:custDataLst>
              <p:tags r:id="rId3"/>
            </p:custDataLst>
          </p:nvPr>
        </p:nvSpPr>
        <p:spPr bwMode="gray">
          <a:xfrm>
            <a:off x="608012" y="2100262"/>
            <a:ext cx="84137" cy="182562"/>
          </a:xfrm>
          <a:prstGeom prst="rect">
            <a:avLst/>
          </a:prstGeom>
          <a:noFill/>
          <a:effectLst/>
        </p:spPr>
        <p:txBody>
          <a:bodyPr vert="horz" wrap="none" lIns="0" tIns="0" rIns="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r>
              <a:rPr lang="en-AU" sz="1200" dirty="0" smtClean="0">
                <a:sym typeface="+mn-lt"/>
              </a:rPr>
              <a:t>$</a:t>
            </a:r>
            <a:endParaRPr lang="en-US" sz="1200" dirty="0">
              <a:sym typeface="+mn-lt"/>
            </a:endParaRPr>
          </a:p>
        </p:txBody>
      </p:sp>
      <p:sp>
        <p:nvSpPr>
          <p:cNvPr id="14" name="Text Placeholder 12"/>
          <p:cNvSpPr>
            <a:spLocks noGrp="1"/>
          </p:cNvSpPr>
          <p:nvPr>
            <p:custDataLst>
              <p:tags r:id="rId4"/>
            </p:custDataLst>
          </p:nvPr>
        </p:nvSpPr>
        <p:spPr bwMode="gray">
          <a:xfrm>
            <a:off x="3057525" y="5311776"/>
            <a:ext cx="896938" cy="365125"/>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56F9C4D1-5DD6-4439-84EF-C9B1DCF0590A}" type="datetime'Avera''''''''ge ''co''''''''-''''''w''''or''''king'' ren''''t'">
              <a:rPr lang="en-US" altLang="en-US" sz="1200" smtClean="0"/>
              <a:pPr marL="0" lvl="1" indent="0" algn="ctr">
                <a:spcBef>
                  <a:spcPct val="0"/>
                </a:spcBef>
                <a:spcAft>
                  <a:spcPct val="0"/>
                </a:spcAft>
                <a:buNone/>
              </a:pPr>
              <a:t>Average co-working rent</a:t>
            </a:fld>
            <a:r>
              <a:rPr lang="en-US" altLang="en-US" sz="1200" baseline="30000" dirty="0"/>
              <a:t>3</a:t>
            </a:r>
            <a:endParaRPr lang="en-US" sz="1200" baseline="30000" dirty="0">
              <a:sym typeface="+mn-lt"/>
            </a:endParaRPr>
          </a:p>
        </p:txBody>
      </p:sp>
      <p:sp>
        <p:nvSpPr>
          <p:cNvPr id="15" name="Text Placeholder 12"/>
          <p:cNvSpPr>
            <a:spLocks noGrp="1"/>
          </p:cNvSpPr>
          <p:nvPr>
            <p:custDataLst>
              <p:tags r:id="rId5"/>
            </p:custDataLst>
          </p:nvPr>
        </p:nvSpPr>
        <p:spPr bwMode="gray">
          <a:xfrm>
            <a:off x="1246188" y="5311775"/>
            <a:ext cx="1157288" cy="365125"/>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74DC6150-09A2-4DBF-8152-0BFD81B4C619}" type="datetime'A''rtis''ts’ average'' we''ekly'''' e''a''''''r''''''''nings'">
              <a:rPr lang="en-US" altLang="en-US" sz="1200" smtClean="0"/>
              <a:pPr marL="0" lvl="1" indent="0" algn="ctr">
                <a:spcBef>
                  <a:spcPct val="0"/>
                </a:spcBef>
                <a:spcAft>
                  <a:spcPct val="0"/>
                </a:spcAft>
                <a:buNone/>
              </a:pPr>
              <a:t>Artists’ average weekly earnings</a:t>
            </a:fld>
            <a:r>
              <a:rPr lang="en-US" altLang="en-US" sz="1200" baseline="30000" dirty="0" smtClean="0"/>
              <a:t>2</a:t>
            </a:r>
            <a:endParaRPr lang="en-US" sz="1200" baseline="30000" dirty="0">
              <a:sym typeface="+mn-lt"/>
            </a:endParaRPr>
          </a:p>
        </p:txBody>
      </p:sp>
      <p:sp>
        <p:nvSpPr>
          <p:cNvPr id="28" name="Rectangle 3"/>
          <p:cNvSpPr>
            <a:spLocks noChangeArrowheads="1"/>
          </p:cNvSpPr>
          <p:nvPr/>
        </p:nvSpPr>
        <p:spPr bwMode="gray">
          <a:xfrm>
            <a:off x="456212" y="6007089"/>
            <a:ext cx="8994775" cy="664201"/>
          </a:xfrm>
          <a:prstGeom prst="rect">
            <a:avLst/>
          </a:prstGeom>
          <a:noFill/>
          <a:ln w="9525" algn="ctr">
            <a:noFill/>
            <a:miter lim="800000"/>
            <a:headEnd type="none" w="lg" len="lg"/>
            <a:tailEnd type="none" w="lg" len="lg"/>
          </a:ln>
        </p:spPr>
        <p:txBody>
          <a:bodyPr lIns="0" tIns="0" rIns="0" bIns="0" anchor="b"/>
          <a:lstStyle/>
          <a:p>
            <a:pPr>
              <a:lnSpc>
                <a:spcPct val="90000"/>
              </a:lnSpc>
            </a:pPr>
            <a:endParaRPr lang="en-AU" sz="800" dirty="0" smtClean="0">
              <a:solidFill>
                <a:srgbClr val="000000"/>
              </a:solidFill>
              <a:latin typeface="Arial" pitchFamily="34" charset="0"/>
              <a:cs typeface="Arial" pitchFamily="34" charset="0"/>
            </a:endParaRPr>
          </a:p>
          <a:p>
            <a:r>
              <a:rPr lang="en-AU" sz="800" dirty="0" smtClean="0">
                <a:solidFill>
                  <a:srgbClr val="000000"/>
                </a:solidFill>
                <a:latin typeface="Arial" pitchFamily="34" charset="0"/>
                <a:cs typeface="Arial" pitchFamily="34" charset="0"/>
              </a:rPr>
              <a:t>1. Based on an analysis of 10km radius from the CBD 2. Based on annual average earnings of $27,700 2. Based </a:t>
            </a:r>
            <a:r>
              <a:rPr lang="en-AU" sz="800" dirty="0">
                <a:solidFill>
                  <a:srgbClr val="000000"/>
                </a:solidFill>
                <a:latin typeface="Arial" pitchFamily="34" charset="0"/>
                <a:cs typeface="Arial" pitchFamily="34" charset="0"/>
              </a:rPr>
              <a:t>on </a:t>
            </a:r>
            <a:r>
              <a:rPr lang="en-AU" sz="800" dirty="0" smtClean="0">
                <a:solidFill>
                  <a:srgbClr val="000000"/>
                </a:solidFill>
                <a:latin typeface="Arial" pitchFamily="34" charset="0"/>
                <a:cs typeface="Arial" pitchFamily="34" charset="0"/>
              </a:rPr>
              <a:t>an audit </a:t>
            </a:r>
            <a:r>
              <a:rPr lang="en-AU" sz="800" dirty="0">
                <a:solidFill>
                  <a:srgbClr val="000000"/>
                </a:solidFill>
                <a:latin typeface="Arial" pitchFamily="34" charset="0"/>
                <a:cs typeface="Arial" pitchFamily="34" charset="0"/>
              </a:rPr>
              <a:t>of </a:t>
            </a:r>
            <a:r>
              <a:rPr lang="en-AU" sz="800" dirty="0" smtClean="0">
                <a:solidFill>
                  <a:srgbClr val="000000"/>
                </a:solidFill>
                <a:latin typeface="Arial" pitchFamily="34" charset="0"/>
                <a:cs typeface="Arial" pitchFamily="34" charset="0"/>
              </a:rPr>
              <a:t>co-working </a:t>
            </a:r>
            <a:r>
              <a:rPr lang="en-AU" sz="800" dirty="0">
                <a:solidFill>
                  <a:srgbClr val="000000"/>
                </a:solidFill>
                <a:latin typeface="Arial" pitchFamily="34" charset="0"/>
                <a:cs typeface="Arial" pitchFamily="34" charset="0"/>
              </a:rPr>
              <a:t>space conducted by Night Frank research </a:t>
            </a:r>
            <a:r>
              <a:rPr lang="en-AU" sz="800" dirty="0" smtClean="0">
                <a:solidFill>
                  <a:srgbClr val="000000"/>
                </a:solidFill>
                <a:latin typeface="Arial" pitchFamily="34" charset="0"/>
                <a:cs typeface="Arial" pitchFamily="34" charset="0"/>
              </a:rPr>
              <a:t>2016. Average co-working rent based on a weighted average of co-working space rent across CBD, City Fringe, Inner East, Southbank, North &amp; West, Outer East and South East of Melbourne. Co- working space  includes access to traditional office facilities and supporting infrastructure (this may </a:t>
            </a:r>
            <a:r>
              <a:rPr lang="en-AU" sz="800" dirty="0" smtClean="0"/>
              <a:t>include </a:t>
            </a:r>
            <a:r>
              <a:rPr lang="en-AU" sz="800" dirty="0"/>
              <a:t>a reception </a:t>
            </a:r>
            <a:r>
              <a:rPr lang="en-AU" sz="800" dirty="0" smtClean="0"/>
              <a:t>desk, </a:t>
            </a:r>
            <a:r>
              <a:rPr lang="en-AU" sz="800" dirty="0"/>
              <a:t>meeting </a:t>
            </a:r>
            <a:r>
              <a:rPr lang="en-AU" sz="800" dirty="0" smtClean="0"/>
              <a:t>rooms, </a:t>
            </a:r>
            <a:r>
              <a:rPr lang="en-AU" sz="800" dirty="0"/>
              <a:t>break out </a:t>
            </a:r>
            <a:r>
              <a:rPr lang="en-AU" sz="800" dirty="0" smtClean="0"/>
              <a:t>areas, printing and high </a:t>
            </a:r>
            <a:r>
              <a:rPr lang="en-AU" sz="800" dirty="0"/>
              <a:t>speed internet</a:t>
            </a:r>
            <a:r>
              <a:rPr lang="en-AU" sz="800" dirty="0" smtClean="0"/>
              <a:t>. (such as Hub Melbourne and York Butter Factory)</a:t>
            </a:r>
            <a:endParaRPr lang="en-AU" sz="800" dirty="0">
              <a:solidFill>
                <a:srgbClr val="000000"/>
              </a:solidFill>
              <a:latin typeface="Arial" pitchFamily="34" charset="0"/>
              <a:cs typeface="Arial" pitchFamily="34" charset="0"/>
            </a:endParaRPr>
          </a:p>
          <a:p>
            <a:r>
              <a:rPr lang="en-AU" sz="800" dirty="0" smtClean="0">
                <a:solidFill>
                  <a:srgbClr val="000000"/>
                </a:solidFill>
                <a:latin typeface="Arial" pitchFamily="34" charset="0"/>
                <a:cs typeface="Arial" pitchFamily="34" charset="0"/>
              </a:rPr>
              <a:t>Source: </a:t>
            </a:r>
            <a:r>
              <a:rPr lang="en-AU" sz="800" dirty="0" smtClean="0"/>
              <a:t>Australia Council (2010) </a:t>
            </a:r>
            <a:r>
              <a:rPr lang="en-AU" sz="800" dirty="0"/>
              <a:t>Do you really expect to get </a:t>
            </a:r>
            <a:r>
              <a:rPr lang="en-AU" sz="800" dirty="0" smtClean="0"/>
              <a:t>paid?; </a:t>
            </a:r>
            <a:r>
              <a:rPr lang="en-AU" sz="800" dirty="0" smtClean="0">
                <a:solidFill>
                  <a:srgbClr val="000000"/>
                </a:solidFill>
                <a:latin typeface="Arial" pitchFamily="34" charset="0"/>
                <a:cs typeface="Arial" pitchFamily="34" charset="0"/>
              </a:rPr>
              <a:t>Night Frank </a:t>
            </a:r>
            <a:r>
              <a:rPr lang="en-AU" sz="800" dirty="0">
                <a:solidFill>
                  <a:srgbClr val="000000"/>
                </a:solidFill>
                <a:latin typeface="Arial" pitchFamily="34" charset="0"/>
                <a:cs typeface="Arial" pitchFamily="34" charset="0"/>
              </a:rPr>
              <a:t>(2016) Melbourne co-working insight; </a:t>
            </a:r>
            <a:r>
              <a:rPr lang="en-AU" sz="800" dirty="0"/>
              <a:t> BCG </a:t>
            </a:r>
            <a:r>
              <a:rPr lang="en-AU" sz="800" dirty="0" smtClean="0"/>
              <a:t>analysis; </a:t>
            </a:r>
            <a:r>
              <a:rPr lang="en-AU" sz="800" dirty="0">
                <a:solidFill>
                  <a:srgbClr val="000000"/>
                </a:solidFill>
                <a:latin typeface="Arial" pitchFamily="34" charset="0"/>
                <a:cs typeface="Arial" pitchFamily="34" charset="0"/>
              </a:rPr>
              <a:t>City of Melbourne Arts Infrastructure Report, November (2016</a:t>
            </a:r>
            <a:r>
              <a:rPr lang="en-AU" sz="800" dirty="0" smtClean="0">
                <a:solidFill>
                  <a:srgbClr val="000000"/>
                </a:solidFill>
                <a:latin typeface="Arial" pitchFamily="34" charset="0"/>
                <a:cs typeface="Arial" pitchFamily="34" charset="0"/>
              </a:rPr>
              <a:t>)</a:t>
            </a:r>
            <a:r>
              <a:rPr lang="en-AU" sz="800" dirty="0" smtClean="0"/>
              <a:t>  </a:t>
            </a:r>
            <a:endParaRPr lang="en-AU" sz="800" dirty="0">
              <a:solidFill>
                <a:srgbClr val="000000"/>
              </a:solidFill>
              <a:latin typeface="Arial" pitchFamily="34" charset="0"/>
              <a:cs typeface="Arial" pitchFamily="34" charset="0"/>
            </a:endParaRPr>
          </a:p>
        </p:txBody>
      </p:sp>
      <p:sp>
        <p:nvSpPr>
          <p:cNvPr id="12" name="NumberBall"/>
          <p:cNvSpPr>
            <a:spLocks noChangeArrowheads="1"/>
          </p:cNvSpPr>
          <p:nvPr/>
        </p:nvSpPr>
        <p:spPr bwMode="gray">
          <a:xfrm>
            <a:off x="57150" y="56179"/>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a:solidFill>
                  <a:srgbClr val="000000"/>
                </a:solidFill>
                <a:cs typeface="Arial" pitchFamily="34" charset="0"/>
              </a:rPr>
              <a:t>B</a:t>
            </a:r>
          </a:p>
        </p:txBody>
      </p:sp>
      <p:sp>
        <p:nvSpPr>
          <p:cNvPr id="13" name="ColumnHeader"/>
          <p:cNvSpPr>
            <a:spLocks noChangeArrowheads="1"/>
          </p:cNvSpPr>
          <p:nvPr/>
        </p:nvSpPr>
        <p:spPr bwMode="gray">
          <a:xfrm>
            <a:off x="455613" y="1361242"/>
            <a:ext cx="4113212" cy="677108"/>
          </a:xfrm>
          <a:prstGeom prst="rect">
            <a:avLst/>
          </a:prstGeom>
          <a:solidFill>
            <a:srgbClr val="FFFFFF"/>
          </a:solidFill>
          <a:ln w="9525" algn="ctr">
            <a:noFill/>
            <a:miter lim="800000"/>
            <a:headEnd type="none" w="lg" len="lg"/>
            <a:tailEnd type="none" w="lg" len="lg"/>
          </a:ln>
          <a:effectLst>
            <a:outerShdw dist="25400" dir="5400000" sx="99000" sy="99000" algn="ctr" rotWithShape="0">
              <a:srgbClr val="177B57"/>
            </a:outerShdw>
          </a:effectLst>
        </p:spPr>
        <p:txBody>
          <a:bodyPr tIns="91440" bIns="91440" anchor="b">
            <a:spAutoFit/>
          </a:bodyPr>
          <a:lstStyle/>
          <a:p>
            <a:pPr algn="ctr"/>
            <a:r>
              <a:rPr lang="en-AU" sz="1600" b="1" kern="0" dirty="0">
                <a:solidFill>
                  <a:srgbClr val="000000"/>
                </a:solidFill>
                <a:latin typeface="Arial" pitchFamily="34" charset="0"/>
                <a:cs typeface="Arial" pitchFamily="34" charset="0"/>
              </a:rPr>
              <a:t>Average weekly co-working rent is </a:t>
            </a:r>
            <a:r>
              <a:rPr lang="en-AU" sz="1600" b="1" kern="0" dirty="0" smtClean="0">
                <a:solidFill>
                  <a:srgbClr val="000000"/>
                </a:solidFill>
                <a:latin typeface="Arial" pitchFamily="34" charset="0"/>
                <a:cs typeface="Arial" pitchFamily="34" charset="0"/>
              </a:rPr>
              <a:t/>
            </a:r>
            <a:br>
              <a:rPr lang="en-AU" sz="1600" b="1" kern="0" dirty="0" smtClean="0">
                <a:solidFill>
                  <a:srgbClr val="000000"/>
                </a:solidFill>
                <a:latin typeface="Arial" pitchFamily="34" charset="0"/>
                <a:cs typeface="Arial" pitchFamily="34" charset="0"/>
              </a:rPr>
            </a:br>
            <a:r>
              <a:rPr lang="en-AU" sz="1600" b="1" kern="0" dirty="0" smtClean="0">
                <a:solidFill>
                  <a:srgbClr val="000000"/>
                </a:solidFill>
                <a:latin typeface="Arial" pitchFamily="34" charset="0"/>
                <a:cs typeface="Arial" pitchFamily="34" charset="0"/>
              </a:rPr>
              <a:t>~85% </a:t>
            </a:r>
            <a:r>
              <a:rPr lang="en-AU" sz="1600" b="1" kern="0" dirty="0">
                <a:solidFill>
                  <a:srgbClr val="000000"/>
                </a:solidFill>
                <a:latin typeface="Arial" pitchFamily="34" charset="0"/>
                <a:cs typeface="Arial" pitchFamily="34" charset="0"/>
              </a:rPr>
              <a:t>of an </a:t>
            </a:r>
            <a:r>
              <a:rPr lang="en-AU" sz="1600" b="1" kern="0" dirty="0" smtClean="0">
                <a:solidFill>
                  <a:srgbClr val="000000"/>
                </a:solidFill>
                <a:latin typeface="Arial" pitchFamily="34" charset="0"/>
                <a:cs typeface="Arial" pitchFamily="34" charset="0"/>
              </a:rPr>
              <a:t>artist's weekly earnings</a:t>
            </a:r>
            <a:endParaRPr lang="en-AU" sz="1600" b="1" kern="0" dirty="0">
              <a:solidFill>
                <a:srgbClr val="000000"/>
              </a:solidFill>
              <a:latin typeface="Arial" pitchFamily="34" charset="0"/>
              <a:cs typeface="Arial" pitchFamily="34" charset="0"/>
            </a:endParaRPr>
          </a:p>
        </p:txBody>
      </p:sp>
      <p:sp>
        <p:nvSpPr>
          <p:cNvPr id="18" name="ColumnHeader"/>
          <p:cNvSpPr>
            <a:spLocks noChangeArrowheads="1"/>
          </p:cNvSpPr>
          <p:nvPr/>
        </p:nvSpPr>
        <p:spPr bwMode="gray">
          <a:xfrm>
            <a:off x="5337175" y="1609725"/>
            <a:ext cx="4113213" cy="428625"/>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a:r>
              <a:rPr lang="en-AU" sz="1600" b="1" dirty="0" smtClean="0">
                <a:solidFill>
                  <a:srgbClr val="000000"/>
                </a:solidFill>
                <a:latin typeface="Arial" pitchFamily="34" charset="0"/>
                <a:cs typeface="Arial" pitchFamily="34" charset="0"/>
              </a:rPr>
              <a:t>And demand appears to exceed supply</a:t>
            </a:r>
            <a:endParaRPr lang="en-AU" sz="1600" b="1" dirty="0">
              <a:solidFill>
                <a:srgbClr val="000000"/>
              </a:solidFill>
              <a:latin typeface="Arial" pitchFamily="34" charset="0"/>
              <a:cs typeface="Arial" pitchFamily="34" charset="0"/>
            </a:endParaRPr>
          </a:p>
        </p:txBody>
      </p:sp>
      <p:sp>
        <p:nvSpPr>
          <p:cNvPr id="6" name="TextBox 5"/>
          <p:cNvSpPr txBox="1"/>
          <p:nvPr/>
        </p:nvSpPr>
        <p:spPr>
          <a:xfrm>
            <a:off x="5337175" y="2070100"/>
            <a:ext cx="4112824" cy="4059743"/>
          </a:xfrm>
          <a:prstGeom prst="rect">
            <a:avLst/>
          </a:prstGeom>
          <a:noFill/>
        </p:spPr>
        <p:txBody>
          <a:bodyPr wrap="square" tIns="90000" bIns="90000" rtlCol="0" anchor="t">
            <a:spAutoFit/>
          </a:bodyPr>
          <a:lstStyle/>
          <a:p>
            <a:pPr fontAlgn="base">
              <a:buClr>
                <a:srgbClr val="000000"/>
              </a:buClr>
              <a:buSzPct val="100000"/>
              <a:buFont typeface=""/>
            </a:pPr>
            <a:r>
              <a:rPr lang="en-AU" sz="1200" b="1" dirty="0" smtClean="0">
                <a:solidFill>
                  <a:srgbClr val="000000"/>
                </a:solidFill>
                <a:latin typeface="Arial" panose="020B0604020202020204" pitchFamily="34" charset="0"/>
                <a:cs typeface="Arial" pitchFamily="34" charset="0"/>
              </a:rPr>
              <a:t>Gap analysis conducted by the City of Melbourne's 2016 Arts Infrastructure Framework identified the following needs</a:t>
            </a:r>
            <a:r>
              <a:rPr lang="en-AU" sz="1200" b="1" baseline="30000" dirty="0" smtClean="0">
                <a:solidFill>
                  <a:srgbClr val="000000"/>
                </a:solidFill>
                <a:latin typeface="Arial" panose="020B0604020202020204" pitchFamily="34" charset="0"/>
                <a:cs typeface="Arial" pitchFamily="34" charset="0"/>
              </a:rPr>
              <a:t>1</a:t>
            </a:r>
            <a:r>
              <a:rPr lang="en-AU" sz="1200" b="1" dirty="0" smtClean="0">
                <a:solidFill>
                  <a:srgbClr val="000000"/>
                </a:solidFill>
                <a:latin typeface="Arial" panose="020B0604020202020204" pitchFamily="34" charset="0"/>
                <a:cs typeface="Arial" pitchFamily="34" charset="0"/>
              </a:rPr>
              <a:t>:</a:t>
            </a:r>
            <a:endParaRPr lang="en-AU" sz="1200" b="1" baseline="30000" dirty="0" smtClean="0">
              <a:solidFill>
                <a:srgbClr val="000000"/>
              </a:solidFill>
              <a:latin typeface="Arial" panose="020B0604020202020204" pitchFamily="34" charset="0"/>
              <a:cs typeface="Arial" pitchFamily="34" charset="0"/>
            </a:endParaRPr>
          </a:p>
          <a:p>
            <a:pPr marL="288925" lvl="1" indent="-174625" fontAlgn="base">
              <a:buClr>
                <a:srgbClr val="177B57"/>
              </a:buClr>
              <a:buSzPct val="100000"/>
              <a:buFont typeface="Arial" panose="020B0604020202020204" pitchFamily="34" charset="0"/>
              <a:buChar char="•"/>
            </a:pPr>
            <a:r>
              <a:rPr lang="en-AU" sz="1200" dirty="0" smtClean="0">
                <a:solidFill>
                  <a:srgbClr val="000000"/>
                </a:solidFill>
                <a:latin typeface="Arial" pitchFamily="34" charset="0"/>
                <a:cs typeface="Arial" pitchFamily="34" charset="0"/>
              </a:rPr>
              <a:t>Live/work spaces</a:t>
            </a:r>
          </a:p>
          <a:p>
            <a:pPr marL="288925" lvl="1" indent="-174625" fontAlgn="base">
              <a:buClr>
                <a:srgbClr val="177B57"/>
              </a:buClr>
              <a:buSzPct val="100000"/>
              <a:buFont typeface="Arial" panose="020B0604020202020204" pitchFamily="34" charset="0"/>
              <a:buChar char="•"/>
            </a:pPr>
            <a:r>
              <a:rPr lang="en-AU" sz="1200" dirty="0" smtClean="0">
                <a:solidFill>
                  <a:srgbClr val="000000"/>
                </a:solidFill>
                <a:latin typeface="Arial" pitchFamily="34" charset="0"/>
                <a:cs typeface="Arial" pitchFamily="34" charset="0"/>
              </a:rPr>
              <a:t>Affordable housing</a:t>
            </a:r>
          </a:p>
          <a:p>
            <a:pPr marL="288925" lvl="1" indent="-174625" fontAlgn="base">
              <a:buClr>
                <a:srgbClr val="177B57"/>
              </a:buClr>
              <a:buSzPct val="100000"/>
              <a:buFont typeface="Arial" panose="020B0604020202020204" pitchFamily="34" charset="0"/>
              <a:buChar char="•"/>
            </a:pPr>
            <a:r>
              <a:rPr lang="en-AU" sz="1200" dirty="0" smtClean="0">
                <a:solidFill>
                  <a:srgbClr val="000000"/>
                </a:solidFill>
                <a:latin typeface="Arial" pitchFamily="34" charset="0"/>
                <a:cs typeface="Arial" pitchFamily="34" charset="0"/>
              </a:rPr>
              <a:t>Affordable co-working/office spaces</a:t>
            </a:r>
          </a:p>
          <a:p>
            <a:pPr marL="288925" lvl="1" indent="-174625" fontAlgn="base">
              <a:buClr>
                <a:srgbClr val="177B57"/>
              </a:buClr>
              <a:buSzPct val="100000"/>
              <a:buFont typeface="Arial" panose="020B0604020202020204" pitchFamily="34" charset="0"/>
              <a:buChar char="•"/>
            </a:pPr>
            <a:r>
              <a:rPr lang="en-AU" sz="1200" dirty="0" smtClean="0">
                <a:solidFill>
                  <a:srgbClr val="000000"/>
                </a:solidFill>
                <a:latin typeface="Arial" pitchFamily="34" charset="0"/>
                <a:cs typeface="Arial" pitchFamily="34" charset="0"/>
              </a:rPr>
              <a:t>Performance and rehearsal spaces for small/medium sector</a:t>
            </a:r>
          </a:p>
          <a:p>
            <a:pPr marL="288925" lvl="1" indent="-174625" fontAlgn="base">
              <a:buClr>
                <a:srgbClr val="177B57"/>
              </a:buClr>
              <a:buSzPct val="100000"/>
              <a:buFont typeface="Arial" panose="020B0604020202020204" pitchFamily="34" charset="0"/>
              <a:buChar char="•"/>
            </a:pPr>
            <a:r>
              <a:rPr lang="en-AU" sz="1200" dirty="0" smtClean="0">
                <a:solidFill>
                  <a:srgbClr val="000000"/>
                </a:solidFill>
                <a:latin typeface="Arial" pitchFamily="34" charset="0"/>
                <a:cs typeface="Arial" pitchFamily="34" charset="0"/>
              </a:rPr>
              <a:t>Gallery spaces for emerging artists and experimental work</a:t>
            </a:r>
          </a:p>
          <a:p>
            <a:pPr marL="288925" lvl="1" indent="-174625" fontAlgn="base">
              <a:buClr>
                <a:srgbClr val="177B57"/>
              </a:buClr>
              <a:buSzPct val="100000"/>
              <a:buFont typeface="Arial" panose="020B0604020202020204" pitchFamily="34" charset="0"/>
              <a:buChar char="•"/>
            </a:pPr>
            <a:r>
              <a:rPr lang="en-AU" sz="1200" dirty="0" smtClean="0">
                <a:solidFill>
                  <a:srgbClr val="000000"/>
                </a:solidFill>
                <a:latin typeface="Arial" pitchFamily="34" charset="0"/>
                <a:cs typeface="Arial" pitchFamily="34" charset="0"/>
              </a:rPr>
              <a:t>Live music venue for 500-800 patrons</a:t>
            </a:r>
          </a:p>
          <a:p>
            <a:pPr marL="288925" lvl="1" indent="-174625" fontAlgn="base">
              <a:buClr>
                <a:srgbClr val="177B57"/>
              </a:buClr>
              <a:buSzPct val="100000"/>
              <a:buFont typeface="Arial" panose="020B0604020202020204" pitchFamily="34" charset="0"/>
              <a:buChar char="•"/>
            </a:pPr>
            <a:endParaRPr lang="en-AU" sz="1200" dirty="0">
              <a:solidFill>
                <a:srgbClr val="000000"/>
              </a:solidFill>
              <a:latin typeface="Arial" pitchFamily="34" charset="0"/>
              <a:cs typeface="Arial" pitchFamily="34" charset="0"/>
            </a:endParaRPr>
          </a:p>
          <a:p>
            <a:pPr fontAlgn="base">
              <a:buClr>
                <a:srgbClr val="000000"/>
              </a:buClr>
              <a:buSzPct val="100000"/>
              <a:buFont typeface=""/>
            </a:pPr>
            <a:r>
              <a:rPr lang="en-AU" sz="1200" b="1" dirty="0" smtClean="0">
                <a:solidFill>
                  <a:srgbClr val="000000"/>
                </a:solidFill>
                <a:latin typeface="Arial" panose="020B0604020202020204" pitchFamily="34" charset="0"/>
                <a:cs typeface="Arial" pitchFamily="34" charset="0"/>
              </a:rPr>
              <a:t>Waiting spaces for the City of Melbourne's Creative spaces program indicates demand exceeds supply</a:t>
            </a:r>
          </a:p>
          <a:p>
            <a:pPr marL="288925" lvl="1" indent="-174625" fontAlgn="base">
              <a:buClr>
                <a:srgbClr val="177B57"/>
              </a:buClr>
              <a:buSzPct val="100000"/>
              <a:buFont typeface="Arial" panose="020B0604020202020204" pitchFamily="34" charset="0"/>
              <a:buChar char="•"/>
            </a:pPr>
            <a:r>
              <a:rPr lang="en-AU" sz="1200" dirty="0" smtClean="0">
                <a:solidFill>
                  <a:srgbClr val="000000"/>
                </a:solidFill>
                <a:latin typeface="Arial" pitchFamily="34" charset="0"/>
                <a:cs typeface="Arial" pitchFamily="34" charset="0"/>
              </a:rPr>
              <a:t>84 artists on the waiting list for Boyd Community Hub</a:t>
            </a:r>
          </a:p>
          <a:p>
            <a:pPr marL="288925" lvl="1" indent="-174625" fontAlgn="base">
              <a:buClr>
                <a:srgbClr val="177B57"/>
              </a:buClr>
              <a:buSzPct val="100000"/>
              <a:buFont typeface="Arial" panose="020B0604020202020204" pitchFamily="34" charset="0"/>
              <a:buChar char="•"/>
            </a:pPr>
            <a:r>
              <a:rPr lang="en-AU" sz="1200" dirty="0" smtClean="0">
                <a:solidFill>
                  <a:srgbClr val="000000"/>
                </a:solidFill>
                <a:latin typeface="Arial" pitchFamily="34" charset="0"/>
                <a:cs typeface="Arial" pitchFamily="34" charset="0"/>
              </a:rPr>
              <a:t>30 artists on the waiting list for River Studios in West Melbourne</a:t>
            </a:r>
            <a:endParaRPr lang="en-AU" sz="1200" baseline="30000" dirty="0">
              <a:solidFill>
                <a:srgbClr val="000000"/>
              </a:solidFill>
              <a:latin typeface="Arial" panose="020B0604020202020204" pitchFamily="34" charset="0"/>
              <a:cs typeface="Arial" pitchFamily="34" charset="0"/>
            </a:endParaRPr>
          </a:p>
          <a:p>
            <a:pPr fontAlgn="base">
              <a:buClr>
                <a:srgbClr val="000000"/>
              </a:buClr>
              <a:buSzPct val="100000"/>
              <a:buFont typeface=""/>
            </a:pPr>
            <a:endParaRPr lang="en-AU" sz="1200" b="1" dirty="0" smtClean="0">
              <a:solidFill>
                <a:srgbClr val="000000"/>
              </a:solidFill>
              <a:latin typeface="Arial" panose="020B0604020202020204" pitchFamily="34" charset="0"/>
              <a:cs typeface="Arial" pitchFamily="34" charset="0"/>
            </a:endParaRPr>
          </a:p>
          <a:p>
            <a:pPr fontAlgn="base">
              <a:buClr>
                <a:srgbClr val="000000"/>
              </a:buClr>
              <a:buSzPct val="100000"/>
              <a:buFont typeface=""/>
            </a:pPr>
            <a:r>
              <a:rPr lang="en-AU" sz="1200" b="1" dirty="0" smtClean="0">
                <a:solidFill>
                  <a:srgbClr val="000000"/>
                </a:solidFill>
                <a:latin typeface="Arial" panose="020B0604020202020204" pitchFamily="34" charset="0"/>
                <a:cs typeface="Arial" pitchFamily="34" charset="0"/>
              </a:rPr>
              <a:t>Searches for space on the Creative Space website all suggests unmet demand</a:t>
            </a:r>
            <a:r>
              <a:rPr lang="en-AU" sz="1200" b="1" dirty="0">
                <a:solidFill>
                  <a:srgbClr val="000000"/>
                </a:solidFill>
                <a:latin typeface="Arial" panose="020B0604020202020204" pitchFamily="34" charset="0"/>
                <a:cs typeface="Arial" pitchFamily="34" charset="0"/>
              </a:rPr>
              <a:t> </a:t>
            </a:r>
            <a:r>
              <a:rPr lang="en-AU" sz="1200" b="1" dirty="0" smtClean="0">
                <a:solidFill>
                  <a:srgbClr val="000000"/>
                </a:solidFill>
                <a:latin typeface="Arial" panose="020B0604020202020204" pitchFamily="34" charset="0"/>
                <a:cs typeface="Arial" pitchFamily="34" charset="0"/>
              </a:rPr>
              <a:t>for live/work space, studio space, warehouse space and gallery space</a:t>
            </a:r>
          </a:p>
        </p:txBody>
      </p:sp>
      <p:sp>
        <p:nvSpPr>
          <p:cNvPr id="16" name="stamp"/>
          <p:cNvSpPr>
            <a:spLocks noChangeArrowheads="1"/>
          </p:cNvSpPr>
          <p:nvPr/>
        </p:nvSpPr>
        <p:spPr bwMode="auto">
          <a:xfrm>
            <a:off x="457200" y="71974"/>
            <a:ext cx="2933495" cy="184666"/>
          </a:xfrm>
          <a:prstGeom prst="rect">
            <a:avLst/>
          </a:prstGeom>
          <a:noFill/>
          <a:ln w="9525" algn="ctr">
            <a:noFill/>
            <a:miter lim="800000"/>
            <a:headEnd type="none" w="lg" len="lg"/>
            <a:tailEnd type="none" w="lg" len="lg"/>
          </a:ln>
        </p:spPr>
        <p:txBody>
          <a:bodyPr wrap="none" lIns="0" tIns="0" rIns="0" bIns="0" anchor="ctr">
            <a:spAutoFit/>
          </a:bodyPr>
          <a:lstStyle/>
          <a:p>
            <a:pPr algn="r"/>
            <a:r>
              <a:rPr lang="en-AU" sz="1200" dirty="0" smtClean="0">
                <a:solidFill>
                  <a:schemeClr val="bg2"/>
                </a:solidFill>
                <a:latin typeface="Arial" pitchFamily="34" charset="0"/>
                <a:cs typeface="Arial" pitchFamily="34" charset="0"/>
              </a:rPr>
              <a:t>Cultural and creative sectors are supported</a:t>
            </a:r>
          </a:p>
        </p:txBody>
      </p:sp>
      <p:sp>
        <p:nvSpPr>
          <p:cNvPr id="17" name="TextBox 16"/>
          <p:cNvSpPr txBox="1"/>
          <p:nvPr/>
        </p:nvSpPr>
        <p:spPr>
          <a:xfrm>
            <a:off x="3759200" y="4599"/>
            <a:ext cx="24638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19" name="Rectangle 18"/>
          <p:cNvSpPr/>
          <p:nvPr/>
        </p:nvSpPr>
        <p:spPr>
          <a:xfrm>
            <a:off x="4379049" y="6764500"/>
            <a:ext cx="1237525"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7193760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999"/>
            <a:ext cx="8992799" cy="831600"/>
          </a:xfrm>
          <a:noFill/>
          <a:effectLst/>
        </p:spPr>
        <p:txBody>
          <a:bodyPr wrap="square"/>
          <a:lstStyle/>
          <a:p>
            <a:pPr lvl="0"/>
            <a:r>
              <a:rPr lang="" dirty="0" smtClean="0">
                <a:solidFill>
                  <a:srgbClr val="177B57"/>
                </a:solidFill>
                <a:latin typeface="Arial"/>
              </a:rPr>
              <a:t>Benchmarks suggest Melbourne has strong infrastructure ... </a:t>
            </a:r>
            <a:endParaRPr lang="" sz="1600" b="0" dirty="0">
              <a:solidFill>
                <a:srgbClr val="177B57"/>
              </a:solidFill>
              <a:latin typeface="Arial"/>
            </a:endParaRPr>
          </a:p>
        </p:txBody>
      </p:sp>
      <p:graphicFrame>
        <p:nvGraphicFramePr>
          <p:cNvPr id="29" name="Object 28"/>
          <p:cNvGraphicFramePr>
            <a:graphicFrameLocks noChangeAspect="1"/>
          </p:cNvGraphicFramePr>
          <p:nvPr>
            <p:custDataLst>
              <p:tags r:id="rId2"/>
            </p:custDataLst>
            <p:extLst>
              <p:ext uri="{D42A27DB-BD31-4B8C-83A1-F6EECF244321}">
                <p14:modId xmlns:p14="http://schemas.microsoft.com/office/powerpoint/2010/main" val="1899651027"/>
              </p:ext>
            </p:extLst>
          </p:nvPr>
        </p:nvGraphicFramePr>
        <p:xfrm>
          <a:off x="1181100" y="1866900"/>
          <a:ext cx="7296285" cy="2724060"/>
        </p:xfrm>
        <a:graphic>
          <a:graphicData uri="http://schemas.openxmlformats.org/presentationml/2006/ole">
            <mc:AlternateContent xmlns:mc="http://schemas.openxmlformats.org/markup-compatibility/2006">
              <mc:Choice xmlns:v="urn:schemas-microsoft-com:vml" Requires="v">
                <p:oleObj spid="_x0000_s1193319" name="Chart" r:id="rId23" imgW="7296210" imgH="2724060" progId="MSGraph.Chart.8">
                  <p:embed followColorScheme="full"/>
                </p:oleObj>
              </mc:Choice>
              <mc:Fallback>
                <p:oleObj name="Chart" r:id="rId23" imgW="7296210" imgH="2724060" progId="MSGraph.Chart.8">
                  <p:embed followColorScheme="full"/>
                  <p:pic>
                    <p:nvPicPr>
                      <p:cNvPr id="0" name="Picture 23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81100" y="1866900"/>
                        <a:ext cx="7296285" cy="27240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 name="Text Placeholder 12"/>
          <p:cNvSpPr>
            <a:spLocks noGrp="1"/>
          </p:cNvSpPr>
          <p:nvPr>
            <p:custDataLst>
              <p:tags r:id="rId3"/>
            </p:custDataLst>
          </p:nvPr>
        </p:nvSpPr>
        <p:spPr bwMode="gray">
          <a:xfrm flipV="1">
            <a:off x="5462588" y="4435475"/>
            <a:ext cx="182562" cy="792163"/>
          </a:xfrm>
          <a:prstGeom prst="rect">
            <a:avLst/>
          </a:prstGeom>
          <a:noFill/>
          <a:effec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Clr>
                <a:srgbClr val="177B57"/>
              </a:buClr>
              <a:buNone/>
            </a:pPr>
            <a:fld id="{F52031B6-9F77-4164-A65F-1880904EE2F3}" type="datetime'''''L''o''''''s''''''''A''ng''e''l''''''''e''''''s'''''''''">
              <a:rPr lang="en-US" altLang="en-US" sz="1200">
                <a:solidFill>
                  <a:srgbClr val="000000"/>
                </a:solidFill>
              </a:rPr>
              <a:pPr marL="0" lvl="1" indent="0" algn="r">
                <a:spcBef>
                  <a:spcPct val="0"/>
                </a:spcBef>
                <a:spcAft>
                  <a:spcPct val="0"/>
                </a:spcAft>
                <a:buClr>
                  <a:srgbClr val="177B57"/>
                </a:buClr>
                <a:buNone/>
              </a:pPr>
              <a:t>LosAngeles</a:t>
            </a:fld>
            <a:endParaRPr lang="en-US" sz="1200" dirty="0">
              <a:solidFill>
                <a:srgbClr val="000000"/>
              </a:solidFill>
              <a:sym typeface="+mn-lt"/>
            </a:endParaRPr>
          </a:p>
        </p:txBody>
      </p:sp>
      <p:sp>
        <p:nvSpPr>
          <p:cNvPr id="39" name="Text Placeholder 12"/>
          <p:cNvSpPr>
            <a:spLocks noGrp="1"/>
          </p:cNvSpPr>
          <p:nvPr>
            <p:custDataLst>
              <p:tags r:id="rId4"/>
            </p:custDataLst>
          </p:nvPr>
        </p:nvSpPr>
        <p:spPr bwMode="gray">
          <a:xfrm flipV="1">
            <a:off x="5091113" y="4435476"/>
            <a:ext cx="182562" cy="396875"/>
          </a:xfrm>
          <a:prstGeom prst="rect">
            <a:avLst/>
          </a:prstGeom>
          <a:noFill/>
          <a:effec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Clr>
                <a:srgbClr val="177B57"/>
              </a:buClr>
              <a:buNone/>
            </a:pPr>
            <a:fld id="{91BA0AFB-E832-4DCB-AD51-1821C42A048E}" type="datetime'''''''''T''''''''''''o''k''''y''''''''o'''">
              <a:rPr lang="en-US" altLang="en-US" sz="1200">
                <a:solidFill>
                  <a:srgbClr val="000000"/>
                </a:solidFill>
              </a:rPr>
              <a:pPr marL="0" lvl="1" indent="0" algn="r">
                <a:spcBef>
                  <a:spcPct val="0"/>
                </a:spcBef>
                <a:spcAft>
                  <a:spcPct val="0"/>
                </a:spcAft>
                <a:buClr>
                  <a:srgbClr val="177B57"/>
                </a:buClr>
                <a:buNone/>
              </a:pPr>
              <a:t>Tokyo</a:t>
            </a:fld>
            <a:endParaRPr lang="en-US" sz="1200" dirty="0">
              <a:solidFill>
                <a:srgbClr val="000000"/>
              </a:solidFill>
              <a:sym typeface="+mn-lt"/>
            </a:endParaRPr>
          </a:p>
        </p:txBody>
      </p:sp>
      <p:sp>
        <p:nvSpPr>
          <p:cNvPr id="38" name="Text Placeholder 12"/>
          <p:cNvSpPr>
            <a:spLocks noGrp="1"/>
          </p:cNvSpPr>
          <p:nvPr>
            <p:custDataLst>
              <p:tags r:id="rId5"/>
            </p:custDataLst>
          </p:nvPr>
        </p:nvSpPr>
        <p:spPr bwMode="gray">
          <a:xfrm flipV="1">
            <a:off x="4348163" y="4435476"/>
            <a:ext cx="182562" cy="504825"/>
          </a:xfrm>
          <a:prstGeom prst="rect">
            <a:avLst/>
          </a:prstGeom>
          <a:noFill/>
          <a:effec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Clr>
                <a:srgbClr val="177B57"/>
              </a:buClr>
              <a:buNone/>
            </a:pPr>
            <a:fld id="{935B33B1-01F2-4EAC-97EE-E2C2124550EA}" type="datetime'Lo''''''''''''''''nd''''''''''''''''''''''''''''o''''n'">
              <a:rPr lang="en-US" sz="1200" smtClean="0">
                <a:solidFill>
                  <a:srgbClr val="000000"/>
                </a:solidFill>
              </a:rPr>
              <a:pPr marL="0" lvl="1" indent="0" algn="r">
                <a:spcBef>
                  <a:spcPct val="0"/>
                </a:spcBef>
                <a:spcAft>
                  <a:spcPct val="0"/>
                </a:spcAft>
                <a:buClr>
                  <a:srgbClr val="177B57"/>
                </a:buClr>
                <a:buNone/>
              </a:pPr>
              <a:t>London</a:t>
            </a:fld>
            <a:endParaRPr lang="en-US" sz="1200" dirty="0">
              <a:solidFill>
                <a:srgbClr val="000000"/>
              </a:solidFill>
              <a:sym typeface="+mn-lt"/>
            </a:endParaRPr>
          </a:p>
        </p:txBody>
      </p:sp>
      <p:sp>
        <p:nvSpPr>
          <p:cNvPr id="37" name="Text Placeholder 12"/>
          <p:cNvSpPr>
            <a:spLocks noGrp="1"/>
          </p:cNvSpPr>
          <p:nvPr>
            <p:custDataLst>
              <p:tags r:id="rId6"/>
            </p:custDataLst>
          </p:nvPr>
        </p:nvSpPr>
        <p:spPr bwMode="gray">
          <a:xfrm flipV="1">
            <a:off x="3971925" y="4435475"/>
            <a:ext cx="182562" cy="601663"/>
          </a:xfrm>
          <a:prstGeom prst="rect">
            <a:avLst/>
          </a:prstGeom>
          <a:noFill/>
          <a:effec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Clr>
                <a:srgbClr val="177B57"/>
              </a:buClr>
              <a:buNone/>
            </a:pPr>
            <a:fld id="{0255FD58-C01C-4696-B2DA-540FBF3ED894}" type="datetime'N''''''''''''''''ew''''Y''''''''''''''''''''''''o''r''''k'''">
              <a:rPr lang="en-US" altLang="en-US" sz="1200">
                <a:solidFill>
                  <a:srgbClr val="000000"/>
                </a:solidFill>
              </a:rPr>
              <a:pPr marL="0" lvl="1" indent="0" algn="r">
                <a:spcBef>
                  <a:spcPct val="0"/>
                </a:spcBef>
                <a:spcAft>
                  <a:spcPct val="0"/>
                </a:spcAft>
                <a:buClr>
                  <a:srgbClr val="177B57"/>
                </a:buClr>
                <a:buNone/>
              </a:pPr>
              <a:t>NewYork</a:t>
            </a:fld>
            <a:endParaRPr lang="en-US" sz="1200" dirty="0">
              <a:solidFill>
                <a:srgbClr val="000000"/>
              </a:solidFill>
              <a:sym typeface="+mn-lt"/>
            </a:endParaRPr>
          </a:p>
        </p:txBody>
      </p:sp>
      <p:sp>
        <p:nvSpPr>
          <p:cNvPr id="36" name="Text Placeholder 12"/>
          <p:cNvSpPr>
            <a:spLocks noGrp="1"/>
          </p:cNvSpPr>
          <p:nvPr>
            <p:custDataLst>
              <p:tags r:id="rId7"/>
            </p:custDataLst>
          </p:nvPr>
        </p:nvSpPr>
        <p:spPr bwMode="gray">
          <a:xfrm flipV="1">
            <a:off x="3595688" y="4435476"/>
            <a:ext cx="182562" cy="506413"/>
          </a:xfrm>
          <a:prstGeom prst="rect">
            <a:avLst/>
          </a:prstGeom>
          <a:noFill/>
          <a:effec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Clr>
                <a:srgbClr val="177B57"/>
              </a:buClr>
              <a:buNone/>
            </a:pPr>
            <a:fld id="{6ED7FBA5-910E-4163-B4BB-1810A95D3443}" type="datetime'''''''''S''''''''yd''''''''n''''e''''''''''''''y'''''">
              <a:rPr lang="en-US" altLang="en-US" sz="1200">
                <a:solidFill>
                  <a:srgbClr val="000000"/>
                </a:solidFill>
              </a:rPr>
              <a:pPr marL="0" lvl="1" indent="0" algn="r">
                <a:spcBef>
                  <a:spcPct val="0"/>
                </a:spcBef>
                <a:spcAft>
                  <a:spcPct val="0"/>
                </a:spcAft>
                <a:buClr>
                  <a:srgbClr val="177B57"/>
                </a:buClr>
                <a:buNone/>
              </a:pPr>
              <a:t>Sydney</a:t>
            </a:fld>
            <a:endParaRPr lang="en-US" sz="1200" dirty="0">
              <a:solidFill>
                <a:srgbClr val="000000"/>
              </a:solidFill>
              <a:sym typeface="+mn-lt"/>
            </a:endParaRPr>
          </a:p>
        </p:txBody>
      </p:sp>
      <p:sp>
        <p:nvSpPr>
          <p:cNvPr id="35" name="Text Placeholder 12"/>
          <p:cNvSpPr>
            <a:spLocks noGrp="1"/>
          </p:cNvSpPr>
          <p:nvPr>
            <p:custDataLst>
              <p:tags r:id="rId8"/>
            </p:custDataLst>
          </p:nvPr>
        </p:nvSpPr>
        <p:spPr bwMode="gray">
          <a:xfrm flipV="1">
            <a:off x="3224213" y="4435475"/>
            <a:ext cx="182562" cy="715963"/>
          </a:xfrm>
          <a:prstGeom prst="rect">
            <a:avLst/>
          </a:prstGeom>
          <a:noFill/>
          <a:effec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Clr>
                <a:srgbClr val="177B57"/>
              </a:buClr>
              <a:buNone/>
            </a:pPr>
            <a:fld id="{DB829732-764D-4C9A-BBC6-674941288482}" type="datetime'Me''''''''''''lbour''''''''''n''''''''''''''e'''''''''''''">
              <a:rPr lang="en-US" altLang="en-US" sz="1200">
                <a:solidFill>
                  <a:srgbClr val="000000"/>
                </a:solidFill>
              </a:rPr>
              <a:pPr marL="0" lvl="1" indent="0" algn="r">
                <a:spcBef>
                  <a:spcPct val="0"/>
                </a:spcBef>
                <a:spcAft>
                  <a:spcPct val="0"/>
                </a:spcAft>
                <a:buClr>
                  <a:srgbClr val="177B57"/>
                </a:buClr>
                <a:buNone/>
              </a:pPr>
              <a:t>Melbourne</a:t>
            </a:fld>
            <a:endParaRPr lang="en-US" sz="1200" dirty="0">
              <a:solidFill>
                <a:srgbClr val="000000"/>
              </a:solidFill>
              <a:sym typeface="+mn-lt"/>
            </a:endParaRPr>
          </a:p>
        </p:txBody>
      </p:sp>
      <p:sp>
        <p:nvSpPr>
          <p:cNvPr id="34" name="Text Placeholder 12"/>
          <p:cNvSpPr>
            <a:spLocks noGrp="1"/>
          </p:cNvSpPr>
          <p:nvPr>
            <p:custDataLst>
              <p:tags r:id="rId9"/>
            </p:custDataLst>
          </p:nvPr>
        </p:nvSpPr>
        <p:spPr bwMode="gray">
          <a:xfrm flipV="1">
            <a:off x="2852738" y="4435475"/>
            <a:ext cx="182562" cy="346075"/>
          </a:xfrm>
          <a:prstGeom prst="rect">
            <a:avLst/>
          </a:prstGeom>
          <a:noFill/>
          <a:effec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Clr>
                <a:srgbClr val="177B57"/>
              </a:buClr>
              <a:buNone/>
            </a:pPr>
            <a:fld id="{A10E2F77-5ACC-437B-9123-6E1F836A6881}" type="datetime'P''''''a''''''''r''''''''''''''''i''''''''''s'''''''''''''''">
              <a:rPr lang="en-US" altLang="en-US" sz="1200">
                <a:solidFill>
                  <a:srgbClr val="000000"/>
                </a:solidFill>
              </a:rPr>
              <a:pPr marL="0" lvl="1" indent="0" algn="r">
                <a:spcBef>
                  <a:spcPct val="0"/>
                </a:spcBef>
                <a:spcAft>
                  <a:spcPct val="0"/>
                </a:spcAft>
                <a:buClr>
                  <a:srgbClr val="177B57"/>
                </a:buClr>
                <a:buNone/>
              </a:pPr>
              <a:t>Paris</a:t>
            </a:fld>
            <a:endParaRPr lang="en-US" sz="1200" dirty="0">
              <a:solidFill>
                <a:srgbClr val="000000"/>
              </a:solidFill>
              <a:sym typeface="+mn-lt"/>
            </a:endParaRPr>
          </a:p>
        </p:txBody>
      </p:sp>
      <p:sp>
        <p:nvSpPr>
          <p:cNvPr id="33" name="Text Placeholder 12"/>
          <p:cNvSpPr>
            <a:spLocks noGrp="1"/>
          </p:cNvSpPr>
          <p:nvPr>
            <p:custDataLst>
              <p:tags r:id="rId10"/>
            </p:custDataLst>
          </p:nvPr>
        </p:nvSpPr>
        <p:spPr bwMode="gray">
          <a:xfrm flipV="1">
            <a:off x="2476500" y="4435476"/>
            <a:ext cx="182562" cy="582613"/>
          </a:xfrm>
          <a:prstGeom prst="rect">
            <a:avLst/>
          </a:prstGeom>
          <a:noFill/>
          <a:effec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Clr>
                <a:srgbClr val="177B57"/>
              </a:buClr>
              <a:buNone/>
            </a:pPr>
            <a:fld id="{7D331062-9829-42E5-814D-A5A6B7FB02FE}" type="datetime'B''''''''''''''r''u''''''s''s''''''''''e''''l''''''s'">
              <a:rPr lang="en-US" altLang="en-US" sz="1200">
                <a:solidFill>
                  <a:srgbClr val="000000"/>
                </a:solidFill>
              </a:rPr>
              <a:pPr marL="0" lvl="1" indent="0" algn="r">
                <a:spcBef>
                  <a:spcPct val="0"/>
                </a:spcBef>
                <a:spcAft>
                  <a:spcPct val="0"/>
                </a:spcAft>
                <a:buClr>
                  <a:srgbClr val="177B57"/>
                </a:buClr>
                <a:buNone/>
              </a:pPr>
              <a:t>Brussels</a:t>
            </a:fld>
            <a:endParaRPr lang="en-US" sz="1200" dirty="0">
              <a:solidFill>
                <a:srgbClr val="000000"/>
              </a:solidFill>
              <a:sym typeface="+mn-lt"/>
            </a:endParaRPr>
          </a:p>
        </p:txBody>
      </p:sp>
      <p:sp>
        <p:nvSpPr>
          <p:cNvPr id="32" name="Text Placeholder 12"/>
          <p:cNvSpPr>
            <a:spLocks noGrp="1"/>
          </p:cNvSpPr>
          <p:nvPr>
            <p:custDataLst>
              <p:tags r:id="rId11"/>
            </p:custDataLst>
          </p:nvPr>
        </p:nvSpPr>
        <p:spPr bwMode="gray">
          <a:xfrm flipV="1">
            <a:off x="2100263" y="4435476"/>
            <a:ext cx="182562" cy="709613"/>
          </a:xfrm>
          <a:prstGeom prst="rect">
            <a:avLst/>
          </a:prstGeom>
          <a:noFill/>
          <a:effec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Clr>
                <a:srgbClr val="177B57"/>
              </a:buClr>
              <a:buNone/>
            </a:pPr>
            <a:fld id="{8CB4AB97-1490-44C2-A8D4-68BCA5536349}" type="datetime'''''''''S''to''''c''kh''''''''''''''''''''''''''o''''''''''lm'">
              <a:rPr lang="en-US" altLang="en-US" sz="1200">
                <a:solidFill>
                  <a:srgbClr val="000000"/>
                </a:solidFill>
              </a:rPr>
              <a:pPr marL="0" lvl="1" indent="0" algn="r">
                <a:spcBef>
                  <a:spcPct val="0"/>
                </a:spcBef>
                <a:spcAft>
                  <a:spcPct val="0"/>
                </a:spcAft>
                <a:buClr>
                  <a:srgbClr val="177B57"/>
                </a:buClr>
                <a:buNone/>
              </a:pPr>
              <a:t>Stockholm</a:t>
            </a:fld>
            <a:endParaRPr lang="en-US" sz="1200" dirty="0">
              <a:solidFill>
                <a:srgbClr val="000000"/>
              </a:solidFill>
              <a:sym typeface="+mn-lt"/>
            </a:endParaRPr>
          </a:p>
        </p:txBody>
      </p:sp>
      <p:sp>
        <p:nvSpPr>
          <p:cNvPr id="31" name="Text Placeholder 12"/>
          <p:cNvSpPr>
            <a:spLocks noGrp="1"/>
          </p:cNvSpPr>
          <p:nvPr>
            <p:custDataLst>
              <p:tags r:id="rId12"/>
            </p:custDataLst>
          </p:nvPr>
        </p:nvSpPr>
        <p:spPr bwMode="gray">
          <a:xfrm flipV="1">
            <a:off x="1728788" y="4435474"/>
            <a:ext cx="182562" cy="777875"/>
          </a:xfrm>
          <a:prstGeom prst="rect">
            <a:avLst/>
          </a:prstGeom>
          <a:noFill/>
          <a:effec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Clr>
                <a:srgbClr val="177B57"/>
              </a:buClr>
              <a:buNone/>
            </a:pPr>
            <a:fld id="{5A20B393-A9F8-4D03-B6C9-817602687FF6}" type="datetime'''Am''''s''''''''''''''te''''''rd''''''''''''a''''m'''''">
              <a:rPr lang="en-US" altLang="en-US" sz="1200">
                <a:solidFill>
                  <a:srgbClr val="000000"/>
                </a:solidFill>
              </a:rPr>
              <a:pPr marL="0" lvl="1" indent="0" algn="r">
                <a:spcBef>
                  <a:spcPct val="0"/>
                </a:spcBef>
                <a:spcAft>
                  <a:spcPct val="0"/>
                </a:spcAft>
                <a:buClr>
                  <a:srgbClr val="177B57"/>
                </a:buClr>
                <a:buNone/>
              </a:pPr>
              <a:t>Amsterdam</a:t>
            </a:fld>
            <a:endParaRPr lang="en-US" sz="1200" dirty="0">
              <a:solidFill>
                <a:srgbClr val="000000"/>
              </a:solidFill>
              <a:sym typeface="+mn-lt"/>
            </a:endParaRPr>
          </a:p>
        </p:txBody>
      </p:sp>
      <p:sp>
        <p:nvSpPr>
          <p:cNvPr id="48" name="Text Placeholder 12"/>
          <p:cNvSpPr>
            <a:spLocks noGrp="1"/>
          </p:cNvSpPr>
          <p:nvPr>
            <p:custDataLst>
              <p:tags r:id="rId13"/>
            </p:custDataLst>
          </p:nvPr>
        </p:nvSpPr>
        <p:spPr bwMode="gray">
          <a:xfrm>
            <a:off x="1265238" y="1757362"/>
            <a:ext cx="7229475" cy="182562"/>
          </a:xfrm>
          <a:prstGeom prst="rect">
            <a:avLst/>
          </a:prstGeom>
          <a:noFill/>
          <a:effectLst/>
        </p:spPr>
        <p:txBody>
          <a:bodyPr vert="horz" wrap="none" lIns="0" tIns="0" rIns="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None/>
            </a:pPr>
            <a:r>
              <a:rPr lang="en-US" altLang="en-US" sz="1200" dirty="0" smtClean="0">
                <a:solidFill>
                  <a:srgbClr val="000000"/>
                </a:solidFill>
                <a:sym typeface="+mn-lt"/>
              </a:rPr>
              <a:t>Cultural infrastructure assets (</a:t>
            </a:r>
            <a:r>
              <a:rPr lang="en-AU" altLang="en-US" sz="1200" dirty="0" smtClean="0">
                <a:solidFill>
                  <a:srgbClr val="000000"/>
                </a:solidFill>
                <a:sym typeface="+mn-lt"/>
              </a:rPr>
              <a:t>museums, live music venues, theatres and art galleries) </a:t>
            </a:r>
            <a:r>
              <a:rPr lang="en-US" altLang="en-US" sz="1200" dirty="0" smtClean="0">
                <a:solidFill>
                  <a:srgbClr val="000000"/>
                </a:solidFill>
                <a:sym typeface="+mn-lt"/>
              </a:rPr>
              <a:t>per million residents</a:t>
            </a:r>
            <a:r>
              <a:rPr lang="en-US" altLang="en-US" sz="1200" baseline="30000" dirty="0" smtClean="0">
                <a:solidFill>
                  <a:srgbClr val="000000"/>
                </a:solidFill>
                <a:sym typeface="+mn-lt"/>
              </a:rPr>
              <a:t>1</a:t>
            </a:r>
          </a:p>
        </p:txBody>
      </p:sp>
      <p:sp>
        <p:nvSpPr>
          <p:cNvPr id="82" name="Text Placeholder 12"/>
          <p:cNvSpPr>
            <a:spLocks noGrp="1"/>
          </p:cNvSpPr>
          <p:nvPr>
            <p:custDataLst>
              <p:tags r:id="rId14"/>
            </p:custDataLst>
          </p:nvPr>
        </p:nvSpPr>
        <p:spPr bwMode="gray">
          <a:xfrm flipV="1">
            <a:off x="8081963" y="4435475"/>
            <a:ext cx="182562" cy="395288"/>
          </a:xfrm>
          <a:prstGeom prst="rect">
            <a:avLst/>
          </a:prstGeom>
          <a:noFill/>
          <a:effec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Clr>
                <a:srgbClr val="177B57"/>
              </a:buClr>
              <a:buNone/>
            </a:pPr>
            <a:fld id="{32E4DBA0-3575-4378-860B-1BEC98CE213F}" type="datetime'''''Du''''''''''''''''''''''''''''''''''''b''''''''a''''''i'''">
              <a:rPr lang="en-US" altLang="en-US" sz="1200">
                <a:solidFill>
                  <a:srgbClr val="000000"/>
                </a:solidFill>
              </a:rPr>
              <a:pPr marL="0" lvl="1" indent="0" algn="r">
                <a:spcBef>
                  <a:spcPct val="0"/>
                </a:spcBef>
                <a:spcAft>
                  <a:spcPct val="0"/>
                </a:spcAft>
                <a:buClr>
                  <a:srgbClr val="177B57"/>
                </a:buClr>
                <a:buNone/>
              </a:pPr>
              <a:t>Dubai</a:t>
            </a:fld>
            <a:endParaRPr lang="en-US" sz="1200" dirty="0">
              <a:solidFill>
                <a:srgbClr val="000000"/>
              </a:solidFill>
              <a:sym typeface="+mn-lt"/>
            </a:endParaRPr>
          </a:p>
        </p:txBody>
      </p:sp>
      <p:sp>
        <p:nvSpPr>
          <p:cNvPr id="81" name="Text Placeholder 12"/>
          <p:cNvSpPr>
            <a:spLocks noGrp="1"/>
          </p:cNvSpPr>
          <p:nvPr>
            <p:custDataLst>
              <p:tags r:id="rId15"/>
            </p:custDataLst>
          </p:nvPr>
        </p:nvSpPr>
        <p:spPr bwMode="gray">
          <a:xfrm flipV="1">
            <a:off x="7710488" y="4435476"/>
            <a:ext cx="182562" cy="387350"/>
          </a:xfrm>
          <a:prstGeom prst="rect">
            <a:avLst/>
          </a:prstGeom>
          <a:noFill/>
          <a:effec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Clr>
                <a:srgbClr val="177B57"/>
              </a:buClr>
              <a:buNone/>
            </a:pPr>
            <a:fld id="{CA75DB7B-F1CE-49A2-8D00-977DBFD02643}" type="datetime'''''''''''''Seo''''''''''''''''''''''''''u''''''l'''">
              <a:rPr lang="en-US" altLang="en-US" sz="1200">
                <a:solidFill>
                  <a:srgbClr val="000000"/>
                </a:solidFill>
              </a:rPr>
              <a:pPr marL="0" lvl="1" indent="0" algn="r">
                <a:spcBef>
                  <a:spcPct val="0"/>
                </a:spcBef>
                <a:spcAft>
                  <a:spcPct val="0"/>
                </a:spcAft>
                <a:buClr>
                  <a:srgbClr val="177B57"/>
                </a:buClr>
                <a:buNone/>
              </a:pPr>
              <a:t>Seoul</a:t>
            </a:fld>
            <a:endParaRPr lang="en-US" sz="1200" dirty="0">
              <a:solidFill>
                <a:srgbClr val="000000"/>
              </a:solidFill>
              <a:sym typeface="+mn-lt"/>
            </a:endParaRPr>
          </a:p>
        </p:txBody>
      </p:sp>
      <p:sp>
        <p:nvSpPr>
          <p:cNvPr id="80" name="Text Placeholder 12"/>
          <p:cNvSpPr>
            <a:spLocks noGrp="1"/>
          </p:cNvSpPr>
          <p:nvPr>
            <p:custDataLst>
              <p:tags r:id="rId16"/>
            </p:custDataLst>
          </p:nvPr>
        </p:nvSpPr>
        <p:spPr bwMode="gray">
          <a:xfrm flipV="1">
            <a:off x="7334250" y="4435476"/>
            <a:ext cx="182562" cy="531813"/>
          </a:xfrm>
          <a:prstGeom prst="rect">
            <a:avLst/>
          </a:prstGeom>
          <a:noFill/>
          <a:effec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Clr>
                <a:srgbClr val="177B57"/>
              </a:buClr>
              <a:buNone/>
            </a:pPr>
            <a:fld id="{1F11F842-114E-4DCA-A158-7209C47BB552}" type="datetime'''''''''''I''''''''s''''''''t''''an''b''''''''''''u''''l'">
              <a:rPr lang="en-US" altLang="en-US" sz="1200">
                <a:solidFill>
                  <a:srgbClr val="000000"/>
                </a:solidFill>
              </a:rPr>
              <a:pPr marL="0" lvl="1" indent="0" algn="r">
                <a:spcBef>
                  <a:spcPct val="0"/>
                </a:spcBef>
                <a:spcAft>
                  <a:spcPct val="0"/>
                </a:spcAft>
                <a:buClr>
                  <a:srgbClr val="177B57"/>
                </a:buClr>
                <a:buNone/>
              </a:pPr>
              <a:t>Istanbul</a:t>
            </a:fld>
            <a:endParaRPr lang="en-US" sz="1200" dirty="0">
              <a:solidFill>
                <a:srgbClr val="000000"/>
              </a:solidFill>
              <a:sym typeface="+mn-lt"/>
            </a:endParaRPr>
          </a:p>
        </p:txBody>
      </p:sp>
      <p:sp>
        <p:nvSpPr>
          <p:cNvPr id="79" name="Text Placeholder 12"/>
          <p:cNvSpPr>
            <a:spLocks noGrp="1"/>
          </p:cNvSpPr>
          <p:nvPr>
            <p:custDataLst>
              <p:tags r:id="rId17"/>
            </p:custDataLst>
          </p:nvPr>
        </p:nvSpPr>
        <p:spPr bwMode="gray">
          <a:xfrm flipV="1">
            <a:off x="6958013" y="4435475"/>
            <a:ext cx="182562" cy="557213"/>
          </a:xfrm>
          <a:prstGeom prst="rect">
            <a:avLst/>
          </a:prstGeom>
          <a:noFill/>
          <a:effec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Clr>
                <a:srgbClr val="177B57"/>
              </a:buClr>
              <a:buNone/>
            </a:pPr>
            <a:fld id="{D2ACA1DB-DFDB-41B3-B645-A3EBF435D22B}" type="datetime'''Mo''''''''''''''s''''''''''''''''''''c''ow'''">
              <a:rPr lang="en-US" altLang="en-US" sz="1200">
                <a:solidFill>
                  <a:srgbClr val="000000"/>
                </a:solidFill>
              </a:rPr>
              <a:pPr marL="0" lvl="1" indent="0" algn="r">
                <a:spcBef>
                  <a:spcPct val="0"/>
                </a:spcBef>
                <a:spcAft>
                  <a:spcPct val="0"/>
                </a:spcAft>
                <a:buClr>
                  <a:srgbClr val="177B57"/>
                </a:buClr>
                <a:buNone/>
              </a:pPr>
              <a:t>Moscow</a:t>
            </a:fld>
            <a:endParaRPr lang="en-US" sz="1200" dirty="0">
              <a:solidFill>
                <a:srgbClr val="000000"/>
              </a:solidFill>
              <a:sym typeface="+mn-lt"/>
            </a:endParaRPr>
          </a:p>
        </p:txBody>
      </p:sp>
      <p:sp>
        <p:nvSpPr>
          <p:cNvPr id="78" name="Text Placeholder 12"/>
          <p:cNvSpPr>
            <a:spLocks noGrp="1"/>
          </p:cNvSpPr>
          <p:nvPr>
            <p:custDataLst>
              <p:tags r:id="rId18"/>
            </p:custDataLst>
          </p:nvPr>
        </p:nvSpPr>
        <p:spPr bwMode="gray">
          <a:xfrm flipV="1">
            <a:off x="6586538" y="4435475"/>
            <a:ext cx="182562" cy="590550"/>
          </a:xfrm>
          <a:prstGeom prst="rect">
            <a:avLst/>
          </a:prstGeom>
          <a:noFill/>
          <a:effec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Clr>
                <a:srgbClr val="177B57"/>
              </a:buClr>
              <a:buNone/>
            </a:pPr>
            <a:fld id="{374646F0-3935-4B95-A7C4-92CE47FA5553}" type="datetime'''M''''''''o''''''''''n''t''r''''''''ea''''l'''''''''''''">
              <a:rPr lang="en-US" sz="1200" smtClean="0">
                <a:solidFill>
                  <a:srgbClr val="000000"/>
                </a:solidFill>
              </a:rPr>
              <a:pPr marL="0" lvl="1" indent="0" algn="r">
                <a:spcBef>
                  <a:spcPct val="0"/>
                </a:spcBef>
                <a:spcAft>
                  <a:spcPct val="0"/>
                </a:spcAft>
                <a:buClr>
                  <a:srgbClr val="177B57"/>
                </a:buClr>
                <a:buNone/>
              </a:pPr>
              <a:t>Montreal</a:t>
            </a:fld>
            <a:endParaRPr lang="en-US" sz="1200" dirty="0">
              <a:solidFill>
                <a:srgbClr val="000000"/>
              </a:solidFill>
              <a:sym typeface="+mn-lt"/>
            </a:endParaRPr>
          </a:p>
        </p:txBody>
      </p:sp>
      <p:sp>
        <p:nvSpPr>
          <p:cNvPr id="77" name="Text Placeholder 12"/>
          <p:cNvSpPr>
            <a:spLocks noGrp="1"/>
          </p:cNvSpPr>
          <p:nvPr>
            <p:custDataLst>
              <p:tags r:id="rId19"/>
            </p:custDataLst>
          </p:nvPr>
        </p:nvSpPr>
        <p:spPr bwMode="gray">
          <a:xfrm flipV="1">
            <a:off x="6215063" y="4435476"/>
            <a:ext cx="182562" cy="506413"/>
          </a:xfrm>
          <a:prstGeom prst="rect">
            <a:avLst/>
          </a:prstGeom>
          <a:noFill/>
          <a:effec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Clr>
                <a:srgbClr val="177B57"/>
              </a:buClr>
              <a:buNone/>
            </a:pPr>
            <a:fld id="{99B35506-75E3-4A18-855F-F0C572685381}" type="datetime'''''''''T''''''''''or''''''''o''nt''''o'''''">
              <a:rPr lang="en-US" altLang="en-US" sz="1200">
                <a:solidFill>
                  <a:srgbClr val="000000"/>
                </a:solidFill>
              </a:rPr>
              <a:pPr marL="0" lvl="1" indent="0" algn="r">
                <a:spcBef>
                  <a:spcPct val="0"/>
                </a:spcBef>
                <a:spcAft>
                  <a:spcPct val="0"/>
                </a:spcAft>
                <a:buClr>
                  <a:srgbClr val="177B57"/>
                </a:buClr>
                <a:buNone/>
              </a:pPr>
              <a:t>Toronto</a:t>
            </a:fld>
            <a:endParaRPr lang="en-US" sz="1200" dirty="0">
              <a:solidFill>
                <a:srgbClr val="000000"/>
              </a:solidFill>
              <a:sym typeface="+mn-lt"/>
            </a:endParaRPr>
          </a:p>
        </p:txBody>
      </p:sp>
      <p:sp>
        <p:nvSpPr>
          <p:cNvPr id="76" name="Text Placeholder 12"/>
          <p:cNvSpPr>
            <a:spLocks noGrp="1"/>
          </p:cNvSpPr>
          <p:nvPr>
            <p:custDataLst>
              <p:tags r:id="rId20"/>
            </p:custDataLst>
          </p:nvPr>
        </p:nvSpPr>
        <p:spPr bwMode="gray">
          <a:xfrm flipV="1">
            <a:off x="5838825" y="4435475"/>
            <a:ext cx="182562" cy="463550"/>
          </a:xfrm>
          <a:prstGeom prst="rect">
            <a:avLst/>
          </a:prstGeom>
          <a:noFill/>
          <a:effec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Clr>
                <a:srgbClr val="177B57"/>
              </a:buClr>
              <a:buNone/>
            </a:pPr>
            <a:fld id="{F781D13A-9ECE-4A7A-84DD-51032AEC52F9}" type="datetime'M''''''''ad''''''ri''''''''''''''''''d'''''''''''''''''''''">
              <a:rPr lang="en-US" altLang="en-US" sz="1200">
                <a:solidFill>
                  <a:srgbClr val="000000"/>
                </a:solidFill>
              </a:rPr>
              <a:pPr marL="0" lvl="1" indent="0" algn="r">
                <a:spcBef>
                  <a:spcPct val="0"/>
                </a:spcBef>
                <a:spcAft>
                  <a:spcPct val="0"/>
                </a:spcAft>
                <a:buClr>
                  <a:srgbClr val="177B57"/>
                </a:buClr>
                <a:buNone/>
              </a:pPr>
              <a:t>Madrid</a:t>
            </a:fld>
            <a:endParaRPr lang="en-US" sz="1200" dirty="0">
              <a:solidFill>
                <a:srgbClr val="000000"/>
              </a:solidFill>
              <a:sym typeface="+mn-lt"/>
            </a:endParaRPr>
          </a:p>
        </p:txBody>
      </p:sp>
      <p:sp>
        <p:nvSpPr>
          <p:cNvPr id="45" name="Text Placeholder 12"/>
          <p:cNvSpPr>
            <a:spLocks noGrp="1"/>
          </p:cNvSpPr>
          <p:nvPr>
            <p:custDataLst>
              <p:tags r:id="rId21"/>
            </p:custDataLst>
          </p:nvPr>
        </p:nvSpPr>
        <p:spPr bwMode="gray">
          <a:xfrm flipV="1">
            <a:off x="4719638" y="4435475"/>
            <a:ext cx="182562" cy="690563"/>
          </a:xfrm>
          <a:prstGeom prst="rect">
            <a:avLst/>
          </a:prstGeom>
          <a:noFill/>
          <a:effec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Clr>
                <a:srgbClr val="177B57"/>
              </a:buClr>
              <a:buNone/>
            </a:pPr>
            <a:fld id="{FC4B08DD-C138-4F2D-B394-0EA875BF681A}" type="datetime'''''''Ed''''''''''''''''''''''i''''n''bur''''''''g''''h'''''''">
              <a:rPr lang="en-US" altLang="en-US" sz="1200">
                <a:solidFill>
                  <a:srgbClr val="000000"/>
                </a:solidFill>
              </a:rPr>
              <a:pPr marL="0" lvl="1" indent="0" algn="r">
                <a:spcBef>
                  <a:spcPct val="0"/>
                </a:spcBef>
                <a:spcAft>
                  <a:spcPct val="0"/>
                </a:spcAft>
                <a:buClr>
                  <a:srgbClr val="177B57"/>
                </a:buClr>
                <a:buNone/>
              </a:pPr>
              <a:t>Edinburgh</a:t>
            </a:fld>
            <a:endParaRPr lang="en-US" sz="1200" dirty="0">
              <a:solidFill>
                <a:srgbClr val="000000"/>
              </a:solidFill>
              <a:sym typeface="+mn-lt"/>
            </a:endParaRPr>
          </a:p>
        </p:txBody>
      </p:sp>
      <p:sp>
        <p:nvSpPr>
          <p:cNvPr id="27"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smtClean="0">
                <a:solidFill>
                  <a:srgbClr val="000000"/>
                </a:solidFill>
                <a:cs typeface="Arial" pitchFamily="34" charset="0"/>
              </a:rPr>
              <a:t>1. </a:t>
            </a:r>
            <a:r>
              <a:rPr lang="en-AU" sz="800" dirty="0">
                <a:solidFill>
                  <a:srgbClr val="000000"/>
                </a:solidFill>
                <a:cs typeface="Arial" pitchFamily="34" charset="0"/>
              </a:rPr>
              <a:t>Local population only (i.e. excludes visitors</a:t>
            </a:r>
            <a:r>
              <a:rPr lang="en-AU" sz="800" dirty="0" smtClean="0">
                <a:solidFill>
                  <a:srgbClr val="000000"/>
                </a:solidFill>
                <a:cs typeface="Arial" pitchFamily="34" charset="0"/>
              </a:rPr>
              <a:t>). 2. Based on total number of assets </a:t>
            </a:r>
            <a:r>
              <a:rPr lang="en-US" altLang="en-US" sz="800" dirty="0">
                <a:solidFill>
                  <a:srgbClr val="000000"/>
                </a:solidFill>
                <a:sym typeface="+mn-lt"/>
              </a:rPr>
              <a:t>(</a:t>
            </a:r>
            <a:r>
              <a:rPr lang="en-AU" altLang="en-US" sz="800" dirty="0">
                <a:solidFill>
                  <a:srgbClr val="000000"/>
                </a:solidFill>
                <a:sym typeface="+mn-lt"/>
              </a:rPr>
              <a:t>museums, live music venues, theatres and art galleries) </a:t>
            </a:r>
            <a:endParaRPr lang="en-AU" sz="800" dirty="0">
              <a:solidFill>
                <a:srgbClr val="000000"/>
              </a:solidFill>
              <a:cs typeface="Arial" pitchFamily="34" charset="0"/>
            </a:endParaRPr>
          </a:p>
          <a:p>
            <a:pPr>
              <a:lnSpc>
                <a:spcPct val="90000"/>
              </a:lnSpc>
            </a:pPr>
            <a:r>
              <a:rPr lang="en-AU" sz="800" dirty="0">
                <a:solidFill>
                  <a:srgbClr val="000000"/>
                </a:solidFill>
                <a:cs typeface="Arial" pitchFamily="34" charset="0"/>
              </a:rPr>
              <a:t>Source: World Cities Culture Forum report (as at 2016</a:t>
            </a:r>
            <a:r>
              <a:rPr lang="en-AU" sz="800" dirty="0" smtClean="0">
                <a:solidFill>
                  <a:srgbClr val="000000"/>
                </a:solidFill>
                <a:cs typeface="Arial" pitchFamily="34" charset="0"/>
              </a:rPr>
              <a:t>); Demographia World Urban Areas, 2016</a:t>
            </a:r>
            <a:endParaRPr lang="en-AU" sz="800" dirty="0">
              <a:solidFill>
                <a:srgbClr val="000000"/>
              </a:solidFill>
              <a:cs typeface="Arial" pitchFamily="34" charset="0"/>
            </a:endParaRPr>
          </a:p>
        </p:txBody>
      </p:sp>
      <p:sp>
        <p:nvSpPr>
          <p:cNvPr id="51" name="TextBox 50"/>
          <p:cNvSpPr txBox="1"/>
          <p:nvPr/>
        </p:nvSpPr>
        <p:spPr>
          <a:xfrm>
            <a:off x="205740" y="5243182"/>
            <a:ext cx="1325880" cy="351035"/>
          </a:xfrm>
          <a:prstGeom prst="rect">
            <a:avLst/>
          </a:prstGeom>
          <a:noFill/>
        </p:spPr>
        <p:txBody>
          <a:bodyPr wrap="square" tIns="90000" bIns="90000" rtlCol="0" anchor="t">
            <a:spAutoFit/>
          </a:bodyPr>
          <a:lstStyle/>
          <a:p>
            <a:pPr algn="ctr"/>
            <a:r>
              <a:rPr lang="en-AU" sz="1100" dirty="0">
                <a:solidFill>
                  <a:srgbClr val="000000"/>
                </a:solidFill>
                <a:cs typeface="Arial" pitchFamily="34" charset="0"/>
              </a:rPr>
              <a:t>Total assets</a:t>
            </a:r>
            <a:endParaRPr lang="en-US" sz="1100" dirty="0">
              <a:solidFill>
                <a:srgbClr val="000000"/>
              </a:solidFill>
              <a:cs typeface="Arial" pitchFamily="34" charset="0"/>
            </a:endParaRPr>
          </a:p>
        </p:txBody>
      </p:sp>
      <p:sp>
        <p:nvSpPr>
          <p:cNvPr id="52" name="TextBox 51"/>
          <p:cNvSpPr txBox="1"/>
          <p:nvPr/>
        </p:nvSpPr>
        <p:spPr>
          <a:xfrm>
            <a:off x="358683" y="5577840"/>
            <a:ext cx="998991" cy="351035"/>
          </a:xfrm>
          <a:prstGeom prst="rect">
            <a:avLst/>
          </a:prstGeom>
          <a:noFill/>
        </p:spPr>
        <p:txBody>
          <a:bodyPr wrap="none" tIns="90000" bIns="90000" rtlCol="0" anchor="t">
            <a:spAutoFit/>
          </a:bodyPr>
          <a:lstStyle/>
          <a:p>
            <a:pPr algn="ctr"/>
            <a:r>
              <a:rPr lang="en-AU" sz="1100" dirty="0" smtClean="0">
                <a:solidFill>
                  <a:srgbClr val="000000"/>
                </a:solidFill>
                <a:cs typeface="Arial" pitchFamily="34" charset="0"/>
              </a:rPr>
              <a:t>Assets rank</a:t>
            </a:r>
            <a:r>
              <a:rPr lang="en-AU" sz="1100" baseline="30000" dirty="0" smtClean="0">
                <a:solidFill>
                  <a:srgbClr val="000000"/>
                </a:solidFill>
                <a:cs typeface="Arial" pitchFamily="34" charset="0"/>
              </a:rPr>
              <a:t>2</a:t>
            </a:r>
            <a:endParaRPr lang="en-US" sz="1100" baseline="30000" dirty="0">
              <a:solidFill>
                <a:srgbClr val="000000"/>
              </a:solidFill>
              <a:cs typeface="Arial" pitchFamily="34" charset="0"/>
            </a:endParaRPr>
          </a:p>
        </p:txBody>
      </p:sp>
      <p:graphicFrame>
        <p:nvGraphicFramePr>
          <p:cNvPr id="53" name="Table 52"/>
          <p:cNvGraphicFramePr>
            <a:graphicFrameLocks noGrp="1"/>
          </p:cNvGraphicFramePr>
          <p:nvPr>
            <p:extLst>
              <p:ext uri="{D42A27DB-BD31-4B8C-83A1-F6EECF244321}">
                <p14:modId xmlns:p14="http://schemas.microsoft.com/office/powerpoint/2010/main" val="3396500816"/>
              </p:ext>
            </p:extLst>
          </p:nvPr>
        </p:nvGraphicFramePr>
        <p:xfrm>
          <a:off x="1623059" y="5251217"/>
          <a:ext cx="6800850" cy="670560"/>
        </p:xfrm>
        <a:graphic>
          <a:graphicData uri="http://schemas.openxmlformats.org/drawingml/2006/table">
            <a:tbl>
              <a:tblPr/>
              <a:tblGrid>
                <a:gridCol w="377825"/>
                <a:gridCol w="377825"/>
                <a:gridCol w="377825"/>
                <a:gridCol w="377825"/>
                <a:gridCol w="377825"/>
                <a:gridCol w="377825"/>
                <a:gridCol w="377825"/>
                <a:gridCol w="377825"/>
                <a:gridCol w="377825"/>
                <a:gridCol w="377825"/>
                <a:gridCol w="377825"/>
                <a:gridCol w="377825"/>
                <a:gridCol w="377825"/>
                <a:gridCol w="377825"/>
                <a:gridCol w="377825"/>
                <a:gridCol w="377825"/>
                <a:gridCol w="377825"/>
                <a:gridCol w="377825"/>
              </a:tblGrid>
              <a:tr h="335280">
                <a:tc>
                  <a:txBody>
                    <a:bodyPr/>
                    <a:lstStyle/>
                    <a:p>
                      <a:pPr algn="ctr" fontAlgn="b"/>
                      <a:r>
                        <a:rPr lang="en-AU" sz="1000" b="0" i="0" u="none" strike="noStrike" dirty="0">
                          <a:solidFill>
                            <a:srgbClr val="000000"/>
                          </a:solidFill>
                          <a:effectLst/>
                          <a:latin typeface="Arial" panose="020B0604020202020204" pitchFamily="34" charset="0"/>
                          <a:cs typeface="Arial" panose="020B0604020202020204" pitchFamily="34" charset="0"/>
                        </a:rPr>
                        <a:t>544</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dirty="0">
                          <a:solidFill>
                            <a:srgbClr val="000000"/>
                          </a:solidFill>
                          <a:effectLst/>
                          <a:latin typeface="Arial" panose="020B0604020202020204" pitchFamily="34" charset="0"/>
                          <a:cs typeface="Arial" panose="020B0604020202020204" pitchFamily="34" charset="0"/>
                        </a:rPr>
                        <a:t>364</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a:solidFill>
                            <a:srgbClr val="000000"/>
                          </a:solidFill>
                          <a:effectLst/>
                          <a:latin typeface="Arial" panose="020B0604020202020204" pitchFamily="34" charset="0"/>
                          <a:cs typeface="Arial" panose="020B0604020202020204" pitchFamily="34" charset="0"/>
                        </a:rPr>
                        <a:t>504</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a:solidFill>
                            <a:srgbClr val="000000"/>
                          </a:solidFill>
                          <a:effectLst/>
                          <a:latin typeface="Arial" panose="020B0604020202020204" pitchFamily="34" charset="0"/>
                          <a:cs typeface="Arial" panose="020B0604020202020204" pitchFamily="34" charset="0"/>
                        </a:rPr>
                        <a:t>2247</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a:solidFill>
                            <a:srgbClr val="000000"/>
                          </a:solidFill>
                          <a:effectLst/>
                          <a:latin typeface="Arial" panose="020B0604020202020204" pitchFamily="34" charset="0"/>
                          <a:cs typeface="Arial" panose="020B0604020202020204" pitchFamily="34" charset="0"/>
                        </a:rPr>
                        <a:t>800</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a:solidFill>
                            <a:srgbClr val="000000"/>
                          </a:solidFill>
                          <a:effectLst/>
                          <a:latin typeface="Arial" panose="020B0604020202020204" pitchFamily="34" charset="0"/>
                          <a:cs typeface="Arial" panose="020B0604020202020204" pitchFamily="34" charset="0"/>
                        </a:rPr>
                        <a:t>798</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a:solidFill>
                            <a:srgbClr val="000000"/>
                          </a:solidFill>
                          <a:effectLst/>
                          <a:latin typeface="Arial" panose="020B0604020202020204" pitchFamily="34" charset="0"/>
                          <a:cs typeface="Arial" panose="020B0604020202020204" pitchFamily="34" charset="0"/>
                        </a:rPr>
                        <a:t>1629</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a:solidFill>
                            <a:srgbClr val="000000"/>
                          </a:solidFill>
                          <a:effectLst/>
                          <a:latin typeface="Arial" panose="020B0604020202020204" pitchFamily="34" charset="0"/>
                          <a:cs typeface="Arial" panose="020B0604020202020204" pitchFamily="34" charset="0"/>
                        </a:rPr>
                        <a:t>1633</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a:solidFill>
                            <a:srgbClr val="000000"/>
                          </a:solidFill>
                          <a:effectLst/>
                          <a:latin typeface="Arial" panose="020B0604020202020204" pitchFamily="34" charset="0"/>
                          <a:cs typeface="Arial" panose="020B0604020202020204" pitchFamily="34" charset="0"/>
                        </a:rPr>
                        <a:t>195</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a:solidFill>
                            <a:srgbClr val="000000"/>
                          </a:solidFill>
                          <a:effectLst/>
                          <a:latin typeface="Arial" panose="020B0604020202020204" pitchFamily="34" charset="0"/>
                          <a:cs typeface="Arial" panose="020B0604020202020204" pitchFamily="34" charset="0"/>
                        </a:rPr>
                        <a:t>1350</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a:solidFill>
                            <a:srgbClr val="000000"/>
                          </a:solidFill>
                          <a:effectLst/>
                          <a:latin typeface="Arial" panose="020B0604020202020204" pitchFamily="34" charset="0"/>
                          <a:cs typeface="Arial" panose="020B0604020202020204" pitchFamily="34" charset="0"/>
                        </a:rPr>
                        <a:t>1505</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a:solidFill>
                            <a:srgbClr val="000000"/>
                          </a:solidFill>
                          <a:effectLst/>
                          <a:latin typeface="Arial" panose="020B0604020202020204" pitchFamily="34" charset="0"/>
                          <a:cs typeface="Arial" panose="020B0604020202020204" pitchFamily="34" charset="0"/>
                        </a:rPr>
                        <a:t>562</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a:solidFill>
                            <a:srgbClr val="000000"/>
                          </a:solidFill>
                          <a:effectLst/>
                          <a:latin typeface="Arial" panose="020B0604020202020204" pitchFamily="34" charset="0"/>
                          <a:cs typeface="Arial" panose="020B0604020202020204" pitchFamily="34" charset="0"/>
                        </a:rPr>
                        <a:t>443</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a:solidFill>
                            <a:srgbClr val="000000"/>
                          </a:solidFill>
                          <a:effectLst/>
                          <a:latin typeface="Arial" panose="020B0604020202020204" pitchFamily="34" charset="0"/>
                          <a:cs typeface="Arial" panose="020B0604020202020204" pitchFamily="34" charset="0"/>
                        </a:rPr>
                        <a:t>232</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a:solidFill>
                            <a:srgbClr val="000000"/>
                          </a:solidFill>
                          <a:effectLst/>
                          <a:latin typeface="Arial" panose="020B0604020202020204" pitchFamily="34" charset="0"/>
                          <a:cs typeface="Arial" panose="020B0604020202020204" pitchFamily="34" charset="0"/>
                        </a:rPr>
                        <a:t>979</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a:solidFill>
                            <a:srgbClr val="000000"/>
                          </a:solidFill>
                          <a:effectLst/>
                          <a:latin typeface="Arial" panose="020B0604020202020204" pitchFamily="34" charset="0"/>
                          <a:cs typeface="Arial" panose="020B0604020202020204" pitchFamily="34" charset="0"/>
                        </a:rPr>
                        <a:t>560</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a:solidFill>
                            <a:srgbClr val="000000"/>
                          </a:solidFill>
                          <a:effectLst/>
                          <a:latin typeface="Arial" panose="020B0604020202020204" pitchFamily="34" charset="0"/>
                          <a:cs typeface="Arial" panose="020B0604020202020204" pitchFamily="34" charset="0"/>
                        </a:rPr>
                        <a:t>913</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dirty="0">
                          <a:solidFill>
                            <a:srgbClr val="000000"/>
                          </a:solidFill>
                          <a:effectLst/>
                          <a:latin typeface="Arial" panose="020B0604020202020204" pitchFamily="34" charset="0"/>
                          <a:cs typeface="Arial" panose="020B0604020202020204" pitchFamily="34" charset="0"/>
                        </a:rPr>
                        <a:t>98</a:t>
                      </a:r>
                    </a:p>
                  </a:txBody>
                  <a:tcPr marL="9525" marR="9525" marT="9525" marB="0" anchor="ctr">
                    <a:lnL>
                      <a:noFill/>
                    </a:lnL>
                    <a:lnR>
                      <a:noFill/>
                    </a:lnR>
                    <a:lnT>
                      <a:noFill/>
                    </a:lnT>
                    <a:lnB>
                      <a:noFill/>
                    </a:lnB>
                    <a:solidFill>
                      <a:srgbClr val="FFFFFF"/>
                    </a:solidFill>
                  </a:tcPr>
                </a:tc>
              </a:tr>
              <a:tr h="335280">
                <a:tc>
                  <a:txBody>
                    <a:bodyPr/>
                    <a:lstStyle/>
                    <a:p>
                      <a:pPr algn="ctr" fontAlgn="b"/>
                      <a:r>
                        <a:rPr lang="en-AU" sz="1000" b="0" i="0" u="none" strike="noStrike">
                          <a:solidFill>
                            <a:srgbClr val="000000"/>
                          </a:solidFill>
                          <a:effectLst/>
                          <a:latin typeface="Arial" panose="020B0604020202020204" pitchFamily="34" charset="0"/>
                          <a:cs typeface="Arial" panose="020B0604020202020204" pitchFamily="34" charset="0"/>
                        </a:rPr>
                        <a:t>12</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a:solidFill>
                            <a:srgbClr val="000000"/>
                          </a:solidFill>
                          <a:effectLst/>
                          <a:latin typeface="Arial" panose="020B0604020202020204" pitchFamily="34" charset="0"/>
                          <a:cs typeface="Arial" panose="020B0604020202020204" pitchFamily="34" charset="0"/>
                        </a:rPr>
                        <a:t>15</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dirty="0">
                          <a:solidFill>
                            <a:srgbClr val="000000"/>
                          </a:solidFill>
                          <a:effectLst/>
                          <a:latin typeface="Arial" panose="020B0604020202020204" pitchFamily="34" charset="0"/>
                          <a:cs typeface="Arial" panose="020B0604020202020204" pitchFamily="34" charset="0"/>
                        </a:rPr>
                        <a:t>13</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dirty="0">
                          <a:solidFill>
                            <a:srgbClr val="000000"/>
                          </a:solidFill>
                          <a:effectLst/>
                          <a:latin typeface="Arial" panose="020B0604020202020204" pitchFamily="34" charset="0"/>
                          <a:cs typeface="Arial" panose="020B0604020202020204" pitchFamily="34" charset="0"/>
                        </a:rPr>
                        <a:t>1</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dirty="0">
                          <a:solidFill>
                            <a:srgbClr val="000000"/>
                          </a:solidFill>
                          <a:effectLst/>
                          <a:latin typeface="Arial" panose="020B0604020202020204" pitchFamily="34" charset="0"/>
                          <a:cs typeface="Arial" panose="020B0604020202020204" pitchFamily="34" charset="0"/>
                        </a:rPr>
                        <a:t>8</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dirty="0">
                          <a:solidFill>
                            <a:srgbClr val="000000"/>
                          </a:solidFill>
                          <a:effectLst/>
                          <a:latin typeface="Arial" panose="020B0604020202020204" pitchFamily="34" charset="0"/>
                          <a:cs typeface="Arial" panose="020B0604020202020204" pitchFamily="34" charset="0"/>
                        </a:rPr>
                        <a:t>9</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dirty="0">
                          <a:solidFill>
                            <a:srgbClr val="000000"/>
                          </a:solidFill>
                          <a:effectLst/>
                          <a:latin typeface="Arial" panose="020B0604020202020204" pitchFamily="34" charset="0"/>
                          <a:cs typeface="Arial" panose="020B0604020202020204" pitchFamily="34" charset="0"/>
                        </a:rPr>
                        <a:t>3</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dirty="0">
                          <a:solidFill>
                            <a:srgbClr val="000000"/>
                          </a:solidFill>
                          <a:effectLst/>
                          <a:latin typeface="Arial" panose="020B0604020202020204" pitchFamily="34" charset="0"/>
                          <a:cs typeface="Arial" panose="020B0604020202020204" pitchFamily="34" charset="0"/>
                        </a:rPr>
                        <a:t>2</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dirty="0">
                          <a:solidFill>
                            <a:srgbClr val="000000"/>
                          </a:solidFill>
                          <a:effectLst/>
                          <a:latin typeface="Arial" panose="020B0604020202020204" pitchFamily="34" charset="0"/>
                          <a:cs typeface="Arial" panose="020B0604020202020204" pitchFamily="34" charset="0"/>
                        </a:rPr>
                        <a:t>17</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dirty="0">
                          <a:solidFill>
                            <a:srgbClr val="000000"/>
                          </a:solidFill>
                          <a:effectLst/>
                          <a:latin typeface="Arial" panose="020B0604020202020204" pitchFamily="34" charset="0"/>
                          <a:cs typeface="Arial" panose="020B0604020202020204" pitchFamily="34" charset="0"/>
                        </a:rPr>
                        <a:t>10</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dirty="0">
                          <a:solidFill>
                            <a:srgbClr val="000000"/>
                          </a:solidFill>
                          <a:effectLst/>
                          <a:latin typeface="Arial" panose="020B0604020202020204" pitchFamily="34" charset="0"/>
                          <a:cs typeface="Arial" panose="020B0604020202020204" pitchFamily="34" charset="0"/>
                        </a:rPr>
                        <a:t>14</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dirty="0">
                          <a:solidFill>
                            <a:srgbClr val="000000"/>
                          </a:solidFill>
                          <a:effectLst/>
                          <a:latin typeface="Arial" panose="020B0604020202020204" pitchFamily="34" charset="0"/>
                          <a:cs typeface="Arial" panose="020B0604020202020204" pitchFamily="34" charset="0"/>
                        </a:rPr>
                        <a:t>16</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dirty="0">
                          <a:solidFill>
                            <a:srgbClr val="000000"/>
                          </a:solidFill>
                          <a:effectLst/>
                          <a:latin typeface="Arial" panose="020B0604020202020204" pitchFamily="34" charset="0"/>
                          <a:cs typeface="Arial" panose="020B0604020202020204" pitchFamily="34" charset="0"/>
                        </a:rPr>
                        <a:t>6</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dirty="0">
                          <a:solidFill>
                            <a:srgbClr val="000000"/>
                          </a:solidFill>
                          <a:effectLst/>
                          <a:latin typeface="Arial" panose="020B0604020202020204" pitchFamily="34" charset="0"/>
                          <a:cs typeface="Arial" panose="020B0604020202020204" pitchFamily="34" charset="0"/>
                        </a:rPr>
                        <a:t>11</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dirty="0">
                          <a:solidFill>
                            <a:srgbClr val="000000"/>
                          </a:solidFill>
                          <a:effectLst/>
                          <a:latin typeface="Arial" panose="020B0604020202020204" pitchFamily="34" charset="0"/>
                          <a:cs typeface="Arial" panose="020B0604020202020204" pitchFamily="34" charset="0"/>
                        </a:rPr>
                        <a:t>7</a:t>
                      </a:r>
                    </a:p>
                  </a:txBody>
                  <a:tcPr marL="9525" marR="9525" marT="9525" marB="0" anchor="ctr">
                    <a:lnL>
                      <a:noFill/>
                    </a:lnL>
                    <a:lnR>
                      <a:noFill/>
                    </a:lnR>
                    <a:lnT>
                      <a:noFill/>
                    </a:lnT>
                    <a:lnB>
                      <a:noFill/>
                    </a:lnB>
                    <a:solidFill>
                      <a:srgbClr val="FFFFFF"/>
                    </a:solidFill>
                  </a:tcPr>
                </a:tc>
                <a:tc>
                  <a:txBody>
                    <a:bodyPr/>
                    <a:lstStyle/>
                    <a:p>
                      <a:pPr algn="ctr" fontAlgn="b"/>
                      <a:r>
                        <a:rPr lang="en-AU" sz="1000" b="0" i="0" u="none" strike="noStrike" dirty="0">
                          <a:solidFill>
                            <a:srgbClr val="000000"/>
                          </a:solidFill>
                          <a:effectLst/>
                          <a:latin typeface="Arial" panose="020B0604020202020204" pitchFamily="34" charset="0"/>
                          <a:cs typeface="Arial" panose="020B0604020202020204" pitchFamily="34" charset="0"/>
                        </a:rPr>
                        <a:t>18</a:t>
                      </a:r>
                    </a:p>
                  </a:txBody>
                  <a:tcPr marL="9525" marR="9525" marT="9525" marB="0" anchor="ctr">
                    <a:lnL>
                      <a:noFill/>
                    </a:lnL>
                    <a:lnR>
                      <a:noFill/>
                    </a:lnR>
                    <a:lnT>
                      <a:noFill/>
                    </a:lnT>
                    <a:lnB>
                      <a:noFill/>
                    </a:lnB>
                    <a:solidFill>
                      <a:srgbClr val="FFFFFF"/>
                    </a:solidFill>
                  </a:tcPr>
                </a:tc>
              </a:tr>
            </a:tbl>
          </a:graphicData>
        </a:graphic>
      </p:graphicFrame>
      <p:sp>
        <p:nvSpPr>
          <p:cNvPr id="66" name="Callout"/>
          <p:cNvSpPr>
            <a:spLocks noChangeArrowheads="1"/>
          </p:cNvSpPr>
          <p:nvPr/>
        </p:nvSpPr>
        <p:spPr bwMode="gray">
          <a:xfrm>
            <a:off x="4135755" y="2110740"/>
            <a:ext cx="2002155" cy="563563"/>
          </a:xfrm>
          <a:prstGeom prst="rect">
            <a:avLst/>
          </a:prstGeom>
          <a:solidFill>
            <a:schemeClr val="accent1"/>
          </a:solidFill>
          <a:ln w="9525" algn="ctr">
            <a:solidFill>
              <a:schemeClr val="bg2"/>
            </a:solidFill>
            <a:miter lim="800000"/>
            <a:headEnd/>
            <a:tailEnd/>
          </a:ln>
        </p:spPr>
        <p:txBody>
          <a:bodyPr tIns="91440" bIns="91440" anchor="ctr"/>
          <a:lstStyle/>
          <a:p>
            <a:pPr algn="ctr"/>
            <a:r>
              <a:rPr lang="en-AU" sz="1200" dirty="0" smtClean="0">
                <a:solidFill>
                  <a:srgbClr val="000000"/>
                </a:solidFill>
                <a:latin typeface="Arial" pitchFamily="34" charset="0"/>
                <a:cs typeface="Arial" pitchFamily="34" charset="0"/>
              </a:rPr>
              <a:t>Melbourne has 800 venues, equivalent to 5th highest per capita</a:t>
            </a:r>
          </a:p>
        </p:txBody>
      </p:sp>
      <p:cxnSp>
        <p:nvCxnSpPr>
          <p:cNvPr id="67" name="AutoShape 3"/>
          <p:cNvCxnSpPr>
            <a:cxnSpLocks noChangeShapeType="1"/>
            <a:stCxn id="66" idx="1"/>
          </p:cNvCxnSpPr>
          <p:nvPr/>
        </p:nvCxnSpPr>
        <p:spPr bwMode="gray">
          <a:xfrm flipH="1">
            <a:off x="3543300" y="2392522"/>
            <a:ext cx="592455" cy="179228"/>
          </a:xfrm>
          <a:prstGeom prst="straightConnector1">
            <a:avLst/>
          </a:prstGeom>
          <a:noFill/>
          <a:ln w="9525">
            <a:solidFill>
              <a:schemeClr val="bg2"/>
            </a:solidFill>
            <a:round/>
            <a:headEnd/>
            <a:tailEnd/>
          </a:ln>
        </p:spPr>
      </p:cxnSp>
      <p:sp>
        <p:nvSpPr>
          <p:cNvPr id="70" name="Rectangle 69"/>
          <p:cNvSpPr/>
          <p:nvPr/>
        </p:nvSpPr>
        <p:spPr>
          <a:xfrm>
            <a:off x="3133838" y="2128322"/>
            <a:ext cx="365077" cy="3748950"/>
          </a:xfrm>
          <a:prstGeom prst="rect">
            <a:avLst/>
          </a:prstGeom>
          <a:noFill/>
          <a:ln w="9525">
            <a:solidFill>
              <a:srgbClr val="DC6E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40" name="NumberBall"/>
          <p:cNvSpPr>
            <a:spLocks noChangeArrowheads="1"/>
          </p:cNvSpPr>
          <p:nvPr/>
        </p:nvSpPr>
        <p:spPr bwMode="gray">
          <a:xfrm>
            <a:off x="51881" y="77861"/>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a:latin typeface="Arial" pitchFamily="34" charset="0"/>
                <a:cs typeface="Arial" pitchFamily="34" charset="0"/>
              </a:rPr>
              <a:t>C</a:t>
            </a:r>
          </a:p>
        </p:txBody>
      </p:sp>
      <p:sp>
        <p:nvSpPr>
          <p:cNvPr id="41" name="stamp"/>
          <p:cNvSpPr>
            <a:spLocks noChangeArrowheads="1"/>
          </p:cNvSpPr>
          <p:nvPr/>
        </p:nvSpPr>
        <p:spPr bwMode="auto">
          <a:xfrm>
            <a:off x="457200" y="71974"/>
            <a:ext cx="3459730" cy="184666"/>
          </a:xfrm>
          <a:prstGeom prst="rect">
            <a:avLst/>
          </a:prstGeom>
          <a:noFill/>
          <a:ln w="9525" algn="ctr">
            <a:noFill/>
            <a:miter lim="800000"/>
            <a:headEnd type="none" w="lg" len="lg"/>
            <a:tailEnd type="none" w="lg" len="lg"/>
          </a:ln>
        </p:spPr>
        <p:txBody>
          <a:bodyPr wrap="none" lIns="0" tIns="0" rIns="0" bIns="0" anchor="ctr">
            <a:spAutoFit/>
          </a:bodyPr>
          <a:lstStyle/>
          <a:p>
            <a:pPr algn="r"/>
            <a:r>
              <a:rPr lang="en-AU" sz="1200" dirty="0" smtClean="0">
                <a:solidFill>
                  <a:schemeClr val="bg2"/>
                </a:solidFill>
                <a:latin typeface="Arial" pitchFamily="34" charset="0"/>
                <a:cs typeface="Arial" pitchFamily="34" charset="0"/>
              </a:rPr>
              <a:t>City offers quality cultural and creative experiences</a:t>
            </a:r>
          </a:p>
        </p:txBody>
      </p:sp>
      <p:sp>
        <p:nvSpPr>
          <p:cNvPr id="42" name="TextBox 41"/>
          <p:cNvSpPr txBox="1"/>
          <p:nvPr/>
        </p:nvSpPr>
        <p:spPr>
          <a:xfrm>
            <a:off x="4063206" y="4599"/>
            <a:ext cx="2159794"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43" name="Rectangle 42"/>
          <p:cNvSpPr/>
          <p:nvPr/>
        </p:nvSpPr>
        <p:spPr>
          <a:xfrm>
            <a:off x="4531747" y="6764500"/>
            <a:ext cx="1084828"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25412079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ColumnHeader"/>
          <p:cNvSpPr>
            <a:spLocks noChangeArrowheads="1"/>
          </p:cNvSpPr>
          <p:nvPr/>
        </p:nvSpPr>
        <p:spPr bwMode="gray">
          <a:xfrm>
            <a:off x="484664" y="3911600"/>
            <a:ext cx="4183856" cy="369332"/>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wrap="square" tIns="91440" bIns="91440" anchor="b">
            <a:spAutoFit/>
          </a:bodyPr>
          <a:lstStyle/>
          <a:p>
            <a:pPr algn="ctr"/>
            <a:r>
              <a:rPr lang="en-AU" sz="1200" b="1" dirty="0">
                <a:solidFill>
                  <a:srgbClr val="000000"/>
                </a:solidFill>
                <a:cs typeface="Arial" pitchFamily="34" charset="0"/>
              </a:rPr>
              <a:t>… and </a:t>
            </a:r>
            <a:r>
              <a:rPr lang="en-AU" sz="1200" b="1" dirty="0" smtClean="0">
                <a:solidFill>
                  <a:srgbClr val="000000"/>
                </a:solidFill>
                <a:cs typeface="Arial" pitchFamily="34" charset="0"/>
              </a:rPr>
              <a:t>relatively few theatres</a:t>
            </a:r>
            <a:endParaRPr lang="en-AU" sz="1200" b="1" dirty="0">
              <a:solidFill>
                <a:srgbClr val="000000"/>
              </a:solidFill>
              <a:cs typeface="Arial" pitchFamily="34" charset="0"/>
            </a:endParaRPr>
          </a:p>
        </p:txBody>
      </p:sp>
      <p:sp>
        <p:nvSpPr>
          <p:cNvPr id="2" name="Title 1"/>
          <p:cNvSpPr>
            <a:spLocks noGrp="1"/>
          </p:cNvSpPr>
          <p:nvPr>
            <p:ph type="title"/>
          </p:nvPr>
        </p:nvSpPr>
        <p:spPr>
          <a:xfrm>
            <a:off x="457200" y="162000"/>
            <a:ext cx="8992800" cy="831600"/>
          </a:xfrm>
        </p:spPr>
        <p:txBody>
          <a:bodyPr/>
          <a:lstStyle/>
          <a:p>
            <a:r>
              <a:rPr lang="en-AU" dirty="0" smtClean="0"/>
              <a:t>... driven by having the most live music venues</a:t>
            </a:r>
            <a:endParaRPr lang="en-AU" dirty="0"/>
          </a:p>
        </p:txBody>
      </p:sp>
      <p:graphicFrame>
        <p:nvGraphicFramePr>
          <p:cNvPr id="4" name="Object 3"/>
          <p:cNvGraphicFramePr>
            <a:graphicFrameLocks noChangeAspect="1"/>
          </p:cNvGraphicFramePr>
          <p:nvPr>
            <p:custDataLst>
              <p:tags r:id="rId2"/>
            </p:custDataLst>
            <p:extLst>
              <p:ext uri="{D42A27DB-BD31-4B8C-83A1-F6EECF244321}">
                <p14:modId xmlns:p14="http://schemas.microsoft.com/office/powerpoint/2010/main" val="795665940"/>
              </p:ext>
            </p:extLst>
          </p:nvPr>
        </p:nvGraphicFramePr>
        <p:xfrm>
          <a:off x="381000" y="2095500"/>
          <a:ext cx="4333770" cy="1419315"/>
        </p:xfrm>
        <a:graphic>
          <a:graphicData uri="http://schemas.openxmlformats.org/presentationml/2006/ole">
            <mc:AlternateContent xmlns:mc="http://schemas.openxmlformats.org/markup-compatibility/2006">
              <mc:Choice xmlns:v="urn:schemas-microsoft-com:vml" Requires="v">
                <p:oleObj spid="_x0000_s1194884" name="Chart" r:id="rId81" imgW="4333770" imgH="1419315" progId="MSGraph.Chart.8">
                  <p:embed followColorScheme="full"/>
                </p:oleObj>
              </mc:Choice>
              <mc:Fallback>
                <p:oleObj name="Chart" r:id="rId81" imgW="4333770" imgH="1419315" progId="MSGraph.Chart.8">
                  <p:embed followColorScheme="full"/>
                  <p:pic>
                    <p:nvPicPr>
                      <p:cNvPr id="0" name="Picture 588"/>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381000" y="2095500"/>
                        <a:ext cx="4333770" cy="1419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Placeholder 12"/>
          <p:cNvSpPr>
            <a:spLocks noGrp="1"/>
          </p:cNvSpPr>
          <p:nvPr>
            <p:custDataLst>
              <p:tags r:id="rId3"/>
            </p:custDataLst>
          </p:nvPr>
        </p:nvSpPr>
        <p:spPr bwMode="gray">
          <a:xfrm>
            <a:off x="492125" y="2020888"/>
            <a:ext cx="2370137" cy="152400"/>
          </a:xfrm>
          <a:prstGeom prst="rect">
            <a:avLst/>
          </a:prstGeom>
          <a:noFill/>
          <a:effectLst/>
        </p:spPr>
        <p:txBody>
          <a:bodyPr vert="horz" wrap="none" lIns="0" tIns="0" rIns="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None/>
            </a:pPr>
            <a:r>
              <a:rPr lang="en-US" altLang="en-US" sz="1000" dirty="0" smtClean="0">
                <a:solidFill>
                  <a:srgbClr val="000000"/>
                </a:solidFill>
                <a:sym typeface="+mn-lt"/>
              </a:rPr>
              <a:t>Number of museums per million residents </a:t>
            </a:r>
          </a:p>
        </p:txBody>
      </p:sp>
      <p:sp>
        <p:nvSpPr>
          <p:cNvPr id="119" name="Text Placeholder 12"/>
          <p:cNvSpPr>
            <a:spLocks noGrp="1"/>
          </p:cNvSpPr>
          <p:nvPr>
            <p:custDataLst>
              <p:tags r:id="rId4"/>
            </p:custDataLst>
          </p:nvPr>
        </p:nvSpPr>
        <p:spPr bwMode="gray">
          <a:xfrm flipV="1">
            <a:off x="4449762" y="3387725"/>
            <a:ext cx="122238" cy="277813"/>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6E9878CF-73F1-41F1-8D15-7C4FCC928968}" type="datetime'''''T''''o''''k''''''''''''''''''''y''''o'''''''">
              <a:rPr lang="en-AU" altLang="en-US" sz="800">
                <a:sym typeface="+mn-lt"/>
              </a:rPr>
              <a:pPr marL="0" lvl="1" indent="0" algn="r">
                <a:spcBef>
                  <a:spcPct val="0"/>
                </a:spcBef>
                <a:spcAft>
                  <a:spcPct val="0"/>
                </a:spcAft>
                <a:buNone/>
              </a:pPr>
              <a:t>Tokyo</a:t>
            </a:fld>
            <a:endParaRPr lang="en-AU" sz="800" dirty="0">
              <a:sym typeface="+mn-lt"/>
            </a:endParaRPr>
          </a:p>
        </p:txBody>
      </p:sp>
      <p:sp>
        <p:nvSpPr>
          <p:cNvPr id="118" name="Text Placeholder 12"/>
          <p:cNvSpPr>
            <a:spLocks noGrp="1"/>
          </p:cNvSpPr>
          <p:nvPr>
            <p:custDataLst>
              <p:tags r:id="rId5"/>
            </p:custDataLst>
          </p:nvPr>
        </p:nvSpPr>
        <p:spPr bwMode="gray">
          <a:xfrm flipV="1">
            <a:off x="4235450" y="3387725"/>
            <a:ext cx="122238" cy="35877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7705E010-48BD-498D-AE11-77A40A324F7F}" type="datetime'Is''''''''''''''t''''''''an''''b''''''''u''l'''''''''''''''">
              <a:rPr lang="en-AU" altLang="en-US" sz="800">
                <a:sym typeface="+mn-lt"/>
              </a:rPr>
              <a:pPr marL="0" lvl="1" indent="0" algn="r">
                <a:spcBef>
                  <a:spcPct val="0"/>
                </a:spcBef>
                <a:spcAft>
                  <a:spcPct val="0"/>
                </a:spcAft>
                <a:buNone/>
              </a:pPr>
              <a:t>Istanbul</a:t>
            </a:fld>
            <a:endParaRPr lang="en-AU" sz="800" dirty="0">
              <a:sym typeface="+mn-lt"/>
            </a:endParaRPr>
          </a:p>
        </p:txBody>
      </p:sp>
      <p:sp>
        <p:nvSpPr>
          <p:cNvPr id="117" name="Text Placeholder 12"/>
          <p:cNvSpPr>
            <a:spLocks noGrp="1"/>
          </p:cNvSpPr>
          <p:nvPr>
            <p:custDataLst>
              <p:tags r:id="rId6"/>
            </p:custDataLst>
          </p:nvPr>
        </p:nvSpPr>
        <p:spPr bwMode="gray">
          <a:xfrm flipV="1">
            <a:off x="4021137" y="3387725"/>
            <a:ext cx="122238" cy="2667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614BACF0-D32F-4108-8151-A6028397EF71}" type="datetime'''D''''''''ub''''''''a''i'''''''''''''''''''''''''''''''">
              <a:rPr lang="en-AU" altLang="en-US" sz="800">
                <a:sym typeface="+mn-lt"/>
              </a:rPr>
              <a:pPr marL="0" lvl="1" indent="0" algn="r">
                <a:spcBef>
                  <a:spcPct val="0"/>
                </a:spcBef>
                <a:spcAft>
                  <a:spcPct val="0"/>
                </a:spcAft>
                <a:buNone/>
              </a:pPr>
              <a:t>Dubai</a:t>
            </a:fld>
            <a:endParaRPr lang="en-AU" sz="800" dirty="0">
              <a:sym typeface="+mn-lt"/>
            </a:endParaRPr>
          </a:p>
        </p:txBody>
      </p:sp>
      <p:sp>
        <p:nvSpPr>
          <p:cNvPr id="116" name="Text Placeholder 12"/>
          <p:cNvSpPr>
            <a:spLocks noGrp="1"/>
          </p:cNvSpPr>
          <p:nvPr>
            <p:custDataLst>
              <p:tags r:id="rId7"/>
            </p:custDataLst>
          </p:nvPr>
        </p:nvSpPr>
        <p:spPr bwMode="gray">
          <a:xfrm flipV="1">
            <a:off x="3806825" y="3387725"/>
            <a:ext cx="122238" cy="261938"/>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344FE1C3-29DE-419E-BE68-0C4C991B4CB4}" type="datetime'S''''''''''''''''''e''''''''o''''''''u''''''''l'''''''''''''''">
              <a:rPr lang="en-AU" altLang="en-US" sz="800">
                <a:sym typeface="+mn-lt"/>
              </a:rPr>
              <a:pPr marL="0" lvl="1" indent="0" algn="r">
                <a:spcBef>
                  <a:spcPct val="0"/>
                </a:spcBef>
                <a:spcAft>
                  <a:spcPct val="0"/>
                </a:spcAft>
                <a:buNone/>
              </a:pPr>
              <a:t>Seoul</a:t>
            </a:fld>
            <a:endParaRPr lang="en-AU" sz="800" dirty="0">
              <a:sym typeface="+mn-lt"/>
            </a:endParaRPr>
          </a:p>
        </p:txBody>
      </p:sp>
      <p:sp>
        <p:nvSpPr>
          <p:cNvPr id="114" name="Text Placeholder 12"/>
          <p:cNvSpPr>
            <a:spLocks noGrp="1"/>
          </p:cNvSpPr>
          <p:nvPr>
            <p:custDataLst>
              <p:tags r:id="rId8"/>
            </p:custDataLst>
          </p:nvPr>
        </p:nvSpPr>
        <p:spPr bwMode="gray">
          <a:xfrm flipV="1">
            <a:off x="3592512" y="3387725"/>
            <a:ext cx="122238" cy="3111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FB0748CE-9E87-48A4-8EEE-C3AFFEDAA906}" type="datetime'Ma''''''''''''''''''d''''''''''''''r''''''''''''i''d'''''''">
              <a:rPr lang="en-AU" altLang="en-US" sz="800">
                <a:sym typeface="+mn-lt"/>
              </a:rPr>
              <a:pPr marL="0" lvl="1" indent="0" algn="r">
                <a:spcBef>
                  <a:spcPct val="0"/>
                </a:spcBef>
                <a:spcAft>
                  <a:spcPct val="0"/>
                </a:spcAft>
                <a:buNone/>
              </a:pPr>
              <a:t>Madrid</a:t>
            </a:fld>
            <a:endParaRPr lang="en-AU" sz="800" dirty="0">
              <a:sym typeface="+mn-lt"/>
            </a:endParaRPr>
          </a:p>
        </p:txBody>
      </p:sp>
      <p:sp>
        <p:nvSpPr>
          <p:cNvPr id="113" name="Text Placeholder 12"/>
          <p:cNvSpPr>
            <a:spLocks noGrp="1"/>
          </p:cNvSpPr>
          <p:nvPr>
            <p:custDataLst>
              <p:tags r:id="rId9"/>
            </p:custDataLst>
          </p:nvPr>
        </p:nvSpPr>
        <p:spPr bwMode="gray">
          <a:xfrm flipV="1">
            <a:off x="3373437" y="3387725"/>
            <a:ext cx="122238" cy="35242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01E2CD0F-7C2B-4781-8457-5374314FDA2D}" type="datetime'T''''''''o''''''ro''''''''''nt''o'''''''''''">
              <a:rPr lang="en-AU" altLang="en-US" sz="800">
                <a:sym typeface="+mn-lt"/>
              </a:rPr>
              <a:pPr marL="0" lvl="1" indent="0" algn="r">
                <a:spcBef>
                  <a:spcPct val="0"/>
                </a:spcBef>
                <a:spcAft>
                  <a:spcPct val="0"/>
                </a:spcAft>
                <a:buNone/>
              </a:pPr>
              <a:t>Toronto</a:t>
            </a:fld>
            <a:endParaRPr lang="en-AU" sz="800" dirty="0">
              <a:sym typeface="+mn-lt"/>
            </a:endParaRPr>
          </a:p>
        </p:txBody>
      </p:sp>
      <p:sp>
        <p:nvSpPr>
          <p:cNvPr id="112" name="Text Placeholder 12"/>
          <p:cNvSpPr>
            <a:spLocks noGrp="1"/>
          </p:cNvSpPr>
          <p:nvPr>
            <p:custDataLst>
              <p:tags r:id="rId10"/>
            </p:custDataLst>
          </p:nvPr>
        </p:nvSpPr>
        <p:spPr bwMode="gray">
          <a:xfrm flipV="1">
            <a:off x="3159125" y="3387725"/>
            <a:ext cx="122238" cy="4826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3E5772D4-C966-428A-9087-ED7F9E04979F}" type="datetime'''''''''M''''''''el''b''''o''ur''''''''''''''n''''''e'">
              <a:rPr lang="en-AU" altLang="en-US" sz="800">
                <a:sym typeface="+mn-lt"/>
              </a:rPr>
              <a:pPr marL="0" lvl="1" indent="0" algn="r">
                <a:spcBef>
                  <a:spcPct val="0"/>
                </a:spcBef>
                <a:spcAft>
                  <a:spcPct val="0"/>
                </a:spcAft>
                <a:buNone/>
              </a:pPr>
              <a:t>Melbourne</a:t>
            </a:fld>
            <a:endParaRPr lang="en-AU" sz="800" dirty="0">
              <a:sym typeface="+mn-lt"/>
            </a:endParaRPr>
          </a:p>
        </p:txBody>
      </p:sp>
      <p:sp>
        <p:nvSpPr>
          <p:cNvPr id="111" name="Text Placeholder 12"/>
          <p:cNvSpPr>
            <a:spLocks noGrp="1"/>
          </p:cNvSpPr>
          <p:nvPr>
            <p:custDataLst>
              <p:tags r:id="rId11"/>
            </p:custDataLst>
          </p:nvPr>
        </p:nvSpPr>
        <p:spPr bwMode="gray">
          <a:xfrm flipV="1">
            <a:off x="2944812" y="3387725"/>
            <a:ext cx="122238" cy="563563"/>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D3F6416F-11B5-4FBE-A475-45D150F838E7}" type="datetime'''''''L''''''''''o''s ''''''''''Ange''''''''''''''l''''es'''">
              <a:rPr lang="en-AU" altLang="en-US" sz="800"/>
              <a:pPr marL="0" lvl="1" indent="0" algn="r">
                <a:spcBef>
                  <a:spcPct val="0"/>
                </a:spcBef>
                <a:spcAft>
                  <a:spcPct val="0"/>
                </a:spcAft>
                <a:buNone/>
              </a:pPr>
              <a:t>Los Angeles</a:t>
            </a:fld>
            <a:endParaRPr lang="en-AU" sz="800" dirty="0">
              <a:sym typeface="+mn-lt"/>
            </a:endParaRPr>
          </a:p>
        </p:txBody>
      </p:sp>
      <p:sp>
        <p:nvSpPr>
          <p:cNvPr id="110" name="Text Placeholder 12"/>
          <p:cNvSpPr>
            <a:spLocks noGrp="1"/>
          </p:cNvSpPr>
          <p:nvPr>
            <p:custDataLst>
              <p:tags r:id="rId12"/>
            </p:custDataLst>
          </p:nvPr>
        </p:nvSpPr>
        <p:spPr bwMode="gray">
          <a:xfrm flipV="1">
            <a:off x="2730500" y="3387725"/>
            <a:ext cx="122238" cy="44132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0629A8EB-ADF8-43E1-BE65-85CB71F2141C}" type="datetime'''''''''N''e''''''''w'''''''' ''''''''''''''''''''''Yo''rk'">
              <a:rPr lang="en-AU" altLang="en-US" sz="800"/>
              <a:pPr marL="0" lvl="1" indent="0" algn="r">
                <a:spcBef>
                  <a:spcPct val="0"/>
                </a:spcBef>
                <a:spcAft>
                  <a:spcPct val="0"/>
                </a:spcAft>
                <a:buNone/>
              </a:pPr>
              <a:t>New York</a:t>
            </a:fld>
            <a:endParaRPr lang="en-AU" sz="800" dirty="0">
              <a:sym typeface="+mn-lt"/>
            </a:endParaRPr>
          </a:p>
        </p:txBody>
      </p:sp>
      <p:sp>
        <p:nvSpPr>
          <p:cNvPr id="109" name="Text Placeholder 12"/>
          <p:cNvSpPr>
            <a:spLocks noGrp="1"/>
          </p:cNvSpPr>
          <p:nvPr>
            <p:custDataLst>
              <p:tags r:id="rId13"/>
            </p:custDataLst>
          </p:nvPr>
        </p:nvSpPr>
        <p:spPr bwMode="gray">
          <a:xfrm flipV="1">
            <a:off x="2516187" y="3387725"/>
            <a:ext cx="122238" cy="39687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B0DF6271-A45B-450A-AF38-818F86B25199}" type="datetime'''''Mo''n''''''''t''''''re''a''''l'''''''''''''''''">
              <a:rPr lang="en-AU" altLang="en-US" sz="800">
                <a:sym typeface="+mn-lt"/>
              </a:rPr>
              <a:pPr marL="0" lvl="1" indent="0" algn="r">
                <a:spcBef>
                  <a:spcPct val="0"/>
                </a:spcBef>
                <a:spcAft>
                  <a:spcPct val="0"/>
                </a:spcAft>
                <a:buNone/>
              </a:pPr>
              <a:t>Montreal</a:t>
            </a:fld>
            <a:endParaRPr lang="en-AU" sz="800" dirty="0">
              <a:sym typeface="+mn-lt"/>
            </a:endParaRPr>
          </a:p>
        </p:txBody>
      </p:sp>
      <p:sp>
        <p:nvSpPr>
          <p:cNvPr id="108" name="Text Placeholder 12"/>
          <p:cNvSpPr>
            <a:spLocks noGrp="1"/>
          </p:cNvSpPr>
          <p:nvPr>
            <p:custDataLst>
              <p:tags r:id="rId14"/>
            </p:custDataLst>
          </p:nvPr>
        </p:nvSpPr>
        <p:spPr bwMode="gray">
          <a:xfrm flipV="1">
            <a:off x="2297112" y="3387725"/>
            <a:ext cx="122238" cy="341313"/>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EFB06C2E-F003-45C9-A787-AF2BCFCAF8F5}" type="datetime'''Syd''''ne''''''''''''''''''y'''''''''''''">
              <a:rPr lang="en-AU" altLang="en-US" sz="800">
                <a:sym typeface="+mn-lt"/>
              </a:rPr>
              <a:pPr marL="0" lvl="1" indent="0" algn="r">
                <a:spcBef>
                  <a:spcPct val="0"/>
                </a:spcBef>
                <a:spcAft>
                  <a:spcPct val="0"/>
                </a:spcAft>
                <a:buNone/>
              </a:pPr>
              <a:t>Sydney</a:t>
            </a:fld>
            <a:endParaRPr lang="en-AU" sz="800" dirty="0">
              <a:sym typeface="+mn-lt"/>
            </a:endParaRPr>
          </a:p>
        </p:txBody>
      </p:sp>
      <p:sp>
        <p:nvSpPr>
          <p:cNvPr id="200" name="Text Placeholder 12"/>
          <p:cNvSpPr>
            <a:spLocks noGrp="1"/>
          </p:cNvSpPr>
          <p:nvPr>
            <p:custDataLst>
              <p:tags r:id="rId15"/>
            </p:custDataLst>
          </p:nvPr>
        </p:nvSpPr>
        <p:spPr bwMode="gray">
          <a:xfrm flipV="1">
            <a:off x="2082800" y="3387725"/>
            <a:ext cx="122238" cy="3429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1B3E4EB4-C437-453B-AA6C-A088C7783777}" type="datetime'''''L''''''''''''''''o''''''''''''''''''''''''n''d''''''on'">
              <a:rPr lang="en-AU" altLang="en-US" sz="800"/>
              <a:pPr marL="0" lvl="1" indent="0" algn="r">
                <a:spcBef>
                  <a:spcPct val="0"/>
                </a:spcBef>
                <a:spcAft>
                  <a:spcPct val="0"/>
                </a:spcAft>
                <a:buNone/>
              </a:pPr>
              <a:t>London</a:t>
            </a:fld>
            <a:endParaRPr lang="en-AU" sz="800" dirty="0">
              <a:sym typeface="+mn-lt"/>
            </a:endParaRPr>
          </a:p>
        </p:txBody>
      </p:sp>
      <p:sp>
        <p:nvSpPr>
          <p:cNvPr id="201" name="Text Placeholder 12"/>
          <p:cNvSpPr>
            <a:spLocks noGrp="1"/>
          </p:cNvSpPr>
          <p:nvPr>
            <p:custDataLst>
              <p:tags r:id="rId16"/>
            </p:custDataLst>
          </p:nvPr>
        </p:nvSpPr>
        <p:spPr bwMode="gray">
          <a:xfrm flipV="1">
            <a:off x="1868487" y="3387725"/>
            <a:ext cx="122238" cy="46672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B5B3504C-AFDF-49FC-A2D3-7F36495CCD43}" type="datetime'''Ed''''''i''n''''''''''''bu''''''''''''''''''''rg''''''h'''''">
              <a:rPr lang="en-AU" altLang="en-US" sz="800"/>
              <a:pPr marL="0" lvl="1" indent="0" algn="r">
                <a:spcBef>
                  <a:spcPct val="0"/>
                </a:spcBef>
                <a:spcAft>
                  <a:spcPct val="0"/>
                </a:spcAft>
                <a:buNone/>
              </a:pPr>
              <a:t>Edinburgh</a:t>
            </a:fld>
            <a:endParaRPr lang="en-AU" sz="800" dirty="0">
              <a:sym typeface="+mn-lt"/>
            </a:endParaRPr>
          </a:p>
        </p:txBody>
      </p:sp>
      <p:sp>
        <p:nvSpPr>
          <p:cNvPr id="106" name="Text Placeholder 12"/>
          <p:cNvSpPr>
            <a:spLocks noGrp="1"/>
          </p:cNvSpPr>
          <p:nvPr>
            <p:custDataLst>
              <p:tags r:id="rId17"/>
            </p:custDataLst>
          </p:nvPr>
        </p:nvSpPr>
        <p:spPr bwMode="gray">
          <a:xfrm flipV="1">
            <a:off x="1649412" y="3387725"/>
            <a:ext cx="122238" cy="373063"/>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E843E092-CFDB-4814-92DE-7B3B440C3C09}" type="datetime'Mo''sco''''''''''''w'''''''''''''''''">
              <a:rPr lang="en-AU" altLang="en-US" sz="800">
                <a:sym typeface="+mn-lt"/>
              </a:rPr>
              <a:pPr marL="0" lvl="1" indent="0" algn="r">
                <a:spcBef>
                  <a:spcPct val="0"/>
                </a:spcBef>
                <a:spcAft>
                  <a:spcPct val="0"/>
                </a:spcAft>
                <a:buNone/>
              </a:pPr>
              <a:t>Moscow</a:t>
            </a:fld>
            <a:endParaRPr lang="en-AU" sz="800" dirty="0">
              <a:sym typeface="+mn-lt"/>
            </a:endParaRPr>
          </a:p>
        </p:txBody>
      </p:sp>
      <p:sp>
        <p:nvSpPr>
          <p:cNvPr id="105" name="Text Placeholder 12"/>
          <p:cNvSpPr>
            <a:spLocks noGrp="1"/>
          </p:cNvSpPr>
          <p:nvPr>
            <p:custDataLst>
              <p:tags r:id="rId18"/>
            </p:custDataLst>
          </p:nvPr>
        </p:nvSpPr>
        <p:spPr bwMode="gray">
          <a:xfrm flipV="1">
            <a:off x="1435100" y="3387725"/>
            <a:ext cx="122238" cy="23177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E444F255-7B61-4BE1-9463-66E798D5F959}" type="datetime'''''''''''''''''''''''''''''''''Pa''''''''r''''''''''''''is'''">
              <a:rPr lang="en-AU" altLang="en-US" sz="800">
                <a:sym typeface="+mn-lt"/>
              </a:rPr>
              <a:pPr marL="0" lvl="1" indent="0" algn="r">
                <a:spcBef>
                  <a:spcPct val="0"/>
                </a:spcBef>
                <a:spcAft>
                  <a:spcPct val="0"/>
                </a:spcAft>
                <a:buNone/>
              </a:pPr>
              <a:t>Paris</a:t>
            </a:fld>
            <a:endParaRPr lang="en-AU" sz="800" dirty="0">
              <a:sym typeface="+mn-lt"/>
            </a:endParaRPr>
          </a:p>
        </p:txBody>
      </p:sp>
      <p:sp>
        <p:nvSpPr>
          <p:cNvPr id="104" name="Text Placeholder 12"/>
          <p:cNvSpPr>
            <a:spLocks noGrp="1"/>
          </p:cNvSpPr>
          <p:nvPr>
            <p:custDataLst>
              <p:tags r:id="rId19"/>
            </p:custDataLst>
          </p:nvPr>
        </p:nvSpPr>
        <p:spPr bwMode="gray">
          <a:xfrm flipV="1">
            <a:off x="1220787" y="3387725"/>
            <a:ext cx="122238" cy="39052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1117CE3E-1EC6-4535-8BCD-60EA2058047C}" type="datetime'B''''''''''r''''''''''''''''us''s''''''e''''''''''''l''s'">
              <a:rPr lang="en-AU" altLang="en-US" sz="800">
                <a:sym typeface="+mn-lt"/>
              </a:rPr>
              <a:pPr marL="0" lvl="1" indent="0" algn="r">
                <a:spcBef>
                  <a:spcPct val="0"/>
                </a:spcBef>
                <a:spcAft>
                  <a:spcPct val="0"/>
                </a:spcAft>
                <a:buNone/>
              </a:pPr>
              <a:t>Brussels</a:t>
            </a:fld>
            <a:endParaRPr lang="en-AU" sz="800" dirty="0">
              <a:sym typeface="+mn-lt"/>
            </a:endParaRPr>
          </a:p>
        </p:txBody>
      </p:sp>
      <p:sp>
        <p:nvSpPr>
          <p:cNvPr id="102" name="Text Placeholder 12"/>
          <p:cNvSpPr>
            <a:spLocks noGrp="1"/>
          </p:cNvSpPr>
          <p:nvPr>
            <p:custDataLst>
              <p:tags r:id="rId20"/>
            </p:custDataLst>
          </p:nvPr>
        </p:nvSpPr>
        <p:spPr bwMode="gray">
          <a:xfrm flipV="1">
            <a:off x="1006475" y="3387725"/>
            <a:ext cx="122238" cy="4762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B2C59729-2A8B-4EF6-9F93-10650D4A8349}" type="datetime'S''''''''t''''''''o''''''c''''kh''''o''''''''''l''''''m'''''">
              <a:rPr lang="en-AU" altLang="en-US" sz="800">
                <a:sym typeface="+mn-lt"/>
              </a:rPr>
              <a:pPr marL="0" lvl="1" indent="0" algn="r">
                <a:spcBef>
                  <a:spcPct val="0"/>
                </a:spcBef>
                <a:spcAft>
                  <a:spcPct val="0"/>
                </a:spcAft>
                <a:buNone/>
              </a:pPr>
              <a:t>Stockholm</a:t>
            </a:fld>
            <a:endParaRPr lang="en-AU" sz="800" dirty="0">
              <a:sym typeface="+mn-lt"/>
            </a:endParaRPr>
          </a:p>
        </p:txBody>
      </p:sp>
      <p:sp>
        <p:nvSpPr>
          <p:cNvPr id="101" name="Text Placeholder 12"/>
          <p:cNvSpPr>
            <a:spLocks noGrp="1"/>
          </p:cNvSpPr>
          <p:nvPr>
            <p:custDataLst>
              <p:tags r:id="rId21"/>
            </p:custDataLst>
          </p:nvPr>
        </p:nvSpPr>
        <p:spPr bwMode="gray">
          <a:xfrm flipV="1">
            <a:off x="792162" y="3387725"/>
            <a:ext cx="122238" cy="5207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55BBAE3D-8820-4E19-AADA-AD10EFCB4955}" type="datetime'A''''''''''''''''''''''''''''''''mster''''''d''a''''m'''">
              <a:rPr lang="en-AU" altLang="en-US" sz="800">
                <a:sym typeface="+mn-lt"/>
              </a:rPr>
              <a:pPr marL="0" lvl="1" indent="0" algn="r">
                <a:spcBef>
                  <a:spcPct val="0"/>
                </a:spcBef>
                <a:spcAft>
                  <a:spcPct val="0"/>
                </a:spcAft>
                <a:buNone/>
              </a:pPr>
              <a:t>Amsterdam</a:t>
            </a:fld>
            <a:endParaRPr lang="en-AU" sz="800" dirty="0">
              <a:sym typeface="+mn-lt"/>
            </a:endParaRPr>
          </a:p>
        </p:txBody>
      </p:sp>
      <p:sp>
        <p:nvSpPr>
          <p:cNvPr id="83" name="ColumnHeader"/>
          <p:cNvSpPr>
            <a:spLocks noChangeArrowheads="1"/>
          </p:cNvSpPr>
          <p:nvPr/>
        </p:nvSpPr>
        <p:spPr bwMode="gray">
          <a:xfrm>
            <a:off x="484664" y="1493838"/>
            <a:ext cx="4183856" cy="369332"/>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wrap="square" tIns="91440" bIns="91440" anchor="b">
            <a:spAutoFit/>
          </a:bodyPr>
          <a:lstStyle/>
          <a:p>
            <a:pPr algn="ctr"/>
            <a:r>
              <a:rPr lang="en-AU" sz="1200" b="1" dirty="0">
                <a:solidFill>
                  <a:srgbClr val="000000"/>
                </a:solidFill>
                <a:cs typeface="Arial" pitchFamily="34" charset="0"/>
              </a:rPr>
              <a:t>Melbourne has relatively few museums …</a:t>
            </a:r>
          </a:p>
        </p:txBody>
      </p:sp>
      <p:sp>
        <p:nvSpPr>
          <p:cNvPr id="84" name="ColumnHeader"/>
          <p:cNvSpPr>
            <a:spLocks noChangeArrowheads="1"/>
          </p:cNvSpPr>
          <p:nvPr/>
        </p:nvSpPr>
        <p:spPr bwMode="gray">
          <a:xfrm>
            <a:off x="5255579" y="1528763"/>
            <a:ext cx="4183856" cy="369332"/>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wrap="square" tIns="91440" bIns="91440" anchor="b">
            <a:spAutoFit/>
          </a:bodyPr>
          <a:lstStyle/>
          <a:p>
            <a:pPr algn="ctr"/>
            <a:r>
              <a:rPr lang="en-AU" sz="1200" b="1" dirty="0">
                <a:solidFill>
                  <a:srgbClr val="000000"/>
                </a:solidFill>
                <a:cs typeface="Arial" pitchFamily="34" charset="0"/>
              </a:rPr>
              <a:t>It has </a:t>
            </a:r>
            <a:r>
              <a:rPr lang="en-AU" sz="1200" b="1" dirty="0" smtClean="0">
                <a:solidFill>
                  <a:srgbClr val="000000"/>
                </a:solidFill>
                <a:cs typeface="Arial" pitchFamily="34" charset="0"/>
              </a:rPr>
              <a:t>the most </a:t>
            </a:r>
            <a:r>
              <a:rPr lang="en-AU" sz="1200" b="1" dirty="0">
                <a:solidFill>
                  <a:srgbClr val="000000"/>
                </a:solidFill>
                <a:cs typeface="Arial" pitchFamily="34" charset="0"/>
              </a:rPr>
              <a:t>live music venues ... </a:t>
            </a:r>
          </a:p>
        </p:txBody>
      </p:sp>
      <p:sp>
        <p:nvSpPr>
          <p:cNvPr id="86" name="ColumnHeader"/>
          <p:cNvSpPr>
            <a:spLocks noChangeArrowheads="1"/>
          </p:cNvSpPr>
          <p:nvPr/>
        </p:nvSpPr>
        <p:spPr bwMode="gray">
          <a:xfrm>
            <a:off x="5232560" y="3883025"/>
            <a:ext cx="4183856" cy="369332"/>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wrap="square" tIns="91440" bIns="91440" anchor="b">
            <a:spAutoFit/>
          </a:bodyPr>
          <a:lstStyle/>
          <a:p>
            <a:pPr algn="ctr"/>
            <a:r>
              <a:rPr lang="en-AU" sz="1200" b="1" dirty="0">
                <a:solidFill>
                  <a:srgbClr val="000000"/>
                </a:solidFill>
                <a:cs typeface="Arial" pitchFamily="34" charset="0"/>
              </a:rPr>
              <a:t>... and an average number of art galleries</a:t>
            </a:r>
          </a:p>
        </p:txBody>
      </p:sp>
      <p:graphicFrame>
        <p:nvGraphicFramePr>
          <p:cNvPr id="115" name="Object 114"/>
          <p:cNvGraphicFramePr>
            <a:graphicFrameLocks noChangeAspect="1"/>
          </p:cNvGraphicFramePr>
          <p:nvPr>
            <p:custDataLst>
              <p:tags r:id="rId22"/>
            </p:custDataLst>
            <p:extLst>
              <p:ext uri="{D42A27DB-BD31-4B8C-83A1-F6EECF244321}">
                <p14:modId xmlns:p14="http://schemas.microsoft.com/office/powerpoint/2010/main" val="5162789"/>
              </p:ext>
            </p:extLst>
          </p:nvPr>
        </p:nvGraphicFramePr>
        <p:xfrm>
          <a:off x="419100" y="4419600"/>
          <a:ext cx="4248180" cy="1438185"/>
        </p:xfrm>
        <a:graphic>
          <a:graphicData uri="http://schemas.openxmlformats.org/presentationml/2006/ole">
            <mc:AlternateContent xmlns:mc="http://schemas.openxmlformats.org/markup-compatibility/2006">
              <mc:Choice xmlns:v="urn:schemas-microsoft-com:vml" Requires="v">
                <p:oleObj spid="_x0000_s1194885" name="Chart" r:id="rId83" imgW="4248180" imgH="1438185" progId="MSGraph.Chart.8">
                  <p:embed followColorScheme="full"/>
                </p:oleObj>
              </mc:Choice>
              <mc:Fallback>
                <p:oleObj name="Chart" r:id="rId83" imgW="4248180" imgH="1438185" progId="MSGraph.Chart.8">
                  <p:embed followColorScheme="full"/>
                  <p:pic>
                    <p:nvPicPr>
                      <p:cNvPr id="0" name="Picture 589"/>
                      <p:cNvPicPr>
                        <a:picLocks noChangeAspect="1" noChangeArrowheads="1"/>
                      </p:cNvPicPr>
                      <p:nvPr/>
                    </p:nvPicPr>
                    <p:blipFill>
                      <a:blip r:embed="rId84">
                        <a:extLst>
                          <a:ext uri="{28A0092B-C50C-407E-A947-70E740481C1C}">
                            <a14:useLocalDpi xmlns:a14="http://schemas.microsoft.com/office/drawing/2010/main" val="0"/>
                          </a:ext>
                        </a:extLst>
                      </a:blip>
                      <a:srcRect/>
                      <a:stretch>
                        <a:fillRect/>
                      </a:stretch>
                    </p:blipFill>
                    <p:spPr bwMode="auto">
                      <a:xfrm>
                        <a:off x="419100" y="4419600"/>
                        <a:ext cx="4248180" cy="14381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0" name="Text Placeholder 12"/>
          <p:cNvSpPr>
            <a:spLocks noGrp="1"/>
          </p:cNvSpPr>
          <p:nvPr>
            <p:custDataLst>
              <p:tags r:id="rId23"/>
            </p:custDataLst>
          </p:nvPr>
        </p:nvSpPr>
        <p:spPr bwMode="gray">
          <a:xfrm>
            <a:off x="549275" y="4354513"/>
            <a:ext cx="2241550" cy="152400"/>
          </a:xfrm>
          <a:prstGeom prst="rect">
            <a:avLst/>
          </a:prstGeom>
          <a:noFill/>
          <a:effectLst/>
        </p:spPr>
        <p:txBody>
          <a:bodyPr vert="horz" wrap="none" lIns="0" tIns="0" rIns="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None/>
            </a:pPr>
            <a:r>
              <a:rPr lang="en-US" altLang="en-US" sz="1000" dirty="0" smtClean="0">
                <a:solidFill>
                  <a:srgbClr val="000000"/>
                </a:solidFill>
                <a:sym typeface="+mn-lt"/>
              </a:rPr>
              <a:t>Number of theatres per million residents</a:t>
            </a:r>
          </a:p>
        </p:txBody>
      </p:sp>
      <p:sp>
        <p:nvSpPr>
          <p:cNvPr id="178" name="Text Placeholder 12"/>
          <p:cNvSpPr>
            <a:spLocks noGrp="1"/>
          </p:cNvSpPr>
          <p:nvPr>
            <p:custDataLst>
              <p:tags r:id="rId24"/>
            </p:custDataLst>
          </p:nvPr>
        </p:nvSpPr>
        <p:spPr bwMode="gray">
          <a:xfrm flipV="1">
            <a:off x="4378325" y="5721350"/>
            <a:ext cx="122238" cy="39687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33952735-FE20-4A23-891F-BCE5BB4CCDC4}" type="datetime'''''''''M''''''''o''''''''''''''''n''''''''''''tr''''e''al'">
              <a:rPr lang="en-AU" altLang="en-US" sz="800">
                <a:sym typeface="+mn-lt"/>
              </a:rPr>
              <a:pPr marL="0" lvl="1" indent="0" algn="r">
                <a:spcBef>
                  <a:spcPct val="0"/>
                </a:spcBef>
                <a:spcAft>
                  <a:spcPct val="0"/>
                </a:spcAft>
                <a:buNone/>
              </a:pPr>
              <a:t>Montreal</a:t>
            </a:fld>
            <a:endParaRPr lang="en-AU" sz="800" dirty="0">
              <a:sym typeface="+mn-lt"/>
            </a:endParaRPr>
          </a:p>
        </p:txBody>
      </p:sp>
      <p:sp>
        <p:nvSpPr>
          <p:cNvPr id="177" name="Text Placeholder 12"/>
          <p:cNvSpPr>
            <a:spLocks noGrp="1"/>
          </p:cNvSpPr>
          <p:nvPr>
            <p:custDataLst>
              <p:tags r:id="rId25"/>
            </p:custDataLst>
          </p:nvPr>
        </p:nvSpPr>
        <p:spPr bwMode="gray">
          <a:xfrm flipV="1">
            <a:off x="4140200" y="5721350"/>
            <a:ext cx="122238" cy="261938"/>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B4B9A656-6495-451D-A8F0-8A3D29CF7E70}" type="datetime'''''''S''''''e''o''''''''''''''''u''''''''''''''''''''''''''l'">
              <a:rPr lang="en-AU" altLang="en-US" sz="800">
                <a:sym typeface="+mn-lt"/>
              </a:rPr>
              <a:pPr marL="0" lvl="1" indent="0" algn="r">
                <a:spcBef>
                  <a:spcPct val="0"/>
                </a:spcBef>
                <a:spcAft>
                  <a:spcPct val="0"/>
                </a:spcAft>
                <a:buNone/>
              </a:pPr>
              <a:t>Seoul</a:t>
            </a:fld>
            <a:endParaRPr lang="en-AU" sz="800" dirty="0">
              <a:sym typeface="+mn-lt"/>
            </a:endParaRPr>
          </a:p>
        </p:txBody>
      </p:sp>
      <p:sp>
        <p:nvSpPr>
          <p:cNvPr id="176" name="Text Placeholder 12"/>
          <p:cNvSpPr>
            <a:spLocks noGrp="1"/>
          </p:cNvSpPr>
          <p:nvPr>
            <p:custDataLst>
              <p:tags r:id="rId26"/>
            </p:custDataLst>
          </p:nvPr>
        </p:nvSpPr>
        <p:spPr bwMode="gray">
          <a:xfrm flipV="1">
            <a:off x="3902075" y="5721350"/>
            <a:ext cx="122238" cy="373063"/>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E351017F-B82D-4FEF-A5B6-34414CE8EFE5}" type="datetime'''''M''''o''''''''''''''''''''''''''''s''''''c''ow'''">
              <a:rPr lang="en-AU" altLang="en-US" sz="800">
                <a:sym typeface="+mn-lt"/>
              </a:rPr>
              <a:pPr marL="0" lvl="1" indent="0" algn="r">
                <a:spcBef>
                  <a:spcPct val="0"/>
                </a:spcBef>
                <a:spcAft>
                  <a:spcPct val="0"/>
                </a:spcAft>
                <a:buNone/>
              </a:pPr>
              <a:t>Moscow</a:t>
            </a:fld>
            <a:endParaRPr lang="en-AU" sz="800" dirty="0">
              <a:sym typeface="+mn-lt"/>
            </a:endParaRPr>
          </a:p>
        </p:txBody>
      </p:sp>
      <p:sp>
        <p:nvSpPr>
          <p:cNvPr id="175" name="Text Placeholder 12"/>
          <p:cNvSpPr>
            <a:spLocks noGrp="1"/>
          </p:cNvSpPr>
          <p:nvPr>
            <p:custDataLst>
              <p:tags r:id="rId27"/>
            </p:custDataLst>
          </p:nvPr>
        </p:nvSpPr>
        <p:spPr bwMode="gray">
          <a:xfrm flipV="1">
            <a:off x="3663950" y="5721350"/>
            <a:ext cx="122238" cy="35242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CDC2F9D6-9894-4EBF-9037-805A2F5A62E2}" type="datetime'T''''''or''''''''o''''''''''''n''''''''''''''t''o'''''''''">
              <a:rPr lang="en-AU" altLang="en-US" sz="800">
                <a:sym typeface="+mn-lt"/>
              </a:rPr>
              <a:pPr marL="0" lvl="1" indent="0" algn="r">
                <a:spcBef>
                  <a:spcPct val="0"/>
                </a:spcBef>
                <a:spcAft>
                  <a:spcPct val="0"/>
                </a:spcAft>
                <a:buNone/>
              </a:pPr>
              <a:t>Toronto</a:t>
            </a:fld>
            <a:endParaRPr lang="en-AU" sz="800" dirty="0">
              <a:sym typeface="+mn-lt"/>
            </a:endParaRPr>
          </a:p>
        </p:txBody>
      </p:sp>
      <p:sp>
        <p:nvSpPr>
          <p:cNvPr id="173" name="Text Placeholder 12"/>
          <p:cNvSpPr>
            <a:spLocks noGrp="1"/>
          </p:cNvSpPr>
          <p:nvPr>
            <p:custDataLst>
              <p:tags r:id="rId28"/>
            </p:custDataLst>
          </p:nvPr>
        </p:nvSpPr>
        <p:spPr bwMode="gray">
          <a:xfrm flipV="1">
            <a:off x="3425825" y="5721350"/>
            <a:ext cx="122238" cy="4826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A9FBC78A-585C-4B45-B380-0046489D5D91}" type="datetime'Me''''''''l''''''''''bo''''''''''''''u''''''''rn''''''e'''''">
              <a:rPr lang="en-AU" altLang="en-US" sz="800">
                <a:sym typeface="+mn-lt"/>
              </a:rPr>
              <a:pPr marL="0" lvl="1" indent="0" algn="r">
                <a:spcBef>
                  <a:spcPct val="0"/>
                </a:spcBef>
                <a:spcAft>
                  <a:spcPct val="0"/>
                </a:spcAft>
                <a:buNone/>
              </a:pPr>
              <a:t>Melbourne</a:t>
            </a:fld>
            <a:endParaRPr lang="en-AU" sz="800" dirty="0">
              <a:sym typeface="+mn-lt"/>
            </a:endParaRPr>
          </a:p>
        </p:txBody>
      </p:sp>
      <p:sp>
        <p:nvSpPr>
          <p:cNvPr id="172" name="Text Placeholder 12"/>
          <p:cNvSpPr>
            <a:spLocks noGrp="1"/>
          </p:cNvSpPr>
          <p:nvPr>
            <p:custDataLst>
              <p:tags r:id="rId29"/>
            </p:custDataLst>
          </p:nvPr>
        </p:nvSpPr>
        <p:spPr bwMode="gray">
          <a:xfrm flipV="1">
            <a:off x="3187700" y="5721350"/>
            <a:ext cx="122238" cy="35877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6FE2CD87-3732-466F-92A7-7D36CF350357}" type="datetime'Is''''t''a''n''''''''''''''''''''''''''''b''''''u''l'">
              <a:rPr lang="en-AU" altLang="en-US" sz="800">
                <a:sym typeface="+mn-lt"/>
              </a:rPr>
              <a:pPr marL="0" lvl="1" indent="0" algn="r">
                <a:spcBef>
                  <a:spcPct val="0"/>
                </a:spcBef>
                <a:spcAft>
                  <a:spcPct val="0"/>
                </a:spcAft>
                <a:buNone/>
              </a:pPr>
              <a:t>Istanbul</a:t>
            </a:fld>
            <a:endParaRPr lang="en-AU" sz="800" dirty="0">
              <a:sym typeface="+mn-lt"/>
            </a:endParaRPr>
          </a:p>
        </p:txBody>
      </p:sp>
      <p:sp>
        <p:nvSpPr>
          <p:cNvPr id="171" name="Text Placeholder 12"/>
          <p:cNvSpPr>
            <a:spLocks noGrp="1"/>
          </p:cNvSpPr>
          <p:nvPr>
            <p:custDataLst>
              <p:tags r:id="rId30"/>
            </p:custDataLst>
          </p:nvPr>
        </p:nvSpPr>
        <p:spPr bwMode="gray">
          <a:xfrm flipV="1">
            <a:off x="2949575" y="5721350"/>
            <a:ext cx="122238" cy="277813"/>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90D427F3-3114-400C-83E3-E976FA2607F0}" type="datetime'''''''''''''To''''''''ky''''''''o'''''''''''''''''''">
              <a:rPr lang="en-AU" altLang="en-US" sz="800">
                <a:sym typeface="+mn-lt"/>
              </a:rPr>
              <a:pPr marL="0" lvl="1" indent="0" algn="r">
                <a:spcBef>
                  <a:spcPct val="0"/>
                </a:spcBef>
                <a:spcAft>
                  <a:spcPct val="0"/>
                </a:spcAft>
                <a:buNone/>
              </a:pPr>
              <a:t>Tokyo</a:t>
            </a:fld>
            <a:endParaRPr lang="en-AU" sz="800" dirty="0">
              <a:sym typeface="+mn-lt"/>
            </a:endParaRPr>
          </a:p>
        </p:txBody>
      </p:sp>
      <p:sp>
        <p:nvSpPr>
          <p:cNvPr id="170" name="Text Placeholder 12"/>
          <p:cNvSpPr>
            <a:spLocks noGrp="1"/>
          </p:cNvSpPr>
          <p:nvPr>
            <p:custDataLst>
              <p:tags r:id="rId31"/>
            </p:custDataLst>
          </p:nvPr>
        </p:nvSpPr>
        <p:spPr bwMode="gray">
          <a:xfrm flipV="1">
            <a:off x="2711450" y="5721350"/>
            <a:ext cx="122238" cy="341313"/>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CF25B99B-242B-465A-9F9D-C097BF814BC0}" type="datetime'''''''Sy''''''''''d''''''n''''''''''ey'''''''''">
              <a:rPr lang="en-AU" altLang="en-US" sz="800">
                <a:sym typeface="+mn-lt"/>
              </a:rPr>
              <a:pPr marL="0" lvl="1" indent="0" algn="r">
                <a:spcBef>
                  <a:spcPct val="0"/>
                </a:spcBef>
                <a:spcAft>
                  <a:spcPct val="0"/>
                </a:spcAft>
                <a:buNone/>
              </a:pPr>
              <a:t>Sydney</a:t>
            </a:fld>
            <a:endParaRPr lang="en-AU" sz="800" dirty="0">
              <a:sym typeface="+mn-lt"/>
            </a:endParaRPr>
          </a:p>
        </p:txBody>
      </p:sp>
      <p:sp>
        <p:nvSpPr>
          <p:cNvPr id="166" name="Text Placeholder 12"/>
          <p:cNvSpPr>
            <a:spLocks noGrp="1"/>
          </p:cNvSpPr>
          <p:nvPr>
            <p:custDataLst>
              <p:tags r:id="rId32"/>
            </p:custDataLst>
          </p:nvPr>
        </p:nvSpPr>
        <p:spPr bwMode="gray">
          <a:xfrm flipV="1">
            <a:off x="2468562" y="5721350"/>
            <a:ext cx="122238" cy="3111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2869606F-5491-4AB3-98C8-158B06B7F1E1}" type="datetime'''''''''''Ma''''''d''''''''r''''''''''''''''''i''''''''d'''">
              <a:rPr lang="en-AU" altLang="en-US" sz="800">
                <a:sym typeface="+mn-lt"/>
              </a:rPr>
              <a:pPr marL="0" lvl="1" indent="0" algn="r">
                <a:spcBef>
                  <a:spcPct val="0"/>
                </a:spcBef>
                <a:spcAft>
                  <a:spcPct val="0"/>
                </a:spcAft>
                <a:buNone/>
              </a:pPr>
              <a:t>Madrid</a:t>
            </a:fld>
            <a:endParaRPr lang="en-AU" sz="800" dirty="0">
              <a:sym typeface="+mn-lt"/>
            </a:endParaRPr>
          </a:p>
        </p:txBody>
      </p:sp>
      <p:sp>
        <p:nvSpPr>
          <p:cNvPr id="162" name="Text Placeholder 12"/>
          <p:cNvSpPr>
            <a:spLocks noGrp="1"/>
          </p:cNvSpPr>
          <p:nvPr>
            <p:custDataLst>
              <p:tags r:id="rId33"/>
            </p:custDataLst>
          </p:nvPr>
        </p:nvSpPr>
        <p:spPr bwMode="gray">
          <a:xfrm flipV="1">
            <a:off x="2225675" y="5721350"/>
            <a:ext cx="122238" cy="563563"/>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027F0CB0-8386-41AA-889D-340288E293B1}" type="datetime'L''''o''''s ''An''''''''''g''''e''''l''''e''''''''''''''''s'">
              <a:rPr lang="en-AU" altLang="en-US" sz="800"/>
              <a:pPr marL="0" lvl="1" indent="0" algn="r">
                <a:spcBef>
                  <a:spcPct val="0"/>
                </a:spcBef>
                <a:spcAft>
                  <a:spcPct val="0"/>
                </a:spcAft>
                <a:buNone/>
              </a:pPr>
              <a:t>Los Angeles</a:t>
            </a:fld>
            <a:endParaRPr lang="en-AU" sz="800" dirty="0">
              <a:sym typeface="+mn-lt"/>
            </a:endParaRPr>
          </a:p>
        </p:txBody>
      </p:sp>
      <p:sp>
        <p:nvSpPr>
          <p:cNvPr id="159" name="Text Placeholder 12"/>
          <p:cNvSpPr>
            <a:spLocks noGrp="1"/>
          </p:cNvSpPr>
          <p:nvPr>
            <p:custDataLst>
              <p:tags r:id="rId34"/>
            </p:custDataLst>
          </p:nvPr>
        </p:nvSpPr>
        <p:spPr bwMode="gray">
          <a:xfrm flipV="1">
            <a:off x="1987550" y="5721350"/>
            <a:ext cx="122238" cy="3429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D61B4502-1133-4DCC-BB43-12755CA8957B}" type="datetime'''''Lo''''''''nd''o''''''''''''''''''''''''''''''''''n'''''''">
              <a:rPr lang="en-AU" altLang="en-US" sz="800">
                <a:sym typeface="+mn-lt"/>
              </a:rPr>
              <a:pPr marL="0" lvl="1" indent="0" algn="r">
                <a:spcBef>
                  <a:spcPct val="0"/>
                </a:spcBef>
                <a:spcAft>
                  <a:spcPct val="0"/>
                </a:spcAft>
                <a:buNone/>
              </a:pPr>
              <a:t>London</a:t>
            </a:fld>
            <a:endParaRPr lang="en-AU" sz="800" dirty="0">
              <a:sym typeface="+mn-lt"/>
            </a:endParaRPr>
          </a:p>
        </p:txBody>
      </p:sp>
      <p:sp>
        <p:nvSpPr>
          <p:cNvPr id="157" name="Text Placeholder 12"/>
          <p:cNvSpPr>
            <a:spLocks noGrp="1"/>
          </p:cNvSpPr>
          <p:nvPr>
            <p:custDataLst>
              <p:tags r:id="rId35"/>
            </p:custDataLst>
          </p:nvPr>
        </p:nvSpPr>
        <p:spPr bwMode="gray">
          <a:xfrm flipV="1">
            <a:off x="1749425" y="5721350"/>
            <a:ext cx="122238" cy="39052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6302C76C-8640-4A67-AD80-8682BF691FBB}" type="datetime'''''''''''''''''''''Br''''u''''''''ss''e''''''''''ls'">
              <a:rPr lang="en-AU" altLang="en-US" sz="800">
                <a:sym typeface="+mn-lt"/>
              </a:rPr>
              <a:pPr marL="0" lvl="1" indent="0" algn="r">
                <a:spcBef>
                  <a:spcPct val="0"/>
                </a:spcBef>
                <a:spcAft>
                  <a:spcPct val="0"/>
                </a:spcAft>
                <a:buNone/>
              </a:pPr>
              <a:t>Brussels</a:t>
            </a:fld>
            <a:endParaRPr lang="en-AU" sz="800" dirty="0">
              <a:sym typeface="+mn-lt"/>
            </a:endParaRPr>
          </a:p>
        </p:txBody>
      </p:sp>
      <p:sp>
        <p:nvSpPr>
          <p:cNvPr id="153" name="Text Placeholder 12"/>
          <p:cNvSpPr>
            <a:spLocks noGrp="1"/>
          </p:cNvSpPr>
          <p:nvPr>
            <p:custDataLst>
              <p:tags r:id="rId36"/>
            </p:custDataLst>
          </p:nvPr>
        </p:nvSpPr>
        <p:spPr bwMode="gray">
          <a:xfrm flipV="1">
            <a:off x="1511300" y="5721350"/>
            <a:ext cx="122238" cy="23177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F8656605-F473-4C2F-BB53-7BD076C9E193}" type="datetime'P''''''''''''''''''a''''''''''''r''''i''''''s'''''''''''''">
              <a:rPr lang="en-AU" altLang="en-US" sz="800">
                <a:sym typeface="+mn-lt"/>
              </a:rPr>
              <a:pPr marL="0" lvl="1" indent="0" algn="r">
                <a:spcBef>
                  <a:spcPct val="0"/>
                </a:spcBef>
                <a:spcAft>
                  <a:spcPct val="0"/>
                </a:spcAft>
                <a:buNone/>
              </a:pPr>
              <a:t>Paris</a:t>
            </a:fld>
            <a:endParaRPr lang="en-AU" sz="800" dirty="0">
              <a:sym typeface="+mn-lt"/>
            </a:endParaRPr>
          </a:p>
        </p:txBody>
      </p:sp>
      <p:sp>
        <p:nvSpPr>
          <p:cNvPr id="149" name="Text Placeholder 12"/>
          <p:cNvSpPr>
            <a:spLocks noGrp="1"/>
          </p:cNvSpPr>
          <p:nvPr>
            <p:custDataLst>
              <p:tags r:id="rId37"/>
            </p:custDataLst>
          </p:nvPr>
        </p:nvSpPr>
        <p:spPr bwMode="gray">
          <a:xfrm flipV="1">
            <a:off x="1273175" y="5721350"/>
            <a:ext cx="122238" cy="5207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5C0AF9E7-ECC2-462F-A684-583163851BEE}" type="datetime'''''''A''''''''m''s''''t''''''''''''e''''r''''''d''am'''''''''">
              <a:rPr lang="en-AU" altLang="en-US" sz="800">
                <a:sym typeface="+mn-lt"/>
              </a:rPr>
              <a:pPr marL="0" lvl="1" indent="0" algn="r">
                <a:spcBef>
                  <a:spcPct val="0"/>
                </a:spcBef>
                <a:spcAft>
                  <a:spcPct val="0"/>
                </a:spcAft>
                <a:buNone/>
              </a:pPr>
              <a:t>Amsterdam</a:t>
            </a:fld>
            <a:endParaRPr lang="en-AU" sz="800" dirty="0">
              <a:sym typeface="+mn-lt"/>
            </a:endParaRPr>
          </a:p>
        </p:txBody>
      </p:sp>
      <p:sp>
        <p:nvSpPr>
          <p:cNvPr id="148" name="Text Placeholder 12"/>
          <p:cNvSpPr>
            <a:spLocks noGrp="1"/>
          </p:cNvSpPr>
          <p:nvPr>
            <p:custDataLst>
              <p:tags r:id="rId38"/>
            </p:custDataLst>
          </p:nvPr>
        </p:nvSpPr>
        <p:spPr bwMode="gray">
          <a:xfrm flipV="1">
            <a:off x="1035050" y="5721350"/>
            <a:ext cx="122238" cy="44132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929B1FC5-6D4D-448A-A3BC-D975685701A4}" type="datetime'''N''e''''''w'''''''''' ''''Y''''o''''''''''''''r''''''k'">
              <a:rPr lang="en-AU" altLang="en-US" sz="800"/>
              <a:pPr marL="0" lvl="1" indent="0" algn="r">
                <a:spcBef>
                  <a:spcPct val="0"/>
                </a:spcBef>
                <a:spcAft>
                  <a:spcPct val="0"/>
                </a:spcAft>
                <a:buNone/>
              </a:pPr>
              <a:t>New York</a:t>
            </a:fld>
            <a:endParaRPr lang="en-AU" sz="800" dirty="0">
              <a:sym typeface="+mn-lt"/>
            </a:endParaRPr>
          </a:p>
        </p:txBody>
      </p:sp>
      <p:sp>
        <p:nvSpPr>
          <p:cNvPr id="141" name="Text Placeholder 12"/>
          <p:cNvSpPr>
            <a:spLocks noGrp="1"/>
          </p:cNvSpPr>
          <p:nvPr>
            <p:custDataLst>
              <p:tags r:id="rId39"/>
            </p:custDataLst>
          </p:nvPr>
        </p:nvSpPr>
        <p:spPr bwMode="gray">
          <a:xfrm flipV="1">
            <a:off x="796925" y="5721350"/>
            <a:ext cx="122238" cy="4762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137EDB57-6F75-4544-B333-C11E6CEFD37A}" type="datetime'''S''''t''''''o''''''c''''k''''''''ho''l''''m'''">
              <a:rPr lang="en-AU" altLang="en-US" sz="800">
                <a:sym typeface="+mn-lt"/>
              </a:rPr>
              <a:pPr marL="0" lvl="1" indent="0" algn="r">
                <a:spcBef>
                  <a:spcPct val="0"/>
                </a:spcBef>
                <a:spcAft>
                  <a:spcPct val="0"/>
                </a:spcAft>
                <a:buNone/>
              </a:pPr>
              <a:t>Stockholm</a:t>
            </a:fld>
            <a:endParaRPr lang="en-AU" sz="800" dirty="0">
              <a:sym typeface="+mn-lt"/>
            </a:endParaRPr>
          </a:p>
        </p:txBody>
      </p:sp>
      <p:graphicFrame>
        <p:nvGraphicFramePr>
          <p:cNvPr id="142" name="Object 141"/>
          <p:cNvGraphicFramePr>
            <a:graphicFrameLocks noChangeAspect="1"/>
          </p:cNvGraphicFramePr>
          <p:nvPr>
            <p:custDataLst>
              <p:tags r:id="rId40"/>
            </p:custDataLst>
            <p:extLst>
              <p:ext uri="{D42A27DB-BD31-4B8C-83A1-F6EECF244321}">
                <p14:modId xmlns:p14="http://schemas.microsoft.com/office/powerpoint/2010/main" val="245817067"/>
              </p:ext>
            </p:extLst>
          </p:nvPr>
        </p:nvGraphicFramePr>
        <p:xfrm>
          <a:off x="5143500" y="4419600"/>
          <a:ext cx="4324320" cy="1438185"/>
        </p:xfrm>
        <a:graphic>
          <a:graphicData uri="http://schemas.openxmlformats.org/presentationml/2006/ole">
            <mc:AlternateContent xmlns:mc="http://schemas.openxmlformats.org/markup-compatibility/2006">
              <mc:Choice xmlns:v="urn:schemas-microsoft-com:vml" Requires="v">
                <p:oleObj spid="_x0000_s1194886" name="Chart" r:id="rId85" imgW="4324320" imgH="1438185" progId="MSGraph.Chart.8">
                  <p:embed followColorScheme="full"/>
                </p:oleObj>
              </mc:Choice>
              <mc:Fallback>
                <p:oleObj name="Chart" r:id="rId85" imgW="4324320" imgH="1438185" progId="MSGraph.Chart.8">
                  <p:embed followColorScheme="full"/>
                  <p:pic>
                    <p:nvPicPr>
                      <p:cNvPr id="0" name="Picture 590"/>
                      <p:cNvPicPr>
                        <a:picLocks noChangeAspect="1" noChangeArrowheads="1"/>
                      </p:cNvPicPr>
                      <p:nvPr/>
                    </p:nvPicPr>
                    <p:blipFill>
                      <a:blip r:embed="rId86">
                        <a:extLst>
                          <a:ext uri="{28A0092B-C50C-407E-A947-70E740481C1C}">
                            <a14:useLocalDpi xmlns:a14="http://schemas.microsoft.com/office/drawing/2010/main" val="0"/>
                          </a:ext>
                        </a:extLst>
                      </a:blip>
                      <a:srcRect/>
                      <a:stretch>
                        <a:fillRect/>
                      </a:stretch>
                    </p:blipFill>
                    <p:spPr bwMode="auto">
                      <a:xfrm>
                        <a:off x="5143500" y="4419600"/>
                        <a:ext cx="4324320" cy="14381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7" name="Text Placeholder 12"/>
          <p:cNvSpPr>
            <a:spLocks noGrp="1"/>
          </p:cNvSpPr>
          <p:nvPr>
            <p:custDataLst>
              <p:tags r:id="rId41"/>
            </p:custDataLst>
          </p:nvPr>
        </p:nvSpPr>
        <p:spPr bwMode="gray">
          <a:xfrm>
            <a:off x="5283200" y="4354513"/>
            <a:ext cx="2439987" cy="152400"/>
          </a:xfrm>
          <a:prstGeom prst="rect">
            <a:avLst/>
          </a:prstGeom>
          <a:noFill/>
          <a:effectLst/>
        </p:spPr>
        <p:txBody>
          <a:bodyPr vert="horz" wrap="none" lIns="0" tIns="0" rIns="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None/>
            </a:pPr>
            <a:r>
              <a:rPr lang="en-US" altLang="en-US" sz="1000" dirty="0" smtClean="0">
                <a:solidFill>
                  <a:srgbClr val="000000"/>
                </a:solidFill>
                <a:sym typeface="+mn-lt"/>
              </a:rPr>
              <a:t>Number of art galleries per million residents</a:t>
            </a:r>
          </a:p>
        </p:txBody>
      </p:sp>
      <p:sp>
        <p:nvSpPr>
          <p:cNvPr id="198" name="Text Placeholder 12"/>
          <p:cNvSpPr>
            <a:spLocks noGrp="1"/>
          </p:cNvSpPr>
          <p:nvPr>
            <p:custDataLst>
              <p:tags r:id="rId42"/>
            </p:custDataLst>
          </p:nvPr>
        </p:nvSpPr>
        <p:spPr bwMode="gray">
          <a:xfrm flipV="1">
            <a:off x="9207500" y="5721350"/>
            <a:ext cx="122238" cy="373063"/>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F0D96E90-E15B-4074-97C8-5C0F9AE887EF}" type="datetime'''''''''''''''''''''''''M''''o''''''''s''''c''ow'''">
              <a:rPr lang="en-AU" altLang="en-US" sz="800">
                <a:sym typeface="+mn-lt"/>
              </a:rPr>
              <a:pPr marL="0" lvl="1" indent="0" algn="r">
                <a:spcBef>
                  <a:spcPct val="0"/>
                </a:spcBef>
                <a:spcAft>
                  <a:spcPct val="0"/>
                </a:spcAft>
                <a:buNone/>
              </a:pPr>
              <a:t>Moscow</a:t>
            </a:fld>
            <a:endParaRPr lang="en-AU" sz="800" dirty="0">
              <a:sym typeface="+mn-lt"/>
            </a:endParaRPr>
          </a:p>
        </p:txBody>
      </p:sp>
      <p:sp>
        <p:nvSpPr>
          <p:cNvPr id="197" name="Text Placeholder 12"/>
          <p:cNvSpPr>
            <a:spLocks noGrp="1"/>
          </p:cNvSpPr>
          <p:nvPr>
            <p:custDataLst>
              <p:tags r:id="rId43"/>
            </p:custDataLst>
          </p:nvPr>
        </p:nvSpPr>
        <p:spPr bwMode="gray">
          <a:xfrm flipV="1">
            <a:off x="8993187" y="5721350"/>
            <a:ext cx="122238" cy="35877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C219FC33-1E9D-4361-873A-359F4E0E7251}" type="datetime'I''''stan''''''''''''''''''''''''''''''''''bu''''''''''''l'">
              <a:rPr lang="en-AU" altLang="en-US" sz="800">
                <a:sym typeface="+mn-lt"/>
              </a:rPr>
              <a:pPr marL="0" lvl="1" indent="0" algn="r">
                <a:spcBef>
                  <a:spcPct val="0"/>
                </a:spcBef>
                <a:spcAft>
                  <a:spcPct val="0"/>
                </a:spcAft>
                <a:buNone/>
              </a:pPr>
              <a:t>Istanbul</a:t>
            </a:fld>
            <a:endParaRPr lang="en-AU" sz="800" dirty="0">
              <a:sym typeface="+mn-lt"/>
            </a:endParaRPr>
          </a:p>
        </p:txBody>
      </p:sp>
      <p:sp>
        <p:nvSpPr>
          <p:cNvPr id="196" name="Text Placeholder 12"/>
          <p:cNvSpPr>
            <a:spLocks noGrp="1"/>
          </p:cNvSpPr>
          <p:nvPr>
            <p:custDataLst>
              <p:tags r:id="rId44"/>
            </p:custDataLst>
          </p:nvPr>
        </p:nvSpPr>
        <p:spPr bwMode="gray">
          <a:xfrm flipV="1">
            <a:off x="8778875" y="5721350"/>
            <a:ext cx="122238" cy="39687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9CBFDC95-FEB7-468E-869C-B82CFBC8E42C}" type="datetime'''Mo''''''''n''''''t''r''''e''''al'''">
              <a:rPr lang="en-AU" altLang="en-US" sz="800">
                <a:sym typeface="+mn-lt"/>
              </a:rPr>
              <a:pPr marL="0" lvl="1" indent="0" algn="r">
                <a:spcBef>
                  <a:spcPct val="0"/>
                </a:spcBef>
                <a:spcAft>
                  <a:spcPct val="0"/>
                </a:spcAft>
                <a:buNone/>
              </a:pPr>
              <a:t>Montreal</a:t>
            </a:fld>
            <a:endParaRPr lang="en-AU" sz="800" dirty="0">
              <a:sym typeface="+mn-lt"/>
            </a:endParaRPr>
          </a:p>
        </p:txBody>
      </p:sp>
      <p:sp>
        <p:nvSpPr>
          <p:cNvPr id="195" name="Text Placeholder 12"/>
          <p:cNvSpPr>
            <a:spLocks noGrp="1"/>
          </p:cNvSpPr>
          <p:nvPr>
            <p:custDataLst>
              <p:tags r:id="rId45"/>
            </p:custDataLst>
          </p:nvPr>
        </p:nvSpPr>
        <p:spPr bwMode="gray">
          <a:xfrm flipV="1">
            <a:off x="8564562" y="5721350"/>
            <a:ext cx="122238" cy="2667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09266D4A-1889-484B-A49E-2F39F02D8BCF}" type="datetime'''''''''''''''''''''''''''''D''''''''''u''''b''''''a''''''i'''">
              <a:rPr lang="en-AU" altLang="en-US" sz="800">
                <a:sym typeface="+mn-lt"/>
              </a:rPr>
              <a:pPr marL="0" lvl="1" indent="0" algn="r">
                <a:spcBef>
                  <a:spcPct val="0"/>
                </a:spcBef>
                <a:spcAft>
                  <a:spcPct val="0"/>
                </a:spcAft>
                <a:buNone/>
              </a:pPr>
              <a:t>Dubai</a:t>
            </a:fld>
            <a:endParaRPr lang="en-AU" sz="800" dirty="0">
              <a:sym typeface="+mn-lt"/>
            </a:endParaRPr>
          </a:p>
        </p:txBody>
      </p:sp>
      <p:sp>
        <p:nvSpPr>
          <p:cNvPr id="194" name="Text Placeholder 12"/>
          <p:cNvSpPr>
            <a:spLocks noGrp="1"/>
          </p:cNvSpPr>
          <p:nvPr>
            <p:custDataLst>
              <p:tags r:id="rId46"/>
            </p:custDataLst>
          </p:nvPr>
        </p:nvSpPr>
        <p:spPr bwMode="gray">
          <a:xfrm flipV="1">
            <a:off x="8350250" y="5721350"/>
            <a:ext cx="122238" cy="261938"/>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D2974E4B-5453-45C9-9D19-B8930B6A1672}" type="datetime'''''''''''''S''e''o''''''''''''''''u''''''''l'''''''">
              <a:rPr lang="en-AU" altLang="en-US" sz="800">
                <a:sym typeface="+mn-lt"/>
              </a:rPr>
              <a:pPr marL="0" lvl="1" indent="0" algn="r">
                <a:spcBef>
                  <a:spcPct val="0"/>
                </a:spcBef>
                <a:spcAft>
                  <a:spcPct val="0"/>
                </a:spcAft>
                <a:buNone/>
              </a:pPr>
              <a:t>Seoul</a:t>
            </a:fld>
            <a:endParaRPr lang="en-AU" sz="800" dirty="0">
              <a:sym typeface="+mn-lt"/>
            </a:endParaRPr>
          </a:p>
        </p:txBody>
      </p:sp>
      <p:sp>
        <p:nvSpPr>
          <p:cNvPr id="193" name="Text Placeholder 12"/>
          <p:cNvSpPr>
            <a:spLocks noGrp="1"/>
          </p:cNvSpPr>
          <p:nvPr>
            <p:custDataLst>
              <p:tags r:id="rId47"/>
            </p:custDataLst>
          </p:nvPr>
        </p:nvSpPr>
        <p:spPr bwMode="gray">
          <a:xfrm flipV="1">
            <a:off x="8140700" y="5721350"/>
            <a:ext cx="122238" cy="35242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7FEEA318-060D-46B0-9B71-10224E1F07BA}" type="datetime'''''''''''T''o''''r''''''''''''o''n''t''''o'''''''''''''''">
              <a:rPr lang="en-AU" altLang="en-US" sz="800">
                <a:sym typeface="+mn-lt"/>
              </a:rPr>
              <a:pPr marL="0" lvl="1" indent="0" algn="r">
                <a:spcBef>
                  <a:spcPct val="0"/>
                </a:spcBef>
                <a:spcAft>
                  <a:spcPct val="0"/>
                </a:spcAft>
                <a:buNone/>
              </a:pPr>
              <a:t>Toronto</a:t>
            </a:fld>
            <a:endParaRPr lang="en-AU" sz="800" dirty="0">
              <a:sym typeface="+mn-lt"/>
            </a:endParaRPr>
          </a:p>
        </p:txBody>
      </p:sp>
      <p:sp>
        <p:nvSpPr>
          <p:cNvPr id="192" name="Text Placeholder 12"/>
          <p:cNvSpPr>
            <a:spLocks noGrp="1"/>
          </p:cNvSpPr>
          <p:nvPr>
            <p:custDataLst>
              <p:tags r:id="rId48"/>
            </p:custDataLst>
          </p:nvPr>
        </p:nvSpPr>
        <p:spPr bwMode="gray">
          <a:xfrm flipV="1">
            <a:off x="7926387" y="5721350"/>
            <a:ext cx="122238" cy="563563"/>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30AFD3B4-CE08-44FB-B02F-2F00F4BACD6F}" type="datetime'''''''''''''''''''Lo''''''s'' A''n''''ge''l''''''''e''s'''''">
              <a:rPr lang="en-AU" altLang="en-US" sz="800"/>
              <a:pPr marL="0" lvl="1" indent="0" algn="r">
                <a:spcBef>
                  <a:spcPct val="0"/>
                </a:spcBef>
                <a:spcAft>
                  <a:spcPct val="0"/>
                </a:spcAft>
                <a:buNone/>
              </a:pPr>
              <a:t>Los Angeles</a:t>
            </a:fld>
            <a:endParaRPr lang="en-AU" sz="800" dirty="0">
              <a:sym typeface="+mn-lt"/>
            </a:endParaRPr>
          </a:p>
        </p:txBody>
      </p:sp>
      <p:sp>
        <p:nvSpPr>
          <p:cNvPr id="191" name="Text Placeholder 12"/>
          <p:cNvSpPr>
            <a:spLocks noGrp="1"/>
          </p:cNvSpPr>
          <p:nvPr>
            <p:custDataLst>
              <p:tags r:id="rId49"/>
            </p:custDataLst>
          </p:nvPr>
        </p:nvSpPr>
        <p:spPr bwMode="gray">
          <a:xfrm flipV="1">
            <a:off x="7712075" y="5721350"/>
            <a:ext cx="122238" cy="4826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7A8F5EAE-C16C-4544-AC4A-B8EFB8D573A0}" type="datetime'M''''''''el''''''''b''''''o''''''''''u''''''''r''''n''e'''">
              <a:rPr lang="en-AU" altLang="en-US" sz="800">
                <a:sym typeface="+mn-lt"/>
              </a:rPr>
              <a:pPr marL="0" lvl="1" indent="0" algn="r">
                <a:spcBef>
                  <a:spcPct val="0"/>
                </a:spcBef>
                <a:spcAft>
                  <a:spcPct val="0"/>
                </a:spcAft>
                <a:buNone/>
              </a:pPr>
              <a:t>Melbourne</a:t>
            </a:fld>
            <a:endParaRPr lang="en-AU" sz="800" dirty="0">
              <a:sym typeface="+mn-lt"/>
            </a:endParaRPr>
          </a:p>
        </p:txBody>
      </p:sp>
      <p:sp>
        <p:nvSpPr>
          <p:cNvPr id="190" name="Text Placeholder 12"/>
          <p:cNvSpPr>
            <a:spLocks noGrp="1"/>
          </p:cNvSpPr>
          <p:nvPr>
            <p:custDataLst>
              <p:tags r:id="rId50"/>
            </p:custDataLst>
          </p:nvPr>
        </p:nvSpPr>
        <p:spPr bwMode="gray">
          <a:xfrm flipV="1">
            <a:off x="7502525" y="5721350"/>
            <a:ext cx="122238" cy="3111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BF31A255-C79A-4889-A86A-9DD78CCDA7CE}" type="datetime'''M''''''''''''''a''''''''d''''''rid'''''''''''''''''">
              <a:rPr lang="en-AU" altLang="en-US" sz="800">
                <a:sym typeface="+mn-lt"/>
              </a:rPr>
              <a:pPr marL="0" lvl="1" indent="0" algn="r">
                <a:spcBef>
                  <a:spcPct val="0"/>
                </a:spcBef>
                <a:spcAft>
                  <a:spcPct val="0"/>
                </a:spcAft>
                <a:buNone/>
              </a:pPr>
              <a:t>Madrid</a:t>
            </a:fld>
            <a:endParaRPr lang="en-AU" sz="800" dirty="0">
              <a:sym typeface="+mn-lt"/>
            </a:endParaRPr>
          </a:p>
        </p:txBody>
      </p:sp>
      <p:sp>
        <p:nvSpPr>
          <p:cNvPr id="189" name="Text Placeholder 12"/>
          <p:cNvSpPr>
            <a:spLocks noGrp="1"/>
          </p:cNvSpPr>
          <p:nvPr>
            <p:custDataLst>
              <p:tags r:id="rId51"/>
            </p:custDataLst>
          </p:nvPr>
        </p:nvSpPr>
        <p:spPr bwMode="gray">
          <a:xfrm flipV="1">
            <a:off x="7288212" y="5721350"/>
            <a:ext cx="122238" cy="341313"/>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5FA5ECD9-E04E-4BCC-8A15-DA0102B1E255}" type="datetime'''''''''''Sydn''''''''''''''''''''e''y'''''">
              <a:rPr lang="en-AU" altLang="en-US" sz="800">
                <a:sym typeface="+mn-lt"/>
              </a:rPr>
              <a:pPr marL="0" lvl="1" indent="0" algn="r">
                <a:spcBef>
                  <a:spcPct val="0"/>
                </a:spcBef>
                <a:spcAft>
                  <a:spcPct val="0"/>
                </a:spcAft>
                <a:buNone/>
              </a:pPr>
              <a:t>Sydney</a:t>
            </a:fld>
            <a:endParaRPr lang="en-AU" sz="800" dirty="0">
              <a:sym typeface="+mn-lt"/>
            </a:endParaRPr>
          </a:p>
        </p:txBody>
      </p:sp>
      <p:sp>
        <p:nvSpPr>
          <p:cNvPr id="187" name="Text Placeholder 12"/>
          <p:cNvSpPr>
            <a:spLocks noGrp="1"/>
          </p:cNvSpPr>
          <p:nvPr>
            <p:custDataLst>
              <p:tags r:id="rId52"/>
            </p:custDataLst>
          </p:nvPr>
        </p:nvSpPr>
        <p:spPr bwMode="gray">
          <a:xfrm flipV="1">
            <a:off x="7073900" y="5721350"/>
            <a:ext cx="122238" cy="277813"/>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E02F0F15-889E-4603-BF92-7022B422E968}" type="datetime'T''''''''''''''o''''''''''''''k''y''o'''''''''">
              <a:rPr lang="en-AU" altLang="en-US" sz="800">
                <a:sym typeface="+mn-lt"/>
              </a:rPr>
              <a:pPr marL="0" lvl="1" indent="0" algn="r">
                <a:spcBef>
                  <a:spcPct val="0"/>
                </a:spcBef>
                <a:spcAft>
                  <a:spcPct val="0"/>
                </a:spcAft>
                <a:buNone/>
              </a:pPr>
              <a:t>Tokyo</a:t>
            </a:fld>
            <a:endParaRPr lang="en-AU" sz="800" dirty="0">
              <a:sym typeface="+mn-lt"/>
            </a:endParaRPr>
          </a:p>
        </p:txBody>
      </p:sp>
      <p:sp>
        <p:nvSpPr>
          <p:cNvPr id="204" name="Text Placeholder 12"/>
          <p:cNvSpPr>
            <a:spLocks noGrp="1"/>
          </p:cNvSpPr>
          <p:nvPr>
            <p:custDataLst>
              <p:tags r:id="rId53"/>
            </p:custDataLst>
          </p:nvPr>
        </p:nvSpPr>
        <p:spPr bwMode="gray">
          <a:xfrm flipV="1">
            <a:off x="6859587" y="5721350"/>
            <a:ext cx="122238" cy="46672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A90A45E0-73FF-4D73-A03E-FCA9F5AA41C6}" type="datetime'''''''''''''''E''di''''''''n''b''''''''u''''''r''gh'''">
              <a:rPr lang="en-AU" altLang="en-US" sz="800"/>
              <a:pPr marL="0" lvl="1" indent="0" algn="r">
                <a:spcBef>
                  <a:spcPct val="0"/>
                </a:spcBef>
                <a:spcAft>
                  <a:spcPct val="0"/>
                </a:spcAft>
                <a:buNone/>
              </a:pPr>
              <a:t>Edinburgh</a:t>
            </a:fld>
            <a:endParaRPr lang="en-AU" sz="800" dirty="0">
              <a:sym typeface="+mn-lt"/>
            </a:endParaRPr>
          </a:p>
        </p:txBody>
      </p:sp>
      <p:sp>
        <p:nvSpPr>
          <p:cNvPr id="186" name="Text Placeholder 12"/>
          <p:cNvSpPr>
            <a:spLocks noGrp="1"/>
          </p:cNvSpPr>
          <p:nvPr>
            <p:custDataLst>
              <p:tags r:id="rId54"/>
            </p:custDataLst>
          </p:nvPr>
        </p:nvSpPr>
        <p:spPr bwMode="gray">
          <a:xfrm flipV="1">
            <a:off x="6645275" y="5721350"/>
            <a:ext cx="122238" cy="44132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7881C135-2C9E-4636-8AD7-9A3DB21BF932}" type="datetime'''''''''''Ne''''''w'''''' Y''''''o''''''''''''''''''rk'''''">
              <a:rPr lang="en-AU" altLang="en-US" sz="800"/>
              <a:pPr marL="0" lvl="1" indent="0" algn="r">
                <a:spcBef>
                  <a:spcPct val="0"/>
                </a:spcBef>
                <a:spcAft>
                  <a:spcPct val="0"/>
                </a:spcAft>
                <a:buNone/>
              </a:pPr>
              <a:t>New York</a:t>
            </a:fld>
            <a:endParaRPr lang="en-AU" sz="800" dirty="0">
              <a:sym typeface="+mn-lt"/>
            </a:endParaRPr>
          </a:p>
        </p:txBody>
      </p:sp>
      <p:sp>
        <p:nvSpPr>
          <p:cNvPr id="185" name="Text Placeholder 12"/>
          <p:cNvSpPr>
            <a:spLocks noGrp="1"/>
          </p:cNvSpPr>
          <p:nvPr>
            <p:custDataLst>
              <p:tags r:id="rId55"/>
            </p:custDataLst>
          </p:nvPr>
        </p:nvSpPr>
        <p:spPr bwMode="gray">
          <a:xfrm flipV="1">
            <a:off x="6435725" y="5721350"/>
            <a:ext cx="122238" cy="4762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BBB7A993-9203-4966-9154-EE8067104EF3}" type="datetime'''S''''t''''o''c''''kh''o''''''''''''''''''''''''lm'''''''">
              <a:rPr lang="en-AU" altLang="en-US" sz="800">
                <a:sym typeface="+mn-lt"/>
              </a:rPr>
              <a:pPr marL="0" lvl="1" indent="0" algn="r">
                <a:spcBef>
                  <a:spcPct val="0"/>
                </a:spcBef>
                <a:spcAft>
                  <a:spcPct val="0"/>
                </a:spcAft>
                <a:buNone/>
              </a:pPr>
              <a:t>Stockholm</a:t>
            </a:fld>
            <a:endParaRPr lang="en-AU" sz="800" dirty="0">
              <a:sym typeface="+mn-lt"/>
            </a:endParaRPr>
          </a:p>
        </p:txBody>
      </p:sp>
      <p:sp>
        <p:nvSpPr>
          <p:cNvPr id="184" name="Text Placeholder 12"/>
          <p:cNvSpPr>
            <a:spLocks noGrp="1"/>
          </p:cNvSpPr>
          <p:nvPr>
            <p:custDataLst>
              <p:tags r:id="rId56"/>
            </p:custDataLst>
          </p:nvPr>
        </p:nvSpPr>
        <p:spPr bwMode="gray">
          <a:xfrm flipV="1">
            <a:off x="6221412" y="5721350"/>
            <a:ext cx="122238" cy="3429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55EE2A68-D508-407E-845D-D408E65648A7}" type="datetime'''''''L''''''''''o''n''''''''''''''d''''''''on'''">
              <a:rPr lang="en-AU" altLang="en-US" sz="800">
                <a:sym typeface="+mn-lt"/>
              </a:rPr>
              <a:pPr marL="0" lvl="1" indent="0" algn="r">
                <a:spcBef>
                  <a:spcPct val="0"/>
                </a:spcBef>
                <a:spcAft>
                  <a:spcPct val="0"/>
                </a:spcAft>
                <a:buNone/>
              </a:pPr>
              <a:t>London</a:t>
            </a:fld>
            <a:endParaRPr lang="en-AU" sz="800" dirty="0">
              <a:sym typeface="+mn-lt"/>
            </a:endParaRPr>
          </a:p>
        </p:txBody>
      </p:sp>
      <p:sp>
        <p:nvSpPr>
          <p:cNvPr id="183" name="Text Placeholder 12"/>
          <p:cNvSpPr>
            <a:spLocks noGrp="1"/>
          </p:cNvSpPr>
          <p:nvPr>
            <p:custDataLst>
              <p:tags r:id="rId57"/>
            </p:custDataLst>
          </p:nvPr>
        </p:nvSpPr>
        <p:spPr bwMode="gray">
          <a:xfrm flipV="1">
            <a:off x="6007100" y="5721350"/>
            <a:ext cx="122238" cy="23177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036854EE-34F7-4CC7-800E-2A6F5CBA4361}" type="datetime'P''a''''''''''''''''''''r''''''i''s'''''''''">
              <a:rPr lang="en-AU" altLang="en-US" sz="800">
                <a:sym typeface="+mn-lt"/>
              </a:rPr>
              <a:pPr marL="0" lvl="1" indent="0" algn="r">
                <a:spcBef>
                  <a:spcPct val="0"/>
                </a:spcBef>
                <a:spcAft>
                  <a:spcPct val="0"/>
                </a:spcAft>
                <a:buNone/>
              </a:pPr>
              <a:t>Paris</a:t>
            </a:fld>
            <a:endParaRPr lang="en-AU" sz="800" dirty="0">
              <a:sym typeface="+mn-lt"/>
            </a:endParaRPr>
          </a:p>
        </p:txBody>
      </p:sp>
      <p:sp>
        <p:nvSpPr>
          <p:cNvPr id="182" name="Text Placeholder 12"/>
          <p:cNvSpPr>
            <a:spLocks noGrp="1"/>
          </p:cNvSpPr>
          <p:nvPr>
            <p:custDataLst>
              <p:tags r:id="rId58"/>
            </p:custDataLst>
          </p:nvPr>
        </p:nvSpPr>
        <p:spPr bwMode="gray">
          <a:xfrm flipV="1">
            <a:off x="5792787" y="5721350"/>
            <a:ext cx="122238" cy="5207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910C2B96-F860-4841-B78E-932C52683BE7}" type="datetime'''''''''''''''''''''A''''''''ms''''t''''''e''r''d''''''''am'''">
              <a:rPr lang="en-AU" altLang="en-US" sz="800">
                <a:sym typeface="+mn-lt"/>
              </a:rPr>
              <a:pPr marL="0" lvl="1" indent="0" algn="r">
                <a:spcBef>
                  <a:spcPct val="0"/>
                </a:spcBef>
                <a:spcAft>
                  <a:spcPct val="0"/>
                </a:spcAft>
                <a:buNone/>
              </a:pPr>
              <a:t>Amsterdam</a:t>
            </a:fld>
            <a:endParaRPr lang="en-AU" sz="800" dirty="0">
              <a:sym typeface="+mn-lt"/>
            </a:endParaRPr>
          </a:p>
        </p:txBody>
      </p:sp>
      <p:sp>
        <p:nvSpPr>
          <p:cNvPr id="181" name="Text Placeholder 12"/>
          <p:cNvSpPr>
            <a:spLocks noGrp="1"/>
          </p:cNvSpPr>
          <p:nvPr>
            <p:custDataLst>
              <p:tags r:id="rId59"/>
            </p:custDataLst>
          </p:nvPr>
        </p:nvSpPr>
        <p:spPr bwMode="gray">
          <a:xfrm flipV="1">
            <a:off x="5578475" y="5721350"/>
            <a:ext cx="122238" cy="39052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3C9501D9-FEA2-4D49-8F0E-FDCC6CAFECD7}" type="datetime'''''B''''''''''''''''''russ''''''''''e''l''''''''''''s'''''''">
              <a:rPr lang="en-AU" altLang="en-US" sz="800">
                <a:sym typeface="+mn-lt"/>
              </a:rPr>
              <a:pPr marL="0" lvl="1" indent="0" algn="r">
                <a:spcBef>
                  <a:spcPct val="0"/>
                </a:spcBef>
                <a:spcAft>
                  <a:spcPct val="0"/>
                </a:spcAft>
                <a:buNone/>
              </a:pPr>
              <a:t>Brussels</a:t>
            </a:fld>
            <a:endParaRPr lang="en-AU" sz="800" dirty="0">
              <a:sym typeface="+mn-lt"/>
            </a:endParaRPr>
          </a:p>
        </p:txBody>
      </p:sp>
      <p:graphicFrame>
        <p:nvGraphicFramePr>
          <p:cNvPr id="169" name="Object 168"/>
          <p:cNvGraphicFramePr>
            <a:graphicFrameLocks noChangeAspect="1"/>
          </p:cNvGraphicFramePr>
          <p:nvPr>
            <p:custDataLst>
              <p:tags r:id="rId60"/>
            </p:custDataLst>
            <p:extLst>
              <p:ext uri="{D42A27DB-BD31-4B8C-83A1-F6EECF244321}">
                <p14:modId xmlns:p14="http://schemas.microsoft.com/office/powerpoint/2010/main" val="716165852"/>
              </p:ext>
            </p:extLst>
          </p:nvPr>
        </p:nvGraphicFramePr>
        <p:xfrm>
          <a:off x="5143500" y="2095500"/>
          <a:ext cx="4219560" cy="1428750"/>
        </p:xfrm>
        <a:graphic>
          <a:graphicData uri="http://schemas.openxmlformats.org/presentationml/2006/ole">
            <mc:AlternateContent xmlns:mc="http://schemas.openxmlformats.org/markup-compatibility/2006">
              <mc:Choice xmlns:v="urn:schemas-microsoft-com:vml" Requires="v">
                <p:oleObj spid="_x0000_s1194887" name="Chart" r:id="rId87" imgW="4219560" imgH="1428750" progId="MSGraph.Chart.8">
                  <p:embed followColorScheme="full"/>
                </p:oleObj>
              </mc:Choice>
              <mc:Fallback>
                <p:oleObj name="Chart" r:id="rId87" imgW="4219560" imgH="1428750" progId="MSGraph.Chart.8">
                  <p:embed followColorScheme="full"/>
                  <p:pic>
                    <p:nvPicPr>
                      <p:cNvPr id="0" name="Picture 591"/>
                      <p:cNvPicPr>
                        <a:picLocks noChangeAspect="1" noChangeArrowheads="1"/>
                      </p:cNvPicPr>
                      <p:nvPr/>
                    </p:nvPicPr>
                    <p:blipFill>
                      <a:blip r:embed="rId88">
                        <a:extLst>
                          <a:ext uri="{28A0092B-C50C-407E-A947-70E740481C1C}">
                            <a14:useLocalDpi xmlns:a14="http://schemas.microsoft.com/office/drawing/2010/main" val="0"/>
                          </a:ext>
                        </a:extLst>
                      </a:blip>
                      <a:srcRect/>
                      <a:stretch>
                        <a:fillRect/>
                      </a:stretch>
                    </p:blipFill>
                    <p:spPr bwMode="auto">
                      <a:xfrm>
                        <a:off x="5143500" y="2095500"/>
                        <a:ext cx="4219560" cy="142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 name="Text Placeholder 12"/>
          <p:cNvSpPr>
            <a:spLocks noGrp="1"/>
          </p:cNvSpPr>
          <p:nvPr>
            <p:custDataLst>
              <p:tags r:id="rId61"/>
            </p:custDataLst>
          </p:nvPr>
        </p:nvSpPr>
        <p:spPr bwMode="gray">
          <a:xfrm>
            <a:off x="5283200" y="2020888"/>
            <a:ext cx="2559050" cy="152400"/>
          </a:xfrm>
          <a:prstGeom prst="rect">
            <a:avLst/>
          </a:prstGeom>
          <a:noFill/>
          <a:effectLst/>
        </p:spPr>
        <p:txBody>
          <a:bodyPr vert="horz" wrap="none" lIns="0" tIns="0" rIns="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None/>
            </a:pPr>
            <a:r>
              <a:rPr lang="en-AU" altLang="en-US" sz="1000" dirty="0" smtClean="0">
                <a:solidFill>
                  <a:srgbClr val="000000"/>
                </a:solidFill>
                <a:sym typeface="+mn-lt"/>
              </a:rPr>
              <a:t>Number of music venues per million residents</a:t>
            </a:r>
            <a:endParaRPr lang="en-US" altLang="en-US" sz="1000" dirty="0" smtClean="0">
              <a:solidFill>
                <a:srgbClr val="000000"/>
              </a:solidFill>
              <a:sym typeface="+mn-lt"/>
            </a:endParaRPr>
          </a:p>
        </p:txBody>
      </p:sp>
      <p:sp>
        <p:nvSpPr>
          <p:cNvPr id="139" name="Text Placeholder 12"/>
          <p:cNvSpPr>
            <a:spLocks noGrp="1"/>
          </p:cNvSpPr>
          <p:nvPr>
            <p:custDataLst>
              <p:tags r:id="rId62"/>
            </p:custDataLst>
          </p:nvPr>
        </p:nvSpPr>
        <p:spPr bwMode="gray">
          <a:xfrm flipV="1">
            <a:off x="9093200" y="3387725"/>
            <a:ext cx="122238" cy="261938"/>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52C13294-E0BB-4140-B6B7-427EB1CB256B}" type="datetime'S''''''''''''''''''e''''ou''''''''''''''l'''''''''''''''''''''">
              <a:rPr lang="en-AU" altLang="en-US" sz="800">
                <a:sym typeface="+mn-lt"/>
              </a:rPr>
              <a:pPr marL="0" lvl="1" indent="0" algn="r">
                <a:spcBef>
                  <a:spcPct val="0"/>
                </a:spcBef>
                <a:spcAft>
                  <a:spcPct val="0"/>
                </a:spcAft>
                <a:buNone/>
              </a:pPr>
              <a:t>Seoul</a:t>
            </a:fld>
            <a:endParaRPr lang="en-AU" sz="800" dirty="0">
              <a:sym typeface="+mn-lt"/>
            </a:endParaRPr>
          </a:p>
        </p:txBody>
      </p:sp>
      <p:sp>
        <p:nvSpPr>
          <p:cNvPr id="138" name="Text Placeholder 12"/>
          <p:cNvSpPr>
            <a:spLocks noGrp="1"/>
          </p:cNvSpPr>
          <p:nvPr>
            <p:custDataLst>
              <p:tags r:id="rId63"/>
            </p:custDataLst>
          </p:nvPr>
        </p:nvSpPr>
        <p:spPr bwMode="gray">
          <a:xfrm flipV="1">
            <a:off x="8888412" y="3387725"/>
            <a:ext cx="122238" cy="2667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EF399444-94EC-46F8-9F37-37AA03A8ADE5}" type="datetime'D''''u''''''''''''''''''b''''''''a''i'''''''''''''''''">
              <a:rPr lang="en-AU" altLang="en-US" sz="800">
                <a:sym typeface="+mn-lt"/>
              </a:rPr>
              <a:pPr marL="0" lvl="1" indent="0" algn="r">
                <a:spcBef>
                  <a:spcPct val="0"/>
                </a:spcBef>
                <a:spcAft>
                  <a:spcPct val="0"/>
                </a:spcAft>
                <a:buNone/>
              </a:pPr>
              <a:t>Dubai</a:t>
            </a:fld>
            <a:endParaRPr lang="en-AU" sz="800" dirty="0">
              <a:sym typeface="+mn-lt"/>
            </a:endParaRPr>
          </a:p>
        </p:txBody>
      </p:sp>
      <p:sp>
        <p:nvSpPr>
          <p:cNvPr id="137" name="Text Placeholder 12"/>
          <p:cNvSpPr>
            <a:spLocks noGrp="1"/>
          </p:cNvSpPr>
          <p:nvPr>
            <p:custDataLst>
              <p:tags r:id="rId64"/>
            </p:custDataLst>
          </p:nvPr>
        </p:nvSpPr>
        <p:spPr bwMode="gray">
          <a:xfrm flipV="1">
            <a:off x="8683625" y="3387725"/>
            <a:ext cx="122238" cy="35877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5C76F7EE-C919-4781-8E99-B502031E40CD}" type="datetime'''''''''''''I''s''t''''''''an''b''''u''''l'''''''''''''">
              <a:rPr lang="en-AU" altLang="en-US" sz="800">
                <a:sym typeface="+mn-lt"/>
              </a:rPr>
              <a:pPr marL="0" lvl="1" indent="0" algn="r">
                <a:spcBef>
                  <a:spcPct val="0"/>
                </a:spcBef>
                <a:spcAft>
                  <a:spcPct val="0"/>
                </a:spcAft>
                <a:buNone/>
              </a:pPr>
              <a:t>Istanbul</a:t>
            </a:fld>
            <a:endParaRPr lang="en-AU" sz="800" dirty="0">
              <a:sym typeface="+mn-lt"/>
            </a:endParaRPr>
          </a:p>
        </p:txBody>
      </p:sp>
      <p:sp>
        <p:nvSpPr>
          <p:cNvPr id="136" name="Text Placeholder 12"/>
          <p:cNvSpPr>
            <a:spLocks noGrp="1"/>
          </p:cNvSpPr>
          <p:nvPr>
            <p:custDataLst>
              <p:tags r:id="rId65"/>
            </p:custDataLst>
          </p:nvPr>
        </p:nvSpPr>
        <p:spPr bwMode="gray">
          <a:xfrm flipV="1">
            <a:off x="8474075" y="3387725"/>
            <a:ext cx="122238" cy="3111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B6C2171B-10BB-42AA-AD9F-4F14B0A1019D}" type="datetime'''''''''M''''a''''''''''''d''''r''''''''i''''d'''">
              <a:rPr lang="en-AU" altLang="en-US" sz="800">
                <a:sym typeface="+mn-lt"/>
              </a:rPr>
              <a:pPr marL="0" lvl="1" indent="0" algn="r">
                <a:spcBef>
                  <a:spcPct val="0"/>
                </a:spcBef>
                <a:spcAft>
                  <a:spcPct val="0"/>
                </a:spcAft>
                <a:buNone/>
              </a:pPr>
              <a:t>Madrid</a:t>
            </a:fld>
            <a:endParaRPr lang="en-AU" sz="800" dirty="0">
              <a:sym typeface="+mn-lt"/>
            </a:endParaRPr>
          </a:p>
        </p:txBody>
      </p:sp>
      <p:sp>
        <p:nvSpPr>
          <p:cNvPr id="135" name="Text Placeholder 12"/>
          <p:cNvSpPr>
            <a:spLocks noGrp="1"/>
          </p:cNvSpPr>
          <p:nvPr>
            <p:custDataLst>
              <p:tags r:id="rId66"/>
            </p:custDataLst>
          </p:nvPr>
        </p:nvSpPr>
        <p:spPr bwMode="gray">
          <a:xfrm flipV="1">
            <a:off x="8264525" y="3387725"/>
            <a:ext cx="122238" cy="39052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CD3F8403-F9FF-4A5C-8EB1-4AA4AA69F906}" type="datetime'''''''B''''r''us''''''s''''''''''''''''''''''''''el''''''s'">
              <a:rPr lang="en-AU" altLang="en-US" sz="800">
                <a:sym typeface="+mn-lt"/>
              </a:rPr>
              <a:pPr marL="0" lvl="1" indent="0" algn="r">
                <a:spcBef>
                  <a:spcPct val="0"/>
                </a:spcBef>
                <a:spcAft>
                  <a:spcPct val="0"/>
                </a:spcAft>
                <a:buNone/>
              </a:pPr>
              <a:t>Brussels</a:t>
            </a:fld>
            <a:endParaRPr lang="en-AU" sz="800" dirty="0">
              <a:sym typeface="+mn-lt"/>
            </a:endParaRPr>
          </a:p>
        </p:txBody>
      </p:sp>
      <p:sp>
        <p:nvSpPr>
          <p:cNvPr id="134" name="Text Placeholder 12"/>
          <p:cNvSpPr>
            <a:spLocks noGrp="1"/>
          </p:cNvSpPr>
          <p:nvPr>
            <p:custDataLst>
              <p:tags r:id="rId67"/>
            </p:custDataLst>
          </p:nvPr>
        </p:nvSpPr>
        <p:spPr bwMode="gray">
          <a:xfrm flipV="1">
            <a:off x="8059737" y="3387725"/>
            <a:ext cx="122238" cy="39687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94893A2A-D8EF-4473-8DBA-554E39B82568}" type="datetime'''''''''''''''Mo''''''''''''''''''nt''''''r''''''e''''''''al'">
              <a:rPr lang="en-AU" altLang="en-US" sz="800">
                <a:sym typeface="+mn-lt"/>
              </a:rPr>
              <a:pPr marL="0" lvl="1" indent="0" algn="r">
                <a:spcBef>
                  <a:spcPct val="0"/>
                </a:spcBef>
                <a:spcAft>
                  <a:spcPct val="0"/>
                </a:spcAft>
                <a:buNone/>
              </a:pPr>
              <a:t>Montreal</a:t>
            </a:fld>
            <a:endParaRPr lang="en-AU" sz="800" dirty="0">
              <a:sym typeface="+mn-lt"/>
            </a:endParaRPr>
          </a:p>
        </p:txBody>
      </p:sp>
      <p:sp>
        <p:nvSpPr>
          <p:cNvPr id="133" name="Text Placeholder 12"/>
          <p:cNvSpPr>
            <a:spLocks noGrp="1"/>
          </p:cNvSpPr>
          <p:nvPr>
            <p:custDataLst>
              <p:tags r:id="rId68"/>
            </p:custDataLst>
          </p:nvPr>
        </p:nvSpPr>
        <p:spPr bwMode="gray">
          <a:xfrm flipV="1">
            <a:off x="7854950" y="3387725"/>
            <a:ext cx="122238" cy="373063"/>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2B48193A-A0C0-4E59-96DD-732E9DDD96CF}" type="datetime'''''''''''''''Mo''''''''''''''''''''''s''c''''''''''''''ow'''">
              <a:rPr lang="en-AU" altLang="en-US" sz="800">
                <a:sym typeface="+mn-lt"/>
              </a:rPr>
              <a:pPr marL="0" lvl="1" indent="0" algn="r">
                <a:spcBef>
                  <a:spcPct val="0"/>
                </a:spcBef>
                <a:spcAft>
                  <a:spcPct val="0"/>
                </a:spcAft>
                <a:buNone/>
              </a:pPr>
              <a:t>Moscow</a:t>
            </a:fld>
            <a:endParaRPr lang="en-AU" sz="800" dirty="0">
              <a:sym typeface="+mn-lt"/>
            </a:endParaRPr>
          </a:p>
        </p:txBody>
      </p:sp>
      <p:sp>
        <p:nvSpPr>
          <p:cNvPr id="132" name="Text Placeholder 12"/>
          <p:cNvSpPr>
            <a:spLocks noGrp="1"/>
          </p:cNvSpPr>
          <p:nvPr>
            <p:custDataLst>
              <p:tags r:id="rId69"/>
            </p:custDataLst>
          </p:nvPr>
        </p:nvSpPr>
        <p:spPr bwMode="gray">
          <a:xfrm flipV="1">
            <a:off x="7645400" y="3387725"/>
            <a:ext cx="122238" cy="35242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1F95409E-AE8F-4B14-BD4D-C003471DEDF3}" type="datetime'''''''''''Tor''''''''o''''''''n''''''''''t''''''''''''''o'">
              <a:rPr lang="en-AU" altLang="en-US" sz="800">
                <a:sym typeface="+mn-lt"/>
              </a:rPr>
              <a:pPr marL="0" lvl="1" indent="0" algn="r">
                <a:spcBef>
                  <a:spcPct val="0"/>
                </a:spcBef>
                <a:spcAft>
                  <a:spcPct val="0"/>
                </a:spcAft>
                <a:buNone/>
              </a:pPr>
              <a:t>Toronto</a:t>
            </a:fld>
            <a:endParaRPr lang="en-AU" sz="800" dirty="0">
              <a:sym typeface="+mn-lt"/>
            </a:endParaRPr>
          </a:p>
        </p:txBody>
      </p:sp>
      <p:sp>
        <p:nvSpPr>
          <p:cNvPr id="131" name="Text Placeholder 12"/>
          <p:cNvSpPr>
            <a:spLocks noGrp="1"/>
          </p:cNvSpPr>
          <p:nvPr>
            <p:custDataLst>
              <p:tags r:id="rId70"/>
            </p:custDataLst>
          </p:nvPr>
        </p:nvSpPr>
        <p:spPr bwMode="gray">
          <a:xfrm flipV="1">
            <a:off x="7440612" y="3387725"/>
            <a:ext cx="122238" cy="277813"/>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71825CEB-8D69-4F7E-BBCB-A9158E69D03E}" type="datetime'''T''''''''''''''''''o''''''k''y''''''''''''''''''''o'''">
              <a:rPr lang="en-AU" altLang="en-US" sz="800">
                <a:sym typeface="+mn-lt"/>
              </a:rPr>
              <a:pPr marL="0" lvl="1" indent="0" algn="r">
                <a:spcBef>
                  <a:spcPct val="0"/>
                </a:spcBef>
                <a:spcAft>
                  <a:spcPct val="0"/>
                </a:spcAft>
                <a:buNone/>
              </a:pPr>
              <a:t>Tokyo</a:t>
            </a:fld>
            <a:endParaRPr lang="en-AU" sz="800" dirty="0">
              <a:sym typeface="+mn-lt"/>
            </a:endParaRPr>
          </a:p>
        </p:txBody>
      </p:sp>
      <p:sp>
        <p:nvSpPr>
          <p:cNvPr id="130" name="Text Placeholder 12"/>
          <p:cNvSpPr>
            <a:spLocks noGrp="1"/>
          </p:cNvSpPr>
          <p:nvPr>
            <p:custDataLst>
              <p:tags r:id="rId71"/>
            </p:custDataLst>
          </p:nvPr>
        </p:nvSpPr>
        <p:spPr bwMode="gray">
          <a:xfrm flipV="1">
            <a:off x="7235825" y="3387725"/>
            <a:ext cx="122238" cy="3429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CA7C1F87-F6F6-4DED-9C80-A1D2E63F313A}" type="datetime'''L''''o''''''n''''''''''''d''''''o''''''''''''n'''">
              <a:rPr lang="en-AU" altLang="en-US" sz="800">
                <a:sym typeface="+mn-lt"/>
              </a:rPr>
              <a:pPr marL="0" lvl="1" indent="0" algn="r">
                <a:spcBef>
                  <a:spcPct val="0"/>
                </a:spcBef>
                <a:spcAft>
                  <a:spcPct val="0"/>
                </a:spcAft>
                <a:buNone/>
              </a:pPr>
              <a:t>London</a:t>
            </a:fld>
            <a:endParaRPr lang="en-AU" sz="800" dirty="0">
              <a:sym typeface="+mn-lt"/>
            </a:endParaRPr>
          </a:p>
        </p:txBody>
      </p:sp>
      <p:sp>
        <p:nvSpPr>
          <p:cNvPr id="129" name="Text Placeholder 12"/>
          <p:cNvSpPr>
            <a:spLocks noGrp="1"/>
          </p:cNvSpPr>
          <p:nvPr>
            <p:custDataLst>
              <p:tags r:id="rId72"/>
            </p:custDataLst>
          </p:nvPr>
        </p:nvSpPr>
        <p:spPr bwMode="gray">
          <a:xfrm flipV="1">
            <a:off x="7026275" y="3387725"/>
            <a:ext cx="122238" cy="563563"/>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D42F5AD1-C8FE-4E1E-93C8-852AB3D521D6}" type="datetime'''L''''os'''''''' An''g''''''e''''''''''l''''''e''''s'''">
              <a:rPr lang="en-AU" altLang="en-US" sz="800"/>
              <a:pPr marL="0" lvl="1" indent="0" algn="r">
                <a:spcBef>
                  <a:spcPct val="0"/>
                </a:spcBef>
                <a:spcAft>
                  <a:spcPct val="0"/>
                </a:spcAft>
                <a:buNone/>
              </a:pPr>
              <a:t>Los Angeles</a:t>
            </a:fld>
            <a:endParaRPr lang="en-AU" sz="800" dirty="0">
              <a:sym typeface="+mn-lt"/>
            </a:endParaRPr>
          </a:p>
        </p:txBody>
      </p:sp>
      <p:sp>
        <p:nvSpPr>
          <p:cNvPr id="128" name="Text Placeholder 12"/>
          <p:cNvSpPr>
            <a:spLocks noGrp="1"/>
          </p:cNvSpPr>
          <p:nvPr>
            <p:custDataLst>
              <p:tags r:id="rId73"/>
            </p:custDataLst>
          </p:nvPr>
        </p:nvSpPr>
        <p:spPr bwMode="gray">
          <a:xfrm flipV="1">
            <a:off x="6816725" y="3387725"/>
            <a:ext cx="122238" cy="23177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070524D6-29B4-4447-B0C2-424E881665EA}" type="datetime'''''''''''''''''''''''P''''''''a''''''''''r''''''''''''''i''s'">
              <a:rPr lang="en-AU" altLang="en-US" sz="800">
                <a:sym typeface="+mn-lt"/>
              </a:rPr>
              <a:pPr marL="0" lvl="1" indent="0" algn="r">
                <a:spcBef>
                  <a:spcPct val="0"/>
                </a:spcBef>
                <a:spcAft>
                  <a:spcPct val="0"/>
                </a:spcAft>
                <a:buNone/>
              </a:pPr>
              <a:t>Paris</a:t>
            </a:fld>
            <a:endParaRPr lang="en-AU" sz="800" dirty="0">
              <a:sym typeface="+mn-lt"/>
            </a:endParaRPr>
          </a:p>
        </p:txBody>
      </p:sp>
      <p:sp>
        <p:nvSpPr>
          <p:cNvPr id="202" name="Text Placeholder 12"/>
          <p:cNvSpPr>
            <a:spLocks noGrp="1"/>
          </p:cNvSpPr>
          <p:nvPr>
            <p:custDataLst>
              <p:tags r:id="rId74"/>
            </p:custDataLst>
          </p:nvPr>
        </p:nvSpPr>
        <p:spPr bwMode="gray">
          <a:xfrm flipV="1">
            <a:off x="6611937" y="3387725"/>
            <a:ext cx="122238" cy="4762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75274E39-D01C-4E14-B69A-AFA8D0BBD3D8}" type="datetime'''''S''''''to''''''''''''c''''''''k''''h''''ol''''''''''m'">
              <a:rPr lang="en-AU" altLang="en-US" sz="800"/>
              <a:pPr marL="0" lvl="1" indent="0" algn="r">
                <a:spcBef>
                  <a:spcPct val="0"/>
                </a:spcBef>
                <a:spcAft>
                  <a:spcPct val="0"/>
                </a:spcAft>
                <a:buNone/>
              </a:pPr>
              <a:t>Stockholm</a:t>
            </a:fld>
            <a:endParaRPr lang="en-AU" sz="800" dirty="0">
              <a:sym typeface="+mn-lt"/>
            </a:endParaRPr>
          </a:p>
        </p:txBody>
      </p:sp>
      <p:sp>
        <p:nvSpPr>
          <p:cNvPr id="127" name="Text Placeholder 12"/>
          <p:cNvSpPr>
            <a:spLocks noGrp="1"/>
          </p:cNvSpPr>
          <p:nvPr>
            <p:custDataLst>
              <p:tags r:id="rId75"/>
            </p:custDataLst>
          </p:nvPr>
        </p:nvSpPr>
        <p:spPr bwMode="gray">
          <a:xfrm flipV="1">
            <a:off x="6407150" y="3387726"/>
            <a:ext cx="122238" cy="44132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7937C76B-417B-44DD-B87A-DC34523F5B6E}" type="datetime'''''''N''''''''ew'''''''''''' Y''o''''''rk'">
              <a:rPr lang="en-AU" altLang="en-US" sz="800"/>
              <a:pPr marL="0" lvl="1" indent="0" algn="r">
                <a:spcBef>
                  <a:spcPct val="0"/>
                </a:spcBef>
                <a:spcAft>
                  <a:spcPct val="0"/>
                </a:spcAft>
                <a:buNone/>
              </a:pPr>
              <a:t>New York</a:t>
            </a:fld>
            <a:endParaRPr lang="en-AU" sz="800" dirty="0">
              <a:sym typeface="+mn-lt"/>
            </a:endParaRPr>
          </a:p>
        </p:txBody>
      </p:sp>
      <p:sp>
        <p:nvSpPr>
          <p:cNvPr id="203" name="Text Placeholder 12"/>
          <p:cNvSpPr>
            <a:spLocks noGrp="1"/>
          </p:cNvSpPr>
          <p:nvPr>
            <p:custDataLst>
              <p:tags r:id="rId76"/>
            </p:custDataLst>
          </p:nvPr>
        </p:nvSpPr>
        <p:spPr bwMode="gray">
          <a:xfrm flipV="1">
            <a:off x="6197600" y="3387725"/>
            <a:ext cx="122238" cy="46672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80DED1B7-EEE6-4D83-B462-88B017E2508A}" type="datetime'E''''''''''''d''''''''i''nb''''''''''''''''''ur''''g''h'''''">
              <a:rPr lang="en-AU" altLang="en-US" sz="800"/>
              <a:pPr marL="0" lvl="1" indent="0" algn="r">
                <a:spcBef>
                  <a:spcPct val="0"/>
                </a:spcBef>
                <a:spcAft>
                  <a:spcPct val="0"/>
                </a:spcAft>
                <a:buNone/>
              </a:pPr>
              <a:t>Edinburgh</a:t>
            </a:fld>
            <a:endParaRPr lang="en-AU" sz="800" dirty="0">
              <a:sym typeface="+mn-lt"/>
            </a:endParaRPr>
          </a:p>
        </p:txBody>
      </p:sp>
      <p:sp>
        <p:nvSpPr>
          <p:cNvPr id="125" name="Text Placeholder 12"/>
          <p:cNvSpPr>
            <a:spLocks noGrp="1"/>
          </p:cNvSpPr>
          <p:nvPr>
            <p:custDataLst>
              <p:tags r:id="rId77"/>
            </p:custDataLst>
          </p:nvPr>
        </p:nvSpPr>
        <p:spPr bwMode="gray">
          <a:xfrm flipV="1">
            <a:off x="5988050" y="3387725"/>
            <a:ext cx="122238" cy="5207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380497C3-CFDC-4343-9AB9-04FC3F1F26A3}" type="datetime'''''''''''''''''''''''A''''m''''''s''t''''e''''r''da''m'''''">
              <a:rPr lang="en-AU" altLang="en-US" sz="800">
                <a:sym typeface="+mn-lt"/>
              </a:rPr>
              <a:pPr marL="0" lvl="1" indent="0" algn="r">
                <a:spcBef>
                  <a:spcPct val="0"/>
                </a:spcBef>
                <a:spcAft>
                  <a:spcPct val="0"/>
                </a:spcAft>
                <a:buNone/>
              </a:pPr>
              <a:t>Amsterdam</a:t>
            </a:fld>
            <a:endParaRPr lang="en-AU" sz="800" dirty="0">
              <a:sym typeface="+mn-lt"/>
            </a:endParaRPr>
          </a:p>
        </p:txBody>
      </p:sp>
      <p:sp>
        <p:nvSpPr>
          <p:cNvPr id="124" name="Text Placeholder 12"/>
          <p:cNvSpPr>
            <a:spLocks noGrp="1"/>
          </p:cNvSpPr>
          <p:nvPr>
            <p:custDataLst>
              <p:tags r:id="rId78"/>
            </p:custDataLst>
          </p:nvPr>
        </p:nvSpPr>
        <p:spPr bwMode="gray">
          <a:xfrm flipV="1">
            <a:off x="5783262" y="3387725"/>
            <a:ext cx="122238" cy="341313"/>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1F6B0AF6-7A18-4719-9E3F-8DE0096953C2}" type="datetime'''''''''''Sy''''''''''''''''''''''''''''''dn''''e''''y'''''''">
              <a:rPr lang="en-AU" altLang="en-US" sz="800">
                <a:sym typeface="+mn-lt"/>
              </a:rPr>
              <a:pPr marL="0" lvl="1" indent="0" algn="r">
                <a:spcBef>
                  <a:spcPct val="0"/>
                </a:spcBef>
                <a:spcAft>
                  <a:spcPct val="0"/>
                </a:spcAft>
                <a:buNone/>
              </a:pPr>
              <a:t>Sydney</a:t>
            </a:fld>
            <a:endParaRPr lang="en-AU" sz="800" dirty="0">
              <a:sym typeface="+mn-lt"/>
            </a:endParaRPr>
          </a:p>
        </p:txBody>
      </p:sp>
      <p:sp>
        <p:nvSpPr>
          <p:cNvPr id="123" name="Text Placeholder 12"/>
          <p:cNvSpPr>
            <a:spLocks noGrp="1"/>
          </p:cNvSpPr>
          <p:nvPr>
            <p:custDataLst>
              <p:tags r:id="rId79"/>
            </p:custDataLst>
          </p:nvPr>
        </p:nvSpPr>
        <p:spPr bwMode="gray">
          <a:xfrm flipV="1">
            <a:off x="5578475" y="3387725"/>
            <a:ext cx="122238" cy="4826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3FA05846-D25F-4836-A8F6-3C74239B3BF9}" type="datetime'''''M''el''''''''b''''o''''u''''r''n''''''''e'''''''">
              <a:rPr lang="en-AU" altLang="en-US" sz="800">
                <a:sym typeface="+mn-lt"/>
              </a:rPr>
              <a:pPr marL="0" lvl="1" indent="0" algn="r">
                <a:spcBef>
                  <a:spcPct val="0"/>
                </a:spcBef>
                <a:spcAft>
                  <a:spcPct val="0"/>
                </a:spcAft>
                <a:buNone/>
              </a:pPr>
              <a:t>Melbourne</a:t>
            </a:fld>
            <a:endParaRPr lang="en-AU" sz="800" dirty="0">
              <a:sym typeface="+mn-lt"/>
            </a:endParaRPr>
          </a:p>
        </p:txBody>
      </p:sp>
      <p:sp>
        <p:nvSpPr>
          <p:cNvPr id="188" name="NumberBall"/>
          <p:cNvSpPr>
            <a:spLocks noChangeArrowheads="1"/>
          </p:cNvSpPr>
          <p:nvPr/>
        </p:nvSpPr>
        <p:spPr bwMode="gray">
          <a:xfrm>
            <a:off x="51881" y="77861"/>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a:latin typeface="Arial" pitchFamily="34" charset="0"/>
                <a:cs typeface="Arial" pitchFamily="34" charset="0"/>
              </a:rPr>
              <a:t>C</a:t>
            </a:r>
          </a:p>
        </p:txBody>
      </p:sp>
      <p:sp>
        <p:nvSpPr>
          <p:cNvPr id="100"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smtClean="0">
                <a:solidFill>
                  <a:srgbClr val="000000"/>
                </a:solidFill>
                <a:cs typeface="Arial" pitchFamily="34" charset="0"/>
              </a:rPr>
              <a:t>Note: Local </a:t>
            </a:r>
            <a:r>
              <a:rPr lang="en-AU" sz="800" dirty="0">
                <a:solidFill>
                  <a:srgbClr val="000000"/>
                </a:solidFill>
                <a:cs typeface="Arial" pitchFamily="34" charset="0"/>
              </a:rPr>
              <a:t>population only (i.e. excludes visitors</a:t>
            </a:r>
            <a:r>
              <a:rPr lang="en-AU" sz="800" dirty="0" smtClean="0">
                <a:solidFill>
                  <a:srgbClr val="000000"/>
                </a:solidFill>
                <a:cs typeface="Arial" pitchFamily="34" charset="0"/>
              </a:rPr>
              <a:t>)</a:t>
            </a:r>
          </a:p>
          <a:p>
            <a:pPr>
              <a:lnSpc>
                <a:spcPct val="90000"/>
              </a:lnSpc>
            </a:pPr>
            <a:r>
              <a:rPr lang="en-AU" sz="800" dirty="0" smtClean="0">
                <a:solidFill>
                  <a:srgbClr val="000000"/>
                </a:solidFill>
                <a:cs typeface="Arial" pitchFamily="34" charset="0"/>
              </a:rPr>
              <a:t>Source</a:t>
            </a:r>
            <a:r>
              <a:rPr lang="en-AU" sz="800" dirty="0">
                <a:solidFill>
                  <a:srgbClr val="000000"/>
                </a:solidFill>
                <a:cs typeface="Arial" pitchFamily="34" charset="0"/>
              </a:rPr>
              <a:t>: World Cities Culture Forum report (as at 2016</a:t>
            </a:r>
            <a:r>
              <a:rPr lang="en-AU" sz="800" dirty="0" smtClean="0">
                <a:solidFill>
                  <a:srgbClr val="000000"/>
                </a:solidFill>
                <a:cs typeface="Arial" pitchFamily="34" charset="0"/>
              </a:rPr>
              <a:t>); Demographia World Urban Areas, 2016</a:t>
            </a:r>
            <a:endParaRPr lang="en-AU" sz="800" dirty="0">
              <a:solidFill>
                <a:srgbClr val="000000"/>
              </a:solidFill>
              <a:cs typeface="Arial" pitchFamily="34" charset="0"/>
            </a:endParaRPr>
          </a:p>
        </p:txBody>
      </p:sp>
      <p:sp>
        <p:nvSpPr>
          <p:cNvPr id="89" name="stamp"/>
          <p:cNvSpPr>
            <a:spLocks noChangeArrowheads="1"/>
          </p:cNvSpPr>
          <p:nvPr/>
        </p:nvSpPr>
        <p:spPr bwMode="auto">
          <a:xfrm>
            <a:off x="457200" y="71974"/>
            <a:ext cx="3459730" cy="184666"/>
          </a:xfrm>
          <a:prstGeom prst="rect">
            <a:avLst/>
          </a:prstGeom>
          <a:noFill/>
          <a:ln w="9525" algn="ctr">
            <a:noFill/>
            <a:miter lim="800000"/>
            <a:headEnd type="none" w="lg" len="lg"/>
            <a:tailEnd type="none" w="lg" len="lg"/>
          </a:ln>
        </p:spPr>
        <p:txBody>
          <a:bodyPr wrap="none" lIns="0" tIns="0" rIns="0" bIns="0" anchor="ctr">
            <a:spAutoFit/>
          </a:bodyPr>
          <a:lstStyle/>
          <a:p>
            <a:pPr algn="r"/>
            <a:r>
              <a:rPr lang="en-AU" sz="1200" dirty="0" smtClean="0">
                <a:solidFill>
                  <a:schemeClr val="bg2"/>
                </a:solidFill>
                <a:latin typeface="Arial" pitchFamily="34" charset="0"/>
                <a:cs typeface="Arial" pitchFamily="34" charset="0"/>
              </a:rPr>
              <a:t>City offers quality cultural and creative experiences</a:t>
            </a:r>
          </a:p>
        </p:txBody>
      </p:sp>
      <p:sp>
        <p:nvSpPr>
          <p:cNvPr id="90" name="TextBox 89"/>
          <p:cNvSpPr txBox="1"/>
          <p:nvPr/>
        </p:nvSpPr>
        <p:spPr>
          <a:xfrm>
            <a:off x="4296568" y="4599"/>
            <a:ext cx="1926431"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91" name="Rectangle 90"/>
          <p:cNvSpPr/>
          <p:nvPr/>
        </p:nvSpPr>
        <p:spPr>
          <a:xfrm>
            <a:off x="4521961" y="6764500"/>
            <a:ext cx="967613"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22119222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000"/>
            <a:ext cx="8992800" cy="831600"/>
          </a:xfrm>
        </p:spPr>
        <p:txBody>
          <a:bodyPr/>
          <a:lstStyle/>
          <a:p>
            <a:r>
              <a:rPr lang="en-AU" dirty="0" smtClean="0"/>
              <a:t>Many stakeholders see risk of losing "edginess"</a:t>
            </a:r>
            <a:endParaRPr lang="en-US" dirty="0"/>
          </a:p>
        </p:txBody>
      </p:sp>
      <p:sp>
        <p:nvSpPr>
          <p:cNvPr id="4" name="Rounded Rectangular Callout 3"/>
          <p:cNvSpPr/>
          <p:nvPr/>
        </p:nvSpPr>
        <p:spPr>
          <a:xfrm>
            <a:off x="5987793" y="2896701"/>
            <a:ext cx="3420000" cy="917056"/>
          </a:xfrm>
          <a:prstGeom prst="wedgeRoundRectCallout">
            <a:avLst>
              <a:gd name="adj1" fmla="val 30988"/>
              <a:gd name="adj2" fmla="val 72728"/>
              <a:gd name="adj3" fmla="val 16667"/>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buClr>
                <a:srgbClr val="000000"/>
              </a:buClr>
            </a:pPr>
            <a:r>
              <a:rPr lang="en-AU" sz="1400" dirty="0" smtClean="0">
                <a:solidFill>
                  <a:srgbClr val="000000"/>
                </a:solidFill>
                <a:latin typeface="+mj-lt"/>
                <a:cs typeface="Arial" pitchFamily="34" charset="0"/>
              </a:rPr>
              <a:t>"Docklands </a:t>
            </a:r>
            <a:r>
              <a:rPr lang="en-AU" sz="1400" b="1" dirty="0" smtClean="0">
                <a:solidFill>
                  <a:srgbClr val="000000"/>
                </a:solidFill>
                <a:latin typeface="+mj-lt"/>
                <a:cs typeface="Arial" pitchFamily="34" charset="0"/>
              </a:rPr>
              <a:t>broke Melbourne's cultural dynamic </a:t>
            </a:r>
            <a:r>
              <a:rPr lang="en-AU" sz="1400" dirty="0" smtClean="0">
                <a:solidFill>
                  <a:srgbClr val="000000"/>
                </a:solidFill>
                <a:latin typeface="+mj-lt"/>
                <a:cs typeface="Arial" pitchFamily="34" charset="0"/>
              </a:rPr>
              <a:t>... Cultural and creative expression is a </a:t>
            </a:r>
            <a:r>
              <a:rPr lang="en-AU" sz="1400" b="1" dirty="0" smtClean="0">
                <a:solidFill>
                  <a:srgbClr val="000000"/>
                </a:solidFill>
                <a:latin typeface="+mj-lt"/>
                <a:cs typeface="Arial" pitchFamily="34" charset="0"/>
              </a:rPr>
              <a:t>total </a:t>
            </a:r>
            <a:r>
              <a:rPr lang="en-AU" sz="1400" dirty="0" smtClean="0">
                <a:solidFill>
                  <a:srgbClr val="000000"/>
                </a:solidFill>
                <a:latin typeface="+mj-lt"/>
                <a:cs typeface="Arial" pitchFamily="34" charset="0"/>
              </a:rPr>
              <a:t>afterthought"</a:t>
            </a:r>
            <a:endParaRPr lang="en-AU" sz="1400" dirty="0">
              <a:solidFill>
                <a:srgbClr val="000000"/>
              </a:solidFill>
              <a:latin typeface="+mj-lt"/>
              <a:cs typeface="Arial" pitchFamily="34" charset="0"/>
            </a:endParaRPr>
          </a:p>
        </p:txBody>
      </p:sp>
      <p:sp>
        <p:nvSpPr>
          <p:cNvPr id="5" name="Rounded Rectangular Callout 4"/>
          <p:cNvSpPr/>
          <p:nvPr/>
        </p:nvSpPr>
        <p:spPr>
          <a:xfrm>
            <a:off x="2290843" y="4132852"/>
            <a:ext cx="3420000" cy="760990"/>
          </a:xfrm>
          <a:prstGeom prst="wedgeRoundRectCallout">
            <a:avLst>
              <a:gd name="adj1" fmla="val 30988"/>
              <a:gd name="adj2" fmla="val 72728"/>
              <a:gd name="adj3" fmla="val 16667"/>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90000" rIns="36000" bIns="90000" rtlCol="0" anchor="ctr" anchorCtr="0"/>
          <a:lstStyle/>
          <a:p>
            <a:pPr algn="ctr">
              <a:buClr>
                <a:srgbClr val="000000"/>
              </a:buClr>
            </a:pPr>
            <a:r>
              <a:rPr lang="en-AU" sz="1400" dirty="0" smtClean="0">
                <a:solidFill>
                  <a:srgbClr val="000000"/>
                </a:solidFill>
                <a:latin typeface="+mj-lt"/>
                <a:cs typeface="Arial" pitchFamily="34" charset="0"/>
              </a:rPr>
              <a:t>"Sydney is </a:t>
            </a:r>
            <a:r>
              <a:rPr lang="en-AU" sz="1400" b="1" dirty="0" smtClean="0">
                <a:solidFill>
                  <a:srgbClr val="000000"/>
                </a:solidFill>
                <a:latin typeface="+mj-lt"/>
                <a:cs typeface="Arial" pitchFamily="34" charset="0"/>
              </a:rPr>
              <a:t>preserving affordable space </a:t>
            </a:r>
            <a:r>
              <a:rPr lang="en-AU" sz="1400" dirty="0" smtClean="0">
                <a:solidFill>
                  <a:srgbClr val="000000"/>
                </a:solidFill>
                <a:latin typeface="+mj-lt"/>
                <a:cs typeface="Arial" pitchFamily="34" charset="0"/>
              </a:rPr>
              <a:t>... and they are preserving it in the </a:t>
            </a:r>
            <a:r>
              <a:rPr lang="en-AU" sz="1400" dirty="0" err="1" smtClean="0">
                <a:solidFill>
                  <a:srgbClr val="000000"/>
                </a:solidFill>
                <a:latin typeface="+mj-lt"/>
                <a:cs typeface="Arial" pitchFamily="34" charset="0"/>
              </a:rPr>
              <a:t>CBD</a:t>
            </a:r>
            <a:r>
              <a:rPr lang="en-AU" sz="1400" dirty="0" smtClean="0">
                <a:solidFill>
                  <a:srgbClr val="000000"/>
                </a:solidFill>
                <a:latin typeface="+mj-lt"/>
                <a:cs typeface="Arial" pitchFamily="34" charset="0"/>
              </a:rPr>
              <a:t>"</a:t>
            </a:r>
            <a:endParaRPr lang="en-AU" sz="1400" dirty="0">
              <a:solidFill>
                <a:srgbClr val="000000"/>
              </a:solidFill>
              <a:latin typeface="+mj-lt"/>
              <a:cs typeface="Arial" pitchFamily="34" charset="0"/>
            </a:endParaRPr>
          </a:p>
        </p:txBody>
      </p:sp>
      <p:sp>
        <p:nvSpPr>
          <p:cNvPr id="6" name="Rectangle 2"/>
          <p:cNvSpPr>
            <a:spLocks noChangeArrowheads="1"/>
          </p:cNvSpPr>
          <p:nvPr/>
        </p:nvSpPr>
        <p:spPr bwMode="gray">
          <a:xfrm>
            <a:off x="469222" y="4102290"/>
            <a:ext cx="1755775" cy="2012752"/>
          </a:xfrm>
          <a:prstGeom prst="rect">
            <a:avLst/>
          </a:prstGeom>
          <a:solidFill>
            <a:schemeClr val="tx2"/>
          </a:solidFill>
          <a:ln w="9525" algn="ctr">
            <a:solidFill>
              <a:schemeClr val="tx2"/>
            </a:solidFill>
            <a:miter lim="800000"/>
            <a:headEnd type="none" w="lg" len="lg"/>
            <a:tailEnd type="none" w="lg" len="lg"/>
          </a:ln>
        </p:spPr>
        <p:txBody>
          <a:bodyPr tIns="91440" bIns="91440" anchor="ctr"/>
          <a:lstStyle/>
          <a:p>
            <a:pPr algn="ctr"/>
            <a:r>
              <a:rPr lang="en-AU" sz="1400" b="1" dirty="0" smtClean="0">
                <a:solidFill>
                  <a:srgbClr val="FFFFFF"/>
                </a:solidFill>
                <a:latin typeface="Arial" pitchFamily="34" charset="0"/>
                <a:cs typeface="Arial" pitchFamily="34" charset="0"/>
              </a:rPr>
              <a:t>... while other cities become proactive, including Sydney</a:t>
            </a:r>
            <a:endParaRPr lang="en-AU" sz="1400" b="1" dirty="0">
              <a:solidFill>
                <a:srgbClr val="FFFFFF"/>
              </a:solidFill>
              <a:latin typeface="Arial" pitchFamily="34" charset="0"/>
              <a:cs typeface="Arial" pitchFamily="34" charset="0"/>
            </a:endParaRPr>
          </a:p>
        </p:txBody>
      </p:sp>
      <p:sp>
        <p:nvSpPr>
          <p:cNvPr id="8" name="Rectangle 4"/>
          <p:cNvSpPr>
            <a:spLocks noChangeArrowheads="1"/>
          </p:cNvSpPr>
          <p:nvPr/>
        </p:nvSpPr>
        <p:spPr bwMode="gray">
          <a:xfrm>
            <a:off x="469222" y="1894219"/>
            <a:ext cx="1755775" cy="2012753"/>
          </a:xfrm>
          <a:prstGeom prst="rect">
            <a:avLst/>
          </a:prstGeom>
          <a:solidFill>
            <a:schemeClr val="tx2"/>
          </a:solidFill>
          <a:ln w="9525" algn="ctr">
            <a:solidFill>
              <a:schemeClr val="tx2"/>
            </a:solidFill>
            <a:miter lim="800000"/>
            <a:headEnd type="none" w="lg" len="lg"/>
            <a:tailEnd type="none" w="lg" len="lg"/>
          </a:ln>
        </p:spPr>
        <p:txBody>
          <a:bodyPr tIns="91440" bIns="91440" anchor="ctr"/>
          <a:lstStyle/>
          <a:p>
            <a:pPr algn="ctr"/>
            <a:r>
              <a:rPr lang="en-AU" sz="1400" b="1" dirty="0" smtClean="0">
                <a:solidFill>
                  <a:srgbClr val="FFFFFF"/>
                </a:solidFill>
                <a:latin typeface="Arial" pitchFamily="34" charset="0"/>
                <a:cs typeface="Arial" pitchFamily="34" charset="0"/>
              </a:rPr>
              <a:t>Melbourne risks losing its innovative, edgy culture ...</a:t>
            </a:r>
            <a:endParaRPr lang="en-AU" sz="1400" b="1" dirty="0">
              <a:solidFill>
                <a:srgbClr val="FFFFFF"/>
              </a:solidFill>
              <a:latin typeface="Arial" pitchFamily="34" charset="0"/>
              <a:cs typeface="Arial" pitchFamily="34" charset="0"/>
            </a:endParaRPr>
          </a:p>
        </p:txBody>
      </p:sp>
      <p:sp>
        <p:nvSpPr>
          <p:cNvPr id="16" name="Rounded Rectangular Callout 15"/>
          <p:cNvSpPr/>
          <p:nvPr/>
        </p:nvSpPr>
        <p:spPr>
          <a:xfrm>
            <a:off x="5987793" y="4155712"/>
            <a:ext cx="3420000" cy="760990"/>
          </a:xfrm>
          <a:prstGeom prst="wedgeRoundRectCallout">
            <a:avLst>
              <a:gd name="adj1" fmla="val 30988"/>
              <a:gd name="adj2" fmla="val 72728"/>
              <a:gd name="adj3" fmla="val 16667"/>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buClr>
                <a:srgbClr val="000000"/>
              </a:buClr>
            </a:pPr>
            <a:r>
              <a:rPr lang="en-AU" sz="1400" dirty="0" smtClean="0">
                <a:solidFill>
                  <a:srgbClr val="000000"/>
                </a:solidFill>
                <a:latin typeface="+mj-lt"/>
                <a:cs typeface="Arial" pitchFamily="34" charset="0"/>
              </a:rPr>
              <a:t>"Sydney is </a:t>
            </a:r>
            <a:r>
              <a:rPr lang="en-AU" sz="1400" b="1" dirty="0" smtClean="0">
                <a:solidFill>
                  <a:srgbClr val="000000"/>
                </a:solidFill>
                <a:latin typeface="+mj-lt"/>
                <a:cs typeface="Arial" pitchFamily="34" charset="0"/>
              </a:rPr>
              <a:t>really getting behind new ideas </a:t>
            </a:r>
            <a:r>
              <a:rPr lang="en-AU" sz="1400" dirty="0" smtClean="0">
                <a:solidFill>
                  <a:srgbClr val="000000"/>
                </a:solidFill>
                <a:latin typeface="+mj-lt"/>
                <a:cs typeface="Arial" pitchFamily="34" charset="0"/>
              </a:rPr>
              <a:t>... there's </a:t>
            </a:r>
            <a:r>
              <a:rPr lang="en-AU" sz="1400" b="1" dirty="0" smtClean="0">
                <a:solidFill>
                  <a:srgbClr val="000000"/>
                </a:solidFill>
                <a:latin typeface="+mj-lt"/>
                <a:cs typeface="Arial" pitchFamily="34" charset="0"/>
              </a:rPr>
              <a:t>more support from Government </a:t>
            </a:r>
            <a:r>
              <a:rPr lang="en-AU" sz="1400" dirty="0" smtClean="0">
                <a:solidFill>
                  <a:srgbClr val="000000"/>
                </a:solidFill>
                <a:latin typeface="+mj-lt"/>
                <a:cs typeface="Arial" pitchFamily="34" charset="0"/>
              </a:rPr>
              <a:t>for putting on a show"</a:t>
            </a:r>
            <a:endParaRPr lang="en-AU" sz="1400" dirty="0">
              <a:solidFill>
                <a:srgbClr val="000000"/>
              </a:solidFill>
              <a:latin typeface="+mj-lt"/>
              <a:cs typeface="Arial" pitchFamily="34" charset="0"/>
            </a:endParaRPr>
          </a:p>
        </p:txBody>
      </p:sp>
      <p:sp>
        <p:nvSpPr>
          <p:cNvPr id="18" name="Rounded Rectangular Callout 17"/>
          <p:cNvSpPr/>
          <p:nvPr/>
        </p:nvSpPr>
        <p:spPr>
          <a:xfrm>
            <a:off x="2351314" y="5164667"/>
            <a:ext cx="7056479" cy="760990"/>
          </a:xfrm>
          <a:prstGeom prst="wedgeRoundRectCallout">
            <a:avLst>
              <a:gd name="adj1" fmla="val 30988"/>
              <a:gd name="adj2" fmla="val 72728"/>
              <a:gd name="adj3" fmla="val 16667"/>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90000" rIns="0" bIns="90000" rtlCol="0" anchor="ctr" anchorCtr="0"/>
          <a:lstStyle/>
          <a:p>
            <a:pPr algn="ctr">
              <a:buClr>
                <a:srgbClr val="000000"/>
              </a:buClr>
            </a:pPr>
            <a:r>
              <a:rPr lang="en-AU" sz="1400" dirty="0" smtClean="0">
                <a:solidFill>
                  <a:srgbClr val="000000"/>
                </a:solidFill>
                <a:latin typeface="+mj-lt"/>
                <a:cs typeface="Arial" pitchFamily="34" charset="0"/>
              </a:rPr>
              <a:t>"</a:t>
            </a:r>
            <a:r>
              <a:rPr lang="en-AU" sz="1400" b="1" dirty="0" smtClean="0">
                <a:solidFill>
                  <a:srgbClr val="000000"/>
                </a:solidFill>
                <a:latin typeface="+mj-lt"/>
                <a:cs typeface="Arial" pitchFamily="34" charset="0"/>
              </a:rPr>
              <a:t>Sydney are more hungry </a:t>
            </a:r>
            <a:r>
              <a:rPr lang="en-AU" sz="1400" dirty="0" smtClean="0">
                <a:solidFill>
                  <a:srgbClr val="000000"/>
                </a:solidFill>
                <a:latin typeface="+mj-lt"/>
                <a:cs typeface="Arial" pitchFamily="34" charset="0"/>
              </a:rPr>
              <a:t>... they open their eyes wider and provide some money [to theatres]. Melbourne would rather </a:t>
            </a:r>
            <a:r>
              <a:rPr lang="en-AU" sz="1400" b="1" dirty="0" smtClean="0">
                <a:solidFill>
                  <a:srgbClr val="000000"/>
                </a:solidFill>
                <a:latin typeface="+mj-lt"/>
                <a:cs typeface="Arial" pitchFamily="34" charset="0"/>
              </a:rPr>
              <a:t>open its cheque book for sporting events</a:t>
            </a:r>
            <a:r>
              <a:rPr lang="en-AU" sz="1400" dirty="0" smtClean="0">
                <a:solidFill>
                  <a:srgbClr val="000000"/>
                </a:solidFill>
                <a:latin typeface="+mj-lt"/>
                <a:cs typeface="Arial" pitchFamily="34" charset="0"/>
              </a:rPr>
              <a:t>" </a:t>
            </a:r>
            <a:endParaRPr lang="en-AU" sz="1400" dirty="0">
              <a:solidFill>
                <a:srgbClr val="000000"/>
              </a:solidFill>
              <a:latin typeface="+mj-lt"/>
              <a:cs typeface="Arial" pitchFamily="34" charset="0"/>
            </a:endParaRPr>
          </a:p>
        </p:txBody>
      </p:sp>
      <p:sp>
        <p:nvSpPr>
          <p:cNvPr id="19" name="Rounded Rectangular Callout 18"/>
          <p:cNvSpPr/>
          <p:nvPr/>
        </p:nvSpPr>
        <p:spPr>
          <a:xfrm>
            <a:off x="5987793" y="1920701"/>
            <a:ext cx="3420000" cy="760990"/>
          </a:xfrm>
          <a:prstGeom prst="wedgeRoundRectCallout">
            <a:avLst>
              <a:gd name="adj1" fmla="val 30988"/>
              <a:gd name="adj2" fmla="val 72728"/>
              <a:gd name="adj3" fmla="val 16667"/>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buClr>
                <a:srgbClr val="000000"/>
              </a:buClr>
            </a:pPr>
            <a:r>
              <a:rPr lang="en-AU" sz="1400" dirty="0" smtClean="0">
                <a:solidFill>
                  <a:srgbClr val="000000"/>
                </a:solidFill>
                <a:latin typeface="+mj-lt"/>
                <a:cs typeface="Arial" pitchFamily="34" charset="0"/>
              </a:rPr>
              <a:t>"We are </a:t>
            </a:r>
            <a:r>
              <a:rPr lang="en-AU" sz="1400" b="1" dirty="0" smtClean="0">
                <a:solidFill>
                  <a:srgbClr val="000000"/>
                </a:solidFill>
                <a:latin typeface="+mj-lt"/>
                <a:cs typeface="Arial" pitchFamily="34" charset="0"/>
              </a:rPr>
              <a:t>going backwards </a:t>
            </a:r>
            <a:r>
              <a:rPr lang="en-AU" sz="1400" dirty="0" smtClean="0">
                <a:solidFill>
                  <a:srgbClr val="000000"/>
                </a:solidFill>
                <a:latin typeface="+mj-lt"/>
                <a:cs typeface="Arial" pitchFamily="34" charset="0"/>
              </a:rPr>
              <a:t>... other </a:t>
            </a:r>
            <a:r>
              <a:rPr lang="en-AU" sz="1400" b="1" dirty="0" smtClean="0">
                <a:solidFill>
                  <a:srgbClr val="000000"/>
                </a:solidFill>
                <a:latin typeface="+mj-lt"/>
                <a:cs typeface="Arial" pitchFamily="34" charset="0"/>
              </a:rPr>
              <a:t>places are becoming more proactive</a:t>
            </a:r>
            <a:r>
              <a:rPr lang="en-AU" sz="1400" dirty="0" smtClean="0">
                <a:solidFill>
                  <a:srgbClr val="000000"/>
                </a:solidFill>
                <a:latin typeface="+mj-lt"/>
                <a:cs typeface="Arial" pitchFamily="34" charset="0"/>
              </a:rPr>
              <a:t>"</a:t>
            </a:r>
            <a:endParaRPr lang="en-AU" sz="1400" dirty="0">
              <a:solidFill>
                <a:srgbClr val="000000"/>
              </a:solidFill>
              <a:latin typeface="+mj-lt"/>
              <a:cs typeface="Arial" pitchFamily="34" charset="0"/>
            </a:endParaRPr>
          </a:p>
        </p:txBody>
      </p:sp>
      <p:sp>
        <p:nvSpPr>
          <p:cNvPr id="20" name="Rounded Rectangular Callout 19"/>
          <p:cNvSpPr/>
          <p:nvPr/>
        </p:nvSpPr>
        <p:spPr>
          <a:xfrm>
            <a:off x="2290842" y="1909271"/>
            <a:ext cx="3420000" cy="760990"/>
          </a:xfrm>
          <a:prstGeom prst="wedgeRoundRectCallout">
            <a:avLst>
              <a:gd name="adj1" fmla="val 30988"/>
              <a:gd name="adj2" fmla="val 72728"/>
              <a:gd name="adj3" fmla="val 16667"/>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buClr>
                <a:srgbClr val="000000"/>
              </a:buClr>
            </a:pPr>
            <a:r>
              <a:rPr lang="en-AU" sz="1400" dirty="0" smtClean="0">
                <a:solidFill>
                  <a:srgbClr val="000000"/>
                </a:solidFill>
                <a:latin typeface="+mj-lt"/>
                <a:cs typeface="Arial" pitchFamily="34" charset="0"/>
              </a:rPr>
              <a:t>"We need to offer a </a:t>
            </a:r>
            <a:r>
              <a:rPr lang="en-AU" sz="1400" b="1" dirty="0" smtClean="0">
                <a:solidFill>
                  <a:srgbClr val="000000"/>
                </a:solidFill>
                <a:latin typeface="+mj-lt"/>
                <a:cs typeface="Arial" pitchFamily="34" charset="0"/>
              </a:rPr>
              <a:t>greater diversity of experiences </a:t>
            </a:r>
            <a:r>
              <a:rPr lang="en-AU" sz="1400" dirty="0" smtClean="0">
                <a:solidFill>
                  <a:srgbClr val="000000"/>
                </a:solidFill>
                <a:latin typeface="+mj-lt"/>
                <a:cs typeface="Arial" pitchFamily="34" charset="0"/>
              </a:rPr>
              <a:t>to different audiences" </a:t>
            </a:r>
            <a:endParaRPr lang="en-AU" sz="1400" dirty="0">
              <a:solidFill>
                <a:srgbClr val="000000"/>
              </a:solidFill>
              <a:latin typeface="+mj-lt"/>
              <a:cs typeface="Arial" pitchFamily="34" charset="0"/>
            </a:endParaRPr>
          </a:p>
        </p:txBody>
      </p:sp>
      <p:sp>
        <p:nvSpPr>
          <p:cNvPr id="21" name="Rounded Rectangular Callout 20"/>
          <p:cNvSpPr/>
          <p:nvPr/>
        </p:nvSpPr>
        <p:spPr>
          <a:xfrm>
            <a:off x="2290843" y="2906351"/>
            <a:ext cx="3420000" cy="760990"/>
          </a:xfrm>
          <a:prstGeom prst="wedgeRoundRectCallout">
            <a:avLst>
              <a:gd name="adj1" fmla="val 30988"/>
              <a:gd name="adj2" fmla="val 72728"/>
              <a:gd name="adj3" fmla="val 16667"/>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buClr>
                <a:srgbClr val="000000"/>
              </a:buClr>
            </a:pPr>
            <a:r>
              <a:rPr lang="en-AU" sz="1400" dirty="0" smtClean="0">
                <a:solidFill>
                  <a:srgbClr val="000000"/>
                </a:solidFill>
                <a:latin typeface="+mj-lt"/>
                <a:cs typeface="Arial" pitchFamily="34" charset="0"/>
              </a:rPr>
              <a:t>"</a:t>
            </a:r>
            <a:r>
              <a:rPr lang="en-AU" sz="1400" b="1" dirty="0" smtClean="0">
                <a:solidFill>
                  <a:srgbClr val="000000"/>
                </a:solidFill>
                <a:latin typeface="+mj-lt"/>
                <a:cs typeface="Arial" pitchFamily="34" charset="0"/>
              </a:rPr>
              <a:t>Policy settings </a:t>
            </a:r>
            <a:r>
              <a:rPr lang="en-AU" sz="1400" dirty="0" smtClean="0">
                <a:solidFill>
                  <a:srgbClr val="000000"/>
                </a:solidFill>
                <a:latin typeface="+mj-lt"/>
                <a:cs typeface="Arial" pitchFamily="34" charset="0"/>
              </a:rPr>
              <a:t>are more </a:t>
            </a:r>
            <a:br>
              <a:rPr lang="en-AU" sz="1400" dirty="0" smtClean="0">
                <a:solidFill>
                  <a:srgbClr val="000000"/>
                </a:solidFill>
                <a:latin typeface="+mj-lt"/>
                <a:cs typeface="Arial" pitchFamily="34" charset="0"/>
              </a:rPr>
            </a:br>
            <a:r>
              <a:rPr lang="en-AU" sz="1400" dirty="0" smtClean="0">
                <a:solidFill>
                  <a:srgbClr val="000000"/>
                </a:solidFill>
                <a:latin typeface="+mj-lt"/>
                <a:cs typeface="Arial" pitchFamily="34" charset="0"/>
              </a:rPr>
              <a:t>important than spending "</a:t>
            </a:r>
            <a:endParaRPr lang="en-AU" sz="1400" dirty="0">
              <a:solidFill>
                <a:srgbClr val="000000"/>
              </a:solidFill>
              <a:latin typeface="+mj-lt"/>
              <a:cs typeface="Arial" pitchFamily="34" charset="0"/>
            </a:endParaRPr>
          </a:p>
        </p:txBody>
      </p:sp>
      <p:sp>
        <p:nvSpPr>
          <p:cNvPr id="23"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smtClean="0">
                <a:solidFill>
                  <a:srgbClr val="000000"/>
                </a:solidFill>
                <a:latin typeface="Arial" pitchFamily="34" charset="0"/>
                <a:cs typeface="Arial" pitchFamily="34" charset="0"/>
              </a:rPr>
              <a:t>Source: Interviews with Arts Agency CEOs and Chairs and with Thought Leaders October – December 2016</a:t>
            </a:r>
            <a:endParaRPr lang="en-AU" sz="800" dirty="0">
              <a:solidFill>
                <a:srgbClr val="000000"/>
              </a:solidFill>
              <a:latin typeface="Arial" pitchFamily="34" charset="0"/>
              <a:cs typeface="Arial" pitchFamily="34" charset="0"/>
            </a:endParaRPr>
          </a:p>
        </p:txBody>
      </p:sp>
      <p:sp>
        <p:nvSpPr>
          <p:cNvPr id="15" name="NumberBall"/>
          <p:cNvSpPr>
            <a:spLocks noChangeArrowheads="1"/>
          </p:cNvSpPr>
          <p:nvPr/>
        </p:nvSpPr>
        <p:spPr bwMode="gray">
          <a:xfrm>
            <a:off x="57150" y="56179"/>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smtClean="0">
                <a:latin typeface="Arial" pitchFamily="34" charset="0"/>
                <a:cs typeface="Arial" pitchFamily="34" charset="0"/>
              </a:rPr>
              <a:t>C</a:t>
            </a:r>
            <a:endParaRPr lang="en-AU" sz="1400" b="1" dirty="0">
              <a:latin typeface="Arial" pitchFamily="34" charset="0"/>
              <a:cs typeface="Arial" pitchFamily="34" charset="0"/>
            </a:endParaRPr>
          </a:p>
        </p:txBody>
      </p:sp>
      <p:sp>
        <p:nvSpPr>
          <p:cNvPr id="31" name="stamp"/>
          <p:cNvSpPr>
            <a:spLocks noChangeArrowheads="1"/>
          </p:cNvSpPr>
          <p:nvPr/>
        </p:nvSpPr>
        <p:spPr bwMode="auto">
          <a:xfrm>
            <a:off x="457200" y="71974"/>
            <a:ext cx="3459730" cy="184666"/>
          </a:xfrm>
          <a:prstGeom prst="rect">
            <a:avLst/>
          </a:prstGeom>
          <a:noFill/>
          <a:ln w="9525" algn="ctr">
            <a:noFill/>
            <a:miter lim="800000"/>
            <a:headEnd type="none" w="lg" len="lg"/>
            <a:tailEnd type="none" w="lg" len="lg"/>
          </a:ln>
        </p:spPr>
        <p:txBody>
          <a:bodyPr wrap="none" lIns="0" tIns="0" rIns="0" bIns="0" anchor="ctr">
            <a:spAutoFit/>
          </a:bodyPr>
          <a:lstStyle/>
          <a:p>
            <a:pPr algn="r"/>
            <a:r>
              <a:rPr lang="en-AU" sz="1200" dirty="0" smtClean="0">
                <a:solidFill>
                  <a:schemeClr val="bg2"/>
                </a:solidFill>
                <a:latin typeface="Arial" pitchFamily="34" charset="0"/>
                <a:cs typeface="Arial" pitchFamily="34" charset="0"/>
              </a:rPr>
              <a:t>City offers quality cultural and creative experiences</a:t>
            </a:r>
          </a:p>
        </p:txBody>
      </p:sp>
      <p:sp>
        <p:nvSpPr>
          <p:cNvPr id="17" name="TextBox 16"/>
          <p:cNvSpPr txBox="1"/>
          <p:nvPr/>
        </p:nvSpPr>
        <p:spPr>
          <a:xfrm>
            <a:off x="4219574" y="4599"/>
            <a:ext cx="2003425"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22" name="Rectangle 21"/>
          <p:cNvSpPr/>
          <p:nvPr/>
        </p:nvSpPr>
        <p:spPr>
          <a:xfrm>
            <a:off x="4219575" y="67645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4985689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999"/>
            <a:ext cx="8992799" cy="831600"/>
          </a:xfrm>
          <a:noFill/>
          <a:effectLst/>
        </p:spPr>
        <p:txBody>
          <a:bodyPr wrap="square"/>
          <a:lstStyle/>
          <a:p>
            <a:pPr lvl="0"/>
            <a:r>
              <a:rPr lang="" dirty="0" smtClean="0">
                <a:solidFill>
                  <a:srgbClr val="177B57"/>
                </a:solidFill>
                <a:latin typeface="Arial"/>
              </a:rPr>
              <a:t>Travellers more likely to recommend Melbourne after visiting</a:t>
            </a:r>
            <a:br>
              <a:rPr lang="" dirty="0" smtClean="0">
                <a:solidFill>
                  <a:srgbClr val="177B57"/>
                </a:solidFill>
                <a:latin typeface="Arial"/>
              </a:rPr>
            </a:br>
            <a:r>
              <a:rPr lang="" sz="1600" b="0" dirty="0" smtClean="0">
                <a:solidFill>
                  <a:srgbClr val="177B57"/>
                </a:solidFill>
                <a:latin typeface="Arial"/>
              </a:rPr>
              <a:t>Suggests increasing awareness through marketing could boost visitation</a:t>
            </a:r>
            <a:endParaRPr lang="" sz="1600" b="0" dirty="0">
              <a:solidFill>
                <a:srgbClr val="177B57"/>
              </a:solidFill>
              <a:latin typeface="Arial"/>
            </a:endParaRPr>
          </a:p>
        </p:txBody>
      </p:sp>
      <p:sp>
        <p:nvSpPr>
          <p:cNvPr id="107"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smtClean="0">
                <a:solidFill>
                  <a:srgbClr val="000000"/>
                </a:solidFill>
                <a:latin typeface="Arial" pitchFamily="34" charset="0"/>
                <a:cs typeface="Arial" pitchFamily="34" charset="0"/>
              </a:rPr>
              <a:t>Source: Global Traveller Survey (2016); Interviews with  Arts Agency </a:t>
            </a:r>
            <a:r>
              <a:rPr lang="en-AU" sz="800" dirty="0" err="1" smtClean="0">
                <a:solidFill>
                  <a:srgbClr val="000000"/>
                </a:solidFill>
                <a:latin typeface="Arial" pitchFamily="34" charset="0"/>
                <a:cs typeface="Arial" pitchFamily="34" charset="0"/>
              </a:rPr>
              <a:t>CEOs</a:t>
            </a:r>
            <a:r>
              <a:rPr lang="en-AU" sz="800" dirty="0" smtClean="0">
                <a:solidFill>
                  <a:srgbClr val="000000"/>
                </a:solidFill>
                <a:latin typeface="Arial" pitchFamily="34" charset="0"/>
                <a:cs typeface="Arial" pitchFamily="34" charset="0"/>
              </a:rPr>
              <a:t> and Chairs and Thought Leaders (October – December 2016)</a:t>
            </a:r>
            <a:endParaRPr lang="en-AU" sz="800" dirty="0">
              <a:solidFill>
                <a:srgbClr val="000000"/>
              </a:solidFill>
              <a:latin typeface="Arial" pitchFamily="34" charset="0"/>
              <a:cs typeface="Arial" pitchFamily="34" charset="0"/>
            </a:endParaRPr>
          </a:p>
        </p:txBody>
      </p:sp>
      <p:sp>
        <p:nvSpPr>
          <p:cNvPr id="199" name="takeaway_box"/>
          <p:cNvSpPr>
            <a:spLocks noChangeArrowheads="1"/>
          </p:cNvSpPr>
          <p:nvPr/>
        </p:nvSpPr>
        <p:spPr bwMode="gray">
          <a:xfrm>
            <a:off x="1982788" y="5776913"/>
            <a:ext cx="5942012" cy="531812"/>
          </a:xfrm>
          <a:prstGeom prst="rect">
            <a:avLst/>
          </a:prstGeom>
          <a:solidFill>
            <a:schemeClr val="tx2"/>
          </a:solidFill>
          <a:ln w="9525" algn="ctr">
            <a:solidFill>
              <a:schemeClr val="tx2"/>
            </a:solidFill>
            <a:miter lim="800000"/>
            <a:headEnd type="none" w="lg" len="lg"/>
            <a:tailEnd type="none" w="lg" len="lg"/>
          </a:ln>
        </p:spPr>
        <p:txBody>
          <a:bodyPr anchor="ctr" anchorCtr="1"/>
          <a:lstStyle/>
          <a:p>
            <a:pPr algn="ctr"/>
            <a:r>
              <a:rPr lang="en-AU" sz="1600" b="1" dirty="0" smtClean="0">
                <a:solidFill>
                  <a:srgbClr val="FFFFFF"/>
                </a:solidFill>
                <a:latin typeface="Arial" pitchFamily="34" charset="0"/>
                <a:cs typeface="Arial" pitchFamily="34" charset="0"/>
              </a:rPr>
              <a:t>Some stakeholders point to lack of emphasis on cultural and creative assets; need for direct marketing overseas</a:t>
            </a:r>
          </a:p>
        </p:txBody>
      </p:sp>
      <p:sp>
        <p:nvSpPr>
          <p:cNvPr id="31" name="ColumnHeader"/>
          <p:cNvSpPr>
            <a:spLocks noChangeArrowheads="1"/>
          </p:cNvSpPr>
          <p:nvPr/>
        </p:nvSpPr>
        <p:spPr bwMode="gray">
          <a:xfrm>
            <a:off x="5166686" y="1474787"/>
            <a:ext cx="4113213" cy="677108"/>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a:r>
              <a:rPr lang="en-AU" sz="1600" b="1" dirty="0" smtClean="0">
                <a:solidFill>
                  <a:srgbClr val="000000"/>
                </a:solidFill>
                <a:latin typeface="Arial" pitchFamily="34" charset="0"/>
                <a:cs typeface="Arial" pitchFamily="34" charset="0"/>
              </a:rPr>
              <a:t>Opportunity to clarify value proposition and market more effectively</a:t>
            </a:r>
            <a:endParaRPr lang="en-AU" sz="1600" b="1" dirty="0">
              <a:solidFill>
                <a:srgbClr val="000000"/>
              </a:solidFill>
              <a:latin typeface="Arial" pitchFamily="34" charset="0"/>
              <a:cs typeface="Arial" pitchFamily="34" charset="0"/>
            </a:endParaRPr>
          </a:p>
        </p:txBody>
      </p:sp>
      <p:sp>
        <p:nvSpPr>
          <p:cNvPr id="48" name="ColumnHeader"/>
          <p:cNvSpPr>
            <a:spLocks noChangeArrowheads="1"/>
          </p:cNvSpPr>
          <p:nvPr/>
        </p:nvSpPr>
        <p:spPr bwMode="gray">
          <a:xfrm>
            <a:off x="573087" y="1474787"/>
            <a:ext cx="4113212" cy="677108"/>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a:r>
              <a:rPr lang="en-AU" sz="1600" b="1" dirty="0" smtClean="0">
                <a:solidFill>
                  <a:srgbClr val="000000"/>
                </a:solidFill>
                <a:latin typeface="Arial" pitchFamily="34" charset="0"/>
                <a:cs typeface="Arial" pitchFamily="34" charset="0"/>
              </a:rPr>
              <a:t>75% will recommend Melbourne as a creative destination after visiting</a:t>
            </a:r>
            <a:endParaRPr lang="en-AU" sz="1600" b="1" dirty="0">
              <a:solidFill>
                <a:srgbClr val="000000"/>
              </a:solidFill>
              <a:latin typeface="Arial" pitchFamily="34" charset="0"/>
              <a:cs typeface="Arial" pitchFamily="34" charset="0"/>
            </a:endParaRPr>
          </a:p>
        </p:txBody>
      </p:sp>
      <p:sp>
        <p:nvSpPr>
          <p:cNvPr id="53" name="TextBox 52"/>
          <p:cNvSpPr txBox="1"/>
          <p:nvPr/>
        </p:nvSpPr>
        <p:spPr>
          <a:xfrm>
            <a:off x="587375" y="2268537"/>
            <a:ext cx="4098879" cy="369332"/>
          </a:xfrm>
          <a:prstGeom prst="rect">
            <a:avLst/>
          </a:prstGeom>
          <a:noFill/>
        </p:spPr>
        <p:txBody>
          <a:bodyPr wrap="none" lIns="0" tIns="0" rIns="0" bIns="0" rtlCol="0" anchor="t">
            <a:spAutoFit/>
          </a:bodyPr>
          <a:lstStyle/>
          <a:p>
            <a:pPr marL="0" lvl="1"/>
            <a:r>
              <a:rPr lang="en-AU" sz="1200" b="1" dirty="0" smtClean="0">
                <a:sym typeface="+mn-lt"/>
              </a:rPr>
              <a:t>Proportion of travellers likely to recommend Melbourne </a:t>
            </a:r>
            <a:br>
              <a:rPr lang="en-AU" sz="1200" b="1" dirty="0" smtClean="0">
                <a:sym typeface="+mn-lt"/>
              </a:rPr>
            </a:br>
            <a:r>
              <a:rPr lang="en-AU" sz="1200" b="1" dirty="0" smtClean="0">
                <a:sym typeface="+mn-lt"/>
              </a:rPr>
              <a:t>as a creative destination, before and after visiting (%)</a:t>
            </a:r>
            <a:endParaRPr lang="en-US" sz="1200" b="1" dirty="0" smtClean="0">
              <a:sym typeface="+mn-lt"/>
            </a:endParaRPr>
          </a:p>
        </p:txBody>
      </p:sp>
      <p:graphicFrame>
        <p:nvGraphicFramePr>
          <p:cNvPr id="45" name="Object 44"/>
          <p:cNvGraphicFramePr>
            <a:graphicFrameLocks noChangeAspect="1"/>
          </p:cNvGraphicFramePr>
          <p:nvPr>
            <p:custDataLst>
              <p:tags r:id="rId2"/>
            </p:custDataLst>
          </p:nvPr>
        </p:nvGraphicFramePr>
        <p:xfrm>
          <a:off x="647700" y="2438400"/>
          <a:ext cx="3905385" cy="3171825"/>
        </p:xfrm>
        <a:graphic>
          <a:graphicData uri="http://schemas.openxmlformats.org/presentationml/2006/ole">
            <mc:AlternateContent xmlns:mc="http://schemas.openxmlformats.org/markup-compatibility/2006">
              <mc:Choice xmlns:v="urn:schemas-microsoft-com:vml" Requires="v">
                <p:oleObj spid="_x0000_s1208675" name="Chart" r:id="rId12" imgW="3905280" imgH="3171825" progId="MSGraph.Chart.8">
                  <p:embed followColorScheme="full"/>
                </p:oleObj>
              </mc:Choice>
              <mc:Fallback>
                <p:oleObj name="Chart" r:id="rId12" imgW="3905280" imgH="3171825" progId="MSGraph.Chart.8">
                  <p:embed followColorScheme="full"/>
                  <p:pic>
                    <p:nvPicPr>
                      <p:cNvPr id="0" name="Picture 23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7700" y="2438400"/>
                        <a:ext cx="3905385" cy="317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9" name="Straight Connector 58"/>
          <p:cNvCxnSpPr/>
          <p:nvPr>
            <p:custDataLst>
              <p:tags r:id="rId3"/>
            </p:custDataLst>
          </p:nvPr>
        </p:nvCxnSpPr>
        <p:spPr bwMode="gray">
          <a:xfrm>
            <a:off x="3614737" y="3121025"/>
            <a:ext cx="0" cy="203200"/>
          </a:xfrm>
          <a:prstGeom prst="line">
            <a:avLst/>
          </a:prstGeom>
          <a:ln w="9525">
            <a:solidFill>
              <a:srgbClr val="808080"/>
            </a:solidFill>
            <a:headEnd type="none"/>
            <a:tailEnd type="stealth" w="lg" len="lg"/>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custDataLst>
              <p:tags r:id="rId4"/>
            </p:custDataLst>
          </p:nvPr>
        </p:nvCxnSpPr>
        <p:spPr bwMode="gray">
          <a:xfrm>
            <a:off x="1928812" y="3121025"/>
            <a:ext cx="1685925" cy="0"/>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custDataLst>
              <p:tags r:id="rId5"/>
            </p:custDataLst>
          </p:nvPr>
        </p:nvCxnSpPr>
        <p:spPr bwMode="gray">
          <a:xfrm flipV="1">
            <a:off x="1928812" y="3121025"/>
            <a:ext cx="0" cy="841375"/>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63" name="Text Placeholder 12"/>
          <p:cNvSpPr>
            <a:spLocks noGrp="1"/>
          </p:cNvSpPr>
          <p:nvPr>
            <p:custDataLst>
              <p:tags r:id="rId6"/>
            </p:custDataLst>
          </p:nvPr>
        </p:nvSpPr>
        <p:spPr bwMode="gray">
          <a:xfrm>
            <a:off x="4244975" y="3729037"/>
            <a:ext cx="631825" cy="3048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fld id="{EEEF144D-C5D8-4B59-9C82-2F890047D762}" type="datetime'''So''''''me''w''''''''''''h''a''''t ''''&#10;''l''ikel''y'''">
              <a:rPr lang="en-US" altLang="en-US" sz="1000" smtClean="0"/>
              <a:pPr marL="0" lvl="1" indent="0">
                <a:spcBef>
                  <a:spcPct val="0"/>
                </a:spcBef>
                <a:spcAft>
                  <a:spcPct val="0"/>
                </a:spcAft>
                <a:buNone/>
              </a:pPr>
              <a:t>Somewhat 
likely</a:t>
            </a:fld>
            <a:endParaRPr lang="en-US" sz="1000" dirty="0">
              <a:sym typeface="+mn-lt"/>
            </a:endParaRPr>
          </a:p>
        </p:txBody>
      </p:sp>
      <p:sp>
        <p:nvSpPr>
          <p:cNvPr id="64" name="Text Placeholder 12"/>
          <p:cNvSpPr>
            <a:spLocks noGrp="1"/>
          </p:cNvSpPr>
          <p:nvPr>
            <p:custDataLst>
              <p:tags r:id="rId7"/>
            </p:custDataLst>
          </p:nvPr>
        </p:nvSpPr>
        <p:spPr bwMode="gray">
          <a:xfrm>
            <a:off x="3475037" y="5470525"/>
            <a:ext cx="279400"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9581370C-20BA-4CFE-8835-66010DE4F58A}" type="datetime'''''''''''Af''''''''''''''''''''''''''t''''''''e''''''''''r'''">
              <a:rPr lang="en-US" altLang="en-US" sz="1000" smtClean="0"/>
              <a:pPr marL="0" lvl="1" indent="0" algn="ctr">
                <a:spcBef>
                  <a:spcPct val="0"/>
                </a:spcBef>
                <a:spcAft>
                  <a:spcPct val="0"/>
                </a:spcAft>
                <a:buNone/>
              </a:pPr>
              <a:t>After</a:t>
            </a:fld>
            <a:endParaRPr lang="en-US" sz="1000" dirty="0">
              <a:sym typeface="+mn-lt"/>
            </a:endParaRPr>
          </a:p>
        </p:txBody>
      </p:sp>
      <p:sp>
        <p:nvSpPr>
          <p:cNvPr id="70" name="Text Placeholder 12"/>
          <p:cNvSpPr>
            <a:spLocks noGrp="1"/>
          </p:cNvSpPr>
          <p:nvPr>
            <p:custDataLst>
              <p:tags r:id="rId8"/>
            </p:custDataLst>
          </p:nvPr>
        </p:nvSpPr>
        <p:spPr bwMode="gray">
          <a:xfrm>
            <a:off x="2620962" y="3013075"/>
            <a:ext cx="303212" cy="215900"/>
          </a:xfrm>
          <a:prstGeom prst="ellipse">
            <a:avLst/>
          </a:prstGeom>
          <a:solidFill>
            <a:schemeClr val="accent1"/>
          </a:solidFill>
          <a:ln w="9525">
            <a:solidFill>
              <a:srgbClr val="808080"/>
            </a:solidFill>
          </a:ln>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BC7393B2-05F1-46BB-BF39-340265F8406B}" type="datetime'''''''+''''''''''''24'''''''''''''''''">
              <a:rPr lang="en-US" altLang="en-US" sz="1000" smtClean="0"/>
              <a:pPr marL="0" lvl="1" indent="0" algn="ctr">
                <a:spcBef>
                  <a:spcPct val="0"/>
                </a:spcBef>
                <a:spcAft>
                  <a:spcPct val="0"/>
                </a:spcAft>
                <a:buNone/>
              </a:pPr>
              <a:t>+24</a:t>
            </a:fld>
            <a:endParaRPr lang="en-US" sz="1000" dirty="0">
              <a:sym typeface="+mn-lt"/>
            </a:endParaRPr>
          </a:p>
        </p:txBody>
      </p:sp>
      <p:sp>
        <p:nvSpPr>
          <p:cNvPr id="65" name="Text Placeholder 12"/>
          <p:cNvSpPr>
            <a:spLocks noGrp="1"/>
          </p:cNvSpPr>
          <p:nvPr>
            <p:custDataLst>
              <p:tags r:id="rId9"/>
            </p:custDataLst>
          </p:nvPr>
        </p:nvSpPr>
        <p:spPr bwMode="gray">
          <a:xfrm>
            <a:off x="4244975" y="4800600"/>
            <a:ext cx="5778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fld id="{E5143301-B052-4576-AFB2-420F1643F097}" type="datetime'V''''e''''r''''''''y l''''''''''ik''''''''''''e''l''''y'''">
              <a:rPr lang="en-US" altLang="en-US" sz="1000" smtClean="0"/>
              <a:pPr marL="0" lvl="1" indent="0">
                <a:spcBef>
                  <a:spcPct val="0"/>
                </a:spcBef>
                <a:spcAft>
                  <a:spcPct val="0"/>
                </a:spcAft>
                <a:buNone/>
              </a:pPr>
              <a:t>Very likely</a:t>
            </a:fld>
            <a:endParaRPr lang="en-US" sz="1000" dirty="0">
              <a:sym typeface="+mn-lt"/>
            </a:endParaRPr>
          </a:p>
        </p:txBody>
      </p:sp>
      <p:sp>
        <p:nvSpPr>
          <p:cNvPr id="62" name="Text Placeholder 12"/>
          <p:cNvSpPr>
            <a:spLocks noGrp="1"/>
          </p:cNvSpPr>
          <p:nvPr>
            <p:custDataLst>
              <p:tags r:id="rId10"/>
            </p:custDataLst>
          </p:nvPr>
        </p:nvSpPr>
        <p:spPr bwMode="gray">
          <a:xfrm>
            <a:off x="1736725" y="5470525"/>
            <a:ext cx="384175"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913C4311-E5D6-4E1E-9794-051AF356FFED}" type="datetime'''''''''''''''''''B''''''''''''''e''''''f''''''''''''or''''e'">
              <a:rPr lang="en-US" altLang="en-US" sz="1000" smtClean="0"/>
              <a:pPr marL="0" lvl="1" indent="0" algn="ctr">
                <a:spcBef>
                  <a:spcPct val="0"/>
                </a:spcBef>
                <a:spcAft>
                  <a:spcPct val="0"/>
                </a:spcAft>
                <a:buNone/>
              </a:pPr>
              <a:t>Before</a:t>
            </a:fld>
            <a:endParaRPr lang="en-US" sz="1000" dirty="0">
              <a:sym typeface="+mn-lt"/>
            </a:endParaRPr>
          </a:p>
        </p:txBody>
      </p:sp>
      <p:sp>
        <p:nvSpPr>
          <p:cNvPr id="36" name="NumberBall"/>
          <p:cNvSpPr>
            <a:spLocks noChangeArrowheads="1"/>
          </p:cNvSpPr>
          <p:nvPr/>
        </p:nvSpPr>
        <p:spPr bwMode="gray">
          <a:xfrm>
            <a:off x="51881" y="77861"/>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smtClean="0">
                <a:latin typeface="Arial" pitchFamily="34" charset="0"/>
                <a:cs typeface="Arial" pitchFamily="34" charset="0"/>
              </a:rPr>
              <a:t>D</a:t>
            </a:r>
            <a:endParaRPr lang="en-AU" sz="1400" b="1" dirty="0">
              <a:latin typeface="Arial" pitchFamily="34" charset="0"/>
              <a:cs typeface="Arial" pitchFamily="34" charset="0"/>
            </a:endParaRPr>
          </a:p>
        </p:txBody>
      </p:sp>
      <p:sp>
        <p:nvSpPr>
          <p:cNvPr id="49" name="Rounded Rectangular Callout 48"/>
          <p:cNvSpPr/>
          <p:nvPr/>
        </p:nvSpPr>
        <p:spPr>
          <a:xfrm>
            <a:off x="5166685" y="2209489"/>
            <a:ext cx="3807193" cy="911536"/>
          </a:xfrm>
          <a:prstGeom prst="wedgeRoundRectCallout">
            <a:avLst>
              <a:gd name="adj1" fmla="val 54597"/>
              <a:gd name="adj2" fmla="val -21871"/>
              <a:gd name="adj3" fmla="val 16667"/>
            </a:avLst>
          </a:prstGeom>
          <a:solidFill>
            <a:schemeClr val="accent2"/>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buClr>
                <a:srgbClr val="000000"/>
              </a:buClr>
            </a:pPr>
            <a:r>
              <a:rPr lang="en-AU" sz="1200" dirty="0" smtClean="0">
                <a:solidFill>
                  <a:srgbClr val="000000"/>
                </a:solidFill>
                <a:latin typeface="+mj-lt"/>
                <a:cs typeface="Arial" pitchFamily="34" charset="0"/>
              </a:rPr>
              <a:t>"Melbourne lacks a </a:t>
            </a:r>
            <a:r>
              <a:rPr lang="en-AU" sz="1200" b="1" dirty="0" smtClean="0">
                <a:solidFill>
                  <a:srgbClr val="000000"/>
                </a:solidFill>
                <a:latin typeface="+mj-lt"/>
                <a:cs typeface="Arial" pitchFamily="34" charset="0"/>
              </a:rPr>
              <a:t>clear value proposition </a:t>
            </a:r>
            <a:r>
              <a:rPr lang="en-AU" sz="1200" dirty="0" smtClean="0">
                <a:solidFill>
                  <a:srgbClr val="000000"/>
                </a:solidFill>
                <a:latin typeface="+mj-lt"/>
                <a:cs typeface="Arial" pitchFamily="34" charset="0"/>
              </a:rPr>
              <a:t>for its cultural and creative offer... the proposition should be holistic, accounting for the diversity of the offer"</a:t>
            </a:r>
            <a:endParaRPr lang="en-AU" sz="1200" dirty="0">
              <a:solidFill>
                <a:srgbClr val="000000"/>
              </a:solidFill>
              <a:latin typeface="+mj-lt"/>
              <a:cs typeface="Arial" pitchFamily="34" charset="0"/>
            </a:endParaRPr>
          </a:p>
        </p:txBody>
      </p:sp>
      <p:sp>
        <p:nvSpPr>
          <p:cNvPr id="50" name="Rounded Rectangular Callout 49"/>
          <p:cNvSpPr/>
          <p:nvPr/>
        </p:nvSpPr>
        <p:spPr>
          <a:xfrm flipH="1">
            <a:off x="5166685" y="3173650"/>
            <a:ext cx="3807193" cy="707889"/>
          </a:xfrm>
          <a:prstGeom prst="wedgeRoundRectCallout">
            <a:avLst>
              <a:gd name="adj1" fmla="val 54597"/>
              <a:gd name="adj2" fmla="val -21871"/>
              <a:gd name="adj3" fmla="val 16667"/>
            </a:avLst>
          </a:prstGeom>
          <a:solidFill>
            <a:schemeClr val="accent2"/>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buClr>
                <a:srgbClr val="000000"/>
              </a:buClr>
            </a:pPr>
            <a:r>
              <a:rPr lang="en-AU" sz="1200" dirty="0" smtClean="0">
                <a:solidFill>
                  <a:srgbClr val="000000"/>
                </a:solidFill>
                <a:latin typeface="+mj-lt"/>
                <a:cs typeface="Arial" pitchFamily="34" charset="0"/>
              </a:rPr>
              <a:t>"The current message is</a:t>
            </a:r>
            <a:r>
              <a:rPr lang="en-AU" sz="1200" b="1" dirty="0" smtClean="0">
                <a:solidFill>
                  <a:srgbClr val="000000"/>
                </a:solidFill>
                <a:latin typeface="+mj-lt"/>
                <a:cs typeface="Arial" pitchFamily="34" charset="0"/>
              </a:rPr>
              <a:t> nowhere near good enough</a:t>
            </a:r>
            <a:r>
              <a:rPr lang="en-AU" sz="1200" dirty="0" smtClean="0">
                <a:solidFill>
                  <a:srgbClr val="000000"/>
                </a:solidFill>
                <a:latin typeface="+mj-lt"/>
                <a:cs typeface="Arial" pitchFamily="34" charset="0"/>
              </a:rPr>
              <a:t>... we should communicate the city in a way that </a:t>
            </a:r>
            <a:r>
              <a:rPr lang="en-AU" sz="1200" b="1" dirty="0" smtClean="0">
                <a:solidFill>
                  <a:srgbClr val="000000"/>
                </a:solidFill>
                <a:latin typeface="+mj-lt"/>
                <a:cs typeface="Arial" pitchFamily="34" charset="0"/>
              </a:rPr>
              <a:t>blows people away</a:t>
            </a:r>
            <a:r>
              <a:rPr lang="en-AU" sz="1200" dirty="0" smtClean="0">
                <a:solidFill>
                  <a:srgbClr val="000000"/>
                </a:solidFill>
                <a:latin typeface="+mj-lt"/>
                <a:cs typeface="Arial" pitchFamily="34" charset="0"/>
              </a:rPr>
              <a:t>"</a:t>
            </a:r>
            <a:endParaRPr lang="en-AU" sz="1200" dirty="0">
              <a:solidFill>
                <a:srgbClr val="000000"/>
              </a:solidFill>
              <a:latin typeface="+mj-lt"/>
              <a:cs typeface="Arial" pitchFamily="34" charset="0"/>
            </a:endParaRPr>
          </a:p>
        </p:txBody>
      </p:sp>
      <p:sp>
        <p:nvSpPr>
          <p:cNvPr id="51" name="Rounded Rectangular Callout 50"/>
          <p:cNvSpPr/>
          <p:nvPr/>
        </p:nvSpPr>
        <p:spPr>
          <a:xfrm>
            <a:off x="5166685" y="3934164"/>
            <a:ext cx="3807193" cy="1012829"/>
          </a:xfrm>
          <a:prstGeom prst="wedgeRoundRectCallout">
            <a:avLst>
              <a:gd name="adj1" fmla="val 54597"/>
              <a:gd name="adj2" fmla="val -21871"/>
              <a:gd name="adj3" fmla="val 16667"/>
            </a:avLst>
          </a:prstGeom>
          <a:solidFill>
            <a:schemeClr val="accent2"/>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buClr>
                <a:srgbClr val="000000"/>
              </a:buClr>
            </a:pPr>
            <a:r>
              <a:rPr lang="en-AU" sz="1200" dirty="0" smtClean="0">
                <a:solidFill>
                  <a:srgbClr val="000000"/>
                </a:solidFill>
                <a:latin typeface="+mj-lt"/>
                <a:cs typeface="Arial" pitchFamily="34" charset="0"/>
              </a:rPr>
              <a:t>"Australia's tourism marketing focuses far </a:t>
            </a:r>
            <a:r>
              <a:rPr lang="en-AU" sz="1200" b="1" dirty="0" smtClean="0">
                <a:solidFill>
                  <a:srgbClr val="000000"/>
                </a:solidFill>
                <a:latin typeface="+mj-lt"/>
                <a:cs typeface="Arial" pitchFamily="34" charset="0"/>
              </a:rPr>
              <a:t>too much on beaches </a:t>
            </a:r>
            <a:r>
              <a:rPr lang="en-AU" sz="1200" dirty="0" smtClean="0">
                <a:solidFill>
                  <a:srgbClr val="000000"/>
                </a:solidFill>
                <a:latin typeface="+mj-lt"/>
                <a:cs typeface="Arial" pitchFamily="34" charset="0"/>
              </a:rPr>
              <a:t>and the Opera House... we need a campaign that shows our </a:t>
            </a:r>
            <a:r>
              <a:rPr lang="en-AU" sz="1200" b="1" dirty="0" smtClean="0">
                <a:solidFill>
                  <a:srgbClr val="000000"/>
                </a:solidFill>
                <a:latin typeface="+mj-lt"/>
                <a:cs typeface="Arial" pitchFamily="34" charset="0"/>
              </a:rPr>
              <a:t>sophisticated, multi-layered </a:t>
            </a:r>
            <a:r>
              <a:rPr lang="en-AU" sz="1200" dirty="0" smtClean="0">
                <a:solidFill>
                  <a:srgbClr val="000000"/>
                </a:solidFill>
                <a:latin typeface="+mj-lt"/>
                <a:cs typeface="Arial" pitchFamily="34" charset="0"/>
              </a:rPr>
              <a:t>offer"</a:t>
            </a:r>
            <a:endParaRPr lang="en-AU" sz="1200" dirty="0">
              <a:solidFill>
                <a:srgbClr val="000000"/>
              </a:solidFill>
              <a:latin typeface="+mj-lt"/>
              <a:cs typeface="Arial" pitchFamily="34" charset="0"/>
            </a:endParaRPr>
          </a:p>
        </p:txBody>
      </p:sp>
      <p:sp>
        <p:nvSpPr>
          <p:cNvPr id="52" name="Rounded Rectangular Callout 51"/>
          <p:cNvSpPr/>
          <p:nvPr/>
        </p:nvSpPr>
        <p:spPr>
          <a:xfrm flipH="1">
            <a:off x="5166685" y="4999617"/>
            <a:ext cx="3807193" cy="707889"/>
          </a:xfrm>
          <a:prstGeom prst="wedgeRoundRectCallout">
            <a:avLst>
              <a:gd name="adj1" fmla="val 54597"/>
              <a:gd name="adj2" fmla="val -21871"/>
              <a:gd name="adj3" fmla="val 16667"/>
            </a:avLst>
          </a:prstGeom>
          <a:solidFill>
            <a:schemeClr val="accent2"/>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buClr>
                <a:srgbClr val="000000"/>
              </a:buClr>
            </a:pPr>
            <a:r>
              <a:rPr lang="en-AU" sz="1200" dirty="0" smtClean="0">
                <a:solidFill>
                  <a:srgbClr val="000000"/>
                </a:solidFill>
                <a:latin typeface="+mj-lt"/>
                <a:cs typeface="Arial" pitchFamily="34" charset="0"/>
              </a:rPr>
              <a:t>"We should </a:t>
            </a:r>
            <a:r>
              <a:rPr lang="en-AU" sz="1200" b="1" dirty="0" smtClean="0">
                <a:solidFill>
                  <a:srgbClr val="000000"/>
                </a:solidFill>
                <a:latin typeface="+mj-lt"/>
                <a:cs typeface="Arial" pitchFamily="34" charset="0"/>
              </a:rPr>
              <a:t>target our priority markets</a:t>
            </a:r>
            <a:r>
              <a:rPr lang="en-AU" sz="1200" dirty="0" smtClean="0">
                <a:solidFill>
                  <a:srgbClr val="000000"/>
                </a:solidFill>
                <a:latin typeface="+mj-lt"/>
                <a:cs typeface="Arial" pitchFamily="34" charset="0"/>
              </a:rPr>
              <a:t>, which includes </a:t>
            </a:r>
            <a:r>
              <a:rPr lang="en-AU" sz="1200" b="1" dirty="0" smtClean="0">
                <a:solidFill>
                  <a:srgbClr val="000000"/>
                </a:solidFill>
                <a:latin typeface="+mj-lt"/>
                <a:cs typeface="Arial" pitchFamily="34" charset="0"/>
              </a:rPr>
              <a:t>China </a:t>
            </a:r>
            <a:r>
              <a:rPr lang="en-AU" sz="1200" dirty="0" smtClean="0">
                <a:solidFill>
                  <a:srgbClr val="000000"/>
                </a:solidFill>
                <a:latin typeface="+mj-lt"/>
                <a:cs typeface="Arial" pitchFamily="34" charset="0"/>
              </a:rPr>
              <a:t>but also emerging areas like </a:t>
            </a:r>
            <a:r>
              <a:rPr lang="en-AU" sz="1200" b="1" dirty="0" smtClean="0">
                <a:solidFill>
                  <a:srgbClr val="000000"/>
                </a:solidFill>
                <a:latin typeface="+mj-lt"/>
                <a:cs typeface="Arial" pitchFamily="34" charset="0"/>
              </a:rPr>
              <a:t>India" </a:t>
            </a:r>
            <a:endParaRPr lang="en-AU" sz="1200" b="1" dirty="0">
              <a:solidFill>
                <a:srgbClr val="000000"/>
              </a:solidFill>
              <a:latin typeface="+mj-lt"/>
              <a:cs typeface="Arial" pitchFamily="34" charset="0"/>
            </a:endParaRPr>
          </a:p>
        </p:txBody>
      </p:sp>
      <p:sp>
        <p:nvSpPr>
          <p:cNvPr id="24" name="stamp"/>
          <p:cNvSpPr>
            <a:spLocks noChangeArrowheads="1"/>
          </p:cNvSpPr>
          <p:nvPr/>
        </p:nvSpPr>
        <p:spPr bwMode="auto">
          <a:xfrm>
            <a:off x="457200" y="71974"/>
            <a:ext cx="2967159" cy="184666"/>
          </a:xfrm>
          <a:prstGeom prst="rect">
            <a:avLst/>
          </a:prstGeom>
          <a:noFill/>
          <a:ln w="9525" algn="ctr">
            <a:noFill/>
            <a:miter lim="800000"/>
            <a:headEnd type="none" w="lg" len="lg"/>
            <a:tailEnd type="none" w="lg" len="lg"/>
          </a:ln>
        </p:spPr>
        <p:txBody>
          <a:bodyPr wrap="none" lIns="0" tIns="0" rIns="0" bIns="0" anchor="ctr">
            <a:spAutoFit/>
          </a:bodyPr>
          <a:lstStyle/>
          <a:p>
            <a:pPr algn="r"/>
            <a:r>
              <a:rPr lang="en-AU" sz="1200" dirty="0" smtClean="0">
                <a:solidFill>
                  <a:schemeClr val="bg2"/>
                </a:solidFill>
                <a:latin typeface="Arial" pitchFamily="34" charset="0"/>
                <a:cs typeface="Arial" pitchFamily="34" charset="0"/>
              </a:rPr>
              <a:t>Consumers are aware of these experiences</a:t>
            </a:r>
          </a:p>
        </p:txBody>
      </p:sp>
      <p:sp>
        <p:nvSpPr>
          <p:cNvPr id="25" name="TextBox 24"/>
          <p:cNvSpPr txBox="1"/>
          <p:nvPr/>
        </p:nvSpPr>
        <p:spPr>
          <a:xfrm>
            <a:off x="4219574" y="4599"/>
            <a:ext cx="2003425"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26" name="Rectangle 25"/>
          <p:cNvSpPr/>
          <p:nvPr/>
        </p:nvSpPr>
        <p:spPr>
          <a:xfrm>
            <a:off x="4219575" y="67645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22777063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000"/>
            <a:ext cx="8992800" cy="831600"/>
          </a:xfrm>
          <a:noFill/>
          <a:extLst>
            <a:ext uri="{909E8E84-426E-40DD-AFC4-6F175D3DCCD1}">
              <a14:hiddenFill xmlns:a14="http://schemas.microsoft.com/office/drawing/2010/main">
                <a:solidFill>
                  <a:srgbClr val="FFFFFF"/>
                </a:solidFill>
              </a14:hiddenFill>
            </a:ext>
          </a:extLst>
        </p:spPr>
        <p:txBody>
          <a:bodyPr wrap="square" anchor="b"/>
          <a:lstStyle/>
          <a:p>
            <a:pPr lvl="0"/>
            <a:r>
              <a:rPr lang="en-AU" dirty="0" smtClean="0">
                <a:solidFill>
                  <a:srgbClr val="177B57"/>
                </a:solidFill>
                <a:latin typeface="Arial" panose="020B0604020202020204" pitchFamily="34" charset="0"/>
              </a:rPr>
              <a:t>Greater social media following can associated with visitation</a:t>
            </a:r>
            <a:br>
              <a:rPr lang="en-AU" dirty="0" smtClean="0">
                <a:solidFill>
                  <a:srgbClr val="177B57"/>
                </a:solidFill>
                <a:latin typeface="Arial" panose="020B0604020202020204" pitchFamily="34" charset="0"/>
              </a:rPr>
            </a:br>
            <a:r>
              <a:rPr lang="en-AU" sz="1600" b="0" dirty="0" smtClean="0">
                <a:solidFill>
                  <a:srgbClr val="177B57"/>
                </a:solidFill>
                <a:latin typeface="Arial" panose="020B0604020202020204" pitchFamily="34" charset="0"/>
              </a:rPr>
              <a:t>Highlighting importance of channel for increasing awareness</a:t>
            </a:r>
            <a:endParaRPr lang="en-AU" sz="1600" b="0" dirty="0">
              <a:solidFill>
                <a:srgbClr val="177B57"/>
              </a:solidFill>
              <a:latin typeface="Arial" panose="020B0604020202020204" pitchFamily="34" charset="0"/>
            </a:endParaRPr>
          </a:p>
        </p:txBody>
      </p:sp>
      <p:graphicFrame>
        <p:nvGraphicFramePr>
          <p:cNvPr id="7" name="Object 6"/>
          <p:cNvGraphicFramePr>
            <a:graphicFrameLocks/>
          </p:cNvGraphicFramePr>
          <p:nvPr>
            <p:custDataLst>
              <p:tags r:id="rId2"/>
            </p:custDataLst>
          </p:nvPr>
        </p:nvGraphicFramePr>
        <p:xfrm>
          <a:off x="800100" y="1790700"/>
          <a:ext cx="8000910" cy="3762465"/>
        </p:xfrm>
        <a:graphic>
          <a:graphicData uri="http://schemas.openxmlformats.org/presentationml/2006/ole">
            <mc:AlternateContent xmlns:mc="http://schemas.openxmlformats.org/markup-compatibility/2006">
              <mc:Choice xmlns:v="urn:schemas-microsoft-com:vml" Requires="v">
                <p:oleObj spid="_x0000_s1209701" name="Chart" r:id="rId50" imgW="8000910" imgH="3762465" progId="MSGraph.Chart.8">
                  <p:embed followColorScheme="full"/>
                </p:oleObj>
              </mc:Choice>
              <mc:Fallback>
                <p:oleObj name="Chart" r:id="rId50" imgW="8000910" imgH="3762465" progId="MSGraph.Chart.8">
                  <p:embed followColorScheme="full"/>
                  <p:pic>
                    <p:nvPicPr>
                      <p:cNvPr id="0" name="Picture 239"/>
                      <p:cNvPicPr>
                        <a:picLocks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800100" y="1790700"/>
                        <a:ext cx="8000910" cy="37624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5" name="Straight Connector 64"/>
          <p:cNvCxnSpPr/>
          <p:nvPr>
            <p:custDataLst>
              <p:tags r:id="rId3"/>
            </p:custDataLst>
          </p:nvPr>
        </p:nvCxnSpPr>
        <p:spPr bwMode="gray">
          <a:xfrm>
            <a:off x="4127500" y="4308475"/>
            <a:ext cx="33337" cy="131762"/>
          </a:xfrm>
          <a:prstGeom prst="line">
            <a:avLst/>
          </a:prstGeom>
          <a:ln w="6350">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custDataLst>
              <p:tags r:id="rId4"/>
            </p:custDataLst>
          </p:nvPr>
        </p:nvCxnSpPr>
        <p:spPr bwMode="gray">
          <a:xfrm>
            <a:off x="2998787" y="4127500"/>
            <a:ext cx="61912" cy="171450"/>
          </a:xfrm>
          <a:prstGeom prst="line">
            <a:avLst/>
          </a:prstGeom>
          <a:ln w="6350">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custDataLst>
              <p:tags r:id="rId5"/>
            </p:custDataLst>
          </p:nvPr>
        </p:nvCxnSpPr>
        <p:spPr bwMode="gray">
          <a:xfrm flipH="1">
            <a:off x="3221037" y="4279900"/>
            <a:ext cx="22225" cy="49212"/>
          </a:xfrm>
          <a:prstGeom prst="line">
            <a:avLst/>
          </a:prstGeom>
          <a:ln w="6350">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custDataLst>
              <p:tags r:id="rId6"/>
            </p:custDataLst>
          </p:nvPr>
        </p:nvCxnSpPr>
        <p:spPr bwMode="gray">
          <a:xfrm>
            <a:off x="2211387" y="4178300"/>
            <a:ext cx="328612" cy="198437"/>
          </a:xfrm>
          <a:prstGeom prst="line">
            <a:avLst/>
          </a:prstGeom>
          <a:ln w="6350">
            <a:solidFill>
              <a:srgbClr val="80808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custDataLst>
              <p:tags r:id="rId7"/>
            </p:custDataLst>
          </p:nvPr>
        </p:nvCxnSpPr>
        <p:spPr bwMode="gray">
          <a:xfrm flipH="1">
            <a:off x="2406650" y="4772025"/>
            <a:ext cx="301625" cy="273050"/>
          </a:xfrm>
          <a:prstGeom prst="line">
            <a:avLst/>
          </a:prstGeom>
          <a:ln w="6350">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custDataLst>
              <p:tags r:id="rId8"/>
            </p:custDataLst>
          </p:nvPr>
        </p:nvCxnSpPr>
        <p:spPr bwMode="gray">
          <a:xfrm flipH="1">
            <a:off x="3675062" y="4738687"/>
            <a:ext cx="155575" cy="127000"/>
          </a:xfrm>
          <a:prstGeom prst="line">
            <a:avLst/>
          </a:prstGeom>
          <a:ln w="6350">
            <a:solidFill>
              <a:srgbClr val="80808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custDataLst>
              <p:tags r:id="rId9"/>
            </p:custDataLst>
          </p:nvPr>
        </p:nvCxnSpPr>
        <p:spPr bwMode="gray">
          <a:xfrm>
            <a:off x="2789237" y="4337050"/>
            <a:ext cx="20638" cy="103187"/>
          </a:xfrm>
          <a:prstGeom prst="line">
            <a:avLst/>
          </a:prstGeom>
          <a:ln w="6350">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custDataLst>
              <p:tags r:id="rId10"/>
            </p:custDataLst>
          </p:nvPr>
        </p:nvCxnSpPr>
        <p:spPr bwMode="gray">
          <a:xfrm>
            <a:off x="2054225" y="4441825"/>
            <a:ext cx="36512" cy="122237"/>
          </a:xfrm>
          <a:prstGeom prst="line">
            <a:avLst/>
          </a:prstGeom>
          <a:ln w="6350">
            <a:solidFill>
              <a:srgbClr val="80808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custDataLst>
              <p:tags r:id="rId11"/>
            </p:custDataLst>
          </p:nvPr>
        </p:nvCxnSpPr>
        <p:spPr bwMode="gray">
          <a:xfrm flipH="1" flipV="1">
            <a:off x="3505200" y="4983162"/>
            <a:ext cx="187325" cy="9525"/>
          </a:xfrm>
          <a:prstGeom prst="line">
            <a:avLst/>
          </a:prstGeom>
          <a:ln w="6350">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custDataLst>
              <p:tags r:id="rId12"/>
            </p:custDataLst>
          </p:nvPr>
        </p:nvCxnSpPr>
        <p:spPr bwMode="gray">
          <a:xfrm flipH="1">
            <a:off x="3297237" y="4784725"/>
            <a:ext cx="22225" cy="26987"/>
          </a:xfrm>
          <a:prstGeom prst="line">
            <a:avLst/>
          </a:prstGeom>
          <a:ln w="6350">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5" name="Text Placeholder 12"/>
          <p:cNvSpPr>
            <a:spLocks noGrp="1"/>
          </p:cNvSpPr>
          <p:nvPr>
            <p:custDataLst>
              <p:tags r:id="rId13"/>
            </p:custDataLst>
          </p:nvPr>
        </p:nvSpPr>
        <p:spPr bwMode="gray">
          <a:xfrm>
            <a:off x="5445125" y="5467350"/>
            <a:ext cx="3241675"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Clr>
                <a:srgbClr val="177B57"/>
              </a:buClr>
              <a:buFont typeface="Arial" pitchFamily="34" charset="0"/>
              <a:buNone/>
            </a:pPr>
            <a:r>
              <a:rPr lang="en-AU" altLang="en-US" sz="1200" dirty="0" smtClean="0">
                <a:solidFill>
                  <a:srgbClr val="000000"/>
                </a:solidFill>
                <a:sym typeface="+mn-lt"/>
              </a:rPr>
              <a:t>Number of international overnight visitors (2015)</a:t>
            </a:r>
            <a:endParaRPr lang="en-AU" sz="1200" dirty="0">
              <a:solidFill>
                <a:srgbClr val="000000"/>
              </a:solidFill>
              <a:sym typeface="+mn-lt"/>
            </a:endParaRPr>
          </a:p>
        </p:txBody>
      </p:sp>
      <p:sp>
        <p:nvSpPr>
          <p:cNvPr id="46" name="Text Placeholder 12"/>
          <p:cNvSpPr>
            <a:spLocks noGrp="1"/>
          </p:cNvSpPr>
          <p:nvPr>
            <p:custDataLst>
              <p:tags r:id="rId14"/>
            </p:custDataLst>
          </p:nvPr>
        </p:nvSpPr>
        <p:spPr bwMode="gray">
          <a:xfrm>
            <a:off x="2728912" y="3975100"/>
            <a:ext cx="485775" cy="152400"/>
          </a:xfrm>
          <a:prstGeom prst="rect">
            <a:avLst/>
          </a:prstGeom>
          <a:noFill/>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FD237B3C-A234-4100-B0E0-5AF83E4D4A30}" type="datetime'''''''''''T''''o''''''r''''''''''''''''o''''nt''''''''o'">
              <a:rPr lang="en-AU" altLang="en-US" sz="1000">
                <a:solidFill>
                  <a:srgbClr val="000000"/>
                </a:solidFill>
                <a:sym typeface="+mn-lt"/>
              </a:rPr>
              <a:pPr marL="0" lvl="1" indent="0">
                <a:spcBef>
                  <a:spcPct val="0"/>
                </a:spcBef>
                <a:spcAft>
                  <a:spcPct val="0"/>
                </a:spcAft>
                <a:buClr>
                  <a:srgbClr val="177B57"/>
                </a:buClr>
                <a:buFont typeface="Arial" pitchFamily="34" charset="0"/>
                <a:buNone/>
              </a:pPr>
              <a:t>Toronto</a:t>
            </a:fld>
            <a:endParaRPr lang="en-AU" sz="1000" dirty="0">
              <a:solidFill>
                <a:srgbClr val="000000"/>
              </a:solidFill>
              <a:sym typeface="+mn-lt"/>
            </a:endParaRPr>
          </a:p>
        </p:txBody>
      </p:sp>
      <p:sp>
        <p:nvSpPr>
          <p:cNvPr id="45" name="Text Placeholder 12"/>
          <p:cNvSpPr>
            <a:spLocks noGrp="1"/>
          </p:cNvSpPr>
          <p:nvPr>
            <p:custDataLst>
              <p:tags r:id="rId15"/>
            </p:custDataLst>
          </p:nvPr>
        </p:nvSpPr>
        <p:spPr bwMode="gray">
          <a:xfrm>
            <a:off x="4457700" y="4241800"/>
            <a:ext cx="39528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6C2E5657-87B7-47E1-B051-967AE8835B31}" type="datetime'''''''''''''T''''''''''''ok''''''y''''''o'''''''''''''''''''''">
              <a:rPr lang="en-AU" altLang="en-US" sz="1000">
                <a:solidFill>
                  <a:srgbClr val="000000"/>
                </a:solidFill>
                <a:sym typeface="+mn-lt"/>
              </a:rPr>
              <a:pPr marL="0" lvl="1" indent="0">
                <a:spcBef>
                  <a:spcPct val="0"/>
                </a:spcBef>
                <a:spcAft>
                  <a:spcPct val="0"/>
                </a:spcAft>
                <a:buClr>
                  <a:srgbClr val="177B57"/>
                </a:buClr>
                <a:buFont typeface="Arial" pitchFamily="34" charset="0"/>
                <a:buNone/>
              </a:pPr>
              <a:t>Tokyo</a:t>
            </a:fld>
            <a:endParaRPr lang="en-AU" sz="1000" dirty="0">
              <a:solidFill>
                <a:srgbClr val="000000"/>
              </a:solidFill>
              <a:sym typeface="+mn-lt"/>
            </a:endParaRPr>
          </a:p>
        </p:txBody>
      </p:sp>
      <p:sp>
        <p:nvSpPr>
          <p:cNvPr id="44" name="Text Placeholder 12"/>
          <p:cNvSpPr>
            <a:spLocks noGrp="1"/>
          </p:cNvSpPr>
          <p:nvPr>
            <p:custDataLst>
              <p:tags r:id="rId16"/>
            </p:custDataLst>
          </p:nvPr>
        </p:nvSpPr>
        <p:spPr bwMode="gray">
          <a:xfrm>
            <a:off x="3930650" y="4756150"/>
            <a:ext cx="39528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A3CD4902-F126-4A17-A58D-FB6043E431E6}" type="datetime'''''''''''T''ai''''''''''''''''p''''''''e''''''i'''''''">
              <a:rPr lang="en-AU" altLang="en-US" sz="1000">
                <a:solidFill>
                  <a:srgbClr val="000000"/>
                </a:solidFill>
                <a:sym typeface="+mn-lt"/>
              </a:rPr>
              <a:pPr marL="0" lvl="1" indent="0">
                <a:spcBef>
                  <a:spcPct val="0"/>
                </a:spcBef>
                <a:spcAft>
                  <a:spcPct val="0"/>
                </a:spcAft>
                <a:buClr>
                  <a:srgbClr val="177B57"/>
                </a:buClr>
                <a:buFont typeface="Arial" pitchFamily="34" charset="0"/>
                <a:buNone/>
              </a:pPr>
              <a:t>Taipei</a:t>
            </a:fld>
            <a:endParaRPr lang="en-AU" sz="1000" dirty="0">
              <a:solidFill>
                <a:srgbClr val="000000"/>
              </a:solidFill>
              <a:sym typeface="+mn-lt"/>
            </a:endParaRPr>
          </a:p>
        </p:txBody>
      </p:sp>
      <p:sp>
        <p:nvSpPr>
          <p:cNvPr id="43" name="Text Placeholder 12"/>
          <p:cNvSpPr>
            <a:spLocks noGrp="1"/>
          </p:cNvSpPr>
          <p:nvPr>
            <p:custDataLst>
              <p:tags r:id="rId17"/>
            </p:custDataLst>
          </p:nvPr>
        </p:nvSpPr>
        <p:spPr bwMode="gray">
          <a:xfrm>
            <a:off x="2538412" y="4184650"/>
            <a:ext cx="471488" cy="152400"/>
          </a:xfrm>
          <a:prstGeom prst="rect">
            <a:avLst/>
          </a:prstGeom>
          <a:noFill/>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6218BEC2-1E86-4B4A-BE74-07246C893C3F}" type="datetime'''''''''''''''''''''''Syd''''''''''''''''''''''''n''e''y'">
              <a:rPr lang="en-AU" altLang="en-US" sz="1000">
                <a:solidFill>
                  <a:srgbClr val="000000"/>
                </a:solidFill>
                <a:sym typeface="+mn-lt"/>
              </a:rPr>
              <a:pPr marL="0" lvl="1" indent="0">
                <a:spcBef>
                  <a:spcPct val="0"/>
                </a:spcBef>
                <a:spcAft>
                  <a:spcPct val="0"/>
                </a:spcAft>
                <a:buClr>
                  <a:srgbClr val="177B57"/>
                </a:buClr>
                <a:buFont typeface="Arial" pitchFamily="34" charset="0"/>
                <a:buNone/>
              </a:pPr>
              <a:t>Sydney</a:t>
            </a:fld>
            <a:endParaRPr lang="en-AU" sz="1000" dirty="0">
              <a:solidFill>
                <a:srgbClr val="000000"/>
              </a:solidFill>
              <a:sym typeface="+mn-lt"/>
            </a:endParaRPr>
          </a:p>
        </p:txBody>
      </p:sp>
      <p:sp useBgFill="1">
        <p:nvSpPr>
          <p:cNvPr id="42" name="Text Placeholder 12"/>
          <p:cNvSpPr>
            <a:spLocks noGrp="1"/>
          </p:cNvSpPr>
          <p:nvPr>
            <p:custDataLst>
              <p:tags r:id="rId18"/>
            </p:custDataLst>
          </p:nvPr>
        </p:nvSpPr>
        <p:spPr bwMode="gray">
          <a:xfrm>
            <a:off x="2454275" y="4619625"/>
            <a:ext cx="676275" cy="152400"/>
          </a:xfrm>
          <a:prstGeom prst="rect">
            <a:avLst/>
          </a:prstGeom>
          <a:noFill/>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8A970D70-7CE0-40E2-8312-D1F5AD6AF6A1}" type="datetime'Stoc''k''hol''''''''''''''m'''''''''''''''''''''''''' '''''''">
              <a:rPr lang="en-AU" altLang="en-US" sz="1000">
                <a:solidFill>
                  <a:srgbClr val="000000"/>
                </a:solidFill>
                <a:sym typeface="+mn-lt"/>
              </a:rPr>
              <a:pPr marL="0" lvl="1" indent="0">
                <a:spcBef>
                  <a:spcPct val="0"/>
                </a:spcBef>
                <a:spcAft>
                  <a:spcPct val="0"/>
                </a:spcAft>
                <a:buClr>
                  <a:srgbClr val="177B57"/>
                </a:buClr>
                <a:buFont typeface="Arial" pitchFamily="34" charset="0"/>
                <a:buNone/>
              </a:pPr>
              <a:t>Stockholm </a:t>
            </a:fld>
            <a:endParaRPr lang="en-AU" sz="1000" dirty="0">
              <a:solidFill>
                <a:srgbClr val="000000"/>
              </a:solidFill>
              <a:sym typeface="+mn-lt"/>
            </a:endParaRPr>
          </a:p>
        </p:txBody>
      </p:sp>
      <p:sp>
        <p:nvSpPr>
          <p:cNvPr id="41" name="Text Placeholder 12"/>
          <p:cNvSpPr>
            <a:spLocks noGrp="1"/>
          </p:cNvSpPr>
          <p:nvPr>
            <p:custDataLst>
              <p:tags r:id="rId19"/>
            </p:custDataLst>
          </p:nvPr>
        </p:nvSpPr>
        <p:spPr bwMode="gray">
          <a:xfrm>
            <a:off x="5721350" y="4362450"/>
            <a:ext cx="625475" cy="152400"/>
          </a:xfrm>
          <a:prstGeom prst="rect">
            <a:avLst/>
          </a:prstGeom>
          <a:noFill/>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8E84C78B-EEE9-452A-94B3-5B595BDA11DC}" type="datetime'''''''S''i''''n''''''''''''''g''''a''p''''o''''''''''''r''e'''">
              <a:rPr lang="en-AU" altLang="en-US" sz="1000">
                <a:solidFill>
                  <a:srgbClr val="000000"/>
                </a:solidFill>
                <a:sym typeface="+mn-lt"/>
              </a:rPr>
              <a:pPr marL="0" lvl="1" indent="0">
                <a:spcBef>
                  <a:spcPct val="0"/>
                </a:spcBef>
                <a:spcAft>
                  <a:spcPct val="0"/>
                </a:spcAft>
                <a:buClr>
                  <a:srgbClr val="177B57"/>
                </a:buClr>
                <a:buFont typeface="Arial" pitchFamily="34" charset="0"/>
                <a:buNone/>
              </a:pPr>
              <a:t>Singapore</a:t>
            </a:fld>
            <a:endParaRPr lang="en-AU" sz="1000" dirty="0">
              <a:solidFill>
                <a:srgbClr val="000000"/>
              </a:solidFill>
              <a:sym typeface="+mn-lt"/>
            </a:endParaRPr>
          </a:p>
        </p:txBody>
      </p:sp>
      <p:sp useBgFill="1">
        <p:nvSpPr>
          <p:cNvPr id="40" name="Text Placeholder 12"/>
          <p:cNvSpPr>
            <a:spLocks noGrp="1"/>
          </p:cNvSpPr>
          <p:nvPr>
            <p:custDataLst>
              <p:tags r:id="rId20"/>
            </p:custDataLst>
          </p:nvPr>
        </p:nvSpPr>
        <p:spPr bwMode="gray">
          <a:xfrm>
            <a:off x="2082800" y="4991100"/>
            <a:ext cx="617538" cy="152400"/>
          </a:xfrm>
          <a:prstGeom prst="rect">
            <a:avLst/>
          </a:prstGeom>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21E2180B-B70B-4D80-A39B-EEE06C4E7380}" type="datetime'Sh''''''''enzh''''''''''''''e''''n'''''''''">
              <a:rPr lang="en-AU" altLang="en-US" sz="1000">
                <a:solidFill>
                  <a:srgbClr val="000000"/>
                </a:solidFill>
                <a:sym typeface="+mn-lt"/>
              </a:rPr>
              <a:pPr marL="0" lvl="1" indent="0">
                <a:spcBef>
                  <a:spcPct val="0"/>
                </a:spcBef>
                <a:spcAft>
                  <a:spcPct val="0"/>
                </a:spcAft>
                <a:buClr>
                  <a:srgbClr val="177B57"/>
                </a:buClr>
                <a:buFont typeface="Arial" pitchFamily="34" charset="0"/>
                <a:buNone/>
              </a:pPr>
              <a:t>Shenzhen</a:t>
            </a:fld>
            <a:endParaRPr lang="en-AU" sz="1000" dirty="0">
              <a:solidFill>
                <a:srgbClr val="000000"/>
              </a:solidFill>
              <a:sym typeface="+mn-lt"/>
            </a:endParaRPr>
          </a:p>
        </p:txBody>
      </p:sp>
      <p:sp>
        <p:nvSpPr>
          <p:cNvPr id="39" name="Text Placeholder 12"/>
          <p:cNvSpPr>
            <a:spLocks noGrp="1"/>
          </p:cNvSpPr>
          <p:nvPr>
            <p:custDataLst>
              <p:tags r:id="rId21"/>
            </p:custDataLst>
          </p:nvPr>
        </p:nvSpPr>
        <p:spPr bwMode="gray">
          <a:xfrm>
            <a:off x="3632200" y="4586287"/>
            <a:ext cx="582613" cy="152400"/>
          </a:xfrm>
          <a:prstGeom prst="rect">
            <a:avLst/>
          </a:prstGeom>
          <a:noFill/>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051692B5-CC76-4655-951B-643668F7B4C4}" type="datetime'''''S''''h''a''''''''''n''''''''g''''''''''''h''''a''''''i'''">
              <a:rPr lang="en-AU" altLang="en-US" sz="1000">
                <a:solidFill>
                  <a:srgbClr val="000000"/>
                </a:solidFill>
                <a:sym typeface="+mn-lt"/>
              </a:rPr>
              <a:pPr marL="0" lvl="1" indent="0">
                <a:spcBef>
                  <a:spcPct val="0"/>
                </a:spcBef>
                <a:spcAft>
                  <a:spcPct val="0"/>
                </a:spcAft>
                <a:buClr>
                  <a:srgbClr val="177B57"/>
                </a:buClr>
                <a:buFont typeface="Arial" pitchFamily="34" charset="0"/>
                <a:buNone/>
              </a:pPr>
              <a:t>Shanghai</a:t>
            </a:fld>
            <a:endParaRPr lang="en-AU" sz="1000" dirty="0">
              <a:solidFill>
                <a:srgbClr val="000000"/>
              </a:solidFill>
              <a:sym typeface="+mn-lt"/>
            </a:endParaRPr>
          </a:p>
        </p:txBody>
      </p:sp>
      <p:sp>
        <p:nvSpPr>
          <p:cNvPr id="38" name="Text Placeholder 12"/>
          <p:cNvSpPr>
            <a:spLocks noGrp="1"/>
          </p:cNvSpPr>
          <p:nvPr>
            <p:custDataLst>
              <p:tags r:id="rId22"/>
            </p:custDataLst>
          </p:nvPr>
        </p:nvSpPr>
        <p:spPr bwMode="gray">
          <a:xfrm>
            <a:off x="5207000" y="4657725"/>
            <a:ext cx="37306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F621C241-0334-4B13-803D-73EBA15A7A67}" type="datetime'''''''S''''''''''''eo''''u''''''''''''''l'">
              <a:rPr lang="en-AU" altLang="en-US" sz="1000">
                <a:solidFill>
                  <a:srgbClr val="000000"/>
                </a:solidFill>
                <a:sym typeface="+mn-lt"/>
              </a:rPr>
              <a:pPr marL="0" lvl="1" indent="0">
                <a:spcBef>
                  <a:spcPct val="0"/>
                </a:spcBef>
                <a:spcAft>
                  <a:spcPct val="0"/>
                </a:spcAft>
                <a:buClr>
                  <a:srgbClr val="177B57"/>
                </a:buClr>
                <a:buFont typeface="Arial" pitchFamily="34" charset="0"/>
                <a:buNone/>
              </a:pPr>
              <a:t>Seoul</a:t>
            </a:fld>
            <a:endParaRPr lang="en-AU" sz="1000" dirty="0">
              <a:solidFill>
                <a:srgbClr val="000000"/>
              </a:solidFill>
              <a:sym typeface="+mn-lt"/>
            </a:endParaRPr>
          </a:p>
        </p:txBody>
      </p:sp>
      <p:sp>
        <p:nvSpPr>
          <p:cNvPr id="37" name="Text Placeholder 12"/>
          <p:cNvSpPr>
            <a:spLocks noGrp="1"/>
          </p:cNvSpPr>
          <p:nvPr>
            <p:custDataLst>
              <p:tags r:id="rId23"/>
            </p:custDataLst>
          </p:nvPr>
        </p:nvSpPr>
        <p:spPr bwMode="gray">
          <a:xfrm>
            <a:off x="2882900" y="4464050"/>
            <a:ext cx="569913" cy="152400"/>
          </a:xfrm>
          <a:prstGeom prst="rect">
            <a:avLst/>
          </a:prstGeom>
          <a:noFill/>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4B4E0F62-F92C-46D9-946C-924B620DED9F}" type="datetime'''Sa''''''''''''''''''''''''''''''''''''''n ''F''''ran'''">
              <a:rPr lang="en-AU" altLang="en-US" sz="1000">
                <a:solidFill>
                  <a:srgbClr val="000000"/>
                </a:solidFill>
                <a:sym typeface="+mn-lt"/>
              </a:rPr>
              <a:pPr marL="0" lvl="1" indent="0">
                <a:spcBef>
                  <a:spcPct val="0"/>
                </a:spcBef>
                <a:spcAft>
                  <a:spcPct val="0"/>
                </a:spcAft>
                <a:buClr>
                  <a:srgbClr val="177B57"/>
                </a:buClr>
                <a:buFont typeface="Arial" pitchFamily="34" charset="0"/>
                <a:buNone/>
              </a:pPr>
              <a:t>San Fran</a:t>
            </a:fld>
            <a:endParaRPr lang="en-AU" sz="1000" dirty="0">
              <a:solidFill>
                <a:srgbClr val="000000"/>
              </a:solidFill>
              <a:sym typeface="+mn-lt"/>
            </a:endParaRPr>
          </a:p>
        </p:txBody>
      </p:sp>
      <p:sp useBgFill="1">
        <p:nvSpPr>
          <p:cNvPr id="35" name="Text Placeholder 12"/>
          <p:cNvSpPr>
            <a:spLocks noGrp="1"/>
          </p:cNvSpPr>
          <p:nvPr>
            <p:custDataLst>
              <p:tags r:id="rId24"/>
            </p:custDataLst>
          </p:nvPr>
        </p:nvSpPr>
        <p:spPr bwMode="gray">
          <a:xfrm>
            <a:off x="1685925" y="4289425"/>
            <a:ext cx="688975" cy="152400"/>
          </a:xfrm>
          <a:prstGeom prst="rect">
            <a:avLst/>
          </a:prstGeom>
          <a:noFill/>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8C7E4EE8-D43A-43A7-93BD-A42C982A647C}" type="datetime'R''''i''o ''d''''''e'' Ja''''''n''''''''''''.'''''''''''">
              <a:rPr lang="en-AU" altLang="en-US" sz="1000">
                <a:solidFill>
                  <a:srgbClr val="000000"/>
                </a:solidFill>
                <a:sym typeface="+mn-lt"/>
              </a:rPr>
              <a:pPr marL="0" lvl="1" indent="0">
                <a:spcBef>
                  <a:spcPct val="0"/>
                </a:spcBef>
                <a:spcAft>
                  <a:spcPct val="0"/>
                </a:spcAft>
                <a:buClr>
                  <a:srgbClr val="177B57"/>
                </a:buClr>
                <a:buFont typeface="Arial" pitchFamily="34" charset="0"/>
                <a:buNone/>
              </a:pPr>
              <a:t>Rio de Jan.</a:t>
            </a:fld>
            <a:endParaRPr lang="en-AU" sz="1000" dirty="0">
              <a:solidFill>
                <a:srgbClr val="000000"/>
              </a:solidFill>
              <a:sym typeface="+mn-lt"/>
            </a:endParaRPr>
          </a:p>
        </p:txBody>
      </p:sp>
      <p:sp>
        <p:nvSpPr>
          <p:cNvPr id="34" name="Text Placeholder 12"/>
          <p:cNvSpPr>
            <a:spLocks noGrp="1"/>
          </p:cNvSpPr>
          <p:nvPr>
            <p:custDataLst>
              <p:tags r:id="rId25"/>
            </p:custDataLst>
          </p:nvPr>
        </p:nvSpPr>
        <p:spPr bwMode="gray">
          <a:xfrm>
            <a:off x="7121525" y="2590800"/>
            <a:ext cx="33972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D5302131-AABB-41B3-84DB-8A3179DD9BAC}" type="datetime'''''''''''''''''''''''''''''''''P''''a''r''i''s'''''''''''''">
              <a:rPr lang="en-AU" altLang="en-US" sz="1000">
                <a:solidFill>
                  <a:srgbClr val="000000"/>
                </a:solidFill>
                <a:sym typeface="+mn-lt"/>
              </a:rPr>
              <a:pPr marL="0" lvl="1" indent="0">
                <a:spcBef>
                  <a:spcPct val="0"/>
                </a:spcBef>
                <a:spcAft>
                  <a:spcPct val="0"/>
                </a:spcAft>
                <a:buClr>
                  <a:srgbClr val="177B57"/>
                </a:buClr>
                <a:buFont typeface="Arial" pitchFamily="34" charset="0"/>
                <a:buNone/>
              </a:pPr>
              <a:t>Paris</a:t>
            </a:fld>
            <a:endParaRPr lang="en-AU" sz="1000" dirty="0">
              <a:solidFill>
                <a:srgbClr val="000000"/>
              </a:solidFill>
              <a:sym typeface="+mn-lt"/>
            </a:endParaRPr>
          </a:p>
        </p:txBody>
      </p:sp>
      <p:sp>
        <p:nvSpPr>
          <p:cNvPr id="33" name="Text Placeholder 12"/>
          <p:cNvSpPr>
            <a:spLocks noGrp="1"/>
          </p:cNvSpPr>
          <p:nvPr>
            <p:custDataLst>
              <p:tags r:id="rId26"/>
            </p:custDataLst>
          </p:nvPr>
        </p:nvSpPr>
        <p:spPr bwMode="gray">
          <a:xfrm>
            <a:off x="2730500" y="4819650"/>
            <a:ext cx="415925" cy="152400"/>
          </a:xfrm>
          <a:prstGeom prst="rect">
            <a:avLst/>
          </a:prstGeom>
          <a:noFill/>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572E9E3E-9505-4C5E-87F7-87FDF0E7DEB4}" type="datetime'''''''O''''''''''sa''k''''a'''''''''''''''''''">
              <a:rPr lang="en-AU" altLang="en-US" sz="1000">
                <a:solidFill>
                  <a:srgbClr val="000000"/>
                </a:solidFill>
                <a:sym typeface="+mn-lt"/>
              </a:rPr>
              <a:pPr marL="0" lvl="1" indent="0">
                <a:spcBef>
                  <a:spcPct val="0"/>
                </a:spcBef>
                <a:spcAft>
                  <a:spcPct val="0"/>
                </a:spcAft>
                <a:buClr>
                  <a:srgbClr val="177B57"/>
                </a:buClr>
                <a:buFont typeface="Arial" pitchFamily="34" charset="0"/>
                <a:buNone/>
              </a:pPr>
              <a:t>Osaka</a:t>
            </a:fld>
            <a:endParaRPr lang="en-AU" sz="1000" dirty="0">
              <a:solidFill>
                <a:srgbClr val="000000"/>
              </a:solidFill>
              <a:sym typeface="+mn-lt"/>
            </a:endParaRPr>
          </a:p>
        </p:txBody>
      </p:sp>
      <p:sp>
        <p:nvSpPr>
          <p:cNvPr id="32" name="Text Placeholder 12"/>
          <p:cNvSpPr>
            <a:spLocks noGrp="1"/>
          </p:cNvSpPr>
          <p:nvPr>
            <p:custDataLst>
              <p:tags r:id="rId27"/>
            </p:custDataLst>
          </p:nvPr>
        </p:nvSpPr>
        <p:spPr bwMode="gray">
          <a:xfrm>
            <a:off x="5845175" y="2971800"/>
            <a:ext cx="60007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CE3F4587-969A-48FE-9AAD-59E85D192416}" type="datetime'''''''N''''''e''''''w'' ''''Y''''''ork'''''''''''''''">
              <a:rPr lang="en-AU" altLang="en-US" sz="1000">
                <a:solidFill>
                  <a:srgbClr val="000000"/>
                </a:solidFill>
                <a:sym typeface="+mn-lt"/>
              </a:rPr>
              <a:pPr marL="0" lvl="1" indent="0">
                <a:spcBef>
                  <a:spcPct val="0"/>
                </a:spcBef>
                <a:spcAft>
                  <a:spcPct val="0"/>
                </a:spcAft>
                <a:buClr>
                  <a:srgbClr val="177B57"/>
                </a:buClr>
                <a:buFont typeface="Arial" pitchFamily="34" charset="0"/>
                <a:buNone/>
              </a:pPr>
              <a:t>New York</a:t>
            </a:fld>
            <a:endParaRPr lang="en-AU" sz="1000" dirty="0">
              <a:solidFill>
                <a:srgbClr val="000000"/>
              </a:solidFill>
              <a:sym typeface="+mn-lt"/>
            </a:endParaRPr>
          </a:p>
        </p:txBody>
      </p:sp>
      <p:sp>
        <p:nvSpPr>
          <p:cNvPr id="31" name="Text Placeholder 12"/>
          <p:cNvSpPr>
            <a:spLocks noGrp="1"/>
          </p:cNvSpPr>
          <p:nvPr>
            <p:custDataLst>
              <p:tags r:id="rId28"/>
            </p:custDataLst>
          </p:nvPr>
        </p:nvSpPr>
        <p:spPr bwMode="gray">
          <a:xfrm>
            <a:off x="3130550" y="4632325"/>
            <a:ext cx="501650" cy="152400"/>
          </a:xfrm>
          <a:prstGeom prst="rect">
            <a:avLst/>
          </a:prstGeom>
          <a:noFill/>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8BD65AE4-5C5D-41BD-A33F-F0C72D38E104}" type="datetime'''''''M''''''''''''''''''u''m''''''''''b''''''''ai'''''">
              <a:rPr lang="en-AU" altLang="en-US" sz="1000">
                <a:solidFill>
                  <a:srgbClr val="000000"/>
                </a:solidFill>
                <a:sym typeface="+mn-lt"/>
              </a:rPr>
              <a:pPr marL="0" lvl="1" indent="0">
                <a:spcBef>
                  <a:spcPct val="0"/>
                </a:spcBef>
                <a:spcAft>
                  <a:spcPct val="0"/>
                </a:spcAft>
                <a:buClr>
                  <a:srgbClr val="177B57"/>
                </a:buClr>
                <a:buFont typeface="Arial" pitchFamily="34" charset="0"/>
                <a:buNone/>
              </a:pPr>
              <a:t>Mumbai</a:t>
            </a:fld>
            <a:endParaRPr lang="en-AU" sz="1000" dirty="0">
              <a:solidFill>
                <a:srgbClr val="000000"/>
              </a:solidFill>
              <a:sym typeface="+mn-lt"/>
            </a:endParaRPr>
          </a:p>
        </p:txBody>
      </p:sp>
      <p:sp>
        <p:nvSpPr>
          <p:cNvPr id="30" name="Text Placeholder 12"/>
          <p:cNvSpPr>
            <a:spLocks noGrp="1"/>
          </p:cNvSpPr>
          <p:nvPr>
            <p:custDataLst>
              <p:tags r:id="rId29"/>
            </p:custDataLst>
          </p:nvPr>
        </p:nvSpPr>
        <p:spPr bwMode="gray">
          <a:xfrm>
            <a:off x="1784350" y="4689475"/>
            <a:ext cx="542925" cy="152400"/>
          </a:xfrm>
          <a:prstGeom prst="rect">
            <a:avLst/>
          </a:prstGeom>
          <a:noFill/>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FEB0C4D5-57FF-4D81-BFC9-0E7BA2E0B9C3}" type="datetime'M''''''''''''''o''n''tr''e''''''''''''''''''''al'''''''''''">
              <a:rPr lang="en-AU" altLang="en-US" sz="1000">
                <a:solidFill>
                  <a:srgbClr val="000000"/>
                </a:solidFill>
                <a:sym typeface="+mn-lt"/>
              </a:rPr>
              <a:pPr marL="0" lvl="1" indent="0">
                <a:spcBef>
                  <a:spcPct val="0"/>
                </a:spcBef>
                <a:spcAft>
                  <a:spcPct val="0"/>
                </a:spcAft>
                <a:buClr>
                  <a:srgbClr val="177B57"/>
                </a:buClr>
                <a:buFont typeface="Arial" pitchFamily="34" charset="0"/>
                <a:buNone/>
              </a:pPr>
              <a:t>Montreal</a:t>
            </a:fld>
            <a:endParaRPr lang="en-AU" sz="1000" dirty="0">
              <a:solidFill>
                <a:srgbClr val="000000"/>
              </a:solidFill>
              <a:sym typeface="+mn-lt"/>
            </a:endParaRPr>
          </a:p>
        </p:txBody>
      </p:sp>
      <p:sp useBgFill="1">
        <p:nvSpPr>
          <p:cNvPr id="28" name="Text Placeholder 12"/>
          <p:cNvSpPr>
            <a:spLocks noGrp="1"/>
          </p:cNvSpPr>
          <p:nvPr>
            <p:custDataLst>
              <p:tags r:id="rId30"/>
            </p:custDataLst>
          </p:nvPr>
        </p:nvSpPr>
        <p:spPr bwMode="gray">
          <a:xfrm>
            <a:off x="2028825" y="4429125"/>
            <a:ext cx="647700" cy="152400"/>
          </a:xfrm>
          <a:prstGeom prst="rect">
            <a:avLst/>
          </a:prstGeom>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8656A9AE-DCE1-481B-9D80-0EEEBBE6F73D}" type="datetime'''Mel''''b''o''ur''''''''''''''''''''''n''''''''''e'''''">
              <a:rPr lang="en-AU" altLang="en-US" sz="1000">
                <a:solidFill>
                  <a:srgbClr val="000000"/>
                </a:solidFill>
                <a:sym typeface="+mn-lt"/>
              </a:rPr>
              <a:pPr marL="0" lvl="1" indent="0">
                <a:spcBef>
                  <a:spcPct val="0"/>
                </a:spcBef>
                <a:spcAft>
                  <a:spcPct val="0"/>
                </a:spcAft>
                <a:buClr>
                  <a:srgbClr val="177B57"/>
                </a:buClr>
                <a:buFont typeface="Arial" pitchFamily="34" charset="0"/>
                <a:buNone/>
              </a:pPr>
              <a:t>Melbourne</a:t>
            </a:fld>
            <a:endParaRPr lang="en-AU" sz="1000" dirty="0">
              <a:solidFill>
                <a:srgbClr val="000000"/>
              </a:solidFill>
              <a:sym typeface="+mn-lt"/>
            </a:endParaRPr>
          </a:p>
        </p:txBody>
      </p:sp>
      <p:sp>
        <p:nvSpPr>
          <p:cNvPr id="27" name="Text Placeholder 12"/>
          <p:cNvSpPr>
            <a:spLocks noGrp="1"/>
          </p:cNvSpPr>
          <p:nvPr>
            <p:custDataLst>
              <p:tags r:id="rId31"/>
            </p:custDataLst>
          </p:nvPr>
        </p:nvSpPr>
        <p:spPr bwMode="gray">
          <a:xfrm>
            <a:off x="3311525" y="4283075"/>
            <a:ext cx="438150" cy="152400"/>
          </a:xfrm>
          <a:prstGeom prst="rect">
            <a:avLst/>
          </a:prstGeom>
          <a:noFill/>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180D5D9C-A776-4D96-A6C0-559AE89BBE4A}" type="datetime'Ma''''d''''''''r''''i''''''''''''''d'''''''''''''''''''''">
              <a:rPr lang="en-AU" altLang="en-US" sz="1000">
                <a:solidFill>
                  <a:srgbClr val="000000"/>
                </a:solidFill>
                <a:sym typeface="+mn-lt"/>
              </a:rPr>
              <a:pPr marL="0" lvl="1" indent="0">
                <a:spcBef>
                  <a:spcPct val="0"/>
                </a:spcBef>
                <a:spcAft>
                  <a:spcPct val="0"/>
                </a:spcAft>
                <a:buClr>
                  <a:srgbClr val="177B57"/>
                </a:buClr>
                <a:buFont typeface="Arial" pitchFamily="34" charset="0"/>
                <a:buNone/>
              </a:pPr>
              <a:t>Madrid</a:t>
            </a:fld>
            <a:endParaRPr lang="en-AU" sz="1000" dirty="0">
              <a:solidFill>
                <a:srgbClr val="000000"/>
              </a:solidFill>
              <a:sym typeface="+mn-lt"/>
            </a:endParaRPr>
          </a:p>
        </p:txBody>
      </p:sp>
      <p:sp>
        <p:nvSpPr>
          <p:cNvPr id="26" name="Text Placeholder 12"/>
          <p:cNvSpPr>
            <a:spLocks noGrp="1"/>
          </p:cNvSpPr>
          <p:nvPr>
            <p:custDataLst>
              <p:tags r:id="rId32"/>
            </p:custDataLst>
          </p:nvPr>
        </p:nvSpPr>
        <p:spPr bwMode="gray">
          <a:xfrm>
            <a:off x="3048000" y="3698875"/>
            <a:ext cx="74453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ED9BD211-18E1-434D-99E0-1AC808FF6C68}" type="datetime'L''o''s'' ''An''''''''''ge''''l''''''e''''''''''''''''''s'">
              <a:rPr lang="en-AU" altLang="en-US" sz="1000">
                <a:solidFill>
                  <a:srgbClr val="000000"/>
                </a:solidFill>
                <a:sym typeface="+mn-lt"/>
              </a:rPr>
              <a:pPr marL="0" lvl="1" indent="0">
                <a:spcBef>
                  <a:spcPct val="0"/>
                </a:spcBef>
                <a:spcAft>
                  <a:spcPct val="0"/>
                </a:spcAft>
                <a:buClr>
                  <a:srgbClr val="177B57"/>
                </a:buClr>
                <a:buFont typeface="Arial" pitchFamily="34" charset="0"/>
                <a:buNone/>
              </a:pPr>
              <a:t>Los Angeles</a:t>
            </a:fld>
            <a:endParaRPr lang="en-AU" sz="1000" dirty="0">
              <a:solidFill>
                <a:srgbClr val="000000"/>
              </a:solidFill>
              <a:sym typeface="+mn-lt"/>
            </a:endParaRPr>
          </a:p>
        </p:txBody>
      </p:sp>
      <p:sp>
        <p:nvSpPr>
          <p:cNvPr id="6" name="Text Placeholder 12"/>
          <p:cNvSpPr>
            <a:spLocks noGrp="1"/>
          </p:cNvSpPr>
          <p:nvPr>
            <p:custDataLst>
              <p:tags r:id="rId33"/>
            </p:custDataLst>
          </p:nvPr>
        </p:nvSpPr>
        <p:spPr bwMode="gray">
          <a:xfrm>
            <a:off x="946150" y="1697038"/>
            <a:ext cx="1617662"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r>
              <a:rPr lang="en-AU" altLang="en-US" sz="1200" dirty="0" smtClean="0">
                <a:solidFill>
                  <a:srgbClr val="000000"/>
                </a:solidFill>
                <a:sym typeface="+mn-lt"/>
              </a:rPr>
              <a:t>Social Media Followers</a:t>
            </a:r>
            <a:r>
              <a:rPr lang="en-AU" altLang="en-US" sz="1200" baseline="30000" dirty="0" smtClean="0">
                <a:solidFill>
                  <a:srgbClr val="000000"/>
                </a:solidFill>
                <a:sym typeface="+mn-lt"/>
              </a:rPr>
              <a:t>1</a:t>
            </a:r>
            <a:endParaRPr lang="en-AU" sz="1200" baseline="30000" dirty="0">
              <a:solidFill>
                <a:srgbClr val="000000"/>
              </a:solidFill>
              <a:sym typeface="+mn-lt"/>
            </a:endParaRPr>
          </a:p>
        </p:txBody>
      </p:sp>
      <p:sp>
        <p:nvSpPr>
          <p:cNvPr id="24" name="Text Placeholder 12"/>
          <p:cNvSpPr>
            <a:spLocks noGrp="1"/>
          </p:cNvSpPr>
          <p:nvPr>
            <p:custDataLst>
              <p:tags r:id="rId34"/>
            </p:custDataLst>
          </p:nvPr>
        </p:nvSpPr>
        <p:spPr bwMode="gray">
          <a:xfrm>
            <a:off x="4232275" y="4521200"/>
            <a:ext cx="681038" cy="152400"/>
          </a:xfrm>
          <a:prstGeom prst="rect">
            <a:avLst/>
          </a:prstGeom>
          <a:noFill/>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251E2DC5-E1A8-4401-B981-2B3B434EE366}" type="datetime'H''o''''''''''''n''''''''''g K''''''''''''''on''g'''">
              <a:rPr lang="en-AU" altLang="en-US" sz="1000">
                <a:solidFill>
                  <a:srgbClr val="000000"/>
                </a:solidFill>
                <a:sym typeface="+mn-lt"/>
              </a:rPr>
              <a:pPr marL="0" lvl="1" indent="0">
                <a:spcBef>
                  <a:spcPct val="0"/>
                </a:spcBef>
                <a:spcAft>
                  <a:spcPct val="0"/>
                </a:spcAft>
                <a:buClr>
                  <a:srgbClr val="177B57"/>
                </a:buClr>
                <a:buFont typeface="Arial" pitchFamily="34" charset="0"/>
                <a:buNone/>
              </a:pPr>
              <a:t>Hong Kong</a:t>
            </a:fld>
            <a:endParaRPr lang="en-AU" sz="1000" dirty="0">
              <a:solidFill>
                <a:srgbClr val="000000"/>
              </a:solidFill>
              <a:sym typeface="+mn-lt"/>
            </a:endParaRPr>
          </a:p>
        </p:txBody>
      </p:sp>
      <p:sp>
        <p:nvSpPr>
          <p:cNvPr id="20" name="Text Placeholder 12"/>
          <p:cNvSpPr>
            <a:spLocks noGrp="1"/>
          </p:cNvSpPr>
          <p:nvPr>
            <p:custDataLst>
              <p:tags r:id="rId35"/>
            </p:custDataLst>
          </p:nvPr>
        </p:nvSpPr>
        <p:spPr bwMode="gray">
          <a:xfrm>
            <a:off x="6511925" y="2771775"/>
            <a:ext cx="38100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0EE31A5B-420B-4C1F-821E-6ABD4CA4C4F4}" type="datetime'''D''''''''''u''b''''''a''''''''''''''''''''''''i'''">
              <a:rPr lang="en-AU" altLang="en-US" sz="1000">
                <a:solidFill>
                  <a:srgbClr val="000000"/>
                </a:solidFill>
                <a:sym typeface="+mn-lt"/>
              </a:rPr>
              <a:pPr marL="0" lvl="1" indent="0">
                <a:spcBef>
                  <a:spcPct val="0"/>
                </a:spcBef>
                <a:spcAft>
                  <a:spcPct val="0"/>
                </a:spcAft>
                <a:buClr>
                  <a:srgbClr val="177B57"/>
                </a:buClr>
                <a:buFont typeface="Arial" pitchFamily="34" charset="0"/>
                <a:buNone/>
              </a:pPr>
              <a:t>Dubai</a:t>
            </a:fld>
            <a:endParaRPr lang="en-AU" sz="1000" dirty="0">
              <a:solidFill>
                <a:srgbClr val="000000"/>
              </a:solidFill>
              <a:sym typeface="+mn-lt"/>
            </a:endParaRPr>
          </a:p>
        </p:txBody>
      </p:sp>
      <p:sp>
        <p:nvSpPr>
          <p:cNvPr id="18" name="Text Placeholder 12"/>
          <p:cNvSpPr>
            <a:spLocks noGrp="1"/>
          </p:cNvSpPr>
          <p:nvPr>
            <p:custDataLst>
              <p:tags r:id="rId36"/>
            </p:custDataLst>
          </p:nvPr>
        </p:nvSpPr>
        <p:spPr bwMode="gray">
          <a:xfrm>
            <a:off x="2209800" y="3873500"/>
            <a:ext cx="51435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37BED387-569B-4533-B7DC-3051229BF4FF}" type="datetime'''''''''''''''''''C''''''h''''ic''''''ago'''''''''''''''''''''">
              <a:rPr lang="en-AU" altLang="en-US" sz="1000">
                <a:solidFill>
                  <a:srgbClr val="000000"/>
                </a:solidFill>
                <a:sym typeface="+mn-lt"/>
              </a:rPr>
              <a:pPr marL="0" lvl="1" indent="0">
                <a:spcBef>
                  <a:spcPct val="0"/>
                </a:spcBef>
                <a:spcAft>
                  <a:spcPct val="0"/>
                </a:spcAft>
                <a:buClr>
                  <a:srgbClr val="177B57"/>
                </a:buClr>
                <a:buFont typeface="Arial" pitchFamily="34" charset="0"/>
                <a:buNone/>
              </a:pPr>
              <a:t>Chicago</a:t>
            </a:fld>
            <a:endParaRPr lang="en-AU" sz="1000" dirty="0">
              <a:solidFill>
                <a:srgbClr val="000000"/>
              </a:solidFill>
              <a:sym typeface="+mn-lt"/>
            </a:endParaRPr>
          </a:p>
        </p:txBody>
      </p:sp>
      <p:sp useBgFill="1">
        <p:nvSpPr>
          <p:cNvPr id="17" name="Text Placeholder 12"/>
          <p:cNvSpPr>
            <a:spLocks noGrp="1"/>
          </p:cNvSpPr>
          <p:nvPr>
            <p:custDataLst>
              <p:tags r:id="rId37"/>
            </p:custDataLst>
          </p:nvPr>
        </p:nvSpPr>
        <p:spPr bwMode="gray">
          <a:xfrm>
            <a:off x="3692525" y="4930775"/>
            <a:ext cx="536575" cy="152400"/>
          </a:xfrm>
          <a:prstGeom prst="rect">
            <a:avLst/>
          </a:prstGeom>
          <a:noFill/>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256312B5-7617-471D-8D32-393AFC0E286A}" type="datetime'''B''''ru''''''''''''''s''s''e''''''''''l''''''s'''''''''''''">
              <a:rPr lang="en-AU" altLang="en-US" sz="1000">
                <a:solidFill>
                  <a:srgbClr val="000000"/>
                </a:solidFill>
                <a:sym typeface="+mn-lt"/>
              </a:rPr>
              <a:pPr marL="0" lvl="1" indent="0">
                <a:spcBef>
                  <a:spcPct val="0"/>
                </a:spcBef>
                <a:spcAft>
                  <a:spcPct val="0"/>
                </a:spcAft>
                <a:buClr>
                  <a:srgbClr val="177B57"/>
                </a:buClr>
                <a:buFont typeface="Arial" pitchFamily="34" charset="0"/>
                <a:buNone/>
              </a:pPr>
              <a:t>Brussels</a:t>
            </a:fld>
            <a:endParaRPr lang="en-AU" sz="1000" dirty="0">
              <a:solidFill>
                <a:srgbClr val="000000"/>
              </a:solidFill>
              <a:sym typeface="+mn-lt"/>
            </a:endParaRPr>
          </a:p>
        </p:txBody>
      </p:sp>
      <p:sp>
        <p:nvSpPr>
          <p:cNvPr id="25" name="Text Placeholder 12"/>
          <p:cNvSpPr>
            <a:spLocks noGrp="1"/>
          </p:cNvSpPr>
          <p:nvPr>
            <p:custDataLst>
              <p:tags r:id="rId38"/>
            </p:custDataLst>
          </p:nvPr>
        </p:nvSpPr>
        <p:spPr bwMode="gray">
          <a:xfrm>
            <a:off x="7747000" y="2406650"/>
            <a:ext cx="46990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170A6E8E-ACEF-4825-93B7-2F39D8B7BC36}" type="datetime'''''''''''''''''''''''''Lo''''nd''o''''''''''''''''n'''''">
              <a:rPr lang="en-AU" altLang="en-US" sz="1000">
                <a:solidFill>
                  <a:srgbClr val="000000"/>
                </a:solidFill>
                <a:sym typeface="+mn-lt"/>
              </a:rPr>
              <a:pPr marL="0" lvl="1" indent="0">
                <a:spcBef>
                  <a:spcPct val="0"/>
                </a:spcBef>
                <a:spcAft>
                  <a:spcPct val="0"/>
                </a:spcAft>
                <a:buClr>
                  <a:srgbClr val="177B57"/>
                </a:buClr>
                <a:buFont typeface="Arial" pitchFamily="34" charset="0"/>
                <a:buNone/>
              </a:pPr>
              <a:t>London</a:t>
            </a:fld>
            <a:endParaRPr lang="en-AU" sz="1000" dirty="0">
              <a:solidFill>
                <a:srgbClr val="000000"/>
              </a:solidFill>
              <a:sym typeface="+mn-lt"/>
            </a:endParaRPr>
          </a:p>
        </p:txBody>
      </p:sp>
      <p:sp>
        <p:nvSpPr>
          <p:cNvPr id="13" name="Text Placeholder 12"/>
          <p:cNvSpPr>
            <a:spLocks noGrp="1"/>
          </p:cNvSpPr>
          <p:nvPr>
            <p:custDataLst>
              <p:tags r:id="rId39"/>
            </p:custDataLst>
          </p:nvPr>
        </p:nvSpPr>
        <p:spPr bwMode="gray">
          <a:xfrm>
            <a:off x="3902075" y="3870325"/>
            <a:ext cx="654050" cy="152400"/>
          </a:xfrm>
          <a:prstGeom prst="rect">
            <a:avLst/>
          </a:prstGeom>
          <a:noFill/>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E5AA7BBD-B5C9-45B6-879E-3253BC32AAB0}" type="datetime'''''Bar''ce''''''l''''''''''''''''o''n''a'''''''''' '''''''">
              <a:rPr lang="en-AU" altLang="en-US" sz="1000">
                <a:solidFill>
                  <a:srgbClr val="000000"/>
                </a:solidFill>
              </a:rPr>
              <a:pPr marL="0" lvl="1" indent="0">
                <a:spcBef>
                  <a:spcPct val="0"/>
                </a:spcBef>
                <a:spcAft>
                  <a:spcPct val="0"/>
                </a:spcAft>
                <a:buClr>
                  <a:srgbClr val="177B57"/>
                </a:buClr>
                <a:buFont typeface="Arial" pitchFamily="34" charset="0"/>
                <a:buNone/>
              </a:pPr>
              <a:t>Barcelona </a:t>
            </a:fld>
            <a:endParaRPr lang="en-AU" sz="1000" dirty="0">
              <a:solidFill>
                <a:srgbClr val="000000"/>
              </a:solidFill>
              <a:sym typeface="+mn-lt"/>
            </a:endParaRPr>
          </a:p>
        </p:txBody>
      </p:sp>
      <p:sp>
        <p:nvSpPr>
          <p:cNvPr id="12" name="Text Placeholder 12"/>
          <p:cNvSpPr>
            <a:spLocks noGrp="1"/>
          </p:cNvSpPr>
          <p:nvPr>
            <p:custDataLst>
              <p:tags r:id="rId40"/>
            </p:custDataLst>
          </p:nvPr>
        </p:nvSpPr>
        <p:spPr bwMode="gray">
          <a:xfrm>
            <a:off x="7512050" y="4587875"/>
            <a:ext cx="541338" cy="152400"/>
          </a:xfrm>
          <a:prstGeom prst="rect">
            <a:avLst/>
          </a:prstGeom>
          <a:noFill/>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796CCD2C-83CC-4BFB-9B37-B1BA2FE00F68}" type="datetime'''B''''''a''''''''''''''''''''''''''ng''ko''''''k'''''''''">
              <a:rPr lang="en-AU" altLang="en-US" sz="1000">
                <a:solidFill>
                  <a:srgbClr val="000000"/>
                </a:solidFill>
              </a:rPr>
              <a:pPr marL="0" lvl="1" indent="0">
                <a:spcBef>
                  <a:spcPct val="0"/>
                </a:spcBef>
                <a:spcAft>
                  <a:spcPct val="0"/>
                </a:spcAft>
                <a:buClr>
                  <a:srgbClr val="177B57"/>
                </a:buClr>
                <a:buFont typeface="Arial" pitchFamily="34" charset="0"/>
                <a:buNone/>
              </a:pPr>
              <a:t>Bangkok</a:t>
            </a:fld>
            <a:endParaRPr lang="en-AU" sz="1000" dirty="0">
              <a:solidFill>
                <a:srgbClr val="000000"/>
              </a:solidFill>
              <a:sym typeface="+mn-lt"/>
            </a:endParaRPr>
          </a:p>
        </p:txBody>
      </p:sp>
      <p:sp>
        <p:nvSpPr>
          <p:cNvPr id="10" name="Text Placeholder 12"/>
          <p:cNvSpPr>
            <a:spLocks noGrp="1"/>
          </p:cNvSpPr>
          <p:nvPr>
            <p:custDataLst>
              <p:tags r:id="rId41"/>
            </p:custDataLst>
          </p:nvPr>
        </p:nvSpPr>
        <p:spPr bwMode="gray">
          <a:xfrm>
            <a:off x="3759200" y="4156075"/>
            <a:ext cx="698500" cy="152400"/>
          </a:xfrm>
          <a:prstGeom prst="rect">
            <a:avLst/>
          </a:prstGeom>
          <a:noFill/>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7EF55E08-ED5A-4305-8E79-4F7683DCAA52}" type="datetime'''''A''''m''s''te''''''''''''''''''''''''''''''''rd''am'">
              <a:rPr lang="en-AU" altLang="en-US" sz="1000">
                <a:solidFill>
                  <a:srgbClr val="000000"/>
                </a:solidFill>
              </a:rPr>
              <a:pPr marL="0" lvl="1" indent="0">
                <a:spcBef>
                  <a:spcPct val="0"/>
                </a:spcBef>
                <a:spcAft>
                  <a:spcPct val="0"/>
                </a:spcAft>
                <a:buClr>
                  <a:srgbClr val="177B57"/>
                </a:buClr>
                <a:buFont typeface="Arial" pitchFamily="34" charset="0"/>
                <a:buNone/>
              </a:pPr>
              <a:t>Amsterdam</a:t>
            </a:fld>
            <a:endParaRPr lang="en-AU" sz="1000" dirty="0">
              <a:solidFill>
                <a:srgbClr val="000000"/>
              </a:solidFill>
              <a:sym typeface="+mn-lt"/>
            </a:endParaRPr>
          </a:p>
        </p:txBody>
      </p:sp>
      <p:sp>
        <p:nvSpPr>
          <p:cNvPr id="8" name="Text Placeholder 12"/>
          <p:cNvSpPr>
            <a:spLocks noGrp="1"/>
          </p:cNvSpPr>
          <p:nvPr>
            <p:custDataLst>
              <p:tags r:id="rId42"/>
            </p:custDataLst>
          </p:nvPr>
        </p:nvSpPr>
        <p:spPr bwMode="gray">
          <a:xfrm>
            <a:off x="1763712" y="4025900"/>
            <a:ext cx="639763" cy="152400"/>
          </a:xfrm>
          <a:prstGeom prst="rect">
            <a:avLst/>
          </a:prstGeom>
          <a:noFill/>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FD09FAE7-DB25-4E54-987E-E681638BF5D2}" type="datetime'A''''''b''''''u'''''' ''''''''''''''''''''Dh''ab''''i'">
              <a:rPr lang="en-AU" altLang="en-US" sz="1000">
                <a:solidFill>
                  <a:srgbClr val="000000"/>
                </a:solidFill>
              </a:rPr>
              <a:pPr marL="0" lvl="1" indent="0">
                <a:spcBef>
                  <a:spcPct val="0"/>
                </a:spcBef>
                <a:spcAft>
                  <a:spcPct val="0"/>
                </a:spcAft>
                <a:buClr>
                  <a:srgbClr val="177B57"/>
                </a:buClr>
                <a:buFont typeface="Arial" pitchFamily="34" charset="0"/>
                <a:buNone/>
              </a:pPr>
              <a:t>Abu Dhabi</a:t>
            </a:fld>
            <a:endParaRPr lang="en-AU" sz="1000" dirty="0">
              <a:solidFill>
                <a:srgbClr val="000000"/>
              </a:solidFill>
              <a:sym typeface="+mn-lt"/>
            </a:endParaRPr>
          </a:p>
        </p:txBody>
      </p:sp>
      <p:sp>
        <p:nvSpPr>
          <p:cNvPr id="15" name="Text Placeholder 12"/>
          <p:cNvSpPr>
            <a:spLocks noGrp="1"/>
          </p:cNvSpPr>
          <p:nvPr>
            <p:custDataLst>
              <p:tags r:id="rId43"/>
            </p:custDataLst>
          </p:nvPr>
        </p:nvSpPr>
        <p:spPr bwMode="gray">
          <a:xfrm>
            <a:off x="3074987" y="4127500"/>
            <a:ext cx="409575" cy="152400"/>
          </a:xfrm>
          <a:prstGeom prst="rect">
            <a:avLst/>
          </a:prstGeom>
          <a:noFill/>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fld id="{56B368F8-2CB4-45DC-B682-CBBBBC7303B8}" type="datetime'''''''''''''''''Be''''''rl''i''''''''''''''n'''''' '">
              <a:rPr lang="en-AU" altLang="en-US" sz="1000">
                <a:solidFill>
                  <a:srgbClr val="000000"/>
                </a:solidFill>
                <a:sym typeface="+mn-lt"/>
              </a:rPr>
              <a:pPr marL="0" lvl="1" indent="0">
                <a:spcBef>
                  <a:spcPct val="0"/>
                </a:spcBef>
                <a:spcAft>
                  <a:spcPct val="0"/>
                </a:spcAft>
                <a:buClr>
                  <a:srgbClr val="177B57"/>
                </a:buClr>
                <a:buFont typeface="Arial" pitchFamily="34" charset="0"/>
                <a:buNone/>
              </a:pPr>
              <a:t>Berlin </a:t>
            </a:fld>
            <a:endParaRPr lang="en-AU" sz="1000" dirty="0">
              <a:solidFill>
                <a:srgbClr val="000000"/>
              </a:solidFill>
              <a:sym typeface="+mn-lt"/>
            </a:endParaRPr>
          </a:p>
        </p:txBody>
      </p:sp>
      <p:sp>
        <p:nvSpPr>
          <p:cNvPr id="47"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smtClean="0">
                <a:solidFill>
                  <a:srgbClr val="000000"/>
                </a:solidFill>
                <a:latin typeface="Arial" pitchFamily="34" charset="0"/>
                <a:cs typeface="Arial" pitchFamily="34" charset="0"/>
              </a:rPr>
              <a:t>1. Figure is the sum of (1) number of followers of the City's primary </a:t>
            </a:r>
            <a:r>
              <a:rPr lang="en-AU" sz="800" dirty="0" err="1" smtClean="0">
                <a:solidFill>
                  <a:srgbClr val="000000"/>
                </a:solidFill>
                <a:latin typeface="Arial" pitchFamily="34" charset="0"/>
                <a:cs typeface="Arial" pitchFamily="34" charset="0"/>
              </a:rPr>
              <a:t>Facebook</a:t>
            </a:r>
            <a:r>
              <a:rPr lang="en-AU" sz="800" dirty="0" smtClean="0">
                <a:solidFill>
                  <a:srgbClr val="000000"/>
                </a:solidFill>
                <a:latin typeface="Arial" pitchFamily="34" charset="0"/>
                <a:cs typeface="Arial" pitchFamily="34" charset="0"/>
              </a:rPr>
              <a:t> page; (2) number of followers on the City's </a:t>
            </a:r>
            <a:r>
              <a:rPr lang="en-AU" sz="800" dirty="0" err="1" smtClean="0">
                <a:solidFill>
                  <a:srgbClr val="000000"/>
                </a:solidFill>
                <a:latin typeface="Arial" pitchFamily="34" charset="0"/>
                <a:cs typeface="Arial" pitchFamily="34" charset="0"/>
              </a:rPr>
              <a:t>Instagram</a:t>
            </a:r>
            <a:r>
              <a:rPr lang="en-AU" sz="800" dirty="0" smtClean="0">
                <a:solidFill>
                  <a:srgbClr val="000000"/>
                </a:solidFill>
                <a:latin typeface="Arial" pitchFamily="34" charset="0"/>
                <a:cs typeface="Arial" pitchFamily="34" charset="0"/>
              </a:rPr>
              <a:t> page and (3) number of followers of the City's primary Twitter account</a:t>
            </a:r>
          </a:p>
          <a:p>
            <a:pPr>
              <a:lnSpc>
                <a:spcPct val="90000"/>
              </a:lnSpc>
            </a:pPr>
            <a:r>
              <a:rPr lang="en-AU" sz="800" dirty="0" smtClean="0">
                <a:solidFill>
                  <a:srgbClr val="000000"/>
                </a:solidFill>
                <a:latin typeface="Arial" pitchFamily="34" charset="0"/>
                <a:cs typeface="Arial" pitchFamily="34" charset="0"/>
              </a:rPr>
              <a:t>Source: Figures were drawn from each of the social media sites on 23 November 2016 and </a:t>
            </a:r>
            <a:r>
              <a:rPr lang="en-AU" sz="800" dirty="0" err="1" smtClean="0">
                <a:solidFill>
                  <a:srgbClr val="000000"/>
                </a:solidFill>
                <a:latin typeface="Arial" pitchFamily="34" charset="0"/>
                <a:cs typeface="Arial" pitchFamily="34" charset="0"/>
              </a:rPr>
              <a:t>Mastercard</a:t>
            </a:r>
            <a:r>
              <a:rPr lang="en-AU" sz="800" dirty="0" smtClean="0">
                <a:solidFill>
                  <a:srgbClr val="000000"/>
                </a:solidFill>
                <a:latin typeface="Arial" pitchFamily="34" charset="0"/>
                <a:cs typeface="Arial" pitchFamily="34" charset="0"/>
              </a:rPr>
              <a:t> </a:t>
            </a:r>
            <a:r>
              <a:rPr lang="en-AU" sz="800" dirty="0">
                <a:solidFill>
                  <a:srgbClr val="000000"/>
                </a:solidFill>
                <a:latin typeface="Arial" pitchFamily="34" charset="0"/>
                <a:cs typeface="Arial" pitchFamily="34" charset="0"/>
              </a:rPr>
              <a:t>Global Destination Cities </a:t>
            </a:r>
            <a:r>
              <a:rPr lang="en-AU" sz="800" dirty="0" smtClean="0">
                <a:solidFill>
                  <a:srgbClr val="000000"/>
                </a:solidFill>
                <a:latin typeface="Arial" pitchFamily="34" charset="0"/>
                <a:cs typeface="Arial" pitchFamily="34" charset="0"/>
              </a:rPr>
              <a:t>Index (2015)</a:t>
            </a:r>
            <a:endParaRPr lang="en-AU" sz="800" dirty="0">
              <a:solidFill>
                <a:srgbClr val="000000"/>
              </a:solidFill>
              <a:latin typeface="Arial" pitchFamily="34" charset="0"/>
              <a:cs typeface="Arial" pitchFamily="34" charset="0"/>
            </a:endParaRPr>
          </a:p>
        </p:txBody>
      </p:sp>
      <p:sp>
        <p:nvSpPr>
          <p:cNvPr id="48" name="NumberBall"/>
          <p:cNvSpPr>
            <a:spLocks noChangeArrowheads="1"/>
          </p:cNvSpPr>
          <p:nvPr/>
        </p:nvSpPr>
        <p:spPr bwMode="gray">
          <a:xfrm>
            <a:off x="51881" y="77861"/>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smtClean="0">
                <a:latin typeface="Arial" pitchFamily="34" charset="0"/>
                <a:cs typeface="Arial" pitchFamily="34" charset="0"/>
              </a:rPr>
              <a:t>D</a:t>
            </a:r>
            <a:endParaRPr lang="en-AU" sz="1400" b="1" dirty="0">
              <a:latin typeface="Arial" pitchFamily="34" charset="0"/>
              <a:cs typeface="Arial" pitchFamily="34" charset="0"/>
            </a:endParaRPr>
          </a:p>
        </p:txBody>
      </p:sp>
      <p:sp>
        <p:nvSpPr>
          <p:cNvPr id="59" name="Rectangle 58"/>
          <p:cNvSpPr/>
          <p:nvPr>
            <p:custDataLst>
              <p:tags r:id="rId44"/>
            </p:custDataLst>
          </p:nvPr>
        </p:nvSpPr>
        <p:spPr bwMode="gray">
          <a:xfrm>
            <a:off x="8523287" y="4741862"/>
            <a:ext cx="66675" cy="66675"/>
          </a:xfrm>
          <a:prstGeom prst="rect">
            <a:avLst/>
          </a:prstGeom>
          <a:solidFill>
            <a:srgbClr val="3D6E81"/>
          </a:solidFill>
          <a:ln w="9525">
            <a:solidFill>
              <a:srgbClr val="3D6E8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57" name="Oval 56"/>
          <p:cNvSpPr/>
          <p:nvPr>
            <p:custDataLst>
              <p:tags r:id="rId45"/>
            </p:custDataLst>
          </p:nvPr>
        </p:nvSpPr>
        <p:spPr bwMode="gray">
          <a:xfrm>
            <a:off x="8523287" y="4538662"/>
            <a:ext cx="66675" cy="66675"/>
          </a:xfrm>
          <a:prstGeom prst="ellipse">
            <a:avLst/>
          </a:prstGeom>
          <a:solidFill>
            <a:srgbClr val="EEA632"/>
          </a:solidFill>
          <a:ln w="9525">
            <a:solidFill>
              <a:srgbClr val="EEA63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58" name="Text Placeholder 12"/>
          <p:cNvSpPr>
            <a:spLocks noGrp="1"/>
          </p:cNvSpPr>
          <p:nvPr>
            <p:custDataLst>
              <p:tags r:id="rId46"/>
            </p:custDataLst>
          </p:nvPr>
        </p:nvSpPr>
        <p:spPr bwMode="gray">
          <a:xfrm>
            <a:off x="8697912" y="4705350"/>
            <a:ext cx="625475" cy="3048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fld id="{B50D7CF9-8B7E-44CB-B0D4-149044F207C8}" type="datetime'''N''''''''''on-''A''''''''s''''i''a'''''''''''''''''''''''">
              <a:rPr lang="en-US" altLang="en-US" sz="1000" smtClean="0"/>
              <a:pPr marL="0" lvl="1" indent="0">
                <a:spcBef>
                  <a:spcPct val="0"/>
                </a:spcBef>
                <a:spcAft>
                  <a:spcPct val="0"/>
                </a:spcAft>
                <a:buNone/>
              </a:pPr>
              <a:t>Non-Asia</a:t>
            </a:fld>
            <a:r>
              <a:rPr lang="en-US" altLang="en-US" sz="1000" dirty="0" smtClean="0"/>
              <a:t>n </a:t>
            </a:r>
            <a:br>
              <a:rPr lang="en-US" altLang="en-US" sz="1000" dirty="0" smtClean="0"/>
            </a:br>
            <a:r>
              <a:rPr lang="en-US" altLang="en-US" sz="1000" dirty="0" smtClean="0"/>
              <a:t>cities</a:t>
            </a:r>
            <a:endParaRPr lang="en-US" sz="1000" dirty="0">
              <a:sym typeface="+mn-lt"/>
            </a:endParaRPr>
          </a:p>
        </p:txBody>
      </p:sp>
      <p:sp>
        <p:nvSpPr>
          <p:cNvPr id="56" name="Text Placeholder 12"/>
          <p:cNvSpPr>
            <a:spLocks noGrp="1"/>
          </p:cNvSpPr>
          <p:nvPr>
            <p:custDataLst>
              <p:tags r:id="rId47"/>
            </p:custDataLst>
          </p:nvPr>
        </p:nvSpPr>
        <p:spPr bwMode="gray">
          <a:xfrm>
            <a:off x="8697912" y="4502150"/>
            <a:ext cx="639762"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fld id="{C10E4DA9-45DD-4571-9436-A67EC681F222}" type="datetime'''''''''''A''''''''''''''''''''s''i''a'''''''''''''">
              <a:rPr lang="en-US" altLang="en-US" sz="1000" smtClean="0"/>
              <a:pPr marL="0" lvl="1" indent="0">
                <a:spcBef>
                  <a:spcPct val="0"/>
                </a:spcBef>
                <a:spcAft>
                  <a:spcPct val="0"/>
                </a:spcAft>
                <a:buNone/>
              </a:pPr>
              <a:t>Asia</a:t>
            </a:fld>
            <a:r>
              <a:rPr lang="en-US" altLang="en-US" sz="1000" dirty="0" smtClean="0"/>
              <a:t>n cities</a:t>
            </a:r>
            <a:endParaRPr lang="en-US" sz="1000" dirty="0">
              <a:sym typeface="+mn-lt"/>
            </a:endParaRPr>
          </a:p>
        </p:txBody>
      </p:sp>
      <p:sp>
        <p:nvSpPr>
          <p:cNvPr id="67" name="Callout"/>
          <p:cNvSpPr>
            <a:spLocks noChangeArrowheads="1"/>
          </p:cNvSpPr>
          <p:nvPr/>
        </p:nvSpPr>
        <p:spPr bwMode="gray">
          <a:xfrm>
            <a:off x="6835355" y="3537180"/>
            <a:ext cx="2566930" cy="782196"/>
          </a:xfrm>
          <a:prstGeom prst="rect">
            <a:avLst/>
          </a:prstGeom>
          <a:solidFill>
            <a:schemeClr val="accent1"/>
          </a:solidFill>
          <a:ln w="9525" algn="ctr">
            <a:solidFill>
              <a:schemeClr val="bg2"/>
            </a:solidFill>
            <a:miter lim="800000"/>
            <a:headEnd/>
            <a:tailEnd/>
          </a:ln>
        </p:spPr>
        <p:txBody>
          <a:bodyPr tIns="91440" bIns="91440" anchor="ctr"/>
          <a:lstStyle/>
          <a:p>
            <a:pPr algn="ctr"/>
            <a:r>
              <a:rPr lang="en-AU" sz="900" dirty="0" smtClean="0">
                <a:solidFill>
                  <a:srgbClr val="000000"/>
                </a:solidFill>
                <a:latin typeface="Arial" pitchFamily="34" charset="0"/>
                <a:cs typeface="Arial" pitchFamily="34" charset="0"/>
              </a:rPr>
              <a:t>Lower social media followings for Asian cities could be because tourists to these cities use alternative social media platforms. For example, Chinese travellers are likely to use </a:t>
            </a:r>
            <a:r>
              <a:rPr lang="en-AU" sz="900" dirty="0" err="1" smtClean="0">
                <a:solidFill>
                  <a:srgbClr val="000000"/>
                </a:solidFill>
                <a:latin typeface="Arial" pitchFamily="34" charset="0"/>
                <a:cs typeface="Arial" pitchFamily="34" charset="0"/>
              </a:rPr>
              <a:t>Weibo</a:t>
            </a:r>
            <a:r>
              <a:rPr lang="en-AU" sz="900" dirty="0" smtClean="0">
                <a:solidFill>
                  <a:srgbClr val="000000"/>
                </a:solidFill>
                <a:latin typeface="Arial" pitchFamily="34" charset="0"/>
                <a:cs typeface="Arial" pitchFamily="34" charset="0"/>
              </a:rPr>
              <a:t> and </a:t>
            </a:r>
            <a:r>
              <a:rPr lang="en-AU" sz="900" dirty="0" err="1" smtClean="0">
                <a:solidFill>
                  <a:srgbClr val="000000"/>
                </a:solidFill>
                <a:latin typeface="Arial" pitchFamily="34" charset="0"/>
                <a:cs typeface="Arial" pitchFamily="34" charset="0"/>
              </a:rPr>
              <a:t>WeChat</a:t>
            </a:r>
            <a:r>
              <a:rPr lang="en-AU" sz="900" dirty="0" smtClean="0">
                <a:solidFill>
                  <a:srgbClr val="000000"/>
                </a:solidFill>
                <a:latin typeface="Arial" pitchFamily="34" charset="0"/>
                <a:cs typeface="Arial" pitchFamily="34" charset="0"/>
              </a:rPr>
              <a:t> rather than </a:t>
            </a:r>
            <a:r>
              <a:rPr lang="en-AU" sz="900" dirty="0" err="1" smtClean="0">
                <a:solidFill>
                  <a:srgbClr val="000000"/>
                </a:solidFill>
                <a:latin typeface="Arial" pitchFamily="34" charset="0"/>
                <a:cs typeface="Arial" pitchFamily="34" charset="0"/>
              </a:rPr>
              <a:t>Facebook</a:t>
            </a:r>
            <a:r>
              <a:rPr lang="en-AU" sz="900" dirty="0" smtClean="0">
                <a:solidFill>
                  <a:srgbClr val="000000"/>
                </a:solidFill>
                <a:latin typeface="Arial" pitchFamily="34" charset="0"/>
                <a:cs typeface="Arial" pitchFamily="34" charset="0"/>
              </a:rPr>
              <a:t> </a:t>
            </a:r>
          </a:p>
        </p:txBody>
      </p:sp>
      <p:cxnSp>
        <p:nvCxnSpPr>
          <p:cNvPr id="68" name="AutoShape 3"/>
          <p:cNvCxnSpPr>
            <a:cxnSpLocks noChangeShapeType="1"/>
            <a:stCxn id="67" idx="1"/>
          </p:cNvCxnSpPr>
          <p:nvPr/>
        </p:nvCxnSpPr>
        <p:spPr bwMode="gray">
          <a:xfrm flipH="1">
            <a:off x="6438749" y="3928278"/>
            <a:ext cx="396606" cy="391099"/>
          </a:xfrm>
          <a:prstGeom prst="straightConnector1">
            <a:avLst/>
          </a:prstGeom>
          <a:noFill/>
          <a:ln w="9525">
            <a:solidFill>
              <a:schemeClr val="bg2"/>
            </a:solidFill>
            <a:round/>
            <a:headEnd/>
            <a:tailEnd/>
          </a:ln>
        </p:spPr>
      </p:cxnSp>
      <p:sp>
        <p:nvSpPr>
          <p:cNvPr id="60" name="stamp"/>
          <p:cNvSpPr>
            <a:spLocks noChangeArrowheads="1"/>
          </p:cNvSpPr>
          <p:nvPr/>
        </p:nvSpPr>
        <p:spPr bwMode="auto">
          <a:xfrm>
            <a:off x="457200" y="71974"/>
            <a:ext cx="2967159" cy="184666"/>
          </a:xfrm>
          <a:prstGeom prst="rect">
            <a:avLst/>
          </a:prstGeom>
          <a:noFill/>
          <a:ln w="9525" algn="ctr">
            <a:noFill/>
            <a:miter lim="800000"/>
            <a:headEnd type="none" w="lg" len="lg"/>
            <a:tailEnd type="none" w="lg" len="lg"/>
          </a:ln>
        </p:spPr>
        <p:txBody>
          <a:bodyPr wrap="none" lIns="0" tIns="0" rIns="0" bIns="0" anchor="ctr">
            <a:spAutoFit/>
          </a:bodyPr>
          <a:lstStyle/>
          <a:p>
            <a:pPr algn="r"/>
            <a:r>
              <a:rPr lang="en-AU" sz="1200" dirty="0" smtClean="0">
                <a:solidFill>
                  <a:schemeClr val="bg2"/>
                </a:solidFill>
                <a:latin typeface="Arial" pitchFamily="34" charset="0"/>
                <a:cs typeface="Arial" pitchFamily="34" charset="0"/>
              </a:rPr>
              <a:t>Consumers are aware of these experiences</a:t>
            </a:r>
          </a:p>
        </p:txBody>
      </p:sp>
      <p:sp>
        <p:nvSpPr>
          <p:cNvPr id="63" name="Oval 62"/>
          <p:cNvSpPr/>
          <p:nvPr/>
        </p:nvSpPr>
        <p:spPr>
          <a:xfrm rot="20504345">
            <a:off x="5042632" y="2304216"/>
            <a:ext cx="3778786" cy="803460"/>
          </a:xfrm>
          <a:prstGeom prst="ellipse">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61" name="TextBox 60"/>
          <p:cNvSpPr txBox="1"/>
          <p:nvPr/>
        </p:nvSpPr>
        <p:spPr>
          <a:xfrm>
            <a:off x="3632200" y="4599"/>
            <a:ext cx="25908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62" name="Rectangle 61"/>
          <p:cNvSpPr/>
          <p:nvPr/>
        </p:nvSpPr>
        <p:spPr>
          <a:xfrm>
            <a:off x="4219575" y="67645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9529458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999"/>
            <a:ext cx="9270694" cy="831600"/>
          </a:xfrm>
          <a:noFill/>
          <a:effectLst/>
        </p:spPr>
        <p:txBody>
          <a:bodyPr wrap="square"/>
          <a:lstStyle/>
          <a:p>
            <a:pPr lvl="0"/>
            <a:r>
              <a:rPr lang="" smtClean="0">
                <a:solidFill>
                  <a:srgbClr val="177B57"/>
                </a:solidFill>
                <a:latin typeface="Arial"/>
              </a:rPr>
              <a:t>Melbourne: Culture, arts rank third most often on social media</a:t>
            </a:r>
            <a:br>
              <a:rPr lang="" smtClean="0">
                <a:solidFill>
                  <a:srgbClr val="177B57"/>
                </a:solidFill>
                <a:latin typeface="Arial"/>
              </a:rPr>
            </a:br>
            <a:r>
              <a:rPr lang="" sz="1600" b="0" smtClean="0">
                <a:solidFill>
                  <a:srgbClr val="177B57"/>
                </a:solidFill>
                <a:latin typeface="Arial"/>
              </a:rPr>
              <a:t>Based on review of content in 50 last Instagram posts</a:t>
            </a:r>
            <a:endParaRPr lang="" sz="1600" b="0" dirty="0">
              <a:solidFill>
                <a:srgbClr val="177B57"/>
              </a:solidFill>
              <a:latin typeface="Arial"/>
            </a:endParaRPr>
          </a:p>
        </p:txBody>
      </p:sp>
      <p:graphicFrame>
        <p:nvGraphicFramePr>
          <p:cNvPr id="4" name="table_type_name"/>
          <p:cNvGraphicFramePr>
            <a:graphicFrameLocks noGrp="1"/>
          </p:cNvGraphicFramePr>
          <p:nvPr>
            <p:extLst>
              <p:ext uri="{D42A27DB-BD31-4B8C-83A1-F6EECF244321}">
                <p14:modId xmlns:p14="http://schemas.microsoft.com/office/powerpoint/2010/main" val="2815609030"/>
              </p:ext>
            </p:extLst>
          </p:nvPr>
        </p:nvGraphicFramePr>
        <p:xfrm>
          <a:off x="457202" y="1219200"/>
          <a:ext cx="9121138" cy="5301180"/>
        </p:xfrm>
        <a:graphic>
          <a:graphicData uri="http://schemas.openxmlformats.org/drawingml/2006/table">
            <a:tbl>
              <a:tblPr bandRow="1">
                <a:tableStyleId>{ED083AE6-46FA-4A59-8FB0-9F97EB10719F}</a:tableStyleId>
              </a:tblPr>
              <a:tblGrid>
                <a:gridCol w="1261429"/>
                <a:gridCol w="1718942"/>
                <a:gridCol w="1791653"/>
                <a:gridCol w="1791653"/>
                <a:gridCol w="1791653"/>
                <a:gridCol w="765808"/>
              </a:tblGrid>
              <a:tr h="1231900">
                <a:tc>
                  <a:txBody>
                    <a:bodyPr/>
                    <a:lstStyle/>
                    <a:p>
                      <a:pPr algn="ctr"/>
                      <a:endParaRPr lang="en-AU" sz="1400" b="1" dirty="0" smtClean="0">
                        <a:solidFill>
                          <a:schemeClr val="tx1"/>
                        </a:solidFill>
                        <a:latin typeface="Arial" pitchFamily="34" charset="0"/>
                        <a:cs typeface="Arial" pitchFamily="34" charset="0"/>
                      </a:endParaRPr>
                    </a:p>
                  </a:txBody>
                  <a:tcPr marL="0" marR="36000" marT="36000" marB="36000"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sz="1400" b="1" dirty="0" smtClean="0">
                          <a:solidFill>
                            <a:schemeClr val="tx1"/>
                          </a:solidFill>
                          <a:latin typeface="Arial" pitchFamily="34" charset="0"/>
                          <a:cs typeface="Arial" pitchFamily="34" charset="0"/>
                        </a:rPr>
                        <a:t>Visit Melbourne </a:t>
                      </a:r>
                    </a:p>
                    <a:p>
                      <a:pPr algn="ctr"/>
                      <a:r>
                        <a:rPr lang="en-AU" sz="1000" b="0" i="1" dirty="0" smtClean="0">
                          <a:solidFill>
                            <a:schemeClr val="tx1"/>
                          </a:solidFill>
                          <a:latin typeface="Arial" pitchFamily="34" charset="0"/>
                          <a:cs typeface="Arial" pitchFamily="34" charset="0"/>
                        </a:rPr>
                        <a:t>321k followers</a:t>
                      </a:r>
                    </a:p>
                    <a:p>
                      <a:pPr algn="ctr"/>
                      <a:r>
                        <a:rPr lang="en-AU" sz="1000" b="0" i="0" dirty="0" smtClean="0">
                          <a:solidFill>
                            <a:schemeClr val="tx1"/>
                          </a:solidFill>
                          <a:latin typeface="Arial" pitchFamily="34" charset="0"/>
                          <a:cs typeface="Arial" pitchFamily="34" charset="0"/>
                        </a:rPr>
                        <a:t>"</a:t>
                      </a:r>
                      <a:r>
                        <a:rPr lang="en-AU" sz="1000" b="0" i="0" dirty="0" err="1" smtClean="0">
                          <a:solidFill>
                            <a:schemeClr val="tx1"/>
                          </a:solidFill>
                          <a:latin typeface="Arial" pitchFamily="34" charset="0"/>
                          <a:cs typeface="Arial" pitchFamily="34" charset="0"/>
                        </a:rPr>
                        <a:t>Pics</a:t>
                      </a:r>
                      <a:r>
                        <a:rPr lang="en-AU" sz="1000" b="0" i="0" dirty="0" smtClean="0">
                          <a:solidFill>
                            <a:schemeClr val="tx1"/>
                          </a:solidFill>
                          <a:latin typeface="Arial" pitchFamily="34" charset="0"/>
                          <a:cs typeface="Arial" pitchFamily="34" charset="0"/>
                        </a:rPr>
                        <a:t> in and around Melbourne of places spaces and faces we love"</a:t>
                      </a:r>
                    </a:p>
                  </a:txBody>
                  <a:tcPr marL="0" marR="36000" marT="36000" marB="36000">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sz="1400" b="1" dirty="0" err="1" smtClean="0">
                          <a:solidFill>
                            <a:schemeClr val="tx1"/>
                          </a:solidFill>
                          <a:latin typeface="Arial" pitchFamily="34" charset="0"/>
                          <a:cs typeface="Arial" pitchFamily="34" charset="0"/>
                        </a:rPr>
                        <a:t>cityofmelbourne</a:t>
                      </a:r>
                      <a:endParaRPr lang="en-AU" sz="1400" b="1" dirty="0" smtClean="0">
                        <a:solidFill>
                          <a:schemeClr val="tx1"/>
                        </a:solidFill>
                        <a:latin typeface="Arial" pitchFamily="34" charset="0"/>
                        <a:cs typeface="Arial" pitchFamily="34" charset="0"/>
                      </a:endParaRPr>
                    </a:p>
                    <a:p>
                      <a:pPr algn="ctr"/>
                      <a:r>
                        <a:rPr lang="en-AU" sz="1000" b="0" i="1" dirty="0" smtClean="0">
                          <a:solidFill>
                            <a:schemeClr val="tx1"/>
                          </a:solidFill>
                          <a:latin typeface="Arial" pitchFamily="34" charset="0"/>
                          <a:cs typeface="Arial" pitchFamily="34" charset="0"/>
                        </a:rPr>
                        <a:t>123k followers</a:t>
                      </a:r>
                    </a:p>
                    <a:p>
                      <a:pPr algn="ctr"/>
                      <a:r>
                        <a:rPr lang="en-AU" sz="1000" b="0" i="0" dirty="0" smtClean="0">
                          <a:solidFill>
                            <a:schemeClr val="tx1"/>
                          </a:solidFill>
                          <a:latin typeface="Arial" pitchFamily="34" charset="0"/>
                          <a:cs typeface="Arial" pitchFamily="34" charset="0"/>
                        </a:rPr>
                        <a:t>"181 years young. Business, administrative, cultural and recreational hub of Victoria, Australia"</a:t>
                      </a:r>
                    </a:p>
                  </a:txBody>
                  <a:tcPr marL="0" marR="36000" marT="36000" marB="36000">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sz="1400" b="1" dirty="0" err="1" smtClean="0">
                          <a:solidFill>
                            <a:schemeClr val="tx1"/>
                          </a:solidFill>
                          <a:latin typeface="Arial" pitchFamily="34" charset="0"/>
                          <a:cs typeface="Arial" pitchFamily="34" charset="0"/>
                        </a:rPr>
                        <a:t>whatsonmelb</a:t>
                      </a:r>
                      <a:endParaRPr lang="en-AU" sz="1400" b="1" dirty="0" smtClean="0">
                        <a:solidFill>
                          <a:schemeClr val="tx1"/>
                        </a:solidFill>
                        <a:latin typeface="Arial" pitchFamily="34" charset="0"/>
                        <a:cs typeface="Arial" pitchFamily="34" charset="0"/>
                      </a:endParaRPr>
                    </a:p>
                    <a:p>
                      <a:pPr algn="ctr"/>
                      <a:r>
                        <a:rPr lang="en-AU" sz="1000" b="0" i="1" dirty="0" smtClean="0">
                          <a:solidFill>
                            <a:schemeClr val="tx1"/>
                          </a:solidFill>
                          <a:latin typeface="Arial" pitchFamily="34" charset="0"/>
                          <a:cs typeface="Arial" pitchFamily="34" charset="0"/>
                        </a:rPr>
                        <a:t>28.9k followers</a:t>
                      </a:r>
                    </a:p>
                    <a:p>
                      <a:pPr algn="ctr"/>
                      <a:r>
                        <a:rPr lang="en-AU" sz="1000" b="0" i="0" dirty="0" smtClean="0">
                          <a:solidFill>
                            <a:schemeClr val="tx1"/>
                          </a:solidFill>
                          <a:latin typeface="Arial" pitchFamily="34" charset="0"/>
                          <a:cs typeface="Arial" pitchFamily="34" charset="0"/>
                        </a:rPr>
                        <a:t>"City of Melbourne account. Melbourne moments can be unexpected and often unconventional"</a:t>
                      </a:r>
                    </a:p>
                  </a:txBody>
                  <a:tcPr marL="0" marR="36000" marT="36000" marB="36000">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sz="1400" b="1" dirty="0" smtClean="0">
                          <a:solidFill>
                            <a:schemeClr val="tx1"/>
                          </a:solidFill>
                          <a:latin typeface="Arial" pitchFamily="34" charset="0"/>
                          <a:cs typeface="Arial" pitchFamily="34" charset="0"/>
                        </a:rPr>
                        <a:t>Broadsheet </a:t>
                      </a:r>
                    </a:p>
                    <a:p>
                      <a:pPr algn="ctr"/>
                      <a:r>
                        <a:rPr lang="en-AU" sz="1000" b="0" i="1" dirty="0" smtClean="0">
                          <a:solidFill>
                            <a:schemeClr val="tx1"/>
                          </a:solidFill>
                          <a:latin typeface="Arial" pitchFamily="34" charset="0"/>
                          <a:cs typeface="Arial" pitchFamily="34" charset="0"/>
                        </a:rPr>
                        <a:t>176k followers</a:t>
                      </a:r>
                    </a:p>
                    <a:p>
                      <a:pPr algn="ctr"/>
                      <a:r>
                        <a:rPr lang="en-AU" sz="1000" b="0" i="0" dirty="0" smtClean="0">
                          <a:solidFill>
                            <a:schemeClr val="tx1"/>
                          </a:solidFill>
                          <a:latin typeface="Arial" pitchFamily="34" charset="0"/>
                          <a:cs typeface="Arial" pitchFamily="34" charset="0"/>
                        </a:rPr>
                        <a:t>"Broadsheet is Melbourne's leading online magazine covering food and drink, nightlife,</a:t>
                      </a:r>
                      <a:r>
                        <a:rPr lang="en-AU" sz="1000" b="0" i="0" baseline="0" dirty="0" smtClean="0">
                          <a:solidFill>
                            <a:schemeClr val="tx1"/>
                          </a:solidFill>
                          <a:latin typeface="Arial" pitchFamily="34" charset="0"/>
                          <a:cs typeface="Arial" pitchFamily="34" charset="0"/>
                        </a:rPr>
                        <a:t> fashion, art, design and entertainment"</a:t>
                      </a:r>
                      <a:endParaRPr lang="en-AU" sz="1000" b="0" i="1" dirty="0" smtClean="0">
                        <a:solidFill>
                          <a:schemeClr val="tx1"/>
                        </a:solidFill>
                        <a:latin typeface="Arial" pitchFamily="34" charset="0"/>
                        <a:cs typeface="Arial" pitchFamily="34" charset="0"/>
                      </a:endParaRPr>
                    </a:p>
                  </a:txBody>
                  <a:tcPr marL="0" marR="36000" marT="36000" marB="36000">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sz="1400" b="1" i="0" dirty="0" smtClean="0">
                          <a:solidFill>
                            <a:schemeClr val="tx1"/>
                          </a:solidFill>
                          <a:latin typeface="Arial" pitchFamily="34" charset="0"/>
                          <a:cs typeface="Arial" pitchFamily="34" charset="0"/>
                        </a:rPr>
                        <a:t>Total</a:t>
                      </a:r>
                    </a:p>
                  </a:txBody>
                  <a:tcPr marL="0" marR="36000" marT="36000" marB="36000" anchor="b">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2346080">
                <a:tc>
                  <a:txBody>
                    <a:bodyPr/>
                    <a:lstStyle/>
                    <a:p>
                      <a:pPr marL="0" marR="0" lvl="0" indent="0" algn="l" defTabSz="914400" rtl="0" eaLnBrk="1" fontAlgn="base" latinLnBrk="0" hangingPunct="1">
                        <a:lnSpc>
                          <a:spcPct val="100000"/>
                        </a:lnSpc>
                        <a:spcBef>
                          <a:spcPct val="0"/>
                        </a:spcBef>
                        <a:spcAft>
                          <a:spcPct val="0"/>
                        </a:spcAft>
                        <a:buClr>
                          <a:srgbClr val="177B57"/>
                        </a:buClr>
                        <a:buSzTx/>
                        <a:buFontTx/>
                        <a:buNone/>
                        <a:tabLst/>
                        <a:defRPr/>
                      </a:pPr>
                      <a:endPar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marL="0" marR="36000" marT="36000" marB="36000">
                    <a:lnL w="12700" cmpd="sng">
                      <a:noFill/>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rgbClr val="177B57"/>
                        </a:buClr>
                        <a:buSzTx/>
                        <a:buFontTx/>
                        <a:buNone/>
                        <a:tabLst/>
                        <a:defRPr/>
                      </a:pPr>
                      <a:endPar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marL="0" marR="36000" marT="36000" marB="36000">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rgbClr val="177B57"/>
                        </a:buClr>
                        <a:buSzTx/>
                        <a:buFontTx/>
                        <a:buNone/>
                        <a:tabLst/>
                        <a:defRPr/>
                      </a:pPr>
                      <a:endPar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marL="0" marR="36000" marT="36000" marB="36000">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rgbClr val="177B57"/>
                        </a:buClr>
                        <a:buSzTx/>
                        <a:buFontTx/>
                        <a:buNone/>
                        <a:tabLst/>
                        <a:defRPr/>
                      </a:pPr>
                      <a:endPar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marL="0" marR="36000" marT="36000" marB="36000">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rgbClr val="177B57"/>
                        </a:buClr>
                        <a:buSzTx/>
                        <a:buFontTx/>
                        <a:buNone/>
                        <a:tabLst/>
                        <a:defRPr/>
                      </a:pPr>
                      <a:endPar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marL="0" marR="36000" marT="36000" marB="36000">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rgbClr val="177B57"/>
                        </a:buClr>
                        <a:buSzTx/>
                        <a:buFontTx/>
                        <a:buNone/>
                        <a:tabLst/>
                        <a:defRPr/>
                      </a:pPr>
                      <a:endPar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marL="0" marR="36000" marT="36000" marB="36000">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0">
                <a:tc>
                  <a:txBody>
                    <a:bodyPr/>
                    <a:lstStyle/>
                    <a:p>
                      <a:pPr marL="0" marR="0" lvl="0" indent="0" algn="l" defTabSz="914400" rtl="0" eaLnBrk="1" fontAlgn="base" latinLnBrk="0" hangingPunct="1">
                        <a:lnSpc>
                          <a:spcPct val="100000"/>
                        </a:lnSpc>
                        <a:spcBef>
                          <a:spcPct val="0"/>
                        </a:spcBef>
                        <a:spcAft>
                          <a:spcPct val="0"/>
                        </a:spcAft>
                        <a:buClr>
                          <a:srgbClr val="177B57"/>
                        </a:buClr>
                        <a:buSzTx/>
                        <a:buFontTx/>
                        <a:buNone/>
                        <a:tabLst/>
                        <a:defRPr/>
                      </a:pPr>
                      <a:r>
                        <a:rPr kumimoji="0" lang="en-AU" sz="1200" b="0" i="1"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Environment</a:t>
                      </a:r>
                      <a:r>
                        <a:rPr kumimoji="0" lang="en-AU" sz="1200" b="0" i="1" u="none" strike="noStrike" kern="1200" cap="none" spc="0" normalizeH="0" baseline="30000" noProof="0" dirty="0" smtClean="0">
                          <a:ln>
                            <a:noFill/>
                          </a:ln>
                          <a:solidFill>
                            <a:srgbClr val="000000"/>
                          </a:solidFill>
                          <a:effectLst/>
                          <a:uLnTx/>
                          <a:uFillTx/>
                          <a:latin typeface="Arial" pitchFamily="34" charset="0"/>
                          <a:ea typeface="+mn-ea"/>
                          <a:cs typeface="Arial" pitchFamily="34" charset="0"/>
                        </a:rPr>
                        <a:t>1</a:t>
                      </a:r>
                    </a:p>
                  </a:txBody>
                  <a:tcPr marL="0" marR="36000" marT="36000" marB="3600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46</a:t>
                      </a:r>
                    </a:p>
                  </a:txBody>
                  <a:tcPr marL="0" marR="36000" marT="36000" marB="36000">
                    <a:lnL w="12700" cmpd="sng">
                      <a:noFill/>
                    </a:lnL>
                    <a:lnR w="12700" cmpd="sng">
                      <a:noFill/>
                    </a:lnR>
                    <a:lnT w="12700" cmpd="sng">
                      <a:noFill/>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t>37</a:t>
                      </a:r>
                      <a:endPar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marL="0" marR="36000" marT="36000" marB="36000">
                    <a:lnL w="12700" cmpd="sng">
                      <a:noFill/>
                    </a:lnL>
                    <a:lnR w="12700" cmpd="sng">
                      <a:noFill/>
                    </a:lnR>
                    <a:lnT w="12700" cmpd="sng">
                      <a:noFill/>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t>19</a:t>
                      </a:r>
                      <a:endPar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marL="0" marR="36000" marT="36000" marB="36000">
                    <a:lnL w="12700" cmpd="sng">
                      <a:noFill/>
                    </a:lnL>
                    <a:lnR w="12700" cmpd="sng">
                      <a:noFill/>
                    </a:lnR>
                    <a:lnT w="12700" cmpd="sng">
                      <a:noFill/>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8</a:t>
                      </a:r>
                    </a:p>
                  </a:txBody>
                  <a:tcPr marL="0" marR="36000" marT="36000" marB="36000">
                    <a:lnL w="12700" cmpd="sng">
                      <a:noFill/>
                    </a:lnL>
                    <a:lnR w="12700" cmpd="sng">
                      <a:noFill/>
                    </a:lnR>
                    <a:lnT w="12700" cmpd="sng">
                      <a:noFill/>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200" b="1"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110 (55%)</a:t>
                      </a:r>
                    </a:p>
                  </a:txBody>
                  <a:tcPr marL="0" marR="36000" marT="36000" marB="36000">
                    <a:lnL w="12700" cmpd="sng">
                      <a:noFill/>
                    </a:lnL>
                    <a:lnR w="12700" cmpd="sng">
                      <a:noFill/>
                    </a:lnR>
                    <a:lnT w="12700" cmpd="sng">
                      <a:noFill/>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r>
              <a:tr h="0">
                <a:tc>
                  <a:txBody>
                    <a:bodyPr/>
                    <a:lstStyle/>
                    <a:p>
                      <a:pPr marL="0" marR="0" lvl="0" indent="0" algn="l" defTabSz="914400" rtl="0" eaLnBrk="1" fontAlgn="base" latinLnBrk="0" hangingPunct="1">
                        <a:lnSpc>
                          <a:spcPct val="100000"/>
                        </a:lnSpc>
                        <a:spcBef>
                          <a:spcPct val="0"/>
                        </a:spcBef>
                        <a:spcAft>
                          <a:spcPct val="0"/>
                        </a:spcAft>
                        <a:buClr>
                          <a:srgbClr val="177B57"/>
                        </a:buClr>
                        <a:buSzTx/>
                        <a:buFontTx/>
                        <a:buNone/>
                        <a:tabLst/>
                        <a:defRPr/>
                      </a:pPr>
                      <a:r>
                        <a:rPr kumimoji="0" lang="en-AU" sz="1200" b="0" i="1"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Food and wine</a:t>
                      </a:r>
                    </a:p>
                  </a:txBody>
                  <a:tcPr marL="0" marR="36000" marT="36000" marB="3600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t>2</a:t>
                      </a:r>
                      <a:endPar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marL="0" marR="36000" marT="36000" marB="36000">
                    <a:lnL w="12700" cmpd="sng">
                      <a:noFill/>
                    </a:lnL>
                    <a:lnR w="12700" cmpd="sng">
                      <a:noFill/>
                    </a:lnR>
                    <a:lnT w="12700" cmpd="sng">
                      <a:noFill/>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t>2</a:t>
                      </a:r>
                      <a:endPar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marL="0" marR="36000" marT="36000" marB="36000">
                    <a:lnL w="12700" cmpd="sng">
                      <a:noFill/>
                    </a:lnL>
                    <a:lnR w="12700" cmpd="sng">
                      <a:noFill/>
                    </a:lnR>
                    <a:lnT w="12700" cmpd="sng">
                      <a:noFill/>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t>20</a:t>
                      </a:r>
                      <a:endPar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marL="0" marR="36000" marT="36000" marB="36000">
                    <a:lnL w="12700" cmpd="sng">
                      <a:noFill/>
                    </a:lnL>
                    <a:lnR w="12700" cmpd="sng">
                      <a:noFill/>
                    </a:lnR>
                    <a:lnT w="12700" cmpd="sng">
                      <a:noFill/>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t>24</a:t>
                      </a:r>
                      <a:endPar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marL="0" marR="36000" marT="36000" marB="36000">
                    <a:lnL w="12700" cmpd="sng">
                      <a:noFill/>
                    </a:lnL>
                    <a:lnR w="12700" cmpd="sng">
                      <a:noFill/>
                    </a:lnR>
                    <a:lnT w="12700" cmpd="sng">
                      <a:noFill/>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200" b="1"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48 (24%)</a:t>
                      </a:r>
                    </a:p>
                  </a:txBody>
                  <a:tcPr marL="0" marR="36000" marT="36000" marB="36000">
                    <a:lnL w="12700" cmpd="sng">
                      <a:noFill/>
                    </a:lnL>
                    <a:lnR w="12700" cmpd="sng">
                      <a:noFill/>
                    </a:lnR>
                    <a:lnT w="12700" cmpd="sng">
                      <a:noFill/>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r>
              <a:tr h="0">
                <a:tc>
                  <a:txBody>
                    <a:bodyPr/>
                    <a:lstStyle/>
                    <a:p>
                      <a:pPr marL="0" marR="0" lvl="0" indent="0" algn="l" defTabSz="914400" rtl="0" eaLnBrk="1" fontAlgn="base" latinLnBrk="0" hangingPunct="1">
                        <a:lnSpc>
                          <a:spcPct val="100000"/>
                        </a:lnSpc>
                        <a:spcBef>
                          <a:spcPct val="0"/>
                        </a:spcBef>
                        <a:spcAft>
                          <a:spcPct val="0"/>
                        </a:spcAft>
                        <a:buClr>
                          <a:srgbClr val="177B57"/>
                        </a:buClr>
                        <a:buSzTx/>
                        <a:buFontTx/>
                        <a:buNone/>
                        <a:tabLst/>
                        <a:defRPr/>
                      </a:pPr>
                      <a:r>
                        <a:rPr kumimoji="0" lang="en-AU" sz="1200" b="0" i="1"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Culture and arts</a:t>
                      </a:r>
                    </a:p>
                  </a:txBody>
                  <a:tcPr marL="0" marR="36000" marT="36000" marB="3600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2</a:t>
                      </a:r>
                    </a:p>
                  </a:txBody>
                  <a:tcPr marL="0" marR="36000" marT="36000" marB="36000">
                    <a:lnL w="12700" cmpd="sng">
                      <a:noFill/>
                    </a:lnL>
                    <a:lnR w="12700" cmpd="sng">
                      <a:noFill/>
                    </a:lnR>
                    <a:lnT w="12700" cmpd="sng">
                      <a:noFill/>
                    </a:lnT>
                    <a:lnB w="12700" cap="flat" cmpd="sng" algn="ctr">
                      <a:noFill/>
                      <a:prstDash val="dash"/>
                      <a:round/>
                      <a:headEnd type="none" w="med" len="med"/>
                      <a:tailEnd type="none" w="med" len="med"/>
                    </a:lnB>
                    <a:lnTlToBr w="12700" cmpd="sng">
                      <a:noFill/>
                      <a:prstDash val="solid"/>
                    </a:lnTlToBr>
                    <a:lnBlToTr w="12700" cmpd="sng">
                      <a:noFill/>
                      <a:prstDash val="solid"/>
                    </a:lnBlToTr>
                    <a:solidFill>
                      <a:srgbClr val="F9EFBD"/>
                    </a:solid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8</a:t>
                      </a:r>
                    </a:p>
                  </a:txBody>
                  <a:tcPr marL="0" marR="36000" marT="36000" marB="36000">
                    <a:lnL w="12700" cmpd="sng">
                      <a:noFill/>
                    </a:lnL>
                    <a:lnR w="12700" cmpd="sng">
                      <a:noFill/>
                    </a:lnR>
                    <a:lnT w="12700" cmpd="sng">
                      <a:noFill/>
                    </a:lnT>
                    <a:lnB w="12700" cap="flat" cmpd="sng" algn="ctr">
                      <a:noFill/>
                      <a:prstDash val="dash"/>
                      <a:round/>
                      <a:headEnd type="none" w="med" len="med"/>
                      <a:tailEnd type="none" w="med" len="med"/>
                    </a:lnB>
                    <a:lnTlToBr w="12700" cmpd="sng">
                      <a:noFill/>
                      <a:prstDash val="solid"/>
                    </a:lnTlToBr>
                    <a:lnBlToTr w="12700" cmpd="sng">
                      <a:noFill/>
                      <a:prstDash val="solid"/>
                    </a:lnBlToTr>
                    <a:solidFill>
                      <a:srgbClr val="F9EFBD"/>
                    </a:solid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9</a:t>
                      </a:r>
                    </a:p>
                  </a:txBody>
                  <a:tcPr marL="0" marR="36000" marT="36000" marB="36000">
                    <a:lnL w="12700" cmpd="sng">
                      <a:noFill/>
                    </a:lnL>
                    <a:lnR w="12700" cmpd="sng">
                      <a:noFill/>
                    </a:lnR>
                    <a:lnT w="12700" cmpd="sng">
                      <a:noFill/>
                    </a:lnT>
                    <a:lnB w="12700" cap="flat" cmpd="sng" algn="ctr">
                      <a:noFill/>
                      <a:prstDash val="dash"/>
                      <a:round/>
                      <a:headEnd type="none" w="med" len="med"/>
                      <a:tailEnd type="none" w="med" len="med"/>
                    </a:lnB>
                    <a:lnTlToBr w="12700" cmpd="sng">
                      <a:noFill/>
                      <a:prstDash val="solid"/>
                    </a:lnTlToBr>
                    <a:lnBlToTr w="12700" cmpd="sng">
                      <a:noFill/>
                      <a:prstDash val="solid"/>
                    </a:lnBlToTr>
                    <a:solidFill>
                      <a:srgbClr val="F9EFBD"/>
                    </a:solid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11</a:t>
                      </a:r>
                    </a:p>
                  </a:txBody>
                  <a:tcPr marL="0" marR="36000" marT="36000" marB="36000">
                    <a:lnL w="12700" cmpd="sng">
                      <a:noFill/>
                    </a:lnL>
                    <a:lnR w="12700" cmpd="sng">
                      <a:noFill/>
                    </a:lnR>
                    <a:lnT w="12700" cmpd="sng">
                      <a:noFill/>
                    </a:lnT>
                    <a:lnB w="12700" cap="flat" cmpd="sng" algn="ctr">
                      <a:noFill/>
                      <a:prstDash val="dash"/>
                      <a:round/>
                      <a:headEnd type="none" w="med" len="med"/>
                      <a:tailEnd type="none" w="med" len="med"/>
                    </a:lnB>
                    <a:lnTlToBr w="12700" cmpd="sng">
                      <a:noFill/>
                      <a:prstDash val="solid"/>
                    </a:lnTlToBr>
                    <a:lnBlToTr w="12700" cmpd="sng">
                      <a:noFill/>
                      <a:prstDash val="solid"/>
                    </a:lnBlToTr>
                    <a:solidFill>
                      <a:srgbClr val="F9EFBD"/>
                    </a:solid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200" b="1"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30 (15%)</a:t>
                      </a:r>
                    </a:p>
                  </a:txBody>
                  <a:tcPr marL="0" marR="36000" marT="36000" marB="36000">
                    <a:lnL w="12700" cmpd="sng">
                      <a:noFill/>
                    </a:lnL>
                    <a:lnR w="12700" cmpd="sng">
                      <a:noFill/>
                    </a:lnR>
                    <a:lnT w="12700" cmpd="sng">
                      <a:noFill/>
                    </a:lnT>
                    <a:lnB w="12700" cap="flat" cmpd="sng" algn="ctr">
                      <a:noFill/>
                      <a:prstDash val="dash"/>
                      <a:round/>
                      <a:headEnd type="none" w="med" len="med"/>
                      <a:tailEnd type="none" w="med" len="med"/>
                    </a:lnB>
                    <a:lnTlToBr w="12700" cmpd="sng">
                      <a:noFill/>
                      <a:prstDash val="solid"/>
                    </a:lnTlToBr>
                    <a:lnBlToTr w="12700" cmpd="sng">
                      <a:noFill/>
                      <a:prstDash val="solid"/>
                    </a:lnBlToTr>
                    <a:solidFill>
                      <a:srgbClr val="F9EFBD"/>
                    </a:solidFill>
                  </a:tcPr>
                </a:tc>
              </a:tr>
              <a:tr h="0">
                <a:tc>
                  <a:txBody>
                    <a:bodyPr/>
                    <a:lstStyle/>
                    <a:p>
                      <a:pPr marL="0" marR="0" lvl="0" indent="0" algn="l" defTabSz="914400" rtl="0" eaLnBrk="1" fontAlgn="base" latinLnBrk="0" hangingPunct="1">
                        <a:lnSpc>
                          <a:spcPct val="100000"/>
                        </a:lnSpc>
                        <a:spcBef>
                          <a:spcPct val="0"/>
                        </a:spcBef>
                        <a:spcAft>
                          <a:spcPct val="0"/>
                        </a:spcAft>
                        <a:buClr>
                          <a:srgbClr val="177B57"/>
                        </a:buClr>
                        <a:buSzTx/>
                        <a:buFontTx/>
                        <a:buNone/>
                        <a:tabLst/>
                        <a:defRPr/>
                      </a:pPr>
                      <a:r>
                        <a:rPr kumimoji="0" lang="en-AU" sz="1200" b="0" i="1"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Sport</a:t>
                      </a:r>
                    </a:p>
                  </a:txBody>
                  <a:tcPr marL="0" marR="36000" marT="36000" marB="3600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1</a:t>
                      </a:r>
                    </a:p>
                  </a:txBody>
                  <a:tcPr marL="0" marR="36000" marT="36000" marB="36000">
                    <a:lnL w="12700" cmpd="sng">
                      <a:noFill/>
                    </a:lnL>
                    <a:lnR w="12700" cmpd="sng">
                      <a:noFill/>
                    </a:lnR>
                    <a:lnT w="12700" cmpd="sng">
                      <a:noFill/>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3</a:t>
                      </a:r>
                    </a:p>
                  </a:txBody>
                  <a:tcPr marL="0" marR="36000" marT="36000" marB="36000">
                    <a:lnL w="12700" cmpd="sng">
                      <a:noFill/>
                    </a:lnL>
                    <a:lnR w="12700" cmpd="sng">
                      <a:noFill/>
                    </a:lnR>
                    <a:lnT w="12700" cmpd="sng">
                      <a:noFill/>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1</a:t>
                      </a:r>
                    </a:p>
                  </a:txBody>
                  <a:tcPr marL="0" marR="36000" marT="36000" marB="36000">
                    <a:lnL w="12700" cmpd="sng">
                      <a:noFill/>
                    </a:lnL>
                    <a:lnR w="12700" cmpd="sng">
                      <a:noFill/>
                    </a:lnR>
                    <a:lnT w="12700" cmpd="sng">
                      <a:noFill/>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 3</a:t>
                      </a:r>
                    </a:p>
                  </a:txBody>
                  <a:tcPr marL="0" marR="36000" marT="36000" marB="36000">
                    <a:lnL w="12700" cmpd="sng">
                      <a:noFill/>
                    </a:lnL>
                    <a:lnR w="12700" cmpd="sng">
                      <a:noFill/>
                    </a:lnR>
                    <a:lnT w="12700" cmpd="sng">
                      <a:noFill/>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200" b="1"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8 (4%)</a:t>
                      </a:r>
                    </a:p>
                  </a:txBody>
                  <a:tcPr marL="0" marR="36000" marT="36000" marB="36000">
                    <a:lnL w="12700" cmpd="sng">
                      <a:noFill/>
                    </a:lnL>
                    <a:lnR w="12700" cmpd="sng">
                      <a:noFill/>
                    </a:lnR>
                    <a:lnT w="12700" cmpd="sng">
                      <a:noFill/>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r>
              <a:tr h="0">
                <a:tc>
                  <a:txBody>
                    <a:bodyPr/>
                    <a:lstStyle/>
                    <a:p>
                      <a:pPr marL="0" marR="0" lvl="0" indent="0" algn="l" defTabSz="914400" rtl="0" eaLnBrk="1" fontAlgn="base" latinLnBrk="0" hangingPunct="1">
                        <a:lnSpc>
                          <a:spcPct val="100000"/>
                        </a:lnSpc>
                        <a:spcBef>
                          <a:spcPct val="0"/>
                        </a:spcBef>
                        <a:spcAft>
                          <a:spcPct val="0"/>
                        </a:spcAft>
                        <a:buClr>
                          <a:srgbClr val="177B57"/>
                        </a:buClr>
                        <a:buSzTx/>
                        <a:buFontTx/>
                        <a:buNone/>
                        <a:tabLst/>
                        <a:defRPr/>
                      </a:pPr>
                      <a:r>
                        <a:rPr kumimoji="0" lang="en-AU" sz="1200" b="0" i="1"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Shopping</a:t>
                      </a:r>
                    </a:p>
                  </a:txBody>
                  <a:tcPr marL="0" marR="36000" marT="36000" marB="36000">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t>1 </a:t>
                      </a:r>
                      <a:endPar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marL="0" marR="36000" marT="36000" marB="36000">
                    <a:lnL w="12700" cmpd="sng">
                      <a:noFill/>
                    </a:lnL>
                    <a:lnR w="12700" cmpd="sng">
                      <a:noFill/>
                    </a:lnR>
                    <a:lnT w="12700" cmpd="sng">
                      <a:noFill/>
                    </a:lnT>
                    <a:lnB w="12700" cap="flat" cmpd="sng" algn="ctr">
                      <a:solidFill>
                        <a:schemeClr val="bg1">
                          <a:lumMod val="9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t>0</a:t>
                      </a:r>
                      <a:endPar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marL="0" marR="36000" marT="36000" marB="36000">
                    <a:lnL w="12700" cmpd="sng">
                      <a:noFill/>
                    </a:lnL>
                    <a:lnR w="12700" cmpd="sng">
                      <a:noFill/>
                    </a:lnR>
                    <a:lnT w="12700" cmpd="sng">
                      <a:noFill/>
                    </a:lnT>
                    <a:lnB w="12700" cap="flat" cmpd="sng" algn="ctr">
                      <a:solidFill>
                        <a:schemeClr val="bg1">
                          <a:lumMod val="9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t>1</a:t>
                      </a:r>
                      <a:endPar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marL="0" marR="36000" marT="36000" marB="36000">
                    <a:lnL w="12700" cmpd="sng">
                      <a:noFill/>
                    </a:lnL>
                    <a:lnR w="12700" cmpd="sng">
                      <a:noFill/>
                    </a:lnR>
                    <a:lnT w="12700" cmpd="sng">
                      <a:noFill/>
                    </a:lnT>
                    <a:lnB w="12700" cap="flat" cmpd="sng" algn="ctr">
                      <a:solidFill>
                        <a:schemeClr val="bg1">
                          <a:lumMod val="9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t>4</a:t>
                      </a:r>
                      <a:endPar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marL="0" marR="36000" marT="36000" marB="36000">
                    <a:lnL w="12700" cmpd="sng">
                      <a:noFill/>
                    </a:lnL>
                    <a:lnR w="12700" cmpd="sng">
                      <a:noFill/>
                    </a:lnR>
                    <a:lnT w="12700" cmpd="sng">
                      <a:noFill/>
                    </a:lnT>
                    <a:lnB w="12700" cap="flat" cmpd="sng" algn="ctr">
                      <a:solidFill>
                        <a:schemeClr val="bg1">
                          <a:lumMod val="9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200" b="1"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6  (3%)</a:t>
                      </a:r>
                    </a:p>
                  </a:txBody>
                  <a:tcPr marL="0" marR="36000" marT="36000" marB="36000">
                    <a:lnL w="12700" cmpd="sng">
                      <a:noFill/>
                    </a:lnL>
                    <a:lnR w="12700" cmpd="sng">
                      <a:noFill/>
                    </a:lnR>
                    <a:lnT w="12700" cmpd="sng">
                      <a:noFill/>
                    </a:lnT>
                    <a:lnB w="12700" cap="flat" cmpd="sng" algn="ctr">
                      <a:solidFill>
                        <a:schemeClr val="bg1">
                          <a:lumMod val="95000"/>
                        </a:schemeClr>
                      </a:solidFill>
                      <a:prstDash val="dash"/>
                      <a:round/>
                      <a:headEnd type="none" w="med" len="med"/>
                      <a:tailEnd type="none" w="med" len="med"/>
                    </a:lnB>
                    <a:lnTlToBr w="12700" cmpd="sng">
                      <a:noFill/>
                      <a:prstDash val="solid"/>
                    </a:lnTlToBr>
                    <a:lnBlToTr w="12700" cmpd="sng">
                      <a:noFill/>
                      <a:prstDash val="solid"/>
                    </a:lnBlToTr>
                    <a:noFill/>
                  </a:tcPr>
                </a:tc>
              </a:tr>
              <a:tr h="203490">
                <a:tc>
                  <a:txBody>
                    <a:bodyPr/>
                    <a:lstStyle/>
                    <a:p>
                      <a:pPr marL="0" marR="0" lvl="0" indent="0" algn="l" defTabSz="914400" rtl="0" eaLnBrk="1" fontAlgn="base" latinLnBrk="0" hangingPunct="1">
                        <a:lnSpc>
                          <a:spcPct val="100000"/>
                        </a:lnSpc>
                        <a:spcBef>
                          <a:spcPct val="0"/>
                        </a:spcBef>
                        <a:spcAft>
                          <a:spcPct val="0"/>
                        </a:spcAft>
                        <a:buClr>
                          <a:srgbClr val="177B57"/>
                        </a:buClr>
                        <a:buSzTx/>
                        <a:buFontTx/>
                        <a:buNone/>
                        <a:tabLst/>
                        <a:defRPr/>
                      </a:pPr>
                      <a:endParaRPr kumimoji="0" lang="en-AU" sz="10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marL="0" marR="36000" marT="36000" marB="36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endParaRPr kumimoji="0" lang="en-AU" sz="10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marL="0" marR="36000" marT="36000" marB="36000">
                    <a:lnL w="12700" cmpd="sng">
                      <a:noFill/>
                    </a:lnL>
                    <a:lnR w="12700" cmpd="sng">
                      <a:noFill/>
                    </a:lnR>
                    <a:lnT w="12700" cap="flat" cmpd="sng" algn="ctr">
                      <a:solidFill>
                        <a:schemeClr val="bg1">
                          <a:lumMod val="9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endParaRPr kumimoji="0" lang="en-AU" sz="10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marL="0" marR="36000" marT="36000" marB="36000">
                    <a:lnL w="12700" cmpd="sng">
                      <a:noFill/>
                    </a:lnL>
                    <a:lnR w="12700" cmpd="sng">
                      <a:noFill/>
                    </a:lnR>
                    <a:lnT w="12700" cap="flat" cmpd="sng" algn="ctr">
                      <a:solidFill>
                        <a:schemeClr val="bg1">
                          <a:lumMod val="9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endParaRPr kumimoji="0" lang="en-AU" sz="10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marL="0" marR="36000" marT="36000" marB="36000">
                    <a:lnL w="12700" cmpd="sng">
                      <a:noFill/>
                    </a:lnL>
                    <a:lnR w="12700" cmpd="sng">
                      <a:noFill/>
                    </a:lnR>
                    <a:lnT w="12700" cap="flat" cmpd="sng" algn="ctr">
                      <a:solidFill>
                        <a:schemeClr val="bg1">
                          <a:lumMod val="9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endParaRPr kumimoji="0" lang="en-AU" sz="10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marL="0" marR="36000" marT="36000" marB="36000">
                    <a:lnL w="12700" cmpd="sng">
                      <a:noFill/>
                    </a:lnL>
                    <a:lnR w="12700" cmpd="sng">
                      <a:noFill/>
                    </a:lnR>
                    <a:lnT w="12700" cap="flat" cmpd="sng" algn="ctr">
                      <a:solidFill>
                        <a:schemeClr val="bg1">
                          <a:lumMod val="9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endParaRPr kumimoji="0" lang="en-AU" sz="1000" b="1"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marL="0" marR="36000" marT="36000" marB="36000">
                    <a:lnL w="12700" cmpd="sng">
                      <a:noFill/>
                    </a:lnL>
                    <a:lnR w="12700" cmpd="sng">
                      <a:noFill/>
                    </a:lnR>
                    <a:lnT w="12700" cap="flat" cmpd="sng" algn="ctr">
                      <a:solidFill>
                        <a:schemeClr val="bg1">
                          <a:lumMod val="9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tr>
              <a:tr h="203490">
                <a:tc>
                  <a:txBody>
                    <a:bodyPr/>
                    <a:lstStyle/>
                    <a:p>
                      <a:pPr marL="0" marR="0" lvl="0" indent="0" algn="l" defTabSz="914400" rtl="0" eaLnBrk="1" fontAlgn="base" latinLnBrk="0" hangingPunct="1">
                        <a:lnSpc>
                          <a:spcPct val="100000"/>
                        </a:lnSpc>
                        <a:spcBef>
                          <a:spcPct val="0"/>
                        </a:spcBef>
                        <a:spcAft>
                          <a:spcPct val="0"/>
                        </a:spcAft>
                        <a:buClr>
                          <a:srgbClr val="177B57"/>
                        </a:buClr>
                        <a:buSzTx/>
                        <a:buFontTx/>
                        <a:buNone/>
                        <a:tabLst/>
                        <a:defRPr/>
                      </a:pPr>
                      <a:r>
                        <a:rPr kumimoji="0" lang="en-AU" sz="10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Date range</a:t>
                      </a:r>
                    </a:p>
                  </a:txBody>
                  <a:tcPr marL="0" marR="36000" marT="36000" marB="36000">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0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9 Nov – 2 Dec</a:t>
                      </a:r>
                    </a:p>
                  </a:txBody>
                  <a:tcPr marL="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0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9 Sep – 2 Dec</a:t>
                      </a:r>
                    </a:p>
                  </a:txBody>
                  <a:tcPr marL="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0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22 Sep – 2 Dec</a:t>
                      </a:r>
                    </a:p>
                  </a:txBody>
                  <a:tcPr marL="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r>
                        <a:rPr kumimoji="0" lang="en-AU" sz="10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10 Nov – 2 Dec</a:t>
                      </a:r>
                    </a:p>
                  </a:txBody>
                  <a:tcPr marL="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
                          <a:srgbClr val="177B57"/>
                        </a:buClr>
                        <a:buSzTx/>
                        <a:buFontTx/>
                        <a:buNone/>
                        <a:tabLst/>
                        <a:defRPr/>
                      </a:pPr>
                      <a:endParaRPr kumimoji="0" lang="en-AU" sz="1000" b="1"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marL="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pic>
        <p:nvPicPr>
          <p:cNvPr id="5" name="Picture 4" descr="IMG_2814.PNG"/>
          <p:cNvPicPr>
            <a:picLocks noChangeAspect="1"/>
          </p:cNvPicPr>
          <p:nvPr/>
        </p:nvPicPr>
        <p:blipFill>
          <a:blip r:embed="rId2" cstate="print"/>
          <a:srcRect/>
          <a:stretch>
            <a:fillRect/>
          </a:stretch>
        </p:blipFill>
        <p:spPr>
          <a:xfrm>
            <a:off x="1699271" y="2555876"/>
            <a:ext cx="1374129" cy="2211927"/>
          </a:xfrm>
          <a:prstGeom prst="rect">
            <a:avLst/>
          </a:prstGeom>
        </p:spPr>
      </p:pic>
      <p:pic>
        <p:nvPicPr>
          <p:cNvPr id="6" name="Picture 5" descr="IMG_2815.PNG"/>
          <p:cNvPicPr>
            <a:picLocks noChangeAspect="1"/>
          </p:cNvPicPr>
          <p:nvPr/>
        </p:nvPicPr>
        <p:blipFill>
          <a:blip r:embed="rId3" cstate="print"/>
          <a:srcRect/>
          <a:stretch>
            <a:fillRect/>
          </a:stretch>
        </p:blipFill>
        <p:spPr>
          <a:xfrm>
            <a:off x="5404001" y="2555876"/>
            <a:ext cx="1363829" cy="2199888"/>
          </a:xfrm>
          <a:prstGeom prst="rect">
            <a:avLst/>
          </a:prstGeom>
        </p:spPr>
      </p:pic>
      <p:sp>
        <p:nvSpPr>
          <p:cNvPr id="8"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smtClean="0">
                <a:solidFill>
                  <a:srgbClr val="000000"/>
                </a:solidFill>
                <a:latin typeface="Arial" pitchFamily="34" charset="0"/>
                <a:cs typeface="Arial" pitchFamily="34" charset="0"/>
              </a:rPr>
              <a:t>1. Includes urban architecture, except for laneways, which are included in Culture and Arts</a:t>
            </a:r>
            <a:endParaRPr lang="en-AU" sz="800" dirty="0">
              <a:solidFill>
                <a:srgbClr val="000000"/>
              </a:solidFill>
              <a:latin typeface="Arial" pitchFamily="34" charset="0"/>
              <a:cs typeface="Arial" pitchFamily="34" charset="0"/>
            </a:endParaRPr>
          </a:p>
        </p:txBody>
      </p:sp>
      <p:pic>
        <p:nvPicPr>
          <p:cNvPr id="9" name="Picture 8" descr="IMG_2817.PNG"/>
          <p:cNvPicPr>
            <a:picLocks noChangeAspect="1"/>
          </p:cNvPicPr>
          <p:nvPr/>
        </p:nvPicPr>
        <p:blipFill>
          <a:blip r:embed="rId4" cstate="print"/>
          <a:srcRect/>
          <a:stretch>
            <a:fillRect/>
          </a:stretch>
        </p:blipFill>
        <p:spPr>
          <a:xfrm>
            <a:off x="3600187" y="2555876"/>
            <a:ext cx="1357556" cy="2181224"/>
          </a:xfrm>
          <a:prstGeom prst="rect">
            <a:avLst/>
          </a:prstGeom>
        </p:spPr>
      </p:pic>
      <p:sp>
        <p:nvSpPr>
          <p:cNvPr id="11" name="NumberBall"/>
          <p:cNvSpPr>
            <a:spLocks noChangeArrowheads="1"/>
          </p:cNvSpPr>
          <p:nvPr/>
        </p:nvSpPr>
        <p:spPr bwMode="gray">
          <a:xfrm>
            <a:off x="51881" y="77861"/>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smtClean="0">
                <a:latin typeface="Arial" pitchFamily="34" charset="0"/>
                <a:cs typeface="Arial" pitchFamily="34" charset="0"/>
              </a:rPr>
              <a:t>D</a:t>
            </a:r>
            <a:endParaRPr lang="en-AU" sz="1400" b="1" dirty="0">
              <a:latin typeface="Arial" pitchFamily="34" charset="0"/>
              <a:cs typeface="Arial" pitchFamily="34" charset="0"/>
            </a:endParaRPr>
          </a:p>
        </p:txBody>
      </p:sp>
      <p:pic>
        <p:nvPicPr>
          <p:cNvPr id="12" name="Picture 11" descr="IMG_2816.PNG"/>
          <p:cNvPicPr>
            <a:picLocks noChangeAspect="1"/>
          </p:cNvPicPr>
          <p:nvPr/>
        </p:nvPicPr>
        <p:blipFill>
          <a:blip r:embed="rId5" cstate="print"/>
          <a:srcRect/>
          <a:stretch>
            <a:fillRect/>
          </a:stretch>
        </p:blipFill>
        <p:spPr>
          <a:xfrm>
            <a:off x="7249204" y="2555875"/>
            <a:ext cx="1364839" cy="2193925"/>
          </a:xfrm>
          <a:prstGeom prst="rect">
            <a:avLst/>
          </a:prstGeom>
        </p:spPr>
      </p:pic>
      <p:sp>
        <p:nvSpPr>
          <p:cNvPr id="10" name="stamp"/>
          <p:cNvSpPr>
            <a:spLocks noChangeArrowheads="1"/>
          </p:cNvSpPr>
          <p:nvPr/>
        </p:nvSpPr>
        <p:spPr bwMode="auto">
          <a:xfrm>
            <a:off x="457200" y="71974"/>
            <a:ext cx="2967159" cy="184666"/>
          </a:xfrm>
          <a:prstGeom prst="rect">
            <a:avLst/>
          </a:prstGeom>
          <a:noFill/>
          <a:ln w="9525" algn="ctr">
            <a:noFill/>
            <a:miter lim="800000"/>
            <a:headEnd type="none" w="lg" len="lg"/>
            <a:tailEnd type="none" w="lg" len="lg"/>
          </a:ln>
        </p:spPr>
        <p:txBody>
          <a:bodyPr wrap="none" lIns="0" tIns="0" rIns="0" bIns="0" anchor="ctr">
            <a:spAutoFit/>
          </a:bodyPr>
          <a:lstStyle/>
          <a:p>
            <a:pPr algn="r"/>
            <a:r>
              <a:rPr lang="en-AU" sz="1200" dirty="0" smtClean="0">
                <a:solidFill>
                  <a:schemeClr val="bg2"/>
                </a:solidFill>
                <a:latin typeface="Arial" pitchFamily="34" charset="0"/>
                <a:cs typeface="Arial" pitchFamily="34" charset="0"/>
              </a:rPr>
              <a:t>Consumers are aware of these experiences</a:t>
            </a:r>
          </a:p>
        </p:txBody>
      </p:sp>
      <p:sp>
        <p:nvSpPr>
          <p:cNvPr id="13" name="TextBox 12"/>
          <p:cNvSpPr txBox="1"/>
          <p:nvPr/>
        </p:nvSpPr>
        <p:spPr>
          <a:xfrm>
            <a:off x="3600186" y="4599"/>
            <a:ext cx="2622813"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14" name="Rectangle 13"/>
          <p:cNvSpPr/>
          <p:nvPr/>
        </p:nvSpPr>
        <p:spPr>
          <a:xfrm>
            <a:off x="4219575" y="67645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9638585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000"/>
            <a:ext cx="8992800" cy="831600"/>
          </a:xfrm>
        </p:spPr>
        <p:txBody>
          <a:bodyPr/>
          <a:lstStyle/>
          <a:p>
            <a:r>
              <a:rPr lang="en-AU" dirty="0" smtClean="0"/>
              <a:t>Non-visitors are open to visiting Melbourne, believe better information is best lever to enhance attractiveness</a:t>
            </a:r>
            <a:endParaRPr lang="en-US" dirty="0"/>
          </a:p>
        </p:txBody>
      </p:sp>
      <p:sp>
        <p:nvSpPr>
          <p:cNvPr id="4" name="ColumnHeader"/>
          <p:cNvSpPr>
            <a:spLocks noChangeArrowheads="1"/>
          </p:cNvSpPr>
          <p:nvPr/>
        </p:nvSpPr>
        <p:spPr bwMode="gray">
          <a:xfrm>
            <a:off x="455613" y="1422797"/>
            <a:ext cx="4113212" cy="615553"/>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a:r>
              <a:rPr lang="en-AU" sz="1400" b="1" dirty="0" smtClean="0">
                <a:solidFill>
                  <a:srgbClr val="000000"/>
                </a:solidFill>
                <a:latin typeface="Arial" pitchFamily="34" charset="0"/>
                <a:cs typeface="Arial" pitchFamily="34" charset="0"/>
              </a:rPr>
              <a:t>80% of non-visitors would consider visiting Melbourne in future ...</a:t>
            </a:r>
            <a:endParaRPr lang="en-AU" sz="1400" b="1" dirty="0">
              <a:solidFill>
                <a:srgbClr val="000000"/>
              </a:solidFill>
              <a:latin typeface="Arial" pitchFamily="34" charset="0"/>
              <a:cs typeface="Arial" pitchFamily="34" charset="0"/>
            </a:endParaRPr>
          </a:p>
        </p:txBody>
      </p:sp>
      <p:sp>
        <p:nvSpPr>
          <p:cNvPr id="6" name="ColumnHeader"/>
          <p:cNvSpPr>
            <a:spLocks noChangeArrowheads="1"/>
          </p:cNvSpPr>
          <p:nvPr/>
        </p:nvSpPr>
        <p:spPr bwMode="gray">
          <a:xfrm>
            <a:off x="5337175" y="1422797"/>
            <a:ext cx="4113213" cy="615553"/>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a:r>
              <a:rPr lang="en-AU" sz="1400" b="1" dirty="0" smtClean="0">
                <a:solidFill>
                  <a:srgbClr val="000000"/>
                </a:solidFill>
                <a:latin typeface="Arial" pitchFamily="34" charset="0"/>
                <a:cs typeface="Arial" pitchFamily="34" charset="0"/>
              </a:rPr>
              <a:t>... better information and pre-packaged creative experiences could help draw visitors</a:t>
            </a:r>
            <a:endParaRPr lang="en-AU" sz="1400" b="1" dirty="0">
              <a:solidFill>
                <a:srgbClr val="000000"/>
              </a:solidFill>
              <a:latin typeface="Arial" pitchFamily="34" charset="0"/>
              <a:cs typeface="Arial" pitchFamily="34" charset="0"/>
            </a:endParaRPr>
          </a:p>
        </p:txBody>
      </p:sp>
      <p:sp>
        <p:nvSpPr>
          <p:cNvPr id="49" name="TextBox 48"/>
          <p:cNvSpPr txBox="1"/>
          <p:nvPr/>
        </p:nvSpPr>
        <p:spPr>
          <a:xfrm>
            <a:off x="5337545" y="2038350"/>
            <a:ext cx="4403725" cy="442035"/>
          </a:xfrm>
          <a:prstGeom prst="rect">
            <a:avLst/>
          </a:prstGeom>
          <a:noFill/>
        </p:spPr>
        <p:txBody>
          <a:bodyPr wrap="square" lIns="36000" tIns="36000" rIns="36000" bIns="36000" rtlCol="0" anchor="t">
            <a:spAutoFit/>
          </a:bodyPr>
          <a:lstStyle/>
          <a:p>
            <a:r>
              <a:rPr lang="en-AU" sz="1200" dirty="0" smtClean="0">
                <a:solidFill>
                  <a:srgbClr val="000000"/>
                </a:solidFill>
                <a:latin typeface="Arial" pitchFamily="34" charset="0"/>
                <a:cs typeface="Arial" pitchFamily="34" charset="0"/>
              </a:rPr>
              <a:t>What would make Melbourne a more attractive creative destination? (% of all participants)</a:t>
            </a:r>
            <a:endParaRPr lang="en-US" sz="1200" dirty="0" smtClean="0">
              <a:solidFill>
                <a:srgbClr val="000000"/>
              </a:solidFill>
              <a:latin typeface="Arial" pitchFamily="34" charset="0"/>
              <a:cs typeface="Arial" pitchFamily="34" charset="0"/>
            </a:endParaRPr>
          </a:p>
        </p:txBody>
      </p:sp>
      <p:graphicFrame>
        <p:nvGraphicFramePr>
          <p:cNvPr id="50" name="Object 49"/>
          <p:cNvGraphicFramePr>
            <a:graphicFrameLocks noChangeAspect="1"/>
          </p:cNvGraphicFramePr>
          <p:nvPr>
            <p:custDataLst>
              <p:tags r:id="rId2"/>
            </p:custDataLst>
          </p:nvPr>
        </p:nvGraphicFramePr>
        <p:xfrm>
          <a:off x="5486399" y="2209800"/>
          <a:ext cx="3838590" cy="3200400"/>
        </p:xfrm>
        <a:graphic>
          <a:graphicData uri="http://schemas.openxmlformats.org/presentationml/2006/ole">
            <mc:AlternateContent xmlns:mc="http://schemas.openxmlformats.org/markup-compatibility/2006">
              <mc:Choice xmlns:v="urn:schemas-microsoft-com:vml" Requires="v">
                <p:oleObj spid="_x0000_s1210906" name="Chart" r:id="rId19" imgW="3838590" imgH="3200400" progId="MSGraph.Chart.8">
                  <p:embed followColorScheme="full"/>
                </p:oleObj>
              </mc:Choice>
              <mc:Fallback>
                <p:oleObj name="Chart" r:id="rId19" imgW="3838590" imgH="3200400" progId="MSGraph.Chart.8">
                  <p:embed followColorScheme="full"/>
                  <p:pic>
                    <p:nvPicPr>
                      <p:cNvPr id="0" name="Picture 35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86399" y="2209800"/>
                        <a:ext cx="3838590" cy="320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 name="Text Placeholder 12"/>
          <p:cNvSpPr>
            <a:spLocks noGrp="1"/>
          </p:cNvSpPr>
          <p:nvPr>
            <p:custDataLst>
              <p:tags r:id="rId3"/>
            </p:custDataLst>
          </p:nvPr>
        </p:nvSpPr>
        <p:spPr bwMode="gray">
          <a:xfrm>
            <a:off x="8504237" y="5299075"/>
            <a:ext cx="574675" cy="304800"/>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r>
              <a:rPr lang="en-US" altLang="en-US" sz="1000" dirty="0" smtClean="0"/>
              <a:t>Local/</a:t>
            </a:r>
            <a:br>
              <a:rPr lang="en-US" altLang="en-US" sz="1000" dirty="0" smtClean="0"/>
            </a:br>
            <a:r>
              <a:rPr lang="en-US" altLang="en-US" sz="1000" dirty="0" smtClean="0"/>
              <a:t>Aboriginal</a:t>
            </a:r>
            <a:endParaRPr lang="en-US" sz="1000" dirty="0">
              <a:sym typeface="+mn-lt"/>
            </a:endParaRPr>
          </a:p>
        </p:txBody>
      </p:sp>
      <p:sp>
        <p:nvSpPr>
          <p:cNvPr id="59" name="Text Placeholder 12"/>
          <p:cNvSpPr>
            <a:spLocks noGrp="1"/>
          </p:cNvSpPr>
          <p:nvPr>
            <p:custDataLst>
              <p:tags r:id="rId4"/>
            </p:custDataLst>
          </p:nvPr>
        </p:nvSpPr>
        <p:spPr bwMode="gray">
          <a:xfrm>
            <a:off x="7715250" y="5299075"/>
            <a:ext cx="477837" cy="304800"/>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r>
              <a:rPr lang="en-US" altLang="en-US" sz="1000" dirty="0" smtClean="0"/>
              <a:t>More</a:t>
            </a:r>
            <a:br>
              <a:rPr lang="en-US" altLang="en-US" sz="1000" dirty="0" smtClean="0"/>
            </a:br>
            <a:r>
              <a:rPr lang="en-US" altLang="en-US" sz="1000" dirty="0" smtClean="0"/>
              <a:t>diversity</a:t>
            </a:r>
            <a:endParaRPr lang="en-US" sz="1000" dirty="0">
              <a:sym typeface="+mn-lt"/>
            </a:endParaRPr>
          </a:p>
        </p:txBody>
      </p:sp>
      <p:sp>
        <p:nvSpPr>
          <p:cNvPr id="60" name="Text Placeholder 12"/>
          <p:cNvSpPr>
            <a:spLocks noGrp="1"/>
          </p:cNvSpPr>
          <p:nvPr>
            <p:custDataLst>
              <p:tags r:id="rId5"/>
            </p:custDataLst>
          </p:nvPr>
        </p:nvSpPr>
        <p:spPr bwMode="gray">
          <a:xfrm>
            <a:off x="6865937" y="5299075"/>
            <a:ext cx="488950" cy="304800"/>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r>
              <a:rPr lang="en-US" altLang="en-US" sz="1000" dirty="0" smtClean="0"/>
              <a:t>Events</a:t>
            </a:r>
            <a:br>
              <a:rPr lang="en-US" altLang="en-US" sz="1000" dirty="0" smtClean="0"/>
            </a:br>
            <a:r>
              <a:rPr lang="en-US" altLang="en-US" sz="1000" dirty="0" smtClean="0"/>
              <a:t>package</a:t>
            </a:r>
            <a:endParaRPr lang="en-US" sz="1000" dirty="0">
              <a:sym typeface="+mn-lt"/>
            </a:endParaRPr>
          </a:p>
        </p:txBody>
      </p:sp>
      <p:sp>
        <p:nvSpPr>
          <p:cNvPr id="61" name="Text Placeholder 12"/>
          <p:cNvSpPr>
            <a:spLocks noGrp="1"/>
          </p:cNvSpPr>
          <p:nvPr>
            <p:custDataLst>
              <p:tags r:id="rId6"/>
            </p:custDataLst>
          </p:nvPr>
        </p:nvSpPr>
        <p:spPr bwMode="gray">
          <a:xfrm>
            <a:off x="5973762" y="5299075"/>
            <a:ext cx="587375" cy="152400"/>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4D80B6A7-AFEC-47A6-8BA1-11D24EA317F1}" type="datetime'Be''''''''t''''''t''e''r'''''''''''''' ''''info'">
              <a:rPr lang="en-US" altLang="en-US" sz="1000" smtClean="0"/>
              <a:pPr marL="0" lvl="1" indent="0" algn="ctr">
                <a:spcBef>
                  <a:spcPct val="0"/>
                </a:spcBef>
                <a:spcAft>
                  <a:spcPct val="0"/>
                </a:spcAft>
                <a:buNone/>
              </a:pPr>
              <a:t>Better info</a:t>
            </a:fld>
            <a:endParaRPr lang="en-US" sz="1000" dirty="0">
              <a:sym typeface="+mn-lt"/>
            </a:endParaRPr>
          </a:p>
        </p:txBody>
      </p:sp>
      <p:sp>
        <p:nvSpPr>
          <p:cNvPr id="62" name="Rectangle 61"/>
          <p:cNvSpPr/>
          <p:nvPr>
            <p:custDataLst>
              <p:tags r:id="rId7"/>
            </p:custDataLst>
          </p:nvPr>
        </p:nvSpPr>
        <p:spPr bwMode="gray">
          <a:xfrm>
            <a:off x="8291512" y="2797175"/>
            <a:ext cx="179387" cy="133350"/>
          </a:xfrm>
          <a:prstGeom prst="rect">
            <a:avLst/>
          </a:prstGeom>
          <a:solidFill>
            <a:schemeClr val="accent2"/>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63" name="Rectangle 62"/>
          <p:cNvSpPr/>
          <p:nvPr>
            <p:custDataLst>
              <p:tags r:id="rId8"/>
            </p:custDataLst>
          </p:nvPr>
        </p:nvSpPr>
        <p:spPr bwMode="gray">
          <a:xfrm>
            <a:off x="8291512" y="2593975"/>
            <a:ext cx="179387" cy="133350"/>
          </a:xfrm>
          <a:prstGeom prst="rect">
            <a:avLst/>
          </a:prstGeom>
          <a:solidFill>
            <a:schemeClr val="hlink"/>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64" name="Text Placeholder 12"/>
          <p:cNvSpPr>
            <a:spLocks noGrp="1"/>
          </p:cNvSpPr>
          <p:nvPr>
            <p:custDataLst>
              <p:tags r:id="rId9"/>
            </p:custDataLst>
          </p:nvPr>
        </p:nvSpPr>
        <p:spPr bwMode="gray">
          <a:xfrm>
            <a:off x="8521700" y="2590800"/>
            <a:ext cx="561975"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fld id="{383A3810-738A-4115-811A-034AAA0CE09D}" type="datetime'''''Au''st''''''''r''''''''''''al''''''i''''a''''n'''">
              <a:rPr lang="en-US" altLang="en-US" sz="1000" smtClean="0"/>
              <a:pPr marL="0" lvl="1" indent="0">
                <a:spcBef>
                  <a:spcPct val="0"/>
                </a:spcBef>
                <a:spcAft>
                  <a:spcPct val="0"/>
                </a:spcAft>
                <a:buNone/>
              </a:pPr>
              <a:t>Australian</a:t>
            </a:fld>
            <a:endParaRPr lang="en-US" sz="1000" dirty="0">
              <a:sym typeface="+mn-lt"/>
            </a:endParaRPr>
          </a:p>
        </p:txBody>
      </p:sp>
      <p:sp>
        <p:nvSpPr>
          <p:cNvPr id="65" name="Text Placeholder 12"/>
          <p:cNvSpPr>
            <a:spLocks noGrp="1"/>
          </p:cNvSpPr>
          <p:nvPr>
            <p:custDataLst>
              <p:tags r:id="rId10"/>
            </p:custDataLst>
          </p:nvPr>
        </p:nvSpPr>
        <p:spPr bwMode="gray">
          <a:xfrm>
            <a:off x="8521700" y="2794000"/>
            <a:ext cx="693737"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fld id="{C9E183CC-969A-4357-A762-75C9E7A9525D}" type="datetime'''I''''''n''t''e''r''n''''''a''''''ti''''''on''''''''''''a''l'">
              <a:rPr lang="en-US" altLang="en-US" sz="1000" smtClean="0"/>
              <a:pPr marL="0" lvl="1" indent="0">
                <a:spcBef>
                  <a:spcPct val="0"/>
                </a:spcBef>
                <a:spcAft>
                  <a:spcPct val="0"/>
                </a:spcAft>
                <a:buNone/>
              </a:pPr>
              <a:t>International</a:t>
            </a:fld>
            <a:endParaRPr lang="en-US" sz="1000" dirty="0">
              <a:sym typeface="+mn-lt"/>
            </a:endParaRPr>
          </a:p>
        </p:txBody>
      </p:sp>
      <p:sp>
        <p:nvSpPr>
          <p:cNvPr id="66" name="Rectangle 3"/>
          <p:cNvSpPr>
            <a:spLocks noChangeArrowheads="1"/>
          </p:cNvSpPr>
          <p:nvPr/>
        </p:nvSpPr>
        <p:spPr bwMode="gray">
          <a:xfrm>
            <a:off x="455613" y="63500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smtClean="0">
                <a:solidFill>
                  <a:srgbClr val="000000"/>
                </a:solidFill>
                <a:latin typeface="Arial" pitchFamily="34" charset="0"/>
                <a:cs typeface="Arial" pitchFamily="34" charset="0"/>
              </a:rPr>
              <a:t>Source: Global Traveller Survey (2016) Question 2.24 options: Not at all interested; Not very interested; Neutral; Somewhat interested; Very interested. 2.39 Which one of the following would make Melbourne a more attractive creative destination? Better opportunities to engage with local and Indigenous arts and creativity; Greater diversity of creative events, attractions, and experiences; A new iconic building or large sculpture designed by a world-class architect and/or artist; A new modern art gallery; A new museum ; A new arts festival with a fantastic line up; An organised creative events package available to visitors (e.g. including a selection of concert, gallery, and museum tickets); More information available about the creative events, attractions, and experiences on offer, including smaller-scale ones such as independent galleries; Other. The options not shown in the chart above received &lt;10% of vote.</a:t>
            </a:r>
          </a:p>
        </p:txBody>
      </p:sp>
      <p:sp>
        <p:nvSpPr>
          <p:cNvPr id="47" name="Rectangle 46"/>
          <p:cNvSpPr/>
          <p:nvPr/>
        </p:nvSpPr>
        <p:spPr>
          <a:xfrm>
            <a:off x="5854663" y="2495103"/>
            <a:ext cx="828000" cy="3332791"/>
          </a:xfrm>
          <a:prstGeom prst="rect">
            <a:avLst/>
          </a:prstGeom>
          <a:noFill/>
          <a:ln w="9525">
            <a:solidFill>
              <a:srgbClr val="DC6E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graphicFrame>
        <p:nvGraphicFramePr>
          <p:cNvPr id="54" name="Object 53"/>
          <p:cNvGraphicFramePr>
            <a:graphicFrameLocks noChangeAspect="1"/>
          </p:cNvGraphicFramePr>
          <p:nvPr>
            <p:custDataLst>
              <p:tags r:id="rId11"/>
            </p:custDataLst>
          </p:nvPr>
        </p:nvGraphicFramePr>
        <p:xfrm>
          <a:off x="609600" y="2209800"/>
          <a:ext cx="3838643" cy="3200400"/>
        </p:xfrm>
        <a:graphic>
          <a:graphicData uri="http://schemas.openxmlformats.org/presentationml/2006/ole">
            <mc:AlternateContent xmlns:mc="http://schemas.openxmlformats.org/markup-compatibility/2006">
              <mc:Choice xmlns:v="urn:schemas-microsoft-com:vml" Requires="v">
                <p:oleObj spid="_x0000_s1210907" name="Chart" r:id="rId21" imgW="3838590" imgH="3200400" progId="MSGraph.Chart.8">
                  <p:embed followColorScheme="full"/>
                </p:oleObj>
              </mc:Choice>
              <mc:Fallback>
                <p:oleObj name="Chart" r:id="rId21" imgW="3838590" imgH="3200400" progId="MSGraph.Chart.8">
                  <p:embed followColorScheme="full"/>
                  <p:pic>
                    <p:nvPicPr>
                      <p:cNvPr id="0" name="Picture 35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9600" y="2209800"/>
                        <a:ext cx="3838643" cy="320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 name="Text Placeholder 12"/>
          <p:cNvSpPr>
            <a:spLocks noGrp="1"/>
          </p:cNvSpPr>
          <p:nvPr>
            <p:custDataLst>
              <p:tags r:id="rId12"/>
            </p:custDataLst>
          </p:nvPr>
        </p:nvSpPr>
        <p:spPr bwMode="gray">
          <a:xfrm>
            <a:off x="3740150" y="5346700"/>
            <a:ext cx="511175"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2CECD394-335E-4CCA-AF54-B6C505651312}" type="datetime'''''''''''N''''''''''''o''''''t ''at'''''''' ''a''ll'''">
              <a:rPr lang="en-US" altLang="en-US" sz="1000" smtClean="0"/>
              <a:pPr marL="0" lvl="1" indent="0" algn="ctr">
                <a:spcBef>
                  <a:spcPct val="0"/>
                </a:spcBef>
                <a:spcAft>
                  <a:spcPct val="0"/>
                </a:spcAft>
                <a:buNone/>
              </a:pPr>
              <a:t>Not at all</a:t>
            </a:fld>
            <a:endParaRPr lang="en-US" sz="1000" dirty="0">
              <a:sym typeface="+mn-lt"/>
            </a:endParaRPr>
          </a:p>
        </p:txBody>
      </p:sp>
      <p:sp useBgFill="1">
        <p:nvSpPr>
          <p:cNvPr id="118" name="Text Placeholder 12"/>
          <p:cNvSpPr>
            <a:spLocks noGrp="1"/>
          </p:cNvSpPr>
          <p:nvPr>
            <p:custDataLst>
              <p:tags r:id="rId13"/>
            </p:custDataLst>
          </p:nvPr>
        </p:nvSpPr>
        <p:spPr bwMode="gray">
          <a:xfrm>
            <a:off x="3935412" y="5076825"/>
            <a:ext cx="120650" cy="152400"/>
          </a:xfrm>
          <a:prstGeom prst="rect">
            <a:avLst/>
          </a:prstGeom>
          <a:effec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9AA056C1-490E-4019-B32C-2AA159EB75D4}" type="datetime'''''''''''''''''''''''''''1'''''''''''''''''">
              <a:rPr lang="en-US" altLang="en-US" sz="1000" smtClean="0">
                <a:sym typeface="+mn-lt"/>
              </a:rPr>
              <a:pPr marL="0" lvl="1" indent="0" algn="ctr">
                <a:spcBef>
                  <a:spcPct val="0"/>
                </a:spcBef>
                <a:spcAft>
                  <a:spcPct val="0"/>
                </a:spcAft>
                <a:buNone/>
              </a:pPr>
              <a:t>1</a:t>
            </a:fld>
            <a:endParaRPr lang="en-US" sz="1000" dirty="0">
              <a:sym typeface="+mn-lt"/>
            </a:endParaRPr>
          </a:p>
        </p:txBody>
      </p:sp>
      <p:sp>
        <p:nvSpPr>
          <p:cNvPr id="116" name="Text Placeholder 12"/>
          <p:cNvSpPr>
            <a:spLocks noGrp="1"/>
          </p:cNvSpPr>
          <p:nvPr>
            <p:custDataLst>
              <p:tags r:id="rId14"/>
            </p:custDataLst>
          </p:nvPr>
        </p:nvSpPr>
        <p:spPr bwMode="gray">
          <a:xfrm>
            <a:off x="3082925" y="5346700"/>
            <a:ext cx="484187"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B104B02A-4DDC-495C-8435-308FF9FBF923}" type="datetime'''N''o''''''''''''''t v''''e''''''''r''''''''''''''''''y'''''">
              <a:rPr lang="en-US" altLang="en-US" sz="1000" smtClean="0"/>
              <a:pPr marL="0" lvl="1" indent="0" algn="ctr">
                <a:spcBef>
                  <a:spcPct val="0"/>
                </a:spcBef>
                <a:spcAft>
                  <a:spcPct val="0"/>
                </a:spcAft>
                <a:buNone/>
              </a:pPr>
              <a:t>Not very</a:t>
            </a:fld>
            <a:endParaRPr lang="en-US" sz="1000" dirty="0">
              <a:sym typeface="+mn-lt"/>
            </a:endParaRPr>
          </a:p>
        </p:txBody>
      </p:sp>
      <p:sp>
        <p:nvSpPr>
          <p:cNvPr id="115" name="Text Placeholder 12"/>
          <p:cNvSpPr>
            <a:spLocks noGrp="1"/>
          </p:cNvSpPr>
          <p:nvPr>
            <p:custDataLst>
              <p:tags r:id="rId15"/>
            </p:custDataLst>
          </p:nvPr>
        </p:nvSpPr>
        <p:spPr bwMode="gray">
          <a:xfrm>
            <a:off x="2443162" y="5346700"/>
            <a:ext cx="420687"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49D6F997-4D60-4837-B007-5314689664A1}" type="datetime'''''''''N''eu''t''''''r''''''''''a''''''''l'''''''''''">
              <a:rPr lang="en-US" altLang="en-US" sz="1000" smtClean="0"/>
              <a:pPr marL="0" lvl="1" indent="0" algn="ctr">
                <a:spcBef>
                  <a:spcPct val="0"/>
                </a:spcBef>
                <a:spcAft>
                  <a:spcPct val="0"/>
                </a:spcAft>
                <a:buNone/>
              </a:pPr>
              <a:t>Neutral</a:t>
            </a:fld>
            <a:endParaRPr lang="en-US" sz="1000" dirty="0">
              <a:sym typeface="+mn-lt"/>
            </a:endParaRPr>
          </a:p>
        </p:txBody>
      </p:sp>
      <p:sp>
        <p:nvSpPr>
          <p:cNvPr id="114" name="Text Placeholder 12"/>
          <p:cNvSpPr>
            <a:spLocks noGrp="1"/>
          </p:cNvSpPr>
          <p:nvPr>
            <p:custDataLst>
              <p:tags r:id="rId16"/>
            </p:custDataLst>
          </p:nvPr>
        </p:nvSpPr>
        <p:spPr bwMode="gray">
          <a:xfrm>
            <a:off x="1676400" y="5346700"/>
            <a:ext cx="609600"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4431F7ED-BA33-40F8-A467-D779F3FAE278}" type="datetime'''''''''''''So''''''''m''''''''''''''''ewha''''''t'''''''''''">
              <a:rPr lang="en-US" altLang="en-US" sz="1000" smtClean="0"/>
              <a:pPr marL="0" lvl="1" indent="0" algn="ctr">
                <a:spcBef>
                  <a:spcPct val="0"/>
                </a:spcBef>
                <a:spcAft>
                  <a:spcPct val="0"/>
                </a:spcAft>
                <a:buNone/>
              </a:pPr>
              <a:t>Somewhat</a:t>
            </a:fld>
            <a:endParaRPr lang="en-US" sz="1000" dirty="0">
              <a:sym typeface="+mn-lt"/>
            </a:endParaRPr>
          </a:p>
        </p:txBody>
      </p:sp>
      <p:sp>
        <p:nvSpPr>
          <p:cNvPr id="71" name="Text Placeholder 12"/>
          <p:cNvSpPr>
            <a:spLocks noGrp="1"/>
          </p:cNvSpPr>
          <p:nvPr>
            <p:custDataLst>
              <p:tags r:id="rId17"/>
            </p:custDataLst>
          </p:nvPr>
        </p:nvSpPr>
        <p:spPr bwMode="gray">
          <a:xfrm>
            <a:off x="1173162" y="5346700"/>
            <a:ext cx="273050"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2F6945C9-5B33-4C4B-B30D-5E3F940A7B1A}" type="datetime'''''''''V''''''''''''''''''''''''''e''''''''''ry'">
              <a:rPr lang="en-US" altLang="en-US" sz="1000" smtClean="0"/>
              <a:pPr marL="0" lvl="1" indent="0" algn="ctr">
                <a:spcBef>
                  <a:spcPct val="0"/>
                </a:spcBef>
                <a:spcAft>
                  <a:spcPct val="0"/>
                </a:spcAft>
                <a:buNone/>
              </a:pPr>
              <a:t>Very</a:t>
            </a:fld>
            <a:endParaRPr lang="en-US" sz="1000" dirty="0">
              <a:sym typeface="+mn-lt"/>
            </a:endParaRPr>
          </a:p>
        </p:txBody>
      </p:sp>
      <p:sp>
        <p:nvSpPr>
          <p:cNvPr id="106" name="TextBox 105"/>
          <p:cNvSpPr txBox="1"/>
          <p:nvPr/>
        </p:nvSpPr>
        <p:spPr>
          <a:xfrm>
            <a:off x="457200" y="2038350"/>
            <a:ext cx="3838590" cy="442035"/>
          </a:xfrm>
          <a:prstGeom prst="rect">
            <a:avLst/>
          </a:prstGeom>
          <a:noFill/>
        </p:spPr>
        <p:txBody>
          <a:bodyPr wrap="square" lIns="36000" tIns="36000" rIns="36000" bIns="36000" rtlCol="0" anchor="t">
            <a:spAutoFit/>
          </a:bodyPr>
          <a:lstStyle/>
          <a:p>
            <a:r>
              <a:rPr lang="en-AU" sz="1200" dirty="0" smtClean="0">
                <a:solidFill>
                  <a:srgbClr val="000000"/>
                </a:solidFill>
                <a:latin typeface="Arial" pitchFamily="34" charset="0"/>
                <a:cs typeface="Arial" pitchFamily="34" charset="0"/>
              </a:rPr>
              <a:t>How interested are you in visiting Melbourne on a future trip to Australia? (% of non-visitors)</a:t>
            </a:r>
            <a:endParaRPr lang="en-US" sz="1200" dirty="0" smtClean="0">
              <a:solidFill>
                <a:srgbClr val="000000"/>
              </a:solidFill>
              <a:latin typeface="Arial" pitchFamily="34" charset="0"/>
              <a:cs typeface="Arial" pitchFamily="34" charset="0"/>
            </a:endParaRPr>
          </a:p>
        </p:txBody>
      </p:sp>
      <p:sp>
        <p:nvSpPr>
          <p:cNvPr id="27" name="NumberBall"/>
          <p:cNvSpPr>
            <a:spLocks noChangeArrowheads="1"/>
          </p:cNvSpPr>
          <p:nvPr/>
        </p:nvSpPr>
        <p:spPr bwMode="gray">
          <a:xfrm>
            <a:off x="51881" y="77861"/>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smtClean="0">
                <a:latin typeface="Arial" pitchFamily="34" charset="0"/>
                <a:cs typeface="Arial" pitchFamily="34" charset="0"/>
              </a:rPr>
              <a:t>D</a:t>
            </a:r>
            <a:endParaRPr lang="en-AU" sz="1400" b="1" dirty="0">
              <a:latin typeface="Arial" pitchFamily="34" charset="0"/>
              <a:cs typeface="Arial" pitchFamily="34" charset="0"/>
            </a:endParaRPr>
          </a:p>
        </p:txBody>
      </p:sp>
      <p:sp>
        <p:nvSpPr>
          <p:cNvPr id="29" name="Rectangle 28"/>
          <p:cNvSpPr/>
          <p:nvPr/>
        </p:nvSpPr>
        <p:spPr>
          <a:xfrm>
            <a:off x="1034957" y="2495103"/>
            <a:ext cx="1276443" cy="3332791"/>
          </a:xfrm>
          <a:prstGeom prst="rect">
            <a:avLst/>
          </a:prstGeom>
          <a:noFill/>
          <a:ln w="9525">
            <a:solidFill>
              <a:srgbClr val="DC6E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30" name="Callout"/>
          <p:cNvSpPr>
            <a:spLocks noChangeArrowheads="1"/>
          </p:cNvSpPr>
          <p:nvPr/>
        </p:nvSpPr>
        <p:spPr bwMode="gray">
          <a:xfrm>
            <a:off x="2712357" y="2648743"/>
            <a:ext cx="2231783" cy="563563"/>
          </a:xfrm>
          <a:prstGeom prst="rect">
            <a:avLst/>
          </a:prstGeom>
          <a:solidFill>
            <a:schemeClr val="accent1"/>
          </a:solidFill>
          <a:ln w="9525" algn="ctr">
            <a:solidFill>
              <a:schemeClr val="bg2"/>
            </a:solidFill>
            <a:miter lim="800000"/>
            <a:headEnd/>
            <a:tailEnd/>
          </a:ln>
        </p:spPr>
        <p:txBody>
          <a:bodyPr tIns="91440" bIns="91440" anchor="ctr"/>
          <a:lstStyle/>
          <a:p>
            <a:pPr algn="ctr"/>
            <a:r>
              <a:rPr lang="en-AU" sz="1100" dirty="0" smtClean="0">
                <a:solidFill>
                  <a:srgbClr val="000000"/>
                </a:solidFill>
                <a:latin typeface="Arial" pitchFamily="34" charset="0"/>
                <a:cs typeface="Arial" pitchFamily="34" charset="0"/>
              </a:rPr>
              <a:t>A total of 80% of visitors are very or somewhat interested in visiting Melbourne in the future</a:t>
            </a:r>
            <a:endParaRPr lang="en-AU" sz="1100" dirty="0">
              <a:solidFill>
                <a:srgbClr val="000000"/>
              </a:solidFill>
              <a:latin typeface="Arial" pitchFamily="34" charset="0"/>
              <a:cs typeface="Arial" pitchFamily="34" charset="0"/>
            </a:endParaRPr>
          </a:p>
        </p:txBody>
      </p:sp>
      <p:cxnSp>
        <p:nvCxnSpPr>
          <p:cNvPr id="31" name="AutoShape 3"/>
          <p:cNvCxnSpPr>
            <a:cxnSpLocks noChangeShapeType="1"/>
            <a:stCxn id="30" idx="1"/>
          </p:cNvCxnSpPr>
          <p:nvPr/>
        </p:nvCxnSpPr>
        <p:spPr bwMode="gray">
          <a:xfrm flipH="1">
            <a:off x="2349781" y="2930525"/>
            <a:ext cx="362576" cy="281781"/>
          </a:xfrm>
          <a:prstGeom prst="straightConnector1">
            <a:avLst/>
          </a:prstGeom>
          <a:noFill/>
          <a:ln w="9525">
            <a:solidFill>
              <a:schemeClr val="bg2"/>
            </a:solidFill>
            <a:round/>
            <a:headEnd/>
            <a:tailEnd/>
          </a:ln>
        </p:spPr>
      </p:cxnSp>
      <p:sp>
        <p:nvSpPr>
          <p:cNvPr id="32" name="stamp"/>
          <p:cNvSpPr>
            <a:spLocks noChangeArrowheads="1"/>
          </p:cNvSpPr>
          <p:nvPr/>
        </p:nvSpPr>
        <p:spPr bwMode="auto">
          <a:xfrm>
            <a:off x="457200" y="71974"/>
            <a:ext cx="2967159" cy="184666"/>
          </a:xfrm>
          <a:prstGeom prst="rect">
            <a:avLst/>
          </a:prstGeom>
          <a:noFill/>
          <a:ln w="9525" algn="ctr">
            <a:noFill/>
            <a:miter lim="800000"/>
            <a:headEnd type="none" w="lg" len="lg"/>
            <a:tailEnd type="none" w="lg" len="lg"/>
          </a:ln>
        </p:spPr>
        <p:txBody>
          <a:bodyPr wrap="none" lIns="0" tIns="0" rIns="0" bIns="0" anchor="ctr">
            <a:spAutoFit/>
          </a:bodyPr>
          <a:lstStyle/>
          <a:p>
            <a:pPr algn="r"/>
            <a:r>
              <a:rPr lang="en-AU" sz="1200" dirty="0" smtClean="0">
                <a:solidFill>
                  <a:schemeClr val="bg2"/>
                </a:solidFill>
                <a:latin typeface="Arial" pitchFamily="34" charset="0"/>
                <a:cs typeface="Arial" pitchFamily="34" charset="0"/>
              </a:rPr>
              <a:t>Consumers are aware of these experiences</a:t>
            </a:r>
          </a:p>
        </p:txBody>
      </p:sp>
      <p:sp>
        <p:nvSpPr>
          <p:cNvPr id="33" name="TextBox 32"/>
          <p:cNvSpPr txBox="1"/>
          <p:nvPr/>
        </p:nvSpPr>
        <p:spPr>
          <a:xfrm>
            <a:off x="462715" y="1135337"/>
            <a:ext cx="8987673" cy="278778"/>
          </a:xfrm>
          <a:prstGeom prst="rect">
            <a:avLst/>
          </a:prstGeom>
          <a:solidFill>
            <a:schemeClr val="accent1"/>
          </a:solidFill>
          <a:ln>
            <a:solidFill>
              <a:schemeClr val="accent1"/>
            </a:solidFill>
          </a:ln>
        </p:spPr>
        <p:txBody>
          <a:bodyPr wrap="square" lIns="36000" tIns="0" rIns="36000" bIns="0" rtlCol="0" anchor="ctr">
            <a:noAutofit/>
          </a:bodyPr>
          <a:lstStyle/>
          <a:p>
            <a:r>
              <a:rPr lang="en-AU" sz="1000" b="1" i="1" dirty="0" smtClean="0">
                <a:solidFill>
                  <a:srgbClr val="000000"/>
                </a:solidFill>
                <a:latin typeface="Arial" pitchFamily="34" charset="0"/>
                <a:cs typeface="Arial" pitchFamily="34" charset="0"/>
              </a:rPr>
              <a:t>Question: How interested would you be in visiting Melbourne on a future holiday to Australia? </a:t>
            </a:r>
            <a:endParaRPr lang="en-US" sz="1000" b="1" i="1" dirty="0" smtClean="0">
              <a:solidFill>
                <a:srgbClr val="000000"/>
              </a:solidFill>
              <a:latin typeface="Arial" pitchFamily="34" charset="0"/>
              <a:cs typeface="Arial" pitchFamily="34" charset="0"/>
            </a:endParaRPr>
          </a:p>
        </p:txBody>
      </p:sp>
      <p:sp>
        <p:nvSpPr>
          <p:cNvPr id="34" name="TextBox 33"/>
          <p:cNvSpPr txBox="1"/>
          <p:nvPr/>
        </p:nvSpPr>
        <p:spPr>
          <a:xfrm>
            <a:off x="3567112" y="-71601"/>
            <a:ext cx="2655888"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35" name="Rectangle 34"/>
          <p:cNvSpPr/>
          <p:nvPr/>
        </p:nvSpPr>
        <p:spPr>
          <a:xfrm>
            <a:off x="4219575" y="67645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 y="2493471"/>
            <a:ext cx="9906000" cy="2889490"/>
          </a:xfrm>
          <a:prstGeom prst="rect">
            <a:avLst/>
          </a:prstGeom>
        </p:spPr>
      </p:pic>
      <p:sp>
        <p:nvSpPr>
          <p:cNvPr id="2" name="Title 1"/>
          <p:cNvSpPr>
            <a:spLocks noGrp="1"/>
          </p:cNvSpPr>
          <p:nvPr>
            <p:ph type="title"/>
          </p:nvPr>
        </p:nvSpPr>
        <p:spPr>
          <a:xfrm>
            <a:off x="457200" y="161999"/>
            <a:ext cx="8992799" cy="831600"/>
          </a:xfrm>
          <a:noFill/>
          <a:effectLst/>
        </p:spPr>
        <p:txBody>
          <a:bodyPr wrap="square"/>
          <a:lstStyle/>
          <a:p>
            <a:pPr lvl="0"/>
            <a:r>
              <a:rPr lang="en-AU" dirty="0" smtClean="0">
                <a:solidFill>
                  <a:srgbClr val="177B57"/>
                </a:solidFill>
                <a:latin typeface="Arial"/>
              </a:rPr>
              <a:t>Information on "what's on" in Melbourne is highly fragmented</a:t>
            </a:r>
            <a:br>
              <a:rPr lang="en-AU" dirty="0" smtClean="0">
                <a:solidFill>
                  <a:srgbClr val="177B57"/>
                </a:solidFill>
                <a:latin typeface="Arial"/>
              </a:rPr>
            </a:br>
            <a:r>
              <a:rPr lang="en-AU" sz="1600" b="0" dirty="0" smtClean="0">
                <a:solidFill>
                  <a:srgbClr val="177B57"/>
                </a:solidFill>
                <a:latin typeface="Arial"/>
              </a:rPr>
              <a:t>A visitor may need six different sources of information to plan an (example) day</a:t>
            </a:r>
            <a:endParaRPr lang="en-AU" sz="1600" b="0" dirty="0">
              <a:solidFill>
                <a:srgbClr val="177B57"/>
              </a:solidFill>
              <a:latin typeface="Arial"/>
            </a:endParaRPr>
          </a:p>
        </p:txBody>
      </p:sp>
      <p:sp>
        <p:nvSpPr>
          <p:cNvPr id="15" name="Rectangular Callout 14"/>
          <p:cNvSpPr/>
          <p:nvPr/>
        </p:nvSpPr>
        <p:spPr>
          <a:xfrm>
            <a:off x="7067710" y="5650474"/>
            <a:ext cx="2112290" cy="877046"/>
          </a:xfrm>
          <a:prstGeom prst="wedgeRectCallout">
            <a:avLst>
              <a:gd name="adj1" fmla="val -31219"/>
              <a:gd name="adj2" fmla="val -43142"/>
            </a:avLst>
          </a:prstGeom>
          <a:solidFill>
            <a:schemeClr val="bg1"/>
          </a:solidFill>
          <a:ln w="9525" cap="flat" cmpd="sng" algn="ctr">
            <a:noFill/>
            <a:prstDash val="solid"/>
          </a:ln>
          <a:effectLst/>
          <a:extLst>
            <a:ext uri="{91240B29-F687-4F45-9708-019B960494DF}">
              <a14:hiddenLine xmlns:a14="http://schemas.microsoft.com/office/drawing/2010/main" w="9525" cap="flat" cmpd="sng" algn="ctr">
                <a:solidFill>
                  <a:srgbClr val="B2B2B2"/>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r>
              <a:rPr lang="en-AU" sz="1200" b="1" dirty="0" smtClean="0">
                <a:solidFill>
                  <a:srgbClr val="D0B3B3"/>
                </a:solidFill>
                <a:cs typeface="Henderson BCG Sans" panose="020B0502030402020204" pitchFamily="34" charset="0"/>
              </a:rPr>
              <a:t>VISIT </a:t>
            </a:r>
            <a:r>
              <a:rPr lang="en-AU" sz="1200" b="1" dirty="0" err="1" smtClean="0">
                <a:solidFill>
                  <a:srgbClr val="D0B3B3"/>
                </a:solidFill>
                <a:cs typeface="Henderson BCG Sans" panose="020B0502030402020204" pitchFamily="34" charset="0"/>
              </a:rPr>
              <a:t>NGV'S</a:t>
            </a:r>
            <a:r>
              <a:rPr lang="en-AU" sz="1200" b="1" dirty="0" smtClean="0">
                <a:solidFill>
                  <a:srgbClr val="D0B3B3"/>
                </a:solidFill>
                <a:cs typeface="Henderson BCG Sans" panose="020B0502030402020204" pitchFamily="34" charset="0"/>
              </a:rPr>
              <a:t> </a:t>
            </a:r>
            <a:br>
              <a:rPr lang="en-AU" sz="1200" b="1" dirty="0" smtClean="0">
                <a:solidFill>
                  <a:srgbClr val="D0B3B3"/>
                </a:solidFill>
                <a:cs typeface="Henderson BCG Sans" panose="020B0502030402020204" pitchFamily="34" charset="0"/>
              </a:rPr>
            </a:br>
            <a:r>
              <a:rPr lang="en-AU" sz="1200" b="1" dirty="0" smtClean="0">
                <a:solidFill>
                  <a:srgbClr val="D0B3B3"/>
                </a:solidFill>
                <a:cs typeface="Henderson BCG Sans" panose="020B0502030402020204" pitchFamily="34" charset="0"/>
              </a:rPr>
              <a:t>LATEST EXHIBITION</a:t>
            </a:r>
          </a:p>
          <a:p>
            <a:pPr algn="r"/>
            <a:r>
              <a:rPr lang="en-AU" sz="1000" i="1" dirty="0" smtClean="0">
                <a:solidFill>
                  <a:srgbClr val="000000"/>
                </a:solidFill>
                <a:cs typeface="Henderson BCG Sans" panose="020B0502030402020204" pitchFamily="34" charset="0"/>
              </a:rPr>
              <a:t>www.visitmelbourne.com</a:t>
            </a:r>
            <a:endParaRPr lang="en-AU" sz="1000" i="1" dirty="0">
              <a:solidFill>
                <a:srgbClr val="000000"/>
              </a:solidFill>
              <a:cs typeface="Henderson BCG Sans" panose="020B0502030402020204" pitchFamily="34" charset="0"/>
            </a:endParaRPr>
          </a:p>
          <a:p>
            <a:pPr algn="r"/>
            <a:endParaRPr lang="en-AU" sz="1200" b="1" dirty="0">
              <a:solidFill>
                <a:srgbClr val="000000"/>
              </a:solidFill>
              <a:cs typeface="Henderson BCG Sans" panose="020B0502030402020204" pitchFamily="34" charset="0"/>
            </a:endParaRPr>
          </a:p>
        </p:txBody>
      </p:sp>
      <p:sp>
        <p:nvSpPr>
          <p:cNvPr id="21" name="Rectangular Callout 20"/>
          <p:cNvSpPr/>
          <p:nvPr/>
        </p:nvSpPr>
        <p:spPr>
          <a:xfrm>
            <a:off x="4761675" y="5650474"/>
            <a:ext cx="2112290" cy="877046"/>
          </a:xfrm>
          <a:prstGeom prst="wedgeRectCallout">
            <a:avLst>
              <a:gd name="adj1" fmla="val -25340"/>
              <a:gd name="adj2" fmla="val -47827"/>
            </a:avLst>
          </a:prstGeom>
          <a:solidFill>
            <a:schemeClr val="bg1"/>
          </a:solidFill>
          <a:ln w="9525" cap="flat" cmpd="sng" algn="ctr">
            <a:noFill/>
            <a:prstDash val="solid"/>
          </a:ln>
          <a:effectLst/>
          <a:extLst>
            <a:ext uri="{91240B29-F687-4F45-9708-019B960494DF}">
              <a14:hiddenLine xmlns:a14="http://schemas.microsoft.com/office/drawing/2010/main" w="9525" cap="flat" cmpd="sng" algn="ctr">
                <a:solidFill>
                  <a:srgbClr val="B2B2B2"/>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r>
              <a:rPr lang="en-AU" sz="1200" b="1" dirty="0" smtClean="0">
                <a:solidFill>
                  <a:srgbClr val="9A3328"/>
                </a:solidFill>
                <a:cs typeface="Henderson BCG Sans" panose="020B0502030402020204" pitchFamily="34" charset="0"/>
              </a:rPr>
              <a:t>VIEW SOME PUBLIC ART</a:t>
            </a:r>
          </a:p>
          <a:p>
            <a:pPr algn="r"/>
            <a:r>
              <a:rPr lang="en-AU" sz="1000" i="1" dirty="0" smtClean="0">
                <a:solidFill>
                  <a:srgbClr val="000000"/>
                </a:solidFill>
                <a:cs typeface="Henderson BCG Sans" panose="020B0502030402020204" pitchFamily="34" charset="0"/>
              </a:rPr>
              <a:t>www.thatsmelbourne.com.au</a:t>
            </a:r>
            <a:endParaRPr lang="en-AU" sz="1000" i="1" dirty="0">
              <a:solidFill>
                <a:srgbClr val="000000"/>
              </a:solidFill>
              <a:cs typeface="Henderson BCG Sans" panose="020B0502030402020204" pitchFamily="34" charset="0"/>
            </a:endParaRPr>
          </a:p>
          <a:p>
            <a:pPr algn="r"/>
            <a:r>
              <a:rPr lang="en-AU" sz="1000" i="1" dirty="0" smtClean="0">
                <a:solidFill>
                  <a:srgbClr val="000000"/>
                </a:solidFill>
                <a:cs typeface="Henderson BCG Sans" panose="020B0502030402020204" pitchFamily="34" charset="0"/>
              </a:rPr>
              <a:t>www.visitmelbourne.com</a:t>
            </a:r>
            <a:endParaRPr lang="en-AU" sz="1000" i="1" dirty="0">
              <a:solidFill>
                <a:srgbClr val="000000"/>
              </a:solidFill>
              <a:cs typeface="Henderson BCG Sans" panose="020B0502030402020204" pitchFamily="34" charset="0"/>
            </a:endParaRPr>
          </a:p>
          <a:p>
            <a:pPr algn="r"/>
            <a:endParaRPr lang="en-AU" sz="1200" b="1" dirty="0">
              <a:solidFill>
                <a:srgbClr val="000000"/>
              </a:solidFill>
              <a:cs typeface="Henderson BCG Sans" panose="020B0502030402020204" pitchFamily="34" charset="0"/>
            </a:endParaRPr>
          </a:p>
        </p:txBody>
      </p:sp>
      <p:sp>
        <p:nvSpPr>
          <p:cNvPr id="50" name="Rectangular Callout 49"/>
          <p:cNvSpPr/>
          <p:nvPr/>
        </p:nvSpPr>
        <p:spPr>
          <a:xfrm>
            <a:off x="55984" y="5650474"/>
            <a:ext cx="2112290" cy="877046"/>
          </a:xfrm>
          <a:prstGeom prst="wedgeRectCallout">
            <a:avLst>
              <a:gd name="adj1" fmla="val 32006"/>
              <a:gd name="adj2" fmla="val -44916"/>
            </a:avLst>
          </a:prstGeom>
          <a:solidFill>
            <a:schemeClr val="bg1"/>
          </a:solidFill>
          <a:ln w="9525" cap="flat" cmpd="sng" algn="ctr">
            <a:noFill/>
            <a:prstDash val="solid"/>
          </a:ln>
          <a:effectLst/>
          <a:extLst>
            <a:ext uri="{91240B29-F687-4F45-9708-019B960494DF}">
              <a14:hiddenLine xmlns:a14="http://schemas.microsoft.com/office/drawing/2010/main" w="9525" cap="flat" cmpd="sng" algn="ctr">
                <a:solidFill>
                  <a:srgbClr val="B2B2B2"/>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r>
              <a:rPr lang="en-AU" sz="1200" b="1" dirty="0" smtClean="0">
                <a:solidFill>
                  <a:srgbClr val="7398A7"/>
                </a:solidFill>
                <a:cs typeface="Henderson BCG Sans" panose="020B0502030402020204" pitchFamily="34" charset="0"/>
              </a:rPr>
              <a:t>VISIT AN </a:t>
            </a:r>
          </a:p>
          <a:p>
            <a:pPr algn="r"/>
            <a:r>
              <a:rPr lang="en-AU" sz="1200" b="1" dirty="0" smtClean="0">
                <a:solidFill>
                  <a:srgbClr val="7398A7"/>
                </a:solidFill>
                <a:cs typeface="Henderson BCG Sans" panose="020B0502030402020204" pitchFamily="34" charset="0"/>
              </a:rPr>
              <a:t>INDEPENDENT GALLERY</a:t>
            </a:r>
          </a:p>
          <a:p>
            <a:pPr algn="r"/>
            <a:r>
              <a:rPr lang="en-AU" sz="1000" i="1" dirty="0" smtClean="0">
                <a:solidFill>
                  <a:srgbClr val="000000"/>
                </a:solidFill>
                <a:cs typeface="Henderson BCG Sans" panose="020B0502030402020204" pitchFamily="34" charset="0"/>
              </a:rPr>
              <a:t>www.visitmelbourne.com</a:t>
            </a:r>
            <a:endParaRPr lang="en-AU" sz="1000" i="1" dirty="0">
              <a:solidFill>
                <a:srgbClr val="000000"/>
              </a:solidFill>
              <a:cs typeface="Henderson BCG Sans" panose="020B0502030402020204" pitchFamily="34" charset="0"/>
            </a:endParaRPr>
          </a:p>
          <a:p>
            <a:pPr algn="r"/>
            <a:r>
              <a:rPr lang="en-AU" sz="1000" i="1" dirty="0">
                <a:solidFill>
                  <a:srgbClr val="000000"/>
                </a:solidFill>
                <a:cs typeface="Henderson BCG Sans" panose="020B0502030402020204" pitchFamily="34" charset="0"/>
              </a:rPr>
              <a:t>www.timeout.com</a:t>
            </a:r>
          </a:p>
          <a:p>
            <a:pPr algn="r"/>
            <a:r>
              <a:rPr lang="en-AU" sz="1000" i="1" dirty="0">
                <a:solidFill>
                  <a:srgbClr val="000000"/>
                </a:solidFill>
                <a:cs typeface="Henderson BCG Sans" panose="020B0502030402020204" pitchFamily="34" charset="0"/>
              </a:rPr>
              <a:t>www.culturetrip.com</a:t>
            </a:r>
          </a:p>
          <a:p>
            <a:pPr algn="r"/>
            <a:endParaRPr lang="en-AU" sz="1200" b="1" dirty="0">
              <a:solidFill>
                <a:srgbClr val="000000"/>
              </a:solidFill>
              <a:cs typeface="Henderson BCG Sans" panose="020B0502030402020204" pitchFamily="34" charset="0"/>
            </a:endParaRPr>
          </a:p>
        </p:txBody>
      </p:sp>
      <p:sp>
        <p:nvSpPr>
          <p:cNvPr id="52" name="Rectangular Callout 51"/>
          <p:cNvSpPr/>
          <p:nvPr/>
        </p:nvSpPr>
        <p:spPr>
          <a:xfrm>
            <a:off x="2445693" y="5650474"/>
            <a:ext cx="2112290" cy="877046"/>
          </a:xfrm>
          <a:prstGeom prst="wedgeRectCallout">
            <a:avLst>
              <a:gd name="adj1" fmla="val 31192"/>
              <a:gd name="adj2" fmla="val -46590"/>
            </a:avLst>
          </a:prstGeom>
          <a:solidFill>
            <a:schemeClr val="bg1"/>
          </a:solidFill>
          <a:ln w="9525" cap="flat" cmpd="sng" algn="ctr">
            <a:noFill/>
            <a:prstDash val="solid"/>
          </a:ln>
          <a:effectLst/>
          <a:extLst>
            <a:ext uri="{91240B29-F687-4F45-9708-019B960494DF}">
              <a14:hiddenLine xmlns:a14="http://schemas.microsoft.com/office/drawing/2010/main" w="9525" cap="flat" cmpd="sng" algn="ctr">
                <a:solidFill>
                  <a:srgbClr val="B2B2B2"/>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r>
              <a:rPr lang="en-AU" sz="1200" b="1" dirty="0" smtClean="0">
                <a:solidFill>
                  <a:srgbClr val="FDC51D"/>
                </a:solidFill>
                <a:cs typeface="Henderson BCG Sans" panose="020B0502030402020204" pitchFamily="34" charset="0"/>
              </a:rPr>
              <a:t>GRAB SOME COFFEE</a:t>
            </a:r>
          </a:p>
          <a:p>
            <a:pPr algn="r"/>
            <a:r>
              <a:rPr lang="en-AU" sz="1000" i="1" dirty="0" smtClean="0">
                <a:solidFill>
                  <a:srgbClr val="000000"/>
                </a:solidFill>
                <a:cs typeface="Henderson BCG Sans" panose="020B0502030402020204" pitchFamily="34" charset="0"/>
              </a:rPr>
              <a:t>www.broadsheet.com.au</a:t>
            </a:r>
            <a:endParaRPr lang="en-AU" sz="1000" i="1" dirty="0">
              <a:solidFill>
                <a:srgbClr val="000000"/>
              </a:solidFill>
              <a:cs typeface="Henderson BCG Sans" panose="020B0502030402020204" pitchFamily="34" charset="0"/>
            </a:endParaRPr>
          </a:p>
          <a:p>
            <a:pPr algn="r"/>
            <a:endParaRPr lang="en-AU" sz="1200" b="1" dirty="0">
              <a:solidFill>
                <a:srgbClr val="000000"/>
              </a:solidFill>
              <a:cs typeface="Henderson BCG Sans" panose="020B0502030402020204" pitchFamily="34" charset="0"/>
            </a:endParaRPr>
          </a:p>
        </p:txBody>
      </p:sp>
      <p:sp>
        <p:nvSpPr>
          <p:cNvPr id="22" name="Rectangular Callout 21"/>
          <p:cNvSpPr/>
          <p:nvPr/>
        </p:nvSpPr>
        <p:spPr>
          <a:xfrm>
            <a:off x="2941450" y="1456716"/>
            <a:ext cx="2112290" cy="858142"/>
          </a:xfrm>
          <a:prstGeom prst="wedgeRectCallout">
            <a:avLst>
              <a:gd name="adj1" fmla="val 30041"/>
              <a:gd name="adj2" fmla="val 47817"/>
            </a:avLst>
          </a:prstGeom>
          <a:noFill/>
          <a:ln w="9525" cap="flat" cmpd="sng" algn="ctr">
            <a:noFill/>
            <a:prstDash val="solid"/>
          </a:ln>
          <a:effectLst/>
          <a:extLst>
            <a:ext uri="{91240B29-F687-4F45-9708-019B960494DF}">
              <a14:hiddenLine xmlns:a14="http://schemas.microsoft.com/office/drawing/2010/main" w="9525" cap="flat" cmpd="sng" algn="ctr">
                <a:solidFill>
                  <a:srgbClr val="B2B2B2"/>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AU" sz="1200" b="1" dirty="0" smtClean="0">
                <a:solidFill>
                  <a:srgbClr val="137A56"/>
                </a:solidFill>
                <a:cs typeface="Henderson BCG Sans" panose="020B0502030402020204" pitchFamily="34" charset="0"/>
              </a:rPr>
              <a:t>FIND A PLACE TO EAT</a:t>
            </a:r>
          </a:p>
          <a:p>
            <a:r>
              <a:rPr lang="en-AU" sz="1000" i="1" dirty="0">
                <a:solidFill>
                  <a:srgbClr val="000000"/>
                </a:solidFill>
                <a:cs typeface="Henderson BCG Sans" panose="020B0502030402020204" pitchFamily="34" charset="0"/>
              </a:rPr>
              <a:t>www.zomato.com</a:t>
            </a:r>
          </a:p>
          <a:p>
            <a:r>
              <a:rPr lang="en-AU" sz="1000" i="1" dirty="0" smtClean="0">
                <a:solidFill>
                  <a:srgbClr val="000000"/>
                </a:solidFill>
                <a:cs typeface="Henderson BCG Sans" panose="020B0502030402020204" pitchFamily="34" charset="0"/>
              </a:rPr>
              <a:t>www.visitmelbourne.com</a:t>
            </a:r>
            <a:endParaRPr lang="en-AU" sz="1200" b="1" dirty="0">
              <a:solidFill>
                <a:srgbClr val="000000"/>
              </a:solidFill>
              <a:cs typeface="Henderson BCG Sans" panose="020B0502030402020204" pitchFamily="34" charset="0"/>
            </a:endParaRPr>
          </a:p>
        </p:txBody>
      </p:sp>
      <p:sp>
        <p:nvSpPr>
          <p:cNvPr id="42" name="Rectangular Callout 41"/>
          <p:cNvSpPr/>
          <p:nvPr/>
        </p:nvSpPr>
        <p:spPr>
          <a:xfrm>
            <a:off x="572809" y="1456716"/>
            <a:ext cx="2112290" cy="858142"/>
          </a:xfrm>
          <a:prstGeom prst="wedgeRectCallout">
            <a:avLst>
              <a:gd name="adj1" fmla="val 31755"/>
              <a:gd name="adj2" fmla="val 46123"/>
            </a:avLst>
          </a:prstGeom>
          <a:noFill/>
          <a:ln w="9525" cap="flat" cmpd="sng" algn="ctr">
            <a:noFill/>
            <a:prstDash val="solid"/>
          </a:ln>
          <a:effectLst/>
          <a:extLst>
            <a:ext uri="{91240B29-F687-4F45-9708-019B960494DF}">
              <a14:hiddenLine xmlns:a14="http://schemas.microsoft.com/office/drawing/2010/main" w="9525" cap="flat" cmpd="sng" algn="ctr">
                <a:solidFill>
                  <a:schemeClr val="bg2"/>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AU" sz="1200" b="1" dirty="0" smtClean="0">
                <a:solidFill>
                  <a:srgbClr val="3A6B7D"/>
                </a:solidFill>
                <a:cs typeface="Henderson BCG Sans" panose="020B0502030402020204" pitchFamily="34" charset="0"/>
              </a:rPr>
              <a:t>ATTEND THE RING CYCLE AT THE ARTS CENTRE</a:t>
            </a:r>
          </a:p>
          <a:p>
            <a:r>
              <a:rPr lang="en-AU" sz="1000" i="1" dirty="0" smtClean="0">
                <a:solidFill>
                  <a:srgbClr val="000000"/>
                </a:solidFill>
                <a:cs typeface="Henderson BCG Sans" panose="020B0502030402020204" pitchFamily="34" charset="0"/>
              </a:rPr>
              <a:t>www.visitmelbourne.com</a:t>
            </a:r>
            <a:endParaRPr lang="en-AU" sz="1000" i="1" dirty="0">
              <a:solidFill>
                <a:srgbClr val="000000"/>
              </a:solidFill>
              <a:cs typeface="Henderson BCG Sans" panose="020B0502030402020204" pitchFamily="34" charset="0"/>
            </a:endParaRPr>
          </a:p>
          <a:p>
            <a:endParaRPr lang="en-AU" sz="1200" b="1" dirty="0">
              <a:solidFill>
                <a:srgbClr val="000000"/>
              </a:solidFill>
              <a:cs typeface="Henderson BCG Sans" panose="020B0502030402020204" pitchFamily="34" charset="0"/>
            </a:endParaRPr>
          </a:p>
        </p:txBody>
      </p:sp>
      <p:sp>
        <p:nvSpPr>
          <p:cNvPr id="51" name="Rectangular Callout 50"/>
          <p:cNvSpPr/>
          <p:nvPr/>
        </p:nvSpPr>
        <p:spPr>
          <a:xfrm>
            <a:off x="7625792" y="1456716"/>
            <a:ext cx="2112290" cy="858142"/>
          </a:xfrm>
          <a:prstGeom prst="wedgeRectCallout">
            <a:avLst>
              <a:gd name="adj1" fmla="val -21864"/>
              <a:gd name="adj2" fmla="val 49429"/>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rgbClr val="B2B2B2"/>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AU" sz="1200" b="1" dirty="0" smtClean="0">
                <a:solidFill>
                  <a:srgbClr val="B1736C"/>
                </a:solidFill>
                <a:cs typeface="Henderson BCG Sans" panose="020B0502030402020204" pitchFamily="34" charset="0"/>
              </a:rPr>
              <a:t>CHECK OUT AN INDEPENDENT BOOKSHOP</a:t>
            </a:r>
          </a:p>
          <a:p>
            <a:r>
              <a:rPr lang="en-AU" sz="1000" i="1" dirty="0" smtClean="0">
                <a:solidFill>
                  <a:srgbClr val="000000"/>
                </a:solidFill>
                <a:cs typeface="Henderson BCG Sans" panose="020B0502030402020204" pitchFamily="34" charset="0"/>
              </a:rPr>
              <a:t>www.visitmelbourne.com</a:t>
            </a:r>
            <a:endParaRPr lang="en-AU" sz="1000" i="1" dirty="0">
              <a:solidFill>
                <a:srgbClr val="000000"/>
              </a:solidFill>
              <a:cs typeface="Henderson BCG Sans" panose="020B0502030402020204" pitchFamily="34" charset="0"/>
            </a:endParaRPr>
          </a:p>
          <a:p>
            <a:r>
              <a:rPr lang="en-AU" sz="1000" i="1" dirty="0">
                <a:solidFill>
                  <a:srgbClr val="000000"/>
                </a:solidFill>
                <a:cs typeface="Henderson BCG Sans" panose="020B0502030402020204" pitchFamily="34" charset="0"/>
              </a:rPr>
              <a:t>www.broadsheet.com.au</a:t>
            </a:r>
          </a:p>
          <a:p>
            <a:r>
              <a:rPr lang="en-AU" sz="1000" i="1" dirty="0">
                <a:solidFill>
                  <a:srgbClr val="000000"/>
                </a:solidFill>
                <a:cs typeface="Henderson BCG Sans" panose="020B0502030402020204" pitchFamily="34" charset="0"/>
              </a:rPr>
              <a:t>www.timeout.com</a:t>
            </a:r>
          </a:p>
          <a:p>
            <a:endParaRPr lang="en-AU" sz="1200" b="1" dirty="0">
              <a:solidFill>
                <a:srgbClr val="000000"/>
              </a:solidFill>
              <a:cs typeface="Henderson BCG Sans" panose="020B0502030402020204" pitchFamily="34" charset="0"/>
            </a:endParaRPr>
          </a:p>
        </p:txBody>
      </p:sp>
      <p:sp>
        <p:nvSpPr>
          <p:cNvPr id="69" name="Rectangular Callout 68"/>
          <p:cNvSpPr/>
          <p:nvPr/>
        </p:nvSpPr>
        <p:spPr>
          <a:xfrm>
            <a:off x="5283438" y="1456716"/>
            <a:ext cx="2112290" cy="858142"/>
          </a:xfrm>
          <a:prstGeom prst="wedgeRectCallout">
            <a:avLst>
              <a:gd name="adj1" fmla="val -28727"/>
              <a:gd name="adj2" fmla="val 49174"/>
            </a:avLst>
          </a:prstGeom>
          <a:noFill/>
          <a:ln w="9525" cap="flat" cmpd="sng" algn="ctr">
            <a:noFill/>
            <a:prstDash val="solid"/>
          </a:ln>
          <a:effectLst/>
          <a:extLst>
            <a:ext uri="{91240B29-F687-4F45-9708-019B960494DF}">
              <a14:hiddenLine xmlns:a14="http://schemas.microsoft.com/office/drawing/2010/main" w="9525" cap="flat" cmpd="sng" algn="ctr">
                <a:solidFill>
                  <a:srgbClr val="B2B2B2"/>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AU" sz="1200" b="1" dirty="0" smtClean="0">
                <a:solidFill>
                  <a:srgbClr val="DC8827"/>
                </a:solidFill>
                <a:cs typeface="Henderson BCG Sans" panose="020B0502030402020204" pitchFamily="34" charset="0"/>
              </a:rPr>
              <a:t>CHECK OUT A </a:t>
            </a:r>
            <a:br>
              <a:rPr lang="en-AU" sz="1200" b="1" dirty="0" smtClean="0">
                <a:solidFill>
                  <a:srgbClr val="DC8827"/>
                </a:solidFill>
                <a:cs typeface="Henderson BCG Sans" panose="020B0502030402020204" pitchFamily="34" charset="0"/>
              </a:rPr>
            </a:br>
            <a:r>
              <a:rPr lang="en-AU" sz="1200" b="1" dirty="0" smtClean="0">
                <a:solidFill>
                  <a:srgbClr val="DC8827"/>
                </a:solidFill>
                <a:cs typeface="Henderson BCG Sans" panose="020B0502030402020204" pitchFamily="34" charset="0"/>
              </a:rPr>
              <a:t>DESIGN MARKET</a:t>
            </a:r>
          </a:p>
          <a:p>
            <a:r>
              <a:rPr lang="en-AU" sz="1000" i="1" dirty="0" smtClean="0">
                <a:solidFill>
                  <a:srgbClr val="000000"/>
                </a:solidFill>
                <a:cs typeface="Henderson BCG Sans" panose="020B0502030402020204" pitchFamily="34" charset="0"/>
              </a:rPr>
              <a:t>www.thatsmelbourne.com.au</a:t>
            </a:r>
            <a:endParaRPr lang="en-AU" sz="1000" i="1" dirty="0">
              <a:solidFill>
                <a:srgbClr val="000000"/>
              </a:solidFill>
              <a:cs typeface="Henderson BCG Sans" panose="020B0502030402020204" pitchFamily="34" charset="0"/>
            </a:endParaRPr>
          </a:p>
          <a:p>
            <a:endParaRPr lang="en-AU" sz="1200" b="1" dirty="0">
              <a:solidFill>
                <a:srgbClr val="000000"/>
              </a:solidFill>
              <a:cs typeface="Henderson BCG Sans" panose="020B0502030402020204" pitchFamily="34" charset="0"/>
            </a:endParaRPr>
          </a:p>
        </p:txBody>
      </p:sp>
      <p:sp>
        <p:nvSpPr>
          <p:cNvPr id="7" name="TextBox 6"/>
          <p:cNvSpPr txBox="1"/>
          <p:nvPr/>
        </p:nvSpPr>
        <p:spPr>
          <a:xfrm>
            <a:off x="572809" y="2234041"/>
            <a:ext cx="370936" cy="553998"/>
          </a:xfrm>
          <a:prstGeom prst="rect">
            <a:avLst/>
          </a:prstGeom>
          <a:noFill/>
        </p:spPr>
        <p:txBody>
          <a:bodyPr wrap="square" lIns="0" tIns="0" rIns="0" bIns="0" rtlCol="0" anchor="t">
            <a:spAutoFit/>
          </a:bodyPr>
          <a:lstStyle/>
          <a:p>
            <a:pPr algn="ctr"/>
            <a:r>
              <a:rPr lang="en-AU" sz="3600" b="1" dirty="0" smtClean="0">
                <a:solidFill>
                  <a:srgbClr val="3D6E80"/>
                </a:solidFill>
                <a:cs typeface="Henderson BCG Sans" panose="020B0502030402020204" pitchFamily="34" charset="0"/>
              </a:rPr>
              <a:t>1</a:t>
            </a:r>
          </a:p>
        </p:txBody>
      </p:sp>
      <p:sp>
        <p:nvSpPr>
          <p:cNvPr id="31" name="TextBox 30"/>
          <p:cNvSpPr txBox="1"/>
          <p:nvPr/>
        </p:nvSpPr>
        <p:spPr>
          <a:xfrm>
            <a:off x="1795884" y="5025588"/>
            <a:ext cx="370936" cy="553998"/>
          </a:xfrm>
          <a:prstGeom prst="rect">
            <a:avLst/>
          </a:prstGeom>
          <a:noFill/>
        </p:spPr>
        <p:txBody>
          <a:bodyPr wrap="square" lIns="0" tIns="0" rIns="0" bIns="0" rtlCol="0" anchor="t">
            <a:spAutoFit/>
          </a:bodyPr>
          <a:lstStyle/>
          <a:p>
            <a:pPr algn="ctr"/>
            <a:r>
              <a:rPr lang="en-AU" sz="3600" b="1" dirty="0" smtClean="0">
                <a:solidFill>
                  <a:srgbClr val="779FAF"/>
                </a:solidFill>
                <a:cs typeface="Henderson BCG Sans" panose="020B0502030402020204" pitchFamily="34" charset="0"/>
              </a:rPr>
              <a:t>2</a:t>
            </a:r>
          </a:p>
        </p:txBody>
      </p:sp>
      <p:sp>
        <p:nvSpPr>
          <p:cNvPr id="32" name="TextBox 31"/>
          <p:cNvSpPr txBox="1"/>
          <p:nvPr/>
        </p:nvSpPr>
        <p:spPr>
          <a:xfrm>
            <a:off x="2941450" y="2234041"/>
            <a:ext cx="370936" cy="553998"/>
          </a:xfrm>
          <a:prstGeom prst="rect">
            <a:avLst/>
          </a:prstGeom>
          <a:noFill/>
        </p:spPr>
        <p:txBody>
          <a:bodyPr wrap="square" lIns="0" tIns="0" rIns="0" bIns="0" rtlCol="0" anchor="t">
            <a:spAutoFit/>
          </a:bodyPr>
          <a:lstStyle/>
          <a:p>
            <a:pPr algn="ctr"/>
            <a:r>
              <a:rPr lang="en-AU" sz="3600" b="1" dirty="0">
                <a:solidFill>
                  <a:srgbClr val="137B57"/>
                </a:solidFill>
                <a:cs typeface="Henderson BCG Sans" panose="020B0502030402020204" pitchFamily="34" charset="0"/>
              </a:rPr>
              <a:t>3</a:t>
            </a:r>
            <a:endParaRPr lang="en-AU" sz="3600" b="1" dirty="0" smtClean="0">
              <a:solidFill>
                <a:srgbClr val="137B57"/>
              </a:solidFill>
              <a:cs typeface="Henderson BCG Sans" panose="020B0502030402020204" pitchFamily="34" charset="0"/>
            </a:endParaRPr>
          </a:p>
        </p:txBody>
      </p:sp>
      <p:sp>
        <p:nvSpPr>
          <p:cNvPr id="33" name="TextBox 32"/>
          <p:cNvSpPr txBox="1"/>
          <p:nvPr/>
        </p:nvSpPr>
        <p:spPr>
          <a:xfrm>
            <a:off x="5283438" y="2234041"/>
            <a:ext cx="370936" cy="553998"/>
          </a:xfrm>
          <a:prstGeom prst="rect">
            <a:avLst/>
          </a:prstGeom>
          <a:noFill/>
        </p:spPr>
        <p:txBody>
          <a:bodyPr wrap="square" lIns="0" tIns="0" rIns="0" bIns="0" rtlCol="0" anchor="t">
            <a:spAutoFit/>
          </a:bodyPr>
          <a:lstStyle/>
          <a:p>
            <a:pPr algn="ctr"/>
            <a:r>
              <a:rPr lang="en-AU" sz="3600" b="1" dirty="0" smtClean="0">
                <a:solidFill>
                  <a:srgbClr val="DC8827"/>
                </a:solidFill>
                <a:cs typeface="Henderson BCG Sans" panose="020B0502030402020204" pitchFamily="34" charset="0"/>
              </a:rPr>
              <a:t>5</a:t>
            </a:r>
          </a:p>
        </p:txBody>
      </p:sp>
      <p:sp>
        <p:nvSpPr>
          <p:cNvPr id="34" name="TextBox 33"/>
          <p:cNvSpPr txBox="1"/>
          <p:nvPr/>
        </p:nvSpPr>
        <p:spPr>
          <a:xfrm>
            <a:off x="7625792" y="2234041"/>
            <a:ext cx="370936" cy="553998"/>
          </a:xfrm>
          <a:prstGeom prst="rect">
            <a:avLst/>
          </a:prstGeom>
          <a:noFill/>
        </p:spPr>
        <p:txBody>
          <a:bodyPr wrap="square" lIns="0" tIns="0" rIns="0" bIns="0" rtlCol="0" anchor="t">
            <a:spAutoFit/>
          </a:bodyPr>
          <a:lstStyle/>
          <a:p>
            <a:pPr algn="ctr"/>
            <a:r>
              <a:rPr lang="en-AU" sz="3600" b="1" dirty="0" smtClean="0">
                <a:solidFill>
                  <a:srgbClr val="B1736C"/>
                </a:solidFill>
                <a:cs typeface="Henderson BCG Sans" panose="020B0502030402020204" pitchFamily="34" charset="0"/>
              </a:rPr>
              <a:t>7</a:t>
            </a:r>
          </a:p>
        </p:txBody>
      </p:sp>
      <p:sp>
        <p:nvSpPr>
          <p:cNvPr id="35" name="TextBox 34"/>
          <p:cNvSpPr txBox="1"/>
          <p:nvPr/>
        </p:nvSpPr>
        <p:spPr>
          <a:xfrm>
            <a:off x="8807610" y="5025588"/>
            <a:ext cx="370936" cy="553998"/>
          </a:xfrm>
          <a:prstGeom prst="rect">
            <a:avLst/>
          </a:prstGeom>
          <a:noFill/>
        </p:spPr>
        <p:txBody>
          <a:bodyPr wrap="square" lIns="0" tIns="0" rIns="0" bIns="0" rtlCol="0" anchor="t">
            <a:spAutoFit/>
          </a:bodyPr>
          <a:lstStyle/>
          <a:p>
            <a:pPr algn="ctr"/>
            <a:r>
              <a:rPr lang="en-AU" sz="3600" b="1" dirty="0" smtClean="0">
                <a:solidFill>
                  <a:srgbClr val="CDB0B0"/>
                </a:solidFill>
                <a:cs typeface="Henderson BCG Sans" panose="020B0502030402020204" pitchFamily="34" charset="0"/>
              </a:rPr>
              <a:t>8</a:t>
            </a:r>
          </a:p>
        </p:txBody>
      </p:sp>
      <p:sp>
        <p:nvSpPr>
          <p:cNvPr id="36" name="TextBox 35"/>
          <p:cNvSpPr txBox="1"/>
          <p:nvPr/>
        </p:nvSpPr>
        <p:spPr>
          <a:xfrm>
            <a:off x="6501575" y="5025588"/>
            <a:ext cx="370936" cy="553998"/>
          </a:xfrm>
          <a:prstGeom prst="rect">
            <a:avLst/>
          </a:prstGeom>
          <a:noFill/>
        </p:spPr>
        <p:txBody>
          <a:bodyPr wrap="square" lIns="0" tIns="0" rIns="0" bIns="0" rtlCol="0" anchor="t">
            <a:spAutoFit/>
          </a:bodyPr>
          <a:lstStyle/>
          <a:p>
            <a:pPr algn="ctr"/>
            <a:r>
              <a:rPr lang="en-AU" sz="3600" b="1" dirty="0" smtClean="0">
                <a:solidFill>
                  <a:srgbClr val="9C3328"/>
                </a:solidFill>
                <a:cs typeface="Henderson BCG Sans" panose="020B0502030402020204" pitchFamily="34" charset="0"/>
              </a:rPr>
              <a:t>6</a:t>
            </a:r>
          </a:p>
        </p:txBody>
      </p:sp>
      <p:sp>
        <p:nvSpPr>
          <p:cNvPr id="37" name="TextBox 36"/>
          <p:cNvSpPr txBox="1"/>
          <p:nvPr/>
        </p:nvSpPr>
        <p:spPr>
          <a:xfrm>
            <a:off x="4185593" y="5025588"/>
            <a:ext cx="370936" cy="553998"/>
          </a:xfrm>
          <a:prstGeom prst="rect">
            <a:avLst/>
          </a:prstGeom>
          <a:noFill/>
        </p:spPr>
        <p:txBody>
          <a:bodyPr wrap="square" lIns="0" tIns="0" rIns="0" bIns="0" rtlCol="0" anchor="t">
            <a:spAutoFit/>
          </a:bodyPr>
          <a:lstStyle/>
          <a:p>
            <a:pPr algn="ctr"/>
            <a:r>
              <a:rPr lang="en-AU" sz="3600" b="1" dirty="0" smtClean="0">
                <a:solidFill>
                  <a:srgbClr val="FFC71D"/>
                </a:solidFill>
                <a:cs typeface="Henderson BCG Sans" panose="020B0502030402020204" pitchFamily="34" charset="0"/>
              </a:rPr>
              <a:t>4</a:t>
            </a:r>
          </a:p>
        </p:txBody>
      </p:sp>
      <p:grpSp>
        <p:nvGrpSpPr>
          <p:cNvPr id="3" name="Group 11"/>
          <p:cNvGrpSpPr/>
          <p:nvPr/>
        </p:nvGrpSpPr>
        <p:grpSpPr>
          <a:xfrm>
            <a:off x="457200" y="1355116"/>
            <a:ext cx="7030528" cy="1818601"/>
            <a:chOff x="457200" y="1266216"/>
            <a:chExt cx="7030528" cy="878925"/>
          </a:xfrm>
        </p:grpSpPr>
        <p:cxnSp>
          <p:nvCxnSpPr>
            <p:cNvPr id="10" name="Straight Connector 9"/>
            <p:cNvCxnSpPr/>
            <p:nvPr/>
          </p:nvCxnSpPr>
          <p:spPr>
            <a:xfrm>
              <a:off x="457200" y="1266216"/>
              <a:ext cx="0" cy="878925"/>
            </a:xfrm>
            <a:prstGeom prst="line">
              <a:avLst/>
            </a:prstGeom>
            <a:ln w="3175" cap="rnd">
              <a:solidFill>
                <a:srgbClr val="3D6E8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829464" y="1266216"/>
              <a:ext cx="0" cy="878925"/>
            </a:xfrm>
            <a:prstGeom prst="line">
              <a:avLst/>
            </a:prstGeom>
            <a:ln w="3175" cap="rnd">
              <a:solidFill>
                <a:srgbClr val="137B57"/>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132717" y="1266216"/>
              <a:ext cx="0" cy="878925"/>
            </a:xfrm>
            <a:prstGeom prst="line">
              <a:avLst/>
            </a:prstGeom>
            <a:ln w="3175" cap="rnd">
              <a:solidFill>
                <a:srgbClr val="DC8827"/>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487728" y="1266216"/>
              <a:ext cx="0" cy="878925"/>
            </a:xfrm>
            <a:prstGeom prst="line">
              <a:avLst/>
            </a:prstGeom>
            <a:ln w="3175" cap="rnd">
              <a:solidFill>
                <a:srgbClr val="B1736C"/>
              </a:solidFill>
            </a:ln>
          </p:spPr>
          <p:style>
            <a:lnRef idx="1">
              <a:schemeClr val="accent1"/>
            </a:lnRef>
            <a:fillRef idx="0">
              <a:schemeClr val="accent1"/>
            </a:fillRef>
            <a:effectRef idx="0">
              <a:schemeClr val="accent1"/>
            </a:effectRef>
            <a:fontRef idx="minor">
              <a:schemeClr val="tx1"/>
            </a:fontRef>
          </p:style>
        </p:cxnSp>
      </p:grpSp>
      <p:grpSp>
        <p:nvGrpSpPr>
          <p:cNvPr id="4" name="Group 12"/>
          <p:cNvGrpSpPr/>
          <p:nvPr/>
        </p:nvGrpSpPr>
        <p:grpSpPr>
          <a:xfrm>
            <a:off x="2294626" y="4597880"/>
            <a:ext cx="6996021" cy="1929640"/>
            <a:chOff x="2294626" y="5648594"/>
            <a:chExt cx="6996021" cy="878925"/>
          </a:xfrm>
        </p:grpSpPr>
        <p:cxnSp>
          <p:nvCxnSpPr>
            <p:cNvPr id="45" name="Straight Connector 44"/>
            <p:cNvCxnSpPr/>
            <p:nvPr/>
          </p:nvCxnSpPr>
          <p:spPr>
            <a:xfrm>
              <a:off x="9290647" y="5648594"/>
              <a:ext cx="0" cy="878925"/>
            </a:xfrm>
            <a:prstGeom prst="line">
              <a:avLst/>
            </a:prstGeom>
            <a:ln w="3175" cap="rnd">
              <a:solidFill>
                <a:srgbClr val="CDB0B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978769" y="5648594"/>
              <a:ext cx="0" cy="878925"/>
            </a:xfrm>
            <a:prstGeom prst="line">
              <a:avLst/>
            </a:prstGeom>
            <a:ln w="3175" cap="rnd">
              <a:solidFill>
                <a:srgbClr val="9C332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666890" y="5648594"/>
              <a:ext cx="0" cy="878925"/>
            </a:xfrm>
            <a:prstGeom prst="line">
              <a:avLst/>
            </a:prstGeom>
            <a:ln w="3175" cap="rnd">
              <a:solidFill>
                <a:srgbClr val="FFC71D"/>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294626" y="5648594"/>
              <a:ext cx="0" cy="878925"/>
            </a:xfrm>
            <a:prstGeom prst="line">
              <a:avLst/>
            </a:prstGeom>
            <a:ln w="3175" cap="rnd">
              <a:solidFill>
                <a:srgbClr val="779FAF"/>
              </a:solidFill>
            </a:ln>
          </p:spPr>
          <p:style>
            <a:lnRef idx="1">
              <a:schemeClr val="accent1"/>
            </a:lnRef>
            <a:fillRef idx="0">
              <a:schemeClr val="accent1"/>
            </a:fillRef>
            <a:effectRef idx="0">
              <a:schemeClr val="accent1"/>
            </a:effectRef>
            <a:fontRef idx="minor">
              <a:schemeClr val="tx1"/>
            </a:fontRef>
          </p:style>
        </p:cxnSp>
      </p:grpSp>
      <p:sp>
        <p:nvSpPr>
          <p:cNvPr id="38" name="NumberBall"/>
          <p:cNvSpPr>
            <a:spLocks noChangeArrowheads="1"/>
          </p:cNvSpPr>
          <p:nvPr/>
        </p:nvSpPr>
        <p:spPr bwMode="gray">
          <a:xfrm>
            <a:off x="57150" y="56179"/>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smtClean="0">
                <a:solidFill>
                  <a:srgbClr val="000000"/>
                </a:solidFill>
                <a:cs typeface="Arial" pitchFamily="34" charset="0"/>
              </a:rPr>
              <a:t>D</a:t>
            </a:r>
            <a:endParaRPr lang="en-AU" sz="1400" b="1" dirty="0">
              <a:solidFill>
                <a:srgbClr val="000000"/>
              </a:solidFill>
              <a:cs typeface="Arial" pitchFamily="34" charset="0"/>
            </a:endParaRPr>
          </a:p>
        </p:txBody>
      </p:sp>
      <p:sp>
        <p:nvSpPr>
          <p:cNvPr id="40"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smtClean="0">
                <a:solidFill>
                  <a:srgbClr val="000000"/>
                </a:solidFill>
                <a:cs typeface="Arial" pitchFamily="34" charset="0"/>
              </a:rPr>
              <a:t>Source: BCG Analysis</a:t>
            </a:r>
            <a:endParaRPr lang="en-AU" sz="800" dirty="0">
              <a:solidFill>
                <a:srgbClr val="000000"/>
              </a:solidFill>
              <a:cs typeface="Arial" pitchFamily="34" charset="0"/>
            </a:endParaRPr>
          </a:p>
        </p:txBody>
      </p:sp>
      <p:sp>
        <p:nvSpPr>
          <p:cNvPr id="39" name="stamp"/>
          <p:cNvSpPr>
            <a:spLocks noChangeArrowheads="1"/>
          </p:cNvSpPr>
          <p:nvPr/>
        </p:nvSpPr>
        <p:spPr bwMode="auto">
          <a:xfrm>
            <a:off x="457200" y="71974"/>
            <a:ext cx="2967159" cy="184666"/>
          </a:xfrm>
          <a:prstGeom prst="rect">
            <a:avLst/>
          </a:prstGeom>
          <a:noFill/>
          <a:ln w="9525" algn="ctr">
            <a:noFill/>
            <a:miter lim="800000"/>
            <a:headEnd type="none" w="lg" len="lg"/>
            <a:tailEnd type="none" w="lg" len="lg"/>
          </a:ln>
        </p:spPr>
        <p:txBody>
          <a:bodyPr wrap="none" lIns="0" tIns="0" rIns="0" bIns="0" anchor="ctr">
            <a:spAutoFit/>
          </a:bodyPr>
          <a:lstStyle/>
          <a:p>
            <a:pPr algn="r"/>
            <a:r>
              <a:rPr lang="en-AU" sz="1200" dirty="0" smtClean="0">
                <a:solidFill>
                  <a:schemeClr val="bg2"/>
                </a:solidFill>
                <a:latin typeface="Arial" pitchFamily="34" charset="0"/>
                <a:cs typeface="Arial" pitchFamily="34" charset="0"/>
              </a:rPr>
              <a:t>Consumers are aware of these experiences</a:t>
            </a:r>
          </a:p>
        </p:txBody>
      </p:sp>
      <p:sp>
        <p:nvSpPr>
          <p:cNvPr id="49" name="TextBox 48"/>
          <p:cNvSpPr txBox="1"/>
          <p:nvPr/>
        </p:nvSpPr>
        <p:spPr>
          <a:xfrm>
            <a:off x="3657600" y="4599"/>
            <a:ext cx="25654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53" name="Rectangle 52"/>
          <p:cNvSpPr/>
          <p:nvPr/>
        </p:nvSpPr>
        <p:spPr>
          <a:xfrm>
            <a:off x="4219575" y="67645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7550967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Executive Summary (1/3)</a:t>
            </a:r>
            <a:endParaRPr lang="en-US" dirty="0"/>
          </a:p>
        </p:txBody>
      </p:sp>
      <p:sp>
        <p:nvSpPr>
          <p:cNvPr id="3" name="Text Placeholder 2"/>
          <p:cNvSpPr>
            <a:spLocks noGrp="1"/>
          </p:cNvSpPr>
          <p:nvPr>
            <p:ph type="body" sz="quarter" idx="10"/>
          </p:nvPr>
        </p:nvSpPr>
        <p:spPr>
          <a:xfrm>
            <a:off x="457199" y="1151599"/>
            <a:ext cx="8997696" cy="4590288"/>
          </a:xfrm>
        </p:spPr>
        <p:txBody>
          <a:bodyPr>
            <a:noAutofit/>
          </a:bodyPr>
          <a:lstStyle/>
          <a:p>
            <a:pPr fontAlgn="base">
              <a:spcBef>
                <a:spcPts val="0"/>
              </a:spcBef>
              <a:buClr>
                <a:srgbClr val="000000"/>
              </a:buClr>
              <a:buSzPct val="100000"/>
              <a:buFont typeface=""/>
            </a:pPr>
            <a:r>
              <a:rPr lang="en-AU" sz="1200" dirty="0" smtClean="0">
                <a:solidFill>
                  <a:srgbClr val="000000"/>
                </a:solidFill>
              </a:rPr>
              <a:t>Melbourne has a compelling creative and cultural offer; the city attracted &gt;10m Australian and international visitors in 2015 </a:t>
            </a:r>
          </a:p>
          <a:p>
            <a:pPr lvl="1" fontAlgn="base">
              <a:spcBef>
                <a:spcPts val="0"/>
              </a:spcBef>
              <a:buClr>
                <a:srgbClr val="177B57"/>
              </a:buClr>
              <a:buSzPct val="100000"/>
              <a:buFont typeface="Arial"/>
              <a:buChar char="•"/>
            </a:pPr>
            <a:r>
              <a:rPr lang="en-AU" sz="1200" dirty="0" smtClean="0">
                <a:solidFill>
                  <a:srgbClr val="000000"/>
                </a:solidFill>
                <a:latin typeface="Arial"/>
              </a:rPr>
              <a:t>Diverse offer: fast-growing </a:t>
            </a:r>
            <a:r>
              <a:rPr lang="en-AU" sz="1200" dirty="0" err="1" smtClean="0">
                <a:solidFill>
                  <a:srgbClr val="000000"/>
                </a:solidFill>
                <a:latin typeface="Arial"/>
              </a:rPr>
              <a:t>NGV</a:t>
            </a:r>
            <a:r>
              <a:rPr lang="en-AU" sz="1200" dirty="0" smtClean="0">
                <a:solidFill>
                  <a:srgbClr val="000000"/>
                </a:solidFill>
                <a:latin typeface="Arial"/>
              </a:rPr>
              <a:t>, </a:t>
            </a:r>
            <a:r>
              <a:rPr lang="en-AU" sz="1200" dirty="0" err="1" smtClean="0">
                <a:solidFill>
                  <a:srgbClr val="000000"/>
                </a:solidFill>
                <a:latin typeface="Arial"/>
              </a:rPr>
              <a:t>ACMI</a:t>
            </a:r>
            <a:r>
              <a:rPr lang="en-AU" sz="1200" dirty="0" smtClean="0">
                <a:solidFill>
                  <a:srgbClr val="000000"/>
                </a:solidFill>
                <a:latin typeface="Arial"/>
              </a:rPr>
              <a:t> and Arts Centre; Museum Victoria attracting 3x the audience of the National Museum of Australia; highest concentration of commercial galleries in Australia; country's leading commercial theatre sector; growing Comedy and International Film festivals; blockbuster exhibitions; world's highest concentration of live music venues </a:t>
            </a:r>
          </a:p>
          <a:p>
            <a:pPr lvl="1" fontAlgn="base">
              <a:spcBef>
                <a:spcPts val="0"/>
              </a:spcBef>
              <a:buClr>
                <a:srgbClr val="177B57"/>
              </a:buClr>
              <a:buSzPct val="100000"/>
              <a:buFont typeface="Arial"/>
              <a:buChar char="•"/>
            </a:pPr>
            <a:r>
              <a:rPr lang="en-AU" sz="1200" dirty="0" smtClean="0">
                <a:solidFill>
                  <a:srgbClr val="000000"/>
                </a:solidFill>
                <a:latin typeface="Arial"/>
              </a:rPr>
              <a:t>Growing cultural visitors at a faster rate than all Australian capitals except Hobart; half of these visitors come from Victoria and NSW. Creative experiences are one of the main reasons people visit Melbourne; 69% of visitors think the city is "creative"</a:t>
            </a:r>
            <a:r>
              <a:rPr lang="en-AU" sz="1200" baseline="30000" dirty="0" smtClean="0">
                <a:solidFill>
                  <a:srgbClr val="000000"/>
                </a:solidFill>
                <a:latin typeface="Arial"/>
              </a:rPr>
              <a:t>1</a:t>
            </a:r>
          </a:p>
          <a:p>
            <a:pPr lvl="1" fontAlgn="base">
              <a:spcBef>
                <a:spcPts val="0"/>
              </a:spcBef>
              <a:buClr>
                <a:srgbClr val="177B57"/>
              </a:buClr>
              <a:buSzPct val="100000"/>
              <a:buFont typeface="Arial"/>
              <a:buChar char="•"/>
            </a:pPr>
            <a:r>
              <a:rPr lang="en-AU" sz="1200" dirty="0" smtClean="0">
                <a:solidFill>
                  <a:srgbClr val="000000"/>
                </a:solidFill>
                <a:latin typeface="Arial"/>
              </a:rPr>
              <a:t>Cultural experiences are the second most common reason for visiting (after seeing friends), especially the </a:t>
            </a:r>
            <a:r>
              <a:rPr lang="en-AU" sz="1200" dirty="0" err="1" smtClean="0">
                <a:solidFill>
                  <a:srgbClr val="000000"/>
                </a:solidFill>
                <a:latin typeface="Arial"/>
              </a:rPr>
              <a:t>NGV</a:t>
            </a:r>
            <a:r>
              <a:rPr lang="en-AU" sz="1200" dirty="0" smtClean="0">
                <a:solidFill>
                  <a:srgbClr val="000000"/>
                </a:solidFill>
                <a:latin typeface="Arial"/>
              </a:rPr>
              <a:t> and Museum</a:t>
            </a:r>
          </a:p>
          <a:p>
            <a:pPr lvl="1" fontAlgn="base">
              <a:spcBef>
                <a:spcPts val="0"/>
              </a:spcBef>
              <a:buClr>
                <a:srgbClr val="177B57"/>
              </a:buClr>
              <a:buSzPct val="100000"/>
              <a:buFont typeface="Arial"/>
              <a:buChar char="•"/>
            </a:pPr>
            <a:r>
              <a:rPr lang="en-AU" sz="1200" dirty="0" smtClean="0">
                <a:solidFill>
                  <a:srgbClr val="000000"/>
                </a:solidFill>
                <a:latin typeface="Arial"/>
              </a:rPr>
              <a:t>Creativity and culture are part of a broader offering that includes sport, food and wine, the environment and shopping </a:t>
            </a:r>
          </a:p>
          <a:p>
            <a:pPr fontAlgn="base">
              <a:spcBef>
                <a:spcPts val="0"/>
              </a:spcBef>
              <a:buClr>
                <a:srgbClr val="000000"/>
              </a:buClr>
              <a:buSzPct val="100000"/>
              <a:buFont typeface=""/>
            </a:pPr>
            <a:endParaRPr lang="en-AU" sz="1200" dirty="0" smtClean="0">
              <a:solidFill>
                <a:srgbClr val="000000"/>
              </a:solidFill>
            </a:endParaRPr>
          </a:p>
          <a:p>
            <a:pPr fontAlgn="base">
              <a:spcBef>
                <a:spcPts val="0"/>
              </a:spcBef>
              <a:buClr>
                <a:srgbClr val="000000"/>
              </a:buClr>
              <a:buSzPct val="100000"/>
              <a:buFont typeface=""/>
            </a:pPr>
            <a:r>
              <a:rPr lang="en-AU" sz="1200" dirty="0" smtClean="0">
                <a:solidFill>
                  <a:srgbClr val="000000"/>
                </a:solidFill>
              </a:rPr>
              <a:t>Cultural visitors — and creative industries — drive significant economic benefits; cultural tourism projected to grow further</a:t>
            </a:r>
          </a:p>
          <a:p>
            <a:pPr lvl="1" fontAlgn="base">
              <a:spcBef>
                <a:spcPts val="0"/>
              </a:spcBef>
              <a:buClr>
                <a:srgbClr val="177B57"/>
              </a:buClr>
              <a:buSzPct val="100000"/>
              <a:buFont typeface="Arial"/>
              <a:buChar char="•"/>
            </a:pPr>
            <a:r>
              <a:rPr lang="en-AU" sz="1200" dirty="0" smtClean="0">
                <a:solidFill>
                  <a:srgbClr val="000000"/>
                </a:solidFill>
                <a:latin typeface="Arial"/>
              </a:rPr>
              <a:t>Creative industries generated 8% of employment in Victoria in 2013. Its </a:t>
            </a:r>
            <a:r>
              <a:rPr lang="en-AU" sz="1200" dirty="0" err="1" smtClean="0">
                <a:solidFill>
                  <a:srgbClr val="000000"/>
                </a:solidFill>
                <a:latin typeface="Arial"/>
              </a:rPr>
              <a:t>GVA</a:t>
            </a:r>
            <a:r>
              <a:rPr lang="en-AU" sz="1200" dirty="0" smtClean="0">
                <a:solidFill>
                  <a:srgbClr val="000000"/>
                </a:solidFill>
                <a:latin typeface="Arial"/>
              </a:rPr>
              <a:t> share (currently 8%) is growing relative to the rest of the Victorian economy. Creative industries and cultural tourism contributed ~$23b to the State economy in 2015</a:t>
            </a:r>
          </a:p>
          <a:p>
            <a:pPr lvl="1" fontAlgn="base">
              <a:spcBef>
                <a:spcPts val="0"/>
              </a:spcBef>
              <a:buClr>
                <a:srgbClr val="177B57"/>
              </a:buClr>
              <a:buSzPct val="100000"/>
              <a:buFont typeface="Arial"/>
              <a:buChar char="•"/>
            </a:pPr>
            <a:r>
              <a:rPr lang="en-AU" sz="1200" dirty="0" smtClean="0">
                <a:solidFill>
                  <a:srgbClr val="000000"/>
                </a:solidFill>
              </a:rPr>
              <a:t>Cultural tourism could be ~40% of all tourism by 2025 (32% today); China travellers are the key growth segment</a:t>
            </a:r>
          </a:p>
          <a:p>
            <a:pPr lvl="1" fontAlgn="base">
              <a:spcBef>
                <a:spcPts val="0"/>
              </a:spcBef>
              <a:buClr>
                <a:srgbClr val="177B57"/>
              </a:buClr>
              <a:buSzPct val="100000"/>
              <a:buFont typeface="Arial"/>
              <a:buChar char="•"/>
            </a:pPr>
            <a:r>
              <a:rPr lang="en-AU" sz="1200" dirty="0" smtClean="0">
                <a:solidFill>
                  <a:srgbClr val="000000"/>
                </a:solidFill>
              </a:rPr>
              <a:t>Cultural visitors stay 25% longer than average in Australia and spend 20% more per trip than visitors on average</a:t>
            </a:r>
          </a:p>
          <a:p>
            <a:pPr fontAlgn="base">
              <a:spcBef>
                <a:spcPts val="0"/>
              </a:spcBef>
              <a:buClr>
                <a:srgbClr val="000000"/>
              </a:buClr>
              <a:buSzPct val="100000"/>
              <a:buFont typeface=""/>
            </a:pPr>
            <a:endParaRPr lang="en-AU" sz="1200" dirty="0" smtClean="0">
              <a:solidFill>
                <a:srgbClr val="000000"/>
              </a:solidFill>
              <a:latin typeface="Arial"/>
            </a:endParaRPr>
          </a:p>
          <a:p>
            <a:pPr fontAlgn="base">
              <a:spcBef>
                <a:spcPts val="0"/>
              </a:spcBef>
              <a:buClr>
                <a:srgbClr val="000000"/>
              </a:buClr>
              <a:buSzPct val="100000"/>
              <a:buFont typeface=""/>
            </a:pPr>
            <a:r>
              <a:rPr lang="en-AU" sz="1200" dirty="0" smtClean="0">
                <a:solidFill>
                  <a:srgbClr val="000000"/>
                </a:solidFill>
                <a:latin typeface="Arial"/>
              </a:rPr>
              <a:t>However, Melbourne's position as Australia's cultural and creative capital is being challenged</a:t>
            </a:r>
          </a:p>
          <a:p>
            <a:pPr lvl="1" fontAlgn="base">
              <a:spcBef>
                <a:spcPts val="0"/>
              </a:spcBef>
              <a:buClr>
                <a:srgbClr val="177B57"/>
              </a:buClr>
              <a:buSzPct val="100000"/>
              <a:buFont typeface="Arial"/>
              <a:buChar char="•"/>
            </a:pPr>
            <a:r>
              <a:rPr lang="en-AU" sz="1200" dirty="0" smtClean="0">
                <a:solidFill>
                  <a:srgbClr val="000000"/>
                </a:solidFill>
                <a:latin typeface="Arial"/>
              </a:rPr>
              <a:t>According to the Global Traveller Survey, domestic visitors think Melbourne is the most creative Asia Pacific city (38%, ahead of 28% for Sydney) but international visitors think Sydney is the most creative city (34% versus 23% for Melbourne)</a:t>
            </a:r>
          </a:p>
          <a:p>
            <a:pPr lvl="1" fontAlgn="base">
              <a:spcBef>
                <a:spcPts val="0"/>
              </a:spcBef>
              <a:buClr>
                <a:srgbClr val="177B57"/>
              </a:buClr>
              <a:buSzPct val="100000"/>
              <a:buFont typeface="Arial"/>
              <a:buChar char="•"/>
            </a:pPr>
            <a:r>
              <a:rPr lang="en-AU" sz="1200" dirty="0" smtClean="0">
                <a:solidFill>
                  <a:srgbClr val="000000"/>
                </a:solidFill>
                <a:latin typeface="Arial"/>
              </a:rPr>
              <a:t>Other cities are investing heavily in cultural infrastructure: NSW is planning to spend $600m on projects such as the Walsh Bay Arts Precinct and the redevelopment of the Opera House, and has flagged additional investments in infrastructure such as Sydney Modern, the Powerhouse Museum and </a:t>
            </a:r>
            <a:r>
              <a:rPr lang="en-AU" sz="1200" dirty="0" err="1" smtClean="0">
                <a:solidFill>
                  <a:srgbClr val="000000"/>
                </a:solidFill>
                <a:latin typeface="Arial"/>
              </a:rPr>
              <a:t>Carriageworks</a:t>
            </a:r>
            <a:r>
              <a:rPr lang="en-AU" sz="1200" dirty="0" smtClean="0">
                <a:solidFill>
                  <a:srgbClr val="000000"/>
                </a:solidFill>
                <a:latin typeface="Arial"/>
              </a:rPr>
              <a:t>. </a:t>
            </a:r>
            <a:r>
              <a:rPr lang="en-AU" sz="1200" dirty="0" err="1" smtClean="0">
                <a:solidFill>
                  <a:srgbClr val="000000"/>
                </a:solidFill>
                <a:latin typeface="Arial"/>
              </a:rPr>
              <a:t>WA</a:t>
            </a:r>
            <a:r>
              <a:rPr lang="en-AU" sz="1200" dirty="0" smtClean="0">
                <a:solidFill>
                  <a:srgbClr val="000000"/>
                </a:solidFill>
                <a:latin typeface="Arial"/>
              </a:rPr>
              <a:t> has invested $430m in the New Museum for Western Australia; the SA Government is considering a new contemporary cultural institution</a:t>
            </a:r>
          </a:p>
          <a:p>
            <a:pPr lvl="1" fontAlgn="base">
              <a:spcBef>
                <a:spcPts val="0"/>
              </a:spcBef>
              <a:buClr>
                <a:srgbClr val="177B57"/>
              </a:buClr>
              <a:buSzPct val="100000"/>
              <a:buFont typeface="Arial"/>
              <a:buChar char="•"/>
            </a:pPr>
            <a:endParaRPr lang="en-AU" sz="1200" dirty="0" smtClean="0">
              <a:solidFill>
                <a:srgbClr val="000000"/>
              </a:solidFill>
              <a:latin typeface="Arial"/>
            </a:endParaRPr>
          </a:p>
          <a:p>
            <a:pPr fontAlgn="base">
              <a:spcBef>
                <a:spcPts val="0"/>
              </a:spcBef>
              <a:buClr>
                <a:srgbClr val="000000"/>
              </a:buClr>
              <a:buSzPct val="100000"/>
            </a:pPr>
            <a:r>
              <a:rPr lang="en-AU" sz="1200" dirty="0" smtClean="0">
                <a:solidFill>
                  <a:srgbClr val="000000"/>
                </a:solidFill>
              </a:rPr>
              <a:t>On a global index of cultural and creative cities, Melbourne ranks first in Australia, third in Asia and 12th globally</a:t>
            </a:r>
          </a:p>
          <a:p>
            <a:pPr lvl="1" fontAlgn="base">
              <a:spcBef>
                <a:spcPts val="0"/>
              </a:spcBef>
              <a:buClr>
                <a:srgbClr val="177B57"/>
              </a:buClr>
              <a:buSzPct val="100000"/>
              <a:buFont typeface="Arial"/>
              <a:buChar char="•"/>
            </a:pPr>
            <a:r>
              <a:rPr lang="en-AU" sz="1200" dirty="0" smtClean="0">
                <a:solidFill>
                  <a:srgbClr val="000000"/>
                </a:solidFill>
              </a:rPr>
              <a:t>The index calculates the extent to which a city has the features of a best-in-class cultural and creative city using five metrics</a:t>
            </a:r>
            <a:r>
              <a:rPr lang="en-AU" sz="1200" baseline="30000" dirty="0" smtClean="0">
                <a:solidFill>
                  <a:srgbClr val="000000"/>
                </a:solidFill>
              </a:rPr>
              <a:t>2</a:t>
            </a:r>
          </a:p>
          <a:p>
            <a:pPr lvl="1" fontAlgn="base">
              <a:spcBef>
                <a:spcPts val="0"/>
              </a:spcBef>
              <a:buClr>
                <a:srgbClr val="177B57"/>
              </a:buClr>
              <a:buSzPct val="100000"/>
              <a:buFont typeface="Arial"/>
              <a:buChar char="•"/>
            </a:pPr>
            <a:r>
              <a:rPr lang="en-AU" sz="1200" dirty="0" smtClean="0"/>
              <a:t>London, New York and Paris are in the top three positions; other second cities such as Chicago are in the top 10 positions</a:t>
            </a:r>
          </a:p>
          <a:p>
            <a:pPr lvl="1" fontAlgn="base">
              <a:spcBef>
                <a:spcPts val="0"/>
              </a:spcBef>
              <a:buClr>
                <a:srgbClr val="177B57"/>
              </a:buClr>
              <a:buSzPct val="100000"/>
              <a:buFont typeface="Arial"/>
              <a:buChar char="•"/>
            </a:pPr>
            <a:r>
              <a:rPr lang="en-AU" sz="1200" dirty="0" smtClean="0"/>
              <a:t>Melbourne performs strongly on the quality of its offer, but less well on its social media footprint and city ranking by consumers</a:t>
            </a:r>
          </a:p>
          <a:p>
            <a:pPr lvl="1" fontAlgn="base">
              <a:spcBef>
                <a:spcPts val="0"/>
              </a:spcBef>
              <a:buClr>
                <a:srgbClr val="177B57"/>
              </a:buClr>
              <a:buSzPct val="100000"/>
              <a:buFont typeface="Arial"/>
              <a:buChar char="•"/>
            </a:pPr>
            <a:endParaRPr lang="en-AU" sz="1200" dirty="0" smtClean="0">
              <a:solidFill>
                <a:srgbClr val="000000"/>
              </a:solidFill>
            </a:endParaRPr>
          </a:p>
          <a:p>
            <a:pPr fontAlgn="base">
              <a:spcBef>
                <a:spcPts val="0"/>
              </a:spcBef>
              <a:buClr>
                <a:srgbClr val="000000"/>
              </a:buClr>
              <a:buSzPct val="100000"/>
              <a:buFont typeface=""/>
            </a:pPr>
            <a:endParaRPr lang="en-AU" sz="1200" dirty="0" smtClean="0">
              <a:solidFill>
                <a:srgbClr val="000000"/>
              </a:solidFill>
            </a:endParaRPr>
          </a:p>
        </p:txBody>
      </p:sp>
      <p:sp>
        <p:nvSpPr>
          <p:cNvPr id="7" name="Rectangle 6"/>
          <p:cNvSpPr>
            <a:spLocks noChangeArrowheads="1"/>
          </p:cNvSpPr>
          <p:nvPr/>
        </p:nvSpPr>
        <p:spPr bwMode="gray">
          <a:xfrm>
            <a:off x="455613" y="5927076"/>
            <a:ext cx="8994775" cy="726138"/>
          </a:xfrm>
          <a:prstGeom prst="rect">
            <a:avLst/>
          </a:prstGeom>
          <a:noFill/>
          <a:ln w="9525" algn="ctr">
            <a:solidFill>
              <a:schemeClr val="bg1"/>
            </a:solidFill>
            <a:miter lim="800000"/>
            <a:headEnd type="none" w="lg" len="lg"/>
            <a:tailEnd type="none" w="lg" len="lg"/>
          </a:ln>
        </p:spPr>
        <p:txBody>
          <a:bodyPr lIns="0" tIns="0" rIns="0" bIns="0" anchor="b"/>
          <a:lstStyle/>
          <a:p>
            <a:pPr>
              <a:lnSpc>
                <a:spcPct val="90000"/>
              </a:lnSpc>
            </a:pPr>
            <a:r>
              <a:rPr lang="en-AU" sz="800" dirty="0">
                <a:solidFill>
                  <a:srgbClr val="000000"/>
                </a:solidFill>
                <a:cs typeface="Arial" pitchFamily="34" charset="0"/>
              </a:rPr>
              <a:t>1. </a:t>
            </a:r>
            <a:r>
              <a:rPr lang="en-AU" sz="800" dirty="0" smtClean="0">
                <a:solidFill>
                  <a:srgbClr val="000000"/>
                </a:solidFill>
                <a:cs typeface="Arial" pitchFamily="34" charset="0"/>
              </a:rPr>
              <a:t>The Global </a:t>
            </a:r>
            <a:r>
              <a:rPr lang="en-AU" sz="800" dirty="0">
                <a:solidFill>
                  <a:srgbClr val="000000"/>
                </a:solidFill>
                <a:cs typeface="Arial" pitchFamily="34" charset="0"/>
              </a:rPr>
              <a:t>Traveller </a:t>
            </a:r>
            <a:r>
              <a:rPr lang="en-AU" sz="800" dirty="0" smtClean="0">
                <a:solidFill>
                  <a:srgbClr val="000000"/>
                </a:solidFill>
                <a:cs typeface="Arial" pitchFamily="34" charset="0"/>
              </a:rPr>
              <a:t>Survey was conducted online in October 2016. 2,457 adults from Australia, NZ, China, Hong Kong, Malaysia, Singapore, UK and US who had visited Australia or who were planning to visit were asked about their creative and cultural travel preferences and their experiences in Melbourne and other Australian cities. 2</a:t>
            </a:r>
            <a:r>
              <a:rPr lang="en-AU" sz="800" dirty="0">
                <a:solidFill>
                  <a:srgbClr val="000000"/>
                </a:solidFill>
                <a:cs typeface="Arial" pitchFamily="34" charset="0"/>
              </a:rPr>
              <a:t>. The five metrics are the share of the city's workforce employed in cultural and creative industries; the average percentage of excellent reviews for the city's 10 most popular creative and cultural attractions on TripAdvisor; the number of times a particular city is listed on expert 'Top' lists for cultural and creative experiences and infrastructure; the city's social media "buzz" (measured by the number of Facebook likes, Twitter Followers and Instagram followers the city has, as well as the number of times that the name of the city is </a:t>
            </a:r>
            <a:r>
              <a:rPr lang="en-AU" sz="800" dirty="0" err="1">
                <a:solidFill>
                  <a:srgbClr val="000000"/>
                </a:solidFill>
                <a:cs typeface="Arial" pitchFamily="34" charset="0"/>
              </a:rPr>
              <a:t>hashtagged</a:t>
            </a:r>
            <a:r>
              <a:rPr lang="en-AU" sz="800" dirty="0">
                <a:solidFill>
                  <a:srgbClr val="000000"/>
                </a:solidFill>
                <a:cs typeface="Arial" pitchFamily="34" charset="0"/>
              </a:rPr>
              <a:t> on Instagram; the city's ranking as a cultural and creative destination on a global survey of </a:t>
            </a:r>
            <a:r>
              <a:rPr lang="en-AU" sz="800" dirty="0" smtClean="0">
                <a:solidFill>
                  <a:srgbClr val="000000"/>
                </a:solidFill>
                <a:cs typeface="Arial" pitchFamily="34" charset="0"/>
              </a:rPr>
              <a:t>travellers</a:t>
            </a:r>
            <a:endParaRPr lang="en-AU" sz="800" dirty="0">
              <a:solidFill>
                <a:srgbClr val="000000"/>
              </a:solidFill>
              <a:cs typeface="Arial" pitchFamily="34" charset="0"/>
            </a:endParaRPr>
          </a:p>
        </p:txBody>
      </p:sp>
      <p:sp>
        <p:nvSpPr>
          <p:cNvPr id="5" name="TextBox 4"/>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6" name="Rectangle 5"/>
          <p:cNvSpPr/>
          <p:nvPr/>
        </p:nvSpPr>
        <p:spPr>
          <a:xfrm>
            <a:off x="4254500"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20607640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999"/>
            <a:ext cx="8992799" cy="831600"/>
          </a:xfrm>
          <a:noFill/>
          <a:effectLst/>
        </p:spPr>
        <p:txBody>
          <a:bodyPr wrap="square"/>
          <a:lstStyle/>
          <a:p>
            <a:pPr lvl="0"/>
            <a:r>
              <a:rPr lang="" dirty="0" smtClean="0">
                <a:solidFill>
                  <a:srgbClr val="177B57"/>
                </a:solidFill>
                <a:latin typeface="Arial"/>
              </a:rPr>
              <a:t>Melbourne's transport infrastructure ranks highly</a:t>
            </a:r>
            <a:br>
              <a:rPr lang="" dirty="0" smtClean="0">
                <a:solidFill>
                  <a:srgbClr val="177B57"/>
                </a:solidFill>
                <a:latin typeface="Arial"/>
              </a:rPr>
            </a:br>
            <a:r>
              <a:rPr lang="en-AU" sz="1600" b="0" dirty="0" smtClean="0">
                <a:solidFill>
                  <a:srgbClr val="177B57"/>
                </a:solidFill>
                <a:latin typeface="Arial"/>
              </a:rPr>
              <a:t>B</a:t>
            </a:r>
            <a:r>
              <a:rPr lang="" sz="1600" b="0" dirty="0" smtClean="0">
                <a:solidFill>
                  <a:srgbClr val="177B57"/>
                </a:solidFill>
                <a:latin typeface="Arial"/>
              </a:rPr>
              <a:t>ut Free Tram Zone could be expanded and navigation made easier</a:t>
            </a:r>
            <a:endParaRPr lang="" sz="1600" b="0" dirty="0">
              <a:solidFill>
                <a:srgbClr val="177B57"/>
              </a:solidFill>
              <a:latin typeface="Arial"/>
            </a:endParaRPr>
          </a:p>
        </p:txBody>
      </p:sp>
      <p:sp>
        <p:nvSpPr>
          <p:cNvPr id="4" name="NumberBall"/>
          <p:cNvSpPr>
            <a:spLocks noChangeArrowheads="1"/>
          </p:cNvSpPr>
          <p:nvPr/>
        </p:nvSpPr>
        <p:spPr bwMode="gray">
          <a:xfrm>
            <a:off x="57150" y="56179"/>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a:solidFill>
                  <a:srgbClr val="000000"/>
                </a:solidFill>
                <a:cs typeface="Arial" pitchFamily="34" charset="0"/>
              </a:rPr>
              <a:t>E</a:t>
            </a:r>
          </a:p>
        </p:txBody>
      </p:sp>
      <p:sp>
        <p:nvSpPr>
          <p:cNvPr id="11" name="Rounded Rectangular Callout 10"/>
          <p:cNvSpPr/>
          <p:nvPr/>
        </p:nvSpPr>
        <p:spPr>
          <a:xfrm>
            <a:off x="5337174" y="2176462"/>
            <a:ext cx="4113212" cy="896938"/>
          </a:xfrm>
          <a:prstGeom prst="wedgeRoundRectCallout">
            <a:avLst>
              <a:gd name="adj1" fmla="val 30988"/>
              <a:gd name="adj2" fmla="val 72728"/>
              <a:gd name="adj3" fmla="val 16667"/>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buClr>
                <a:srgbClr val="000000"/>
              </a:buClr>
            </a:pPr>
            <a:r>
              <a:rPr lang="en-AU" sz="1400" dirty="0" smtClean="0">
                <a:solidFill>
                  <a:srgbClr val="000000"/>
                </a:solidFill>
                <a:cs typeface="Arial" pitchFamily="34" charset="0"/>
              </a:rPr>
              <a:t>"The </a:t>
            </a:r>
            <a:r>
              <a:rPr lang="en-AU" sz="1400" b="1" dirty="0" smtClean="0">
                <a:solidFill>
                  <a:srgbClr val="000000"/>
                </a:solidFill>
                <a:cs typeface="Arial" pitchFamily="34" charset="0"/>
              </a:rPr>
              <a:t>Free Tram Zone should be extended </a:t>
            </a:r>
            <a:r>
              <a:rPr lang="en-AU" sz="1400" dirty="0" smtClean="0">
                <a:solidFill>
                  <a:srgbClr val="000000"/>
                </a:solidFill>
                <a:cs typeface="Arial" pitchFamily="34" charset="0"/>
              </a:rPr>
              <a:t>a couple of stops to Sturt Street and the MCG and the Melbourne Museum to allow locals and tourists to experience more of the city"</a:t>
            </a:r>
            <a:endParaRPr lang="en-AU" sz="1400" dirty="0">
              <a:solidFill>
                <a:srgbClr val="000000"/>
              </a:solidFill>
              <a:cs typeface="Arial" pitchFamily="34" charset="0"/>
            </a:endParaRPr>
          </a:p>
        </p:txBody>
      </p:sp>
      <p:sp>
        <p:nvSpPr>
          <p:cNvPr id="12" name="Rounded Rectangular Callout 11"/>
          <p:cNvSpPr/>
          <p:nvPr/>
        </p:nvSpPr>
        <p:spPr>
          <a:xfrm flipH="1">
            <a:off x="5337173" y="3372803"/>
            <a:ext cx="4113212" cy="896937"/>
          </a:xfrm>
          <a:prstGeom prst="wedgeRoundRectCallout">
            <a:avLst>
              <a:gd name="adj1" fmla="val 30988"/>
              <a:gd name="adj2" fmla="val 72728"/>
              <a:gd name="adj3" fmla="val 16667"/>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90000" rIns="0" bIns="90000" rtlCol="0" anchor="ctr" anchorCtr="0">
            <a:noAutofit/>
          </a:bodyPr>
          <a:lstStyle/>
          <a:p>
            <a:pPr algn="ctr">
              <a:buClr>
                <a:srgbClr val="000000"/>
              </a:buClr>
            </a:pPr>
            <a:r>
              <a:rPr lang="en-AU" sz="1400" dirty="0" smtClean="0">
                <a:solidFill>
                  <a:srgbClr val="000000"/>
                </a:solidFill>
                <a:cs typeface="Arial" pitchFamily="34" charset="0"/>
              </a:rPr>
              <a:t>"It's really </a:t>
            </a:r>
            <a:r>
              <a:rPr lang="en-AU" sz="1400" b="1" dirty="0" smtClean="0">
                <a:solidFill>
                  <a:srgbClr val="000000"/>
                </a:solidFill>
                <a:cs typeface="Arial" pitchFamily="34" charset="0"/>
              </a:rPr>
              <a:t>hard to get across the city</a:t>
            </a:r>
            <a:r>
              <a:rPr lang="en-AU" sz="1400" dirty="0" smtClean="0">
                <a:solidFill>
                  <a:srgbClr val="000000"/>
                </a:solidFill>
                <a:cs typeface="Arial" pitchFamily="34" charset="0"/>
              </a:rPr>
              <a:t>, which makes it much less likely that people move around suburbs, because they have to go through the city"</a:t>
            </a:r>
            <a:endParaRPr lang="en-AU" sz="1400" dirty="0">
              <a:solidFill>
                <a:srgbClr val="000000"/>
              </a:solidFill>
              <a:cs typeface="Arial" pitchFamily="34" charset="0"/>
            </a:endParaRPr>
          </a:p>
        </p:txBody>
      </p:sp>
      <p:sp>
        <p:nvSpPr>
          <p:cNvPr id="230"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smtClean="0">
                <a:solidFill>
                  <a:srgbClr val="000000"/>
                </a:solidFill>
                <a:cs typeface="Arial" pitchFamily="34" charset="0"/>
              </a:rPr>
              <a:t>1. This metric provides an overall score for quality of road network, public transport, regional and international links, housing and provision of energy, water and telecommunications. </a:t>
            </a:r>
          </a:p>
          <a:p>
            <a:pPr>
              <a:lnSpc>
                <a:spcPct val="90000"/>
              </a:lnSpc>
            </a:pPr>
            <a:r>
              <a:rPr lang="en-AU" sz="800" dirty="0" smtClean="0">
                <a:solidFill>
                  <a:srgbClr val="000000"/>
                </a:solidFill>
                <a:cs typeface="Arial" pitchFamily="34" charset="0"/>
              </a:rPr>
              <a:t>Note</a:t>
            </a:r>
            <a:r>
              <a:rPr lang="en-AU" sz="800" dirty="0">
                <a:solidFill>
                  <a:srgbClr val="000000"/>
                </a:solidFill>
                <a:cs typeface="Arial" pitchFamily="34" charset="0"/>
              </a:rPr>
              <a:t>: Chart only shows 38 comparison </a:t>
            </a:r>
            <a:r>
              <a:rPr lang="en-AU" sz="800" dirty="0" smtClean="0">
                <a:solidFill>
                  <a:srgbClr val="000000"/>
                </a:solidFill>
                <a:cs typeface="Arial" pitchFamily="34" charset="0"/>
              </a:rPr>
              <a:t>cities</a:t>
            </a:r>
          </a:p>
          <a:p>
            <a:pPr>
              <a:lnSpc>
                <a:spcPct val="90000"/>
              </a:lnSpc>
            </a:pPr>
            <a:r>
              <a:rPr lang="en-AU" sz="800" dirty="0" smtClean="0">
                <a:solidFill>
                  <a:srgbClr val="000000"/>
                </a:solidFill>
                <a:cs typeface="Arial" pitchFamily="34" charset="0"/>
              </a:rPr>
              <a:t>Source: The Economist, Liveability Index, Infrastructure, 2015; BCG Analysis; Interviews with Arts Agency CEOs and Chairs and with Thought Leaders October – December 2016</a:t>
            </a:r>
          </a:p>
        </p:txBody>
      </p:sp>
      <p:graphicFrame>
        <p:nvGraphicFramePr>
          <p:cNvPr id="55" name="Object 54"/>
          <p:cNvGraphicFramePr>
            <a:graphicFrameLocks noChangeAspect="1"/>
          </p:cNvGraphicFramePr>
          <p:nvPr>
            <p:custDataLst>
              <p:tags r:id="rId2"/>
            </p:custDataLst>
          </p:nvPr>
        </p:nvGraphicFramePr>
        <p:xfrm>
          <a:off x="1142999" y="2057400"/>
          <a:ext cx="3419550" cy="4286250"/>
        </p:xfrm>
        <a:graphic>
          <a:graphicData uri="http://schemas.openxmlformats.org/presentationml/2006/ole">
            <mc:AlternateContent xmlns:mc="http://schemas.openxmlformats.org/markup-compatibility/2006">
              <mc:Choice xmlns:v="urn:schemas-microsoft-com:vml" Requires="v">
                <p:oleObj spid="_x0000_s1212771" name="Chart" r:id="rId44" imgW="3419550" imgH="4286250" progId="MSGraph.Chart.8">
                  <p:embed followColorScheme="full"/>
                </p:oleObj>
              </mc:Choice>
              <mc:Fallback>
                <p:oleObj name="Chart" r:id="rId44" imgW="3419550" imgH="4286250" progId="MSGraph.Chart.8">
                  <p:embed followColorScheme="full"/>
                  <p:pic>
                    <p:nvPicPr>
                      <p:cNvPr id="0" name="Picture 237"/>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142999" y="2057400"/>
                        <a:ext cx="3419550" cy="428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8" name="Text Placeholder 12"/>
          <p:cNvSpPr>
            <a:spLocks noGrp="1"/>
          </p:cNvSpPr>
          <p:nvPr>
            <p:custDataLst>
              <p:tags r:id="rId3"/>
            </p:custDataLst>
          </p:nvPr>
        </p:nvSpPr>
        <p:spPr bwMode="gray">
          <a:xfrm>
            <a:off x="893762" y="5670550"/>
            <a:ext cx="40640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383E315A-2BDF-4953-BBDA-C87BAAE642B0}" type="datetime'''''Mu''''''''''''''''''''''''''''''m''b''a''''''''''''''''i'">
              <a:rPr lang="en-US" altLang="en-US" sz="900" smtClean="0">
                <a:sym typeface="+mn-lt"/>
              </a:rPr>
              <a:pPr marL="0" lvl="1" indent="0" algn="r">
                <a:spcBef>
                  <a:spcPct val="0"/>
                </a:spcBef>
                <a:spcAft>
                  <a:spcPct val="0"/>
                </a:spcAft>
                <a:buNone/>
              </a:pPr>
              <a:t>Mumbai</a:t>
            </a:fld>
            <a:endParaRPr lang="en-US" sz="900" dirty="0">
              <a:sym typeface="+mn-lt"/>
            </a:endParaRPr>
          </a:p>
        </p:txBody>
      </p:sp>
      <p:sp>
        <p:nvSpPr>
          <p:cNvPr id="135" name="Text Placeholder 12"/>
          <p:cNvSpPr>
            <a:spLocks noGrp="1"/>
          </p:cNvSpPr>
          <p:nvPr>
            <p:custDataLst>
              <p:tags r:id="rId4"/>
            </p:custDataLst>
          </p:nvPr>
        </p:nvSpPr>
        <p:spPr bwMode="gray">
          <a:xfrm>
            <a:off x="855662" y="5384800"/>
            <a:ext cx="44450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51320679-3827-4D8E-BA1F-3D1CFC1EBA56}" type="datetime'''''''Ba''''''''''''''''''''n''g''''''''''''''''''''k''''ok'">
              <a:rPr lang="en-US" altLang="en-US" sz="900" smtClean="0">
                <a:sym typeface="+mn-lt"/>
              </a:rPr>
              <a:pPr marL="0" lvl="1" indent="0" algn="r">
                <a:spcBef>
                  <a:spcPct val="0"/>
                </a:spcBef>
                <a:spcAft>
                  <a:spcPct val="0"/>
                </a:spcAft>
                <a:buNone/>
              </a:pPr>
              <a:t>Bangkok</a:t>
            </a:fld>
            <a:endParaRPr lang="en-US" sz="900" dirty="0">
              <a:sym typeface="+mn-lt"/>
            </a:endParaRPr>
          </a:p>
        </p:txBody>
      </p:sp>
      <p:sp>
        <p:nvSpPr>
          <p:cNvPr id="64" name="Text Placeholder 12"/>
          <p:cNvSpPr>
            <a:spLocks noGrp="1"/>
          </p:cNvSpPr>
          <p:nvPr>
            <p:custDataLst>
              <p:tags r:id="rId5"/>
            </p:custDataLst>
          </p:nvPr>
        </p:nvSpPr>
        <p:spPr bwMode="gray">
          <a:xfrm>
            <a:off x="715962" y="2641600"/>
            <a:ext cx="58420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66D95F8D-2130-4B97-ADAB-9F95D8614FFA}" type="datetime'''''A''ms''''''''''''''te''r''''da''''''''''''''m'''">
              <a:rPr lang="en-US" altLang="en-US" sz="900" smtClean="0">
                <a:sym typeface="+mn-lt"/>
              </a:rPr>
              <a:pPr marL="0" lvl="1" indent="0" algn="r">
                <a:spcBef>
                  <a:spcPct val="0"/>
                </a:spcBef>
                <a:spcAft>
                  <a:spcPct val="0"/>
                </a:spcAft>
                <a:buNone/>
              </a:pPr>
              <a:t>Amsterdam</a:t>
            </a:fld>
            <a:endParaRPr lang="en-US" sz="900" dirty="0">
              <a:sym typeface="+mn-lt"/>
            </a:endParaRPr>
          </a:p>
        </p:txBody>
      </p:sp>
      <p:sp>
        <p:nvSpPr>
          <p:cNvPr id="65" name="Text Placeholder 12"/>
          <p:cNvSpPr>
            <a:spLocks noGrp="1"/>
          </p:cNvSpPr>
          <p:nvPr>
            <p:custDataLst>
              <p:tags r:id="rId6"/>
            </p:custDataLst>
          </p:nvPr>
        </p:nvSpPr>
        <p:spPr bwMode="gray">
          <a:xfrm>
            <a:off x="754062" y="2736850"/>
            <a:ext cx="54610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CB386DE4-0579-47A7-A727-B9AC7E16FBFC}" type="datetime'''''B''''''''''''''''a''r''celo''''''''n''''''''''''a'' '">
              <a:rPr lang="en-US" altLang="en-US" sz="900" smtClean="0">
                <a:sym typeface="+mn-lt"/>
              </a:rPr>
              <a:pPr marL="0" lvl="1" indent="0" algn="r">
                <a:spcBef>
                  <a:spcPct val="0"/>
                </a:spcBef>
                <a:spcAft>
                  <a:spcPct val="0"/>
                </a:spcAft>
                <a:buNone/>
              </a:pPr>
              <a:t>Barcelona </a:t>
            </a:fld>
            <a:endParaRPr lang="en-US" sz="900" dirty="0">
              <a:sym typeface="+mn-lt"/>
            </a:endParaRPr>
          </a:p>
        </p:txBody>
      </p:sp>
      <p:sp>
        <p:nvSpPr>
          <p:cNvPr id="131" name="Text Placeholder 12"/>
          <p:cNvSpPr>
            <a:spLocks noGrp="1"/>
          </p:cNvSpPr>
          <p:nvPr>
            <p:custDataLst>
              <p:tags r:id="rId7"/>
            </p:custDataLst>
          </p:nvPr>
        </p:nvSpPr>
        <p:spPr bwMode="gray">
          <a:xfrm>
            <a:off x="811212" y="5003800"/>
            <a:ext cx="48895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7E7A5278-9824-4DB2-91C7-09F42BE243BD}" type="datetime'''R''e''''''''''''''''''yk''ja''''''''''''''v''i''''''''k'''''">
              <a:rPr lang="en-US" altLang="en-US" sz="900" smtClean="0">
                <a:sym typeface="+mn-lt"/>
              </a:rPr>
              <a:pPr marL="0" lvl="1" indent="0" algn="r">
                <a:spcBef>
                  <a:spcPct val="0"/>
                </a:spcBef>
                <a:spcAft>
                  <a:spcPct val="0"/>
                </a:spcAft>
                <a:buNone/>
              </a:pPr>
              <a:t>Reykjavik</a:t>
            </a:fld>
            <a:endParaRPr lang="en-US" sz="900" dirty="0">
              <a:sym typeface="+mn-lt"/>
            </a:endParaRPr>
          </a:p>
        </p:txBody>
      </p:sp>
      <p:sp>
        <p:nvSpPr>
          <p:cNvPr id="130" name="Text Placeholder 12"/>
          <p:cNvSpPr>
            <a:spLocks noGrp="1"/>
          </p:cNvSpPr>
          <p:nvPr>
            <p:custDataLst>
              <p:tags r:id="rId8"/>
            </p:custDataLst>
          </p:nvPr>
        </p:nvSpPr>
        <p:spPr bwMode="gray">
          <a:xfrm>
            <a:off x="989012" y="4913312"/>
            <a:ext cx="31115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A8291B9B-5678-4DC2-9A2F-D17FA4AC97B2}" type="datetime'''T''''''''a''''i''''''''pe''''''''''''''''''i'''''''''''''">
              <a:rPr lang="en-US" altLang="en-US" sz="900" smtClean="0">
                <a:sym typeface="+mn-lt"/>
              </a:rPr>
              <a:pPr marL="0" lvl="1" indent="0" algn="r">
                <a:spcBef>
                  <a:spcPct val="0"/>
                </a:spcBef>
                <a:spcAft>
                  <a:spcPct val="0"/>
                </a:spcAft>
                <a:buNone/>
              </a:pPr>
              <a:t>Taipei</a:t>
            </a:fld>
            <a:endParaRPr lang="en-US" sz="900" dirty="0">
              <a:sym typeface="+mn-lt"/>
            </a:endParaRPr>
          </a:p>
        </p:txBody>
      </p:sp>
      <p:sp>
        <p:nvSpPr>
          <p:cNvPr id="129" name="Text Placeholder 12"/>
          <p:cNvSpPr>
            <a:spLocks noGrp="1"/>
          </p:cNvSpPr>
          <p:nvPr>
            <p:custDataLst>
              <p:tags r:id="rId9"/>
            </p:custDataLst>
          </p:nvPr>
        </p:nvSpPr>
        <p:spPr bwMode="gray">
          <a:xfrm>
            <a:off x="817562" y="4822825"/>
            <a:ext cx="48260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5F925474-75C5-430F-9AEE-B4C56F2C22C5}" type="datetime'''''''''''''''''''''''S''an''''''''''''ti''''''ag''o '''''''''">
              <a:rPr lang="en-US" altLang="en-US" sz="900" smtClean="0">
                <a:sym typeface="+mn-lt"/>
              </a:rPr>
              <a:pPr marL="0" lvl="1" indent="0" algn="r">
                <a:spcBef>
                  <a:spcPct val="0"/>
                </a:spcBef>
                <a:spcAft>
                  <a:spcPct val="0"/>
                </a:spcAft>
                <a:buNone/>
              </a:pPr>
              <a:t>Santiago </a:t>
            </a:fld>
            <a:endParaRPr lang="en-US" sz="900" dirty="0">
              <a:sym typeface="+mn-lt"/>
            </a:endParaRPr>
          </a:p>
        </p:txBody>
      </p:sp>
      <p:sp>
        <p:nvSpPr>
          <p:cNvPr id="128" name="Text Placeholder 12"/>
          <p:cNvSpPr>
            <a:spLocks noGrp="1"/>
          </p:cNvSpPr>
          <p:nvPr>
            <p:custDataLst>
              <p:tags r:id="rId10"/>
            </p:custDataLst>
          </p:nvPr>
        </p:nvSpPr>
        <p:spPr bwMode="gray">
          <a:xfrm>
            <a:off x="830262" y="4727575"/>
            <a:ext cx="46990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7832946E-2A7C-4AD7-9758-75F7A4B8FED1}" type="datetime'S''''''''''''''''''''''''a''n ''F''''r''an'''">
              <a:rPr lang="en-US" altLang="en-US" sz="900" smtClean="0">
                <a:sym typeface="+mn-lt"/>
              </a:rPr>
              <a:pPr marL="0" lvl="1" indent="0" algn="r">
                <a:spcBef>
                  <a:spcPct val="0"/>
                </a:spcBef>
                <a:spcAft>
                  <a:spcPct val="0"/>
                </a:spcAft>
                <a:buNone/>
              </a:pPr>
              <a:t>San Fran</a:t>
            </a:fld>
            <a:endParaRPr lang="en-US" sz="900" dirty="0">
              <a:sym typeface="+mn-lt"/>
            </a:endParaRPr>
          </a:p>
        </p:txBody>
      </p:sp>
      <p:sp>
        <p:nvSpPr>
          <p:cNvPr id="127" name="Text Placeholder 12"/>
          <p:cNvSpPr>
            <a:spLocks noGrp="1"/>
          </p:cNvSpPr>
          <p:nvPr>
            <p:custDataLst>
              <p:tags r:id="rId11"/>
            </p:custDataLst>
          </p:nvPr>
        </p:nvSpPr>
        <p:spPr bwMode="gray">
          <a:xfrm>
            <a:off x="1001712" y="4632325"/>
            <a:ext cx="29845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E1F2DB87-DDED-4782-BB87-B073EB66F603}" type="datetime'''''''''Du''''''b''''''''''''''''''''''''''a''''''''i'">
              <a:rPr lang="en-US" altLang="en-US" sz="900" smtClean="0">
                <a:sym typeface="+mn-lt"/>
              </a:rPr>
              <a:pPr marL="0" lvl="1" indent="0" algn="r">
                <a:spcBef>
                  <a:spcPct val="0"/>
                </a:spcBef>
                <a:spcAft>
                  <a:spcPct val="0"/>
                </a:spcAft>
                <a:buNone/>
              </a:pPr>
              <a:t>Dubai</a:t>
            </a:fld>
            <a:endParaRPr lang="en-US" sz="900" dirty="0">
              <a:sym typeface="+mn-lt"/>
            </a:endParaRPr>
          </a:p>
        </p:txBody>
      </p:sp>
      <p:sp>
        <p:nvSpPr>
          <p:cNvPr id="126" name="Text Placeholder 12"/>
          <p:cNvSpPr>
            <a:spLocks noGrp="1"/>
          </p:cNvSpPr>
          <p:nvPr>
            <p:custDataLst>
              <p:tags r:id="rId12"/>
            </p:custDataLst>
          </p:nvPr>
        </p:nvSpPr>
        <p:spPr bwMode="gray">
          <a:xfrm>
            <a:off x="766762" y="4537075"/>
            <a:ext cx="53340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D2558CE2-15E5-4EF9-BD65-84736FAFE22F}" type="datetime'''''''A''''b''u'''' ''D''''h''''''''''''ab''i'''''''''''''">
              <a:rPr lang="en-US" altLang="en-US" sz="900" smtClean="0">
                <a:sym typeface="+mn-lt"/>
              </a:rPr>
              <a:pPr marL="0" lvl="1" indent="0" algn="r">
                <a:spcBef>
                  <a:spcPct val="0"/>
                </a:spcBef>
                <a:spcAft>
                  <a:spcPct val="0"/>
                </a:spcAft>
                <a:buNone/>
              </a:pPr>
              <a:t>Abu Dhabi</a:t>
            </a:fld>
            <a:endParaRPr lang="en-US" sz="900" dirty="0">
              <a:sym typeface="+mn-lt"/>
            </a:endParaRPr>
          </a:p>
        </p:txBody>
      </p:sp>
      <p:sp>
        <p:nvSpPr>
          <p:cNvPr id="125" name="Text Placeholder 12"/>
          <p:cNvSpPr>
            <a:spLocks noGrp="1"/>
          </p:cNvSpPr>
          <p:nvPr>
            <p:custDataLst>
              <p:tags r:id="rId13"/>
            </p:custDataLst>
          </p:nvPr>
        </p:nvSpPr>
        <p:spPr bwMode="gray">
          <a:xfrm>
            <a:off x="906462" y="4441825"/>
            <a:ext cx="39370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DFCC0872-CD34-4B41-8537-D6631D6C0911}" type="datetime'''''''''''''''''''''T''''or''on''''''''t''''''''''o'''''''''''">
              <a:rPr lang="en-US" altLang="en-US" sz="900" smtClean="0">
                <a:sym typeface="+mn-lt"/>
              </a:rPr>
              <a:pPr marL="0" lvl="1" indent="0" algn="r">
                <a:spcBef>
                  <a:spcPct val="0"/>
                </a:spcBef>
                <a:spcAft>
                  <a:spcPct val="0"/>
                </a:spcAft>
                <a:buNone/>
              </a:pPr>
              <a:t>Toronto</a:t>
            </a:fld>
            <a:endParaRPr lang="en-US" sz="900" dirty="0">
              <a:sym typeface="+mn-lt"/>
            </a:endParaRPr>
          </a:p>
        </p:txBody>
      </p:sp>
      <p:sp>
        <p:nvSpPr>
          <p:cNvPr id="124" name="Text Placeholder 12"/>
          <p:cNvSpPr>
            <a:spLocks noGrp="1"/>
          </p:cNvSpPr>
          <p:nvPr>
            <p:custDataLst>
              <p:tags r:id="rId14"/>
            </p:custDataLst>
          </p:nvPr>
        </p:nvSpPr>
        <p:spPr bwMode="gray">
          <a:xfrm>
            <a:off x="1008062" y="4346575"/>
            <a:ext cx="29210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A7E4D6FD-FEA9-47DC-B620-975155D096E6}" type="datetime'''''''''''''''S''''''''''''e''''o''''u''l'''''''''''''''''''">
              <a:rPr lang="en-US" altLang="en-US" sz="900" smtClean="0">
                <a:sym typeface="+mn-lt"/>
              </a:rPr>
              <a:pPr marL="0" lvl="1" indent="0" algn="r">
                <a:spcBef>
                  <a:spcPct val="0"/>
                </a:spcBef>
                <a:spcAft>
                  <a:spcPct val="0"/>
                </a:spcAft>
                <a:buNone/>
              </a:pPr>
              <a:t>Seoul</a:t>
            </a:fld>
            <a:endParaRPr lang="en-US" sz="900" dirty="0">
              <a:sym typeface="+mn-lt"/>
            </a:endParaRPr>
          </a:p>
        </p:txBody>
      </p:sp>
      <p:sp>
        <p:nvSpPr>
          <p:cNvPr id="122" name="Text Placeholder 12"/>
          <p:cNvSpPr>
            <a:spLocks noGrp="1"/>
          </p:cNvSpPr>
          <p:nvPr>
            <p:custDataLst>
              <p:tags r:id="rId15"/>
            </p:custDataLst>
          </p:nvPr>
        </p:nvSpPr>
        <p:spPr bwMode="gray">
          <a:xfrm>
            <a:off x="804862" y="4251325"/>
            <a:ext cx="49530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D1FD2835-53DD-4282-83DB-6F69D20FFA4A}" type="datetime'N''''''''''''e''''''''''''w'' Y''o''''''r''''''''''k'''">
              <a:rPr lang="en-US" altLang="en-US" sz="900" smtClean="0">
                <a:sym typeface="+mn-lt"/>
              </a:rPr>
              <a:pPr marL="0" lvl="1" indent="0" algn="r">
                <a:spcBef>
                  <a:spcPct val="0"/>
                </a:spcBef>
                <a:spcAft>
                  <a:spcPct val="0"/>
                </a:spcAft>
                <a:buNone/>
              </a:pPr>
              <a:t>New York</a:t>
            </a:fld>
            <a:endParaRPr lang="en-US" sz="900" dirty="0">
              <a:sym typeface="+mn-lt"/>
            </a:endParaRPr>
          </a:p>
        </p:txBody>
      </p:sp>
      <p:sp>
        <p:nvSpPr>
          <p:cNvPr id="121" name="Text Placeholder 12"/>
          <p:cNvSpPr>
            <a:spLocks noGrp="1"/>
          </p:cNvSpPr>
          <p:nvPr>
            <p:custDataLst>
              <p:tags r:id="rId16"/>
            </p:custDataLst>
          </p:nvPr>
        </p:nvSpPr>
        <p:spPr bwMode="gray">
          <a:xfrm>
            <a:off x="671512" y="4156075"/>
            <a:ext cx="62865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54D477B4-96AA-4B7E-AC9A-7D484330BDB6}" type="datetime'L''''os'''' ''A''ng''e''''''''l''''''''''''e''s'">
              <a:rPr lang="en-US" altLang="en-US" sz="900" smtClean="0">
                <a:sym typeface="+mn-lt"/>
              </a:rPr>
              <a:pPr marL="0" lvl="1" indent="0" algn="r">
                <a:spcBef>
                  <a:spcPct val="0"/>
                </a:spcBef>
                <a:spcAft>
                  <a:spcPct val="0"/>
                </a:spcAft>
                <a:buNone/>
              </a:pPr>
              <a:t>Los Angeles</a:t>
            </a:fld>
            <a:endParaRPr lang="en-US" sz="900" dirty="0">
              <a:sym typeface="+mn-lt"/>
            </a:endParaRPr>
          </a:p>
        </p:txBody>
      </p:sp>
      <p:sp>
        <p:nvSpPr>
          <p:cNvPr id="120" name="Text Placeholder 12"/>
          <p:cNvSpPr>
            <a:spLocks noGrp="1"/>
          </p:cNvSpPr>
          <p:nvPr>
            <p:custDataLst>
              <p:tags r:id="rId17"/>
            </p:custDataLst>
          </p:nvPr>
        </p:nvSpPr>
        <p:spPr bwMode="gray">
          <a:xfrm>
            <a:off x="919162" y="4060825"/>
            <a:ext cx="38100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C5ABCDE5-73E3-457F-AC2C-F185A28F5C8B}" type="datetime'''''''L''o''''n''d''''''''''''''''''''''''''''''''''''on'">
              <a:rPr lang="en-US" altLang="en-US" sz="900" smtClean="0">
                <a:sym typeface="+mn-lt"/>
              </a:rPr>
              <a:pPr marL="0" lvl="1" indent="0" algn="r">
                <a:spcBef>
                  <a:spcPct val="0"/>
                </a:spcBef>
                <a:spcAft>
                  <a:spcPct val="0"/>
                </a:spcAft>
                <a:buNone/>
              </a:pPr>
              <a:t>London</a:t>
            </a:fld>
            <a:endParaRPr lang="en-US" sz="900" dirty="0">
              <a:sym typeface="+mn-lt"/>
            </a:endParaRPr>
          </a:p>
        </p:txBody>
      </p:sp>
      <p:sp>
        <p:nvSpPr>
          <p:cNvPr id="119" name="Text Placeholder 12"/>
          <p:cNvSpPr>
            <a:spLocks noGrp="1"/>
          </p:cNvSpPr>
          <p:nvPr>
            <p:custDataLst>
              <p:tags r:id="rId18"/>
            </p:custDataLst>
          </p:nvPr>
        </p:nvSpPr>
        <p:spPr bwMode="gray">
          <a:xfrm>
            <a:off x="849312" y="3965575"/>
            <a:ext cx="45085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BF536607-A0C9-4A34-A84C-6D12DE88CD6D}" type="datetime'''''''''''Br''i''s''''''''''''''''''b''a''''''n''''''e'''''''">
              <a:rPr lang="en-US" altLang="en-US" sz="900" smtClean="0">
                <a:sym typeface="+mn-lt"/>
              </a:rPr>
              <a:pPr marL="0" lvl="1" indent="0" algn="r">
                <a:spcBef>
                  <a:spcPct val="0"/>
                </a:spcBef>
                <a:spcAft>
                  <a:spcPct val="0"/>
                </a:spcAft>
                <a:buNone/>
              </a:pPr>
              <a:t>Brisbane</a:t>
            </a:fld>
            <a:endParaRPr lang="en-US" sz="900" dirty="0">
              <a:sym typeface="+mn-lt"/>
            </a:endParaRPr>
          </a:p>
        </p:txBody>
      </p:sp>
      <p:sp>
        <p:nvSpPr>
          <p:cNvPr id="118" name="Text Placeholder 12"/>
          <p:cNvSpPr>
            <a:spLocks noGrp="1"/>
          </p:cNvSpPr>
          <p:nvPr>
            <p:custDataLst>
              <p:tags r:id="rId19"/>
            </p:custDataLst>
          </p:nvPr>
        </p:nvSpPr>
        <p:spPr bwMode="gray">
          <a:xfrm>
            <a:off x="989012" y="3870325"/>
            <a:ext cx="31115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DE61B874-D864-496B-A5D6-BF174679CC6D}" type="datetime'''''''''''''T''o''''k''y''''''''''''''''''''o'''''''''''''">
              <a:rPr lang="en-US" altLang="en-US" sz="900" smtClean="0">
                <a:sym typeface="+mn-lt"/>
              </a:rPr>
              <a:pPr marL="0" lvl="1" indent="0" algn="r">
                <a:spcBef>
                  <a:spcPct val="0"/>
                </a:spcBef>
                <a:spcAft>
                  <a:spcPct val="0"/>
                </a:spcAft>
                <a:buNone/>
              </a:pPr>
              <a:t>Tokyo</a:t>
            </a:fld>
            <a:endParaRPr lang="en-US" sz="900" dirty="0">
              <a:sym typeface="+mn-lt"/>
            </a:endParaRPr>
          </a:p>
        </p:txBody>
      </p:sp>
      <p:sp>
        <p:nvSpPr>
          <p:cNvPr id="117" name="Text Placeholder 12"/>
          <p:cNvSpPr>
            <a:spLocks noGrp="1"/>
          </p:cNvSpPr>
          <p:nvPr>
            <p:custDataLst>
              <p:tags r:id="rId20"/>
            </p:custDataLst>
          </p:nvPr>
        </p:nvSpPr>
        <p:spPr bwMode="gray">
          <a:xfrm>
            <a:off x="969962" y="3775075"/>
            <a:ext cx="33020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64238461-9A87-46DA-98E8-C7C71607590F}" type="datetime'''''''''''''''''''O''''''s''''''''''''''''''a''k''''''''''a'''">
              <a:rPr lang="en-US" altLang="en-US" sz="900" smtClean="0">
                <a:sym typeface="+mn-lt"/>
              </a:rPr>
              <a:pPr marL="0" lvl="1" indent="0" algn="r">
                <a:spcBef>
                  <a:spcPct val="0"/>
                </a:spcBef>
                <a:spcAft>
                  <a:spcPct val="0"/>
                </a:spcAft>
                <a:buNone/>
              </a:pPr>
              <a:t>Osaka</a:t>
            </a:fld>
            <a:endParaRPr lang="en-US" sz="900" dirty="0">
              <a:sym typeface="+mn-lt"/>
            </a:endParaRPr>
          </a:p>
        </p:txBody>
      </p:sp>
      <p:sp>
        <p:nvSpPr>
          <p:cNvPr id="80" name="Text Placeholder 12"/>
          <p:cNvSpPr>
            <a:spLocks noGrp="1"/>
          </p:cNvSpPr>
          <p:nvPr>
            <p:custDataLst>
              <p:tags r:id="rId21"/>
            </p:custDataLst>
          </p:nvPr>
        </p:nvSpPr>
        <p:spPr bwMode="gray">
          <a:xfrm>
            <a:off x="855662" y="3679825"/>
            <a:ext cx="44450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05B350C1-8B80-43ED-AD61-46E5CC77C956}" type="datetime'''''''''''''''''M''o''n''''''''''t''''''r''''''e''al'''''">
              <a:rPr lang="en-US" altLang="en-US" sz="900" smtClean="0">
                <a:sym typeface="+mn-lt"/>
              </a:rPr>
              <a:pPr marL="0" lvl="1" indent="0" algn="r">
                <a:spcBef>
                  <a:spcPct val="0"/>
                </a:spcBef>
                <a:spcAft>
                  <a:spcPct val="0"/>
                </a:spcAft>
                <a:buNone/>
              </a:pPr>
              <a:t>Montreal</a:t>
            </a:fld>
            <a:endParaRPr lang="en-US" sz="900" dirty="0">
              <a:sym typeface="+mn-lt"/>
            </a:endParaRPr>
          </a:p>
        </p:txBody>
      </p:sp>
      <p:sp>
        <p:nvSpPr>
          <p:cNvPr id="74" name="Text Placeholder 12"/>
          <p:cNvSpPr>
            <a:spLocks noGrp="1"/>
          </p:cNvSpPr>
          <p:nvPr>
            <p:custDataLst>
              <p:tags r:id="rId22"/>
            </p:custDataLst>
          </p:nvPr>
        </p:nvSpPr>
        <p:spPr bwMode="gray">
          <a:xfrm>
            <a:off x="950912" y="3584575"/>
            <a:ext cx="34925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8D0CE72A-A123-4245-870C-694C05AC0419}" type="datetime'''''''''''M''''''''''''''''a''''''''dr''''i''''d'">
              <a:rPr lang="en-US" altLang="en-US" sz="900" smtClean="0">
                <a:sym typeface="+mn-lt"/>
              </a:rPr>
              <a:pPr marL="0" lvl="1" indent="0" algn="r">
                <a:spcBef>
                  <a:spcPct val="0"/>
                </a:spcBef>
                <a:spcAft>
                  <a:spcPct val="0"/>
                </a:spcAft>
                <a:buNone/>
              </a:pPr>
              <a:t>Madrid</a:t>
            </a:fld>
            <a:endParaRPr lang="en-US" sz="900" dirty="0">
              <a:sym typeface="+mn-lt"/>
            </a:endParaRPr>
          </a:p>
        </p:txBody>
      </p:sp>
      <p:sp>
        <p:nvSpPr>
          <p:cNvPr id="73" name="Text Placeholder 12"/>
          <p:cNvSpPr>
            <a:spLocks noGrp="1"/>
          </p:cNvSpPr>
          <p:nvPr>
            <p:custDataLst>
              <p:tags r:id="rId23"/>
            </p:custDataLst>
          </p:nvPr>
        </p:nvSpPr>
        <p:spPr bwMode="gray">
          <a:xfrm>
            <a:off x="881062" y="3489325"/>
            <a:ext cx="41910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433955C0-6C63-410F-ACB4-9E23C289C386}" type="datetime'''''''''''Chi''''c''''''''''''''''''''''''''''a''''''g''o'''''">
              <a:rPr lang="en-US" altLang="en-US" sz="900" smtClean="0">
                <a:sym typeface="+mn-lt"/>
              </a:rPr>
              <a:pPr marL="0" lvl="1" indent="0" algn="r">
                <a:spcBef>
                  <a:spcPct val="0"/>
                </a:spcBef>
                <a:spcAft>
                  <a:spcPct val="0"/>
                </a:spcAft>
                <a:buNone/>
              </a:pPr>
              <a:t>Chicago</a:t>
            </a:fld>
            <a:endParaRPr lang="en-US" sz="900" dirty="0">
              <a:sym typeface="+mn-lt"/>
            </a:endParaRPr>
          </a:p>
        </p:txBody>
      </p:sp>
      <p:sp>
        <p:nvSpPr>
          <p:cNvPr id="72" name="Text Placeholder 12"/>
          <p:cNvSpPr>
            <a:spLocks noGrp="1"/>
          </p:cNvSpPr>
          <p:nvPr>
            <p:custDataLst>
              <p:tags r:id="rId24"/>
            </p:custDataLst>
          </p:nvPr>
        </p:nvSpPr>
        <p:spPr bwMode="gray">
          <a:xfrm>
            <a:off x="862012" y="3394075"/>
            <a:ext cx="43815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09784CA9-6EC8-4BB8-907D-5D02214265DE}" type="datetime'''''B''''''r''us''''''''s''''''''''''''''e''''''l''s'''''''''">
              <a:rPr lang="en-US" altLang="en-US" sz="900" smtClean="0">
                <a:sym typeface="+mn-lt"/>
              </a:rPr>
              <a:pPr marL="0" lvl="1" indent="0" algn="r">
                <a:spcBef>
                  <a:spcPct val="0"/>
                </a:spcBef>
                <a:spcAft>
                  <a:spcPct val="0"/>
                </a:spcAft>
                <a:buNone/>
              </a:pPr>
              <a:t>Brussels</a:t>
            </a:fld>
            <a:endParaRPr lang="en-US" sz="900" dirty="0">
              <a:sym typeface="+mn-lt"/>
            </a:endParaRPr>
          </a:p>
        </p:txBody>
      </p:sp>
      <p:sp>
        <p:nvSpPr>
          <p:cNvPr id="71" name="Text Placeholder 12"/>
          <p:cNvSpPr>
            <a:spLocks noGrp="1"/>
          </p:cNvSpPr>
          <p:nvPr>
            <p:custDataLst>
              <p:tags r:id="rId25"/>
            </p:custDataLst>
          </p:nvPr>
        </p:nvSpPr>
        <p:spPr bwMode="gray">
          <a:xfrm>
            <a:off x="735012" y="3298825"/>
            <a:ext cx="56515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E23DDEF9-1976-4ED6-A33C-03DDA984BD14}" type="datetime'S''''''''''''''''to''c''''''''''''''khol''''m'''''''''' '''">
              <a:rPr lang="en-US" altLang="en-US" sz="900" smtClean="0">
                <a:sym typeface="+mn-lt"/>
              </a:rPr>
              <a:pPr marL="0" lvl="1" indent="0" algn="r">
                <a:spcBef>
                  <a:spcPct val="0"/>
                </a:spcBef>
                <a:spcAft>
                  <a:spcPct val="0"/>
                </a:spcAft>
                <a:buNone/>
              </a:pPr>
              <a:t>Stockholm </a:t>
            </a:fld>
            <a:endParaRPr lang="en-US" sz="900" dirty="0">
              <a:sym typeface="+mn-lt"/>
            </a:endParaRPr>
          </a:p>
        </p:txBody>
      </p:sp>
      <p:sp>
        <p:nvSpPr>
          <p:cNvPr id="70" name="Text Placeholder 12"/>
          <p:cNvSpPr>
            <a:spLocks noGrp="1"/>
          </p:cNvSpPr>
          <p:nvPr>
            <p:custDataLst>
              <p:tags r:id="rId26"/>
            </p:custDataLst>
          </p:nvPr>
        </p:nvSpPr>
        <p:spPr bwMode="gray">
          <a:xfrm>
            <a:off x="1039812" y="3203575"/>
            <a:ext cx="26035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05C809EB-3E9E-4FAC-8975-A9A70D99A35E}" type="datetime'''P''''''''''''ari''''''''''''''''''''''''''''''''''''''''s'''">
              <a:rPr lang="en-US" altLang="en-US" sz="900" smtClean="0">
                <a:sym typeface="+mn-lt"/>
              </a:rPr>
              <a:pPr marL="0" lvl="1" indent="0" algn="r">
                <a:spcBef>
                  <a:spcPct val="0"/>
                </a:spcBef>
                <a:spcAft>
                  <a:spcPct val="0"/>
                </a:spcAft>
                <a:buNone/>
              </a:pPr>
              <a:t>Paris</a:t>
            </a:fld>
            <a:endParaRPr lang="en-US" sz="900" dirty="0">
              <a:sym typeface="+mn-lt"/>
            </a:endParaRPr>
          </a:p>
        </p:txBody>
      </p:sp>
      <p:sp>
        <p:nvSpPr>
          <p:cNvPr id="69" name="Text Placeholder 12"/>
          <p:cNvSpPr>
            <a:spLocks noGrp="1"/>
          </p:cNvSpPr>
          <p:nvPr>
            <p:custDataLst>
              <p:tags r:id="rId27"/>
            </p:custDataLst>
          </p:nvPr>
        </p:nvSpPr>
        <p:spPr bwMode="gray">
          <a:xfrm>
            <a:off x="728662" y="3108325"/>
            <a:ext cx="57150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9E0433FE-05AD-4235-8C2B-209529E6A6B9}" type="datetime'Ho''n''''g'''''''''''''' ''''''Ko''n''g'''''''''''''''''''">
              <a:rPr lang="en-US" altLang="en-US" sz="900" smtClean="0">
                <a:sym typeface="+mn-lt"/>
              </a:rPr>
              <a:pPr marL="0" lvl="1" indent="0" algn="r">
                <a:spcBef>
                  <a:spcPct val="0"/>
                </a:spcBef>
                <a:spcAft>
                  <a:spcPct val="0"/>
                </a:spcAft>
                <a:buNone/>
              </a:pPr>
              <a:t>Hong Kong</a:t>
            </a:fld>
            <a:endParaRPr lang="en-US" sz="900" dirty="0">
              <a:sym typeface="+mn-lt"/>
            </a:endParaRPr>
          </a:p>
        </p:txBody>
      </p:sp>
      <p:sp>
        <p:nvSpPr>
          <p:cNvPr id="68" name="Text Placeholder 12"/>
          <p:cNvSpPr>
            <a:spLocks noGrp="1"/>
          </p:cNvSpPr>
          <p:nvPr>
            <p:custDataLst>
              <p:tags r:id="rId28"/>
            </p:custDataLst>
          </p:nvPr>
        </p:nvSpPr>
        <p:spPr bwMode="gray">
          <a:xfrm>
            <a:off x="900112" y="3017837"/>
            <a:ext cx="40005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9B196ACB-5EC1-454B-8E00-9CE78B25E405}" type="datetime'H''''e''l''''''''''''''''''''''''s''''''''''in''''ki'">
              <a:rPr lang="en-US" altLang="en-US" sz="900" smtClean="0">
                <a:sym typeface="+mn-lt"/>
              </a:rPr>
              <a:pPr marL="0" lvl="1" indent="0" algn="r">
                <a:spcBef>
                  <a:spcPct val="0"/>
                </a:spcBef>
                <a:spcAft>
                  <a:spcPct val="0"/>
                </a:spcAft>
                <a:buNone/>
              </a:pPr>
              <a:t>Helsinki</a:t>
            </a:fld>
            <a:endParaRPr lang="en-US" sz="900" dirty="0">
              <a:sym typeface="+mn-lt"/>
            </a:endParaRPr>
          </a:p>
        </p:txBody>
      </p:sp>
      <p:sp>
        <p:nvSpPr>
          <p:cNvPr id="67" name="Text Placeholder 12"/>
          <p:cNvSpPr>
            <a:spLocks noGrp="1"/>
          </p:cNvSpPr>
          <p:nvPr>
            <p:custDataLst>
              <p:tags r:id="rId29"/>
            </p:custDataLst>
          </p:nvPr>
        </p:nvSpPr>
        <p:spPr bwMode="gray">
          <a:xfrm>
            <a:off x="646112" y="2927350"/>
            <a:ext cx="65405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10B2CCCF-20CD-41D0-BA75-059EDAE21E3D}" type="datetime'''''''Cope''''''n''h''''''''''ag''''''''e''''n'''''''''">
              <a:rPr lang="en-US" altLang="en-US" sz="900" smtClean="0">
                <a:sym typeface="+mn-lt"/>
              </a:rPr>
              <a:pPr marL="0" lvl="1" indent="0" algn="r">
                <a:spcBef>
                  <a:spcPct val="0"/>
                </a:spcBef>
                <a:spcAft>
                  <a:spcPct val="0"/>
                </a:spcAft>
                <a:buNone/>
              </a:pPr>
              <a:t>Copenhagen</a:t>
            </a:fld>
            <a:endParaRPr lang="en-US" sz="900" dirty="0">
              <a:sym typeface="+mn-lt"/>
            </a:endParaRPr>
          </a:p>
        </p:txBody>
      </p:sp>
      <p:sp>
        <p:nvSpPr>
          <p:cNvPr id="62" name="Text Placeholder 12"/>
          <p:cNvSpPr>
            <a:spLocks noGrp="1"/>
          </p:cNvSpPr>
          <p:nvPr>
            <p:custDataLst>
              <p:tags r:id="rId30"/>
            </p:custDataLst>
          </p:nvPr>
        </p:nvSpPr>
        <p:spPr bwMode="gray">
          <a:xfrm>
            <a:off x="919162" y="2451100"/>
            <a:ext cx="38100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3092C6CB-2C4A-4A78-A949-F253EA3CE798}" type="datetime'''''''''''''''S''''y''''''''''''''''''''dne''y'''''''">
              <a:rPr lang="en-US" altLang="en-US" sz="900" smtClean="0">
                <a:sym typeface="+mn-lt"/>
              </a:rPr>
              <a:pPr marL="0" lvl="1" indent="0" algn="r">
                <a:spcBef>
                  <a:spcPct val="0"/>
                </a:spcBef>
                <a:spcAft>
                  <a:spcPct val="0"/>
                </a:spcAft>
                <a:buNone/>
              </a:pPr>
              <a:t>Sydney</a:t>
            </a:fld>
            <a:endParaRPr lang="en-US" sz="900" dirty="0">
              <a:sym typeface="+mn-lt"/>
            </a:endParaRPr>
          </a:p>
        </p:txBody>
      </p:sp>
      <p:sp>
        <p:nvSpPr>
          <p:cNvPr id="63" name="Text Placeholder 12"/>
          <p:cNvSpPr>
            <a:spLocks noGrp="1"/>
          </p:cNvSpPr>
          <p:nvPr>
            <p:custDataLst>
              <p:tags r:id="rId31"/>
            </p:custDataLst>
          </p:nvPr>
        </p:nvSpPr>
        <p:spPr bwMode="gray">
          <a:xfrm>
            <a:off x="855662" y="2546350"/>
            <a:ext cx="44450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53D4242C-CE48-42F3-AEA2-9D66D3AEA315}" type="datetime'''A''''''d''''''''''el''a''''i''d''''''''e'''''''''''">
              <a:rPr lang="en-US" altLang="en-US" sz="900" smtClean="0">
                <a:sym typeface="+mn-lt"/>
              </a:rPr>
              <a:pPr marL="0" lvl="1" indent="0" algn="r">
                <a:spcBef>
                  <a:spcPct val="0"/>
                </a:spcBef>
                <a:spcAft>
                  <a:spcPct val="0"/>
                </a:spcAft>
                <a:buNone/>
              </a:pPr>
              <a:t>Adelaide</a:t>
            </a:fld>
            <a:endParaRPr lang="en-US" sz="900" dirty="0">
              <a:sym typeface="+mn-lt"/>
            </a:endParaRPr>
          </a:p>
        </p:txBody>
      </p:sp>
      <p:sp>
        <p:nvSpPr>
          <p:cNvPr id="58" name="Text Placeholder 12"/>
          <p:cNvSpPr>
            <a:spLocks noGrp="1"/>
          </p:cNvSpPr>
          <p:nvPr>
            <p:custDataLst>
              <p:tags r:id="rId32"/>
            </p:custDataLst>
          </p:nvPr>
        </p:nvSpPr>
        <p:spPr bwMode="gray">
          <a:xfrm>
            <a:off x="779462" y="2355850"/>
            <a:ext cx="52070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A1522D97-742B-423C-A301-FD6E026BE7AD}" type="datetime'''''Si''''''n''''ga''p''''''''''''o''r''''''''''''''''''''e'''">
              <a:rPr lang="en-US" altLang="en-US" sz="900" smtClean="0">
                <a:sym typeface="+mn-lt"/>
              </a:rPr>
              <a:pPr marL="0" lvl="1" indent="0" algn="r">
                <a:spcBef>
                  <a:spcPct val="0"/>
                </a:spcBef>
                <a:spcAft>
                  <a:spcPct val="0"/>
                </a:spcAft>
                <a:buNone/>
              </a:pPr>
              <a:t>Singapore</a:t>
            </a:fld>
            <a:endParaRPr lang="en-US" sz="900" dirty="0">
              <a:sym typeface="+mn-lt"/>
            </a:endParaRPr>
          </a:p>
        </p:txBody>
      </p:sp>
      <p:sp>
        <p:nvSpPr>
          <p:cNvPr id="57" name="Text Placeholder 12"/>
          <p:cNvSpPr>
            <a:spLocks noGrp="1"/>
          </p:cNvSpPr>
          <p:nvPr>
            <p:custDataLst>
              <p:tags r:id="rId33"/>
            </p:custDataLst>
          </p:nvPr>
        </p:nvSpPr>
        <p:spPr bwMode="gray">
          <a:xfrm>
            <a:off x="760412" y="2260600"/>
            <a:ext cx="53975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A1EDD201-4FCA-46DC-8EAF-33A696658473}" type="datetime'''M''e''lbo''''''''''u''''''''''''r''''''''''''''''n''''e'''">
              <a:rPr lang="en-US" altLang="en-US" sz="900" smtClean="0">
                <a:sym typeface="+mn-lt"/>
              </a:rPr>
              <a:pPr marL="0" lvl="1" indent="0" algn="r">
                <a:spcBef>
                  <a:spcPct val="0"/>
                </a:spcBef>
                <a:spcAft>
                  <a:spcPct val="0"/>
                </a:spcAft>
                <a:buNone/>
              </a:pPr>
              <a:t>Melbourne</a:t>
            </a:fld>
            <a:endParaRPr lang="en-US" sz="900" dirty="0">
              <a:sym typeface="+mn-lt"/>
            </a:endParaRPr>
          </a:p>
        </p:txBody>
      </p:sp>
      <p:sp>
        <p:nvSpPr>
          <p:cNvPr id="56" name="Text Placeholder 12"/>
          <p:cNvSpPr>
            <a:spLocks noGrp="1"/>
          </p:cNvSpPr>
          <p:nvPr>
            <p:custDataLst>
              <p:tags r:id="rId34"/>
            </p:custDataLst>
          </p:nvPr>
        </p:nvSpPr>
        <p:spPr bwMode="gray">
          <a:xfrm>
            <a:off x="798512" y="2165350"/>
            <a:ext cx="50165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4F318DBD-8455-4B41-8CE8-6F5092558365}" type="datetime'''''''''''''H''''a''''m''''b''''u''''r''''''''''''''g'' '''">
              <a:rPr lang="en-US" altLang="en-US" sz="900" smtClean="0">
                <a:sym typeface="+mn-lt"/>
              </a:rPr>
              <a:pPr marL="0" lvl="1" indent="0" algn="r">
                <a:spcBef>
                  <a:spcPct val="0"/>
                </a:spcBef>
                <a:spcAft>
                  <a:spcPct val="0"/>
                </a:spcAft>
                <a:buNone/>
              </a:pPr>
              <a:t>Hamburg </a:t>
            </a:fld>
            <a:endParaRPr lang="en-US" sz="900" dirty="0">
              <a:sym typeface="+mn-lt"/>
            </a:endParaRPr>
          </a:p>
        </p:txBody>
      </p:sp>
      <p:sp>
        <p:nvSpPr>
          <p:cNvPr id="54" name="Text Placeholder 12"/>
          <p:cNvSpPr>
            <a:spLocks noGrp="1"/>
          </p:cNvSpPr>
          <p:nvPr>
            <p:custDataLst>
              <p:tags r:id="rId35"/>
            </p:custDataLst>
          </p:nvPr>
        </p:nvSpPr>
        <p:spPr bwMode="gray">
          <a:xfrm>
            <a:off x="4540250" y="6003925"/>
            <a:ext cx="3394075" cy="182562"/>
          </a:xfrm>
          <a:prstGeom prst="rect">
            <a:avLst/>
          </a:prstGeom>
          <a:noFill/>
          <a:effectLst/>
        </p:spPr>
        <p:txBody>
          <a:bodyPr vert="horz" wrap="non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r>
              <a:rPr lang="en-US" altLang="en-US" sz="1200" dirty="0" smtClean="0">
                <a:sym typeface="+mn-lt"/>
              </a:rPr>
              <a:t>The Economist Livability Index Transport Ranking</a:t>
            </a:r>
            <a:r>
              <a:rPr lang="en-US" altLang="en-US" sz="1200" baseline="30000" dirty="0" smtClean="0">
                <a:sym typeface="+mn-lt"/>
              </a:rPr>
              <a:t>1</a:t>
            </a:r>
            <a:endParaRPr lang="en-US" sz="1200" baseline="30000" dirty="0">
              <a:sym typeface="+mn-lt"/>
            </a:endParaRPr>
          </a:p>
        </p:txBody>
      </p:sp>
      <p:sp>
        <p:nvSpPr>
          <p:cNvPr id="132" name="Text Placeholder 12"/>
          <p:cNvSpPr>
            <a:spLocks noGrp="1"/>
          </p:cNvSpPr>
          <p:nvPr>
            <p:custDataLst>
              <p:tags r:id="rId36"/>
            </p:custDataLst>
          </p:nvPr>
        </p:nvSpPr>
        <p:spPr bwMode="gray">
          <a:xfrm>
            <a:off x="785812" y="5099050"/>
            <a:ext cx="51435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629B0BCD-935C-4F36-98BD-8132476B5F14}" type="datetime'''''''She''''''''''''''n''''''z''h''e''''n'''''">
              <a:rPr lang="en-US" altLang="en-US" sz="900" smtClean="0">
                <a:sym typeface="+mn-lt"/>
              </a:rPr>
              <a:pPr marL="0" lvl="1" indent="0" algn="r">
                <a:spcBef>
                  <a:spcPct val="0"/>
                </a:spcBef>
                <a:spcAft>
                  <a:spcPct val="0"/>
                </a:spcAft>
                <a:buNone/>
              </a:pPr>
              <a:t>Shenzhen</a:t>
            </a:fld>
            <a:endParaRPr lang="en-US" sz="900" dirty="0">
              <a:sym typeface="+mn-lt"/>
            </a:endParaRPr>
          </a:p>
        </p:txBody>
      </p:sp>
      <p:sp>
        <p:nvSpPr>
          <p:cNvPr id="66" name="Text Placeholder 12"/>
          <p:cNvSpPr>
            <a:spLocks noGrp="1"/>
          </p:cNvSpPr>
          <p:nvPr>
            <p:custDataLst>
              <p:tags r:id="rId37"/>
            </p:custDataLst>
          </p:nvPr>
        </p:nvSpPr>
        <p:spPr bwMode="gray">
          <a:xfrm>
            <a:off x="976312" y="2832100"/>
            <a:ext cx="32385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F78438C3-8166-4322-9894-DEF504B826B9}" type="datetime'Be''r''''''''''''''''''''''lin'''''' '''''''''''''''''''''">
              <a:rPr lang="en-US" altLang="en-US" sz="900" smtClean="0">
                <a:sym typeface="+mn-lt"/>
              </a:rPr>
              <a:pPr marL="0" lvl="1" indent="0" algn="r">
                <a:spcBef>
                  <a:spcPct val="0"/>
                </a:spcBef>
                <a:spcAft>
                  <a:spcPct val="0"/>
                </a:spcAft>
                <a:buNone/>
              </a:pPr>
              <a:t>Berlin </a:t>
            </a:fld>
            <a:endParaRPr lang="en-US" sz="900" dirty="0">
              <a:sym typeface="+mn-lt"/>
            </a:endParaRPr>
          </a:p>
        </p:txBody>
      </p:sp>
      <p:sp>
        <p:nvSpPr>
          <p:cNvPr id="139" name="Text Placeholder 12"/>
          <p:cNvSpPr>
            <a:spLocks noGrp="1"/>
          </p:cNvSpPr>
          <p:nvPr>
            <p:custDataLst>
              <p:tags r:id="rId38"/>
            </p:custDataLst>
          </p:nvPr>
        </p:nvSpPr>
        <p:spPr bwMode="gray">
          <a:xfrm>
            <a:off x="709612" y="5765800"/>
            <a:ext cx="59055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E1D02B6A-AC9E-4A28-B1C0-DF9579DE2B71}" type="datetime'''M''e''x''ico'' ''''''C''''''it''''''''''''''''''''y'''''">
              <a:rPr lang="en-US" altLang="en-US" sz="900" smtClean="0">
                <a:sym typeface="+mn-lt"/>
              </a:rPr>
              <a:pPr marL="0" lvl="1" indent="0" algn="r">
                <a:spcBef>
                  <a:spcPct val="0"/>
                </a:spcBef>
                <a:spcAft>
                  <a:spcPct val="0"/>
                </a:spcAft>
                <a:buNone/>
              </a:pPr>
              <a:t>Mexico City</a:t>
            </a:fld>
            <a:endParaRPr lang="en-US" sz="900" dirty="0">
              <a:sym typeface="+mn-lt"/>
            </a:endParaRPr>
          </a:p>
        </p:txBody>
      </p:sp>
      <p:sp>
        <p:nvSpPr>
          <p:cNvPr id="136" name="Text Placeholder 12"/>
          <p:cNvSpPr>
            <a:spLocks noGrp="1"/>
          </p:cNvSpPr>
          <p:nvPr>
            <p:custDataLst>
              <p:tags r:id="rId39"/>
            </p:custDataLst>
          </p:nvPr>
        </p:nvSpPr>
        <p:spPr bwMode="gray">
          <a:xfrm>
            <a:off x="900112" y="5480050"/>
            <a:ext cx="40005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A55E251E-ADCE-4531-966A-840AFCEF99ED}" type="datetime'''''''''I''''s''t''''''a''''''''''nb''''''''''''u''''''l'''''">
              <a:rPr lang="en-US" altLang="en-US" sz="900" smtClean="0">
                <a:sym typeface="+mn-lt"/>
              </a:rPr>
              <a:pPr marL="0" lvl="1" indent="0" algn="r">
                <a:spcBef>
                  <a:spcPct val="0"/>
                </a:spcBef>
                <a:spcAft>
                  <a:spcPct val="0"/>
                </a:spcAft>
                <a:buNone/>
              </a:pPr>
              <a:t>Istanbul</a:t>
            </a:fld>
            <a:endParaRPr lang="en-US" sz="900" dirty="0">
              <a:sym typeface="+mn-lt"/>
            </a:endParaRPr>
          </a:p>
        </p:txBody>
      </p:sp>
      <p:sp>
        <p:nvSpPr>
          <p:cNvPr id="134" name="Text Placeholder 12"/>
          <p:cNvSpPr>
            <a:spLocks noGrp="1"/>
          </p:cNvSpPr>
          <p:nvPr>
            <p:custDataLst>
              <p:tags r:id="rId40"/>
            </p:custDataLst>
          </p:nvPr>
        </p:nvSpPr>
        <p:spPr bwMode="gray">
          <a:xfrm>
            <a:off x="722312" y="5289550"/>
            <a:ext cx="57785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A22C18EA-7E18-4DD5-BA2C-95A1E0B4FF29}" type="datetime'R''i''''o'''''' ''''''''''d''''''e'''''' ''Ja''''''n''.'">
              <a:rPr lang="en-US" altLang="en-US" sz="900" smtClean="0">
                <a:sym typeface="+mn-lt"/>
              </a:rPr>
              <a:pPr marL="0" lvl="1" indent="0" algn="r">
                <a:spcBef>
                  <a:spcPct val="0"/>
                </a:spcBef>
                <a:spcAft>
                  <a:spcPct val="0"/>
                </a:spcAft>
                <a:buNone/>
              </a:pPr>
              <a:t>Rio de Jan.</a:t>
            </a:fld>
            <a:endParaRPr lang="en-US" sz="900" dirty="0">
              <a:sym typeface="+mn-lt"/>
            </a:endParaRPr>
          </a:p>
        </p:txBody>
      </p:sp>
      <p:sp>
        <p:nvSpPr>
          <p:cNvPr id="133" name="Text Placeholder 12"/>
          <p:cNvSpPr>
            <a:spLocks noGrp="1"/>
          </p:cNvSpPr>
          <p:nvPr>
            <p:custDataLst>
              <p:tags r:id="rId41"/>
            </p:custDataLst>
          </p:nvPr>
        </p:nvSpPr>
        <p:spPr bwMode="gray">
          <a:xfrm>
            <a:off x="817562" y="5194300"/>
            <a:ext cx="48260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B219ECC7-AD82-4870-9270-D6BE87828EC0}" type="datetime'S''''''''''h''a''ng''''''''''''''''''''''''''hai'''''''''''''">
              <a:rPr lang="en-US" altLang="en-US" sz="900" smtClean="0">
                <a:sym typeface="+mn-lt"/>
              </a:rPr>
              <a:pPr marL="0" lvl="1" indent="0" algn="r">
                <a:spcBef>
                  <a:spcPct val="0"/>
                </a:spcBef>
                <a:spcAft>
                  <a:spcPct val="0"/>
                </a:spcAft>
                <a:buNone/>
              </a:pPr>
              <a:t>Shanghai</a:t>
            </a:fld>
            <a:endParaRPr lang="en-US" sz="900" dirty="0">
              <a:sym typeface="+mn-lt"/>
            </a:endParaRPr>
          </a:p>
        </p:txBody>
      </p:sp>
      <p:sp>
        <p:nvSpPr>
          <p:cNvPr id="137" name="Text Placeholder 12"/>
          <p:cNvSpPr>
            <a:spLocks noGrp="1"/>
          </p:cNvSpPr>
          <p:nvPr>
            <p:custDataLst>
              <p:tags r:id="rId42"/>
            </p:custDataLst>
          </p:nvPr>
        </p:nvSpPr>
        <p:spPr bwMode="gray">
          <a:xfrm>
            <a:off x="773112" y="5575300"/>
            <a:ext cx="527050" cy="136525"/>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9845EDD1-84AC-469D-8BB6-A07526D57CB2}" type="datetime'''''Sa''''''''''''''o'' ''''P''''a''''''''''''u''''lo'''''">
              <a:rPr lang="en-US" altLang="en-US" sz="900" smtClean="0">
                <a:sym typeface="+mn-lt"/>
              </a:rPr>
              <a:pPr marL="0" lvl="1" indent="0" algn="r">
                <a:spcBef>
                  <a:spcPct val="0"/>
                </a:spcBef>
                <a:spcAft>
                  <a:spcPct val="0"/>
                </a:spcAft>
                <a:buNone/>
              </a:pPr>
              <a:t>Sao Paulo</a:t>
            </a:fld>
            <a:endParaRPr lang="en-US" sz="900" dirty="0">
              <a:sym typeface="+mn-lt"/>
            </a:endParaRPr>
          </a:p>
        </p:txBody>
      </p:sp>
      <p:sp>
        <p:nvSpPr>
          <p:cNvPr id="140" name="ColumnHeader"/>
          <p:cNvSpPr>
            <a:spLocks noChangeArrowheads="1"/>
          </p:cNvSpPr>
          <p:nvPr/>
        </p:nvSpPr>
        <p:spPr bwMode="gray">
          <a:xfrm>
            <a:off x="455613" y="1361242"/>
            <a:ext cx="4113212" cy="677108"/>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a:r>
              <a:rPr lang="en-AU" sz="1600" b="1" dirty="0" smtClean="0">
                <a:solidFill>
                  <a:srgbClr val="000000"/>
                </a:solidFill>
                <a:latin typeface="Arial" pitchFamily="34" charset="0"/>
                <a:cs typeface="Arial" pitchFamily="34" charset="0"/>
              </a:rPr>
              <a:t>Melbourne ranks equal first on The Economist's transport rating ... </a:t>
            </a:r>
          </a:p>
        </p:txBody>
      </p:sp>
      <p:sp>
        <p:nvSpPr>
          <p:cNvPr id="142" name="ColumnHeader"/>
          <p:cNvSpPr>
            <a:spLocks noChangeArrowheads="1"/>
          </p:cNvSpPr>
          <p:nvPr/>
        </p:nvSpPr>
        <p:spPr bwMode="gray">
          <a:xfrm>
            <a:off x="5337175" y="1361242"/>
            <a:ext cx="4113213" cy="677108"/>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a:r>
              <a:rPr lang="en-AU" sz="1600" b="1" dirty="0" smtClean="0">
                <a:solidFill>
                  <a:srgbClr val="000000"/>
                </a:solidFill>
                <a:latin typeface="Arial" pitchFamily="34" charset="0"/>
                <a:cs typeface="Arial" pitchFamily="34" charset="0"/>
              </a:rPr>
              <a:t>... but it could be more user-friendly and better connect cultural organisations</a:t>
            </a:r>
          </a:p>
        </p:txBody>
      </p:sp>
      <p:sp>
        <p:nvSpPr>
          <p:cNvPr id="157" name="Rounded Rectangular Callout 156"/>
          <p:cNvSpPr/>
          <p:nvPr/>
        </p:nvSpPr>
        <p:spPr>
          <a:xfrm>
            <a:off x="5337174" y="4741862"/>
            <a:ext cx="4113212" cy="896938"/>
          </a:xfrm>
          <a:prstGeom prst="wedgeRoundRectCallout">
            <a:avLst>
              <a:gd name="adj1" fmla="val 30988"/>
              <a:gd name="adj2" fmla="val 72728"/>
              <a:gd name="adj3" fmla="val 16667"/>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buClr>
                <a:srgbClr val="000000"/>
              </a:buClr>
            </a:pPr>
            <a:r>
              <a:rPr lang="en-AU" sz="1400" dirty="0" smtClean="0">
                <a:solidFill>
                  <a:srgbClr val="000000"/>
                </a:solidFill>
                <a:cs typeface="Arial" pitchFamily="34" charset="0"/>
              </a:rPr>
              <a:t>"The </a:t>
            </a:r>
            <a:r>
              <a:rPr lang="en-AU" sz="1400" b="1" dirty="0" smtClean="0">
                <a:solidFill>
                  <a:srgbClr val="000000"/>
                </a:solidFill>
                <a:cs typeface="Arial" pitchFamily="34" charset="0"/>
              </a:rPr>
              <a:t>[inner suburbs] feel like a world away </a:t>
            </a:r>
            <a:r>
              <a:rPr lang="en-AU" sz="1400" dirty="0" smtClean="0">
                <a:solidFill>
                  <a:srgbClr val="000000"/>
                </a:solidFill>
                <a:cs typeface="Arial" pitchFamily="34" charset="0"/>
              </a:rPr>
              <a:t>from the city. There needs to be a unified, connected "string of pearls" around the city"</a:t>
            </a:r>
            <a:endParaRPr lang="en-AU" sz="1400" dirty="0">
              <a:solidFill>
                <a:srgbClr val="000000"/>
              </a:solidFill>
              <a:cs typeface="Arial" pitchFamily="34" charset="0"/>
            </a:endParaRPr>
          </a:p>
        </p:txBody>
      </p:sp>
      <p:sp>
        <p:nvSpPr>
          <p:cNvPr id="53" name="stamp"/>
          <p:cNvSpPr>
            <a:spLocks noChangeArrowheads="1"/>
          </p:cNvSpPr>
          <p:nvPr/>
        </p:nvSpPr>
        <p:spPr bwMode="auto">
          <a:xfrm>
            <a:off x="457200" y="71974"/>
            <a:ext cx="2816477" cy="184666"/>
          </a:xfrm>
          <a:prstGeom prst="rect">
            <a:avLst/>
          </a:prstGeom>
          <a:noFill/>
          <a:ln w="9525" algn="ctr">
            <a:noFill/>
            <a:miter lim="800000"/>
            <a:headEnd type="none" w="lg" len="lg"/>
            <a:tailEnd type="none" w="lg" len="lg"/>
          </a:ln>
        </p:spPr>
        <p:txBody>
          <a:bodyPr wrap="none" lIns="0" tIns="0" rIns="0" bIns="0" anchor="ctr">
            <a:spAutoFit/>
          </a:bodyPr>
          <a:lstStyle/>
          <a:p>
            <a:pPr algn="r"/>
            <a:r>
              <a:rPr lang="en-AU" sz="1200" dirty="0" smtClean="0">
                <a:solidFill>
                  <a:schemeClr val="bg2"/>
                </a:solidFill>
                <a:latin typeface="Arial" pitchFamily="34" charset="0"/>
                <a:cs typeface="Arial" pitchFamily="34" charset="0"/>
              </a:rPr>
              <a:t>The broader city environment is attractive</a:t>
            </a:r>
          </a:p>
        </p:txBody>
      </p:sp>
      <p:sp>
        <p:nvSpPr>
          <p:cNvPr id="59" name="TextBox 58"/>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60" name="Rectangle 59"/>
          <p:cNvSpPr/>
          <p:nvPr/>
        </p:nvSpPr>
        <p:spPr>
          <a:xfrm>
            <a:off x="4219575" y="67645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5002675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999"/>
            <a:ext cx="8992799" cy="831600"/>
          </a:xfrm>
          <a:noFill/>
          <a:effectLst/>
          <a:extLst>
            <a:ext uri="{909E8E84-426E-40DD-AFC4-6F175D3DCCD1}">
              <a14:hiddenFill xmlns:a14="http://schemas.microsoft.com/office/drawing/2010/main">
                <a:solidFill>
                  <a:srgbClr val="FFFFFF"/>
                </a:solidFill>
              </a14:hiddenFill>
            </a:ext>
          </a:extLst>
        </p:spPr>
        <p:txBody>
          <a:bodyPr wrap="square" anchor="b"/>
          <a:lstStyle/>
          <a:p>
            <a:pPr lvl="0"/>
            <a:r>
              <a:rPr lang="en-AU" dirty="0" smtClean="0">
                <a:solidFill>
                  <a:srgbClr val="177B57"/>
                </a:solidFill>
                <a:latin typeface="Arial"/>
              </a:rPr>
              <a:t>Melbourne has relatively low connectivity to the world</a:t>
            </a:r>
            <a:br>
              <a:rPr lang="en-AU" dirty="0" smtClean="0">
                <a:solidFill>
                  <a:srgbClr val="177B57"/>
                </a:solidFill>
                <a:latin typeface="Arial"/>
              </a:rPr>
            </a:br>
            <a:r>
              <a:rPr lang="en-AU" sz="1600" b="0" dirty="0" smtClean="0">
                <a:solidFill>
                  <a:srgbClr val="177B57"/>
                </a:solidFill>
                <a:latin typeface="Arial"/>
              </a:rPr>
              <a:t>Sydney receives almost twice as many international passengers as Melbourne</a:t>
            </a:r>
            <a:endParaRPr lang="en-AU" sz="1600" b="0" dirty="0">
              <a:solidFill>
                <a:srgbClr val="177B57"/>
              </a:solidFill>
              <a:latin typeface="Arial"/>
            </a:endParaRPr>
          </a:p>
        </p:txBody>
      </p:sp>
      <p:sp>
        <p:nvSpPr>
          <p:cNvPr id="35" name="NumberBall"/>
          <p:cNvSpPr>
            <a:spLocks noChangeArrowheads="1"/>
          </p:cNvSpPr>
          <p:nvPr/>
        </p:nvSpPr>
        <p:spPr bwMode="gray">
          <a:xfrm>
            <a:off x="57150" y="56179"/>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a:solidFill>
                  <a:srgbClr val="000000"/>
                </a:solidFill>
                <a:cs typeface="Arial" pitchFamily="34" charset="0"/>
              </a:rPr>
              <a:t>E</a:t>
            </a:r>
          </a:p>
        </p:txBody>
      </p:sp>
      <p:sp>
        <p:nvSpPr>
          <p:cNvPr id="9"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smtClean="0">
                <a:solidFill>
                  <a:srgbClr val="000000"/>
                </a:solidFill>
                <a:cs typeface="Arial" pitchFamily="34" charset="0"/>
              </a:rPr>
              <a:t>1. Includes inbound and outbound. </a:t>
            </a:r>
          </a:p>
          <a:p>
            <a:pPr>
              <a:lnSpc>
                <a:spcPct val="90000"/>
              </a:lnSpc>
            </a:pPr>
            <a:r>
              <a:rPr lang="en-AU" sz="800" dirty="0" smtClean="0">
                <a:solidFill>
                  <a:srgbClr val="000000"/>
                </a:solidFill>
                <a:cs typeface="Arial" pitchFamily="34" charset="0"/>
              </a:rPr>
              <a:t>Source</a:t>
            </a:r>
            <a:r>
              <a:rPr lang="en-AU" sz="800" dirty="0">
                <a:solidFill>
                  <a:srgbClr val="000000"/>
                </a:solidFill>
                <a:cs typeface="Arial" pitchFamily="34" charset="0"/>
              </a:rPr>
              <a:t>: </a:t>
            </a:r>
            <a:r>
              <a:rPr lang="en-AU" sz="800" dirty="0" smtClean="0">
                <a:solidFill>
                  <a:srgbClr val="000000"/>
                </a:solidFill>
                <a:cs typeface="Arial" pitchFamily="34" charset="0"/>
              </a:rPr>
              <a:t>Department </a:t>
            </a:r>
            <a:r>
              <a:rPr lang="en-AU" sz="800" dirty="0">
                <a:solidFill>
                  <a:srgbClr val="000000"/>
                </a:solidFill>
                <a:cs typeface="Arial" pitchFamily="34" charset="0"/>
              </a:rPr>
              <a:t>of Infrastructure and Transport (2012) Air Passenger movements through capital and non-capital </a:t>
            </a:r>
            <a:r>
              <a:rPr lang="en-AU" sz="800" dirty="0" smtClean="0">
                <a:solidFill>
                  <a:srgbClr val="000000"/>
                </a:solidFill>
                <a:cs typeface="Arial" pitchFamily="34" charset="0"/>
              </a:rPr>
              <a:t>cities to </a:t>
            </a:r>
            <a:r>
              <a:rPr lang="en-AU" sz="800" dirty="0">
                <a:solidFill>
                  <a:srgbClr val="000000"/>
                </a:solidFill>
                <a:cs typeface="Arial" pitchFamily="34" charset="0"/>
              </a:rPr>
              <a:t>2030-31: Research report </a:t>
            </a:r>
            <a:r>
              <a:rPr lang="en-AU" sz="800" dirty="0" smtClean="0">
                <a:solidFill>
                  <a:srgbClr val="000000"/>
                </a:solidFill>
                <a:cs typeface="Arial" pitchFamily="34" charset="0"/>
              </a:rPr>
              <a:t>133; Department of Infrastructure and Regional Development (2015) Aviation - International airline activity 2015</a:t>
            </a:r>
          </a:p>
        </p:txBody>
      </p:sp>
      <p:graphicFrame>
        <p:nvGraphicFramePr>
          <p:cNvPr id="3" name="Object 2"/>
          <p:cNvGraphicFramePr>
            <a:graphicFrameLocks/>
          </p:cNvGraphicFramePr>
          <p:nvPr>
            <p:custDataLst>
              <p:tags r:id="rId2"/>
            </p:custDataLst>
          </p:nvPr>
        </p:nvGraphicFramePr>
        <p:xfrm>
          <a:off x="1295400" y="1790700"/>
          <a:ext cx="7181730" cy="3562440"/>
        </p:xfrm>
        <a:graphic>
          <a:graphicData uri="http://schemas.openxmlformats.org/presentationml/2006/ole">
            <mc:AlternateContent xmlns:mc="http://schemas.openxmlformats.org/markup-compatibility/2006">
              <mc:Choice xmlns:v="urn:schemas-microsoft-com:vml" Requires="v">
                <p:oleObj spid="_x0000_s1242469" name="Chart" r:id="rId14" imgW="7181730" imgH="3562440" progId="MSGraph.Chart.8">
                  <p:embed followColorScheme="full"/>
                </p:oleObj>
              </mc:Choice>
              <mc:Fallback>
                <p:oleObj name="Chart" r:id="rId14" imgW="7181730" imgH="3562440" progId="MSGraph.Chart.8">
                  <p:embed followColorScheme="full"/>
                  <p:pic>
                    <p:nvPicPr>
                      <p:cNvPr id="0" name="Picture 239"/>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95400" y="1790700"/>
                        <a:ext cx="7181730" cy="35624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 name="Straight Connector 6"/>
          <p:cNvCxnSpPr/>
          <p:nvPr>
            <p:custDataLst>
              <p:tags r:id="rId3"/>
            </p:custDataLst>
          </p:nvPr>
        </p:nvCxnSpPr>
        <p:spPr bwMode="gray">
          <a:xfrm flipV="1">
            <a:off x="3667125" y="2520951"/>
            <a:ext cx="0" cy="1260475"/>
          </a:xfrm>
          <a:prstGeom prst="line">
            <a:avLst/>
          </a:prstGeom>
          <a:ln w="9525">
            <a:solidFill>
              <a:srgbClr val="80808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custDataLst>
              <p:tags r:id="rId4"/>
            </p:custDataLst>
          </p:nvPr>
        </p:nvCxnSpPr>
        <p:spPr bwMode="gray">
          <a:xfrm>
            <a:off x="2328862" y="2520950"/>
            <a:ext cx="0" cy="203200"/>
          </a:xfrm>
          <a:prstGeom prst="line">
            <a:avLst/>
          </a:prstGeom>
          <a:ln w="9525">
            <a:solidFill>
              <a:srgbClr val="808080"/>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custDataLst>
              <p:tags r:id="rId5"/>
            </p:custDataLst>
          </p:nvPr>
        </p:nvCxnSpPr>
        <p:spPr bwMode="gray">
          <a:xfrm flipH="1">
            <a:off x="2328862" y="2520950"/>
            <a:ext cx="1338262" cy="0"/>
          </a:xfrm>
          <a:prstGeom prst="line">
            <a:avLst/>
          </a:prstGeom>
          <a:ln w="9525">
            <a:solidFill>
              <a:srgbClr val="80808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 Placeholder 12"/>
          <p:cNvSpPr>
            <a:spLocks noGrp="1"/>
          </p:cNvSpPr>
          <p:nvPr>
            <p:custDataLst>
              <p:tags r:id="rId6"/>
            </p:custDataLst>
          </p:nvPr>
        </p:nvSpPr>
        <p:spPr bwMode="gray">
          <a:xfrm>
            <a:off x="2849562" y="2413000"/>
            <a:ext cx="295275" cy="215900"/>
          </a:xfrm>
          <a:prstGeom prst="ellipse">
            <a:avLst/>
          </a:prstGeom>
          <a:solidFill>
            <a:schemeClr val="accent1"/>
          </a:solidFill>
          <a:ln w="9525">
            <a:solidFill>
              <a:srgbClr val="808080"/>
            </a:solidFill>
          </a:ln>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Clr>
                <a:srgbClr val="177B57"/>
              </a:buClr>
              <a:buFont typeface="Arial" pitchFamily="34" charset="0"/>
              <a:buNone/>
            </a:pPr>
            <a:r>
              <a:rPr lang="en-AU" altLang="en-US" sz="1000" dirty="0" smtClean="0">
                <a:solidFill>
                  <a:srgbClr val="000000"/>
                </a:solidFill>
              </a:rPr>
              <a:t>~2x</a:t>
            </a:r>
            <a:endParaRPr lang="en-AU" sz="1000" dirty="0">
              <a:solidFill>
                <a:srgbClr val="000000"/>
              </a:solidFill>
              <a:sym typeface="+mn-lt"/>
            </a:endParaRPr>
          </a:p>
        </p:txBody>
      </p:sp>
      <p:sp>
        <p:nvSpPr>
          <p:cNvPr id="12" name="Text Placeholder 12"/>
          <p:cNvSpPr>
            <a:spLocks noGrp="1"/>
          </p:cNvSpPr>
          <p:nvPr>
            <p:custDataLst>
              <p:tags r:id="rId7"/>
            </p:custDataLst>
          </p:nvPr>
        </p:nvSpPr>
        <p:spPr bwMode="gray">
          <a:xfrm>
            <a:off x="2112962" y="5213350"/>
            <a:ext cx="433388" cy="152400"/>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Clr>
                <a:srgbClr val="177B57"/>
              </a:buClr>
              <a:buFont typeface="Arial" pitchFamily="34" charset="0"/>
              <a:buNone/>
            </a:pPr>
            <a:fld id="{869D9AE4-410D-4B70-934C-C6006BC15569}" type="datetime'''''S''''''''''''''''yd''ne''''''''''''''''''y'''">
              <a:rPr lang="en-AU" altLang="en-US" sz="1000">
                <a:solidFill>
                  <a:srgbClr val="000000"/>
                </a:solidFill>
              </a:rPr>
              <a:pPr marL="0" lvl="1" indent="0" algn="ctr">
                <a:spcBef>
                  <a:spcPct val="0"/>
                </a:spcBef>
                <a:spcAft>
                  <a:spcPct val="0"/>
                </a:spcAft>
                <a:buClr>
                  <a:srgbClr val="177B57"/>
                </a:buClr>
                <a:buFont typeface="Arial" pitchFamily="34" charset="0"/>
                <a:buNone/>
              </a:pPr>
              <a:t>Sydney</a:t>
            </a:fld>
            <a:endParaRPr lang="en-AU" sz="1000" dirty="0">
              <a:solidFill>
                <a:srgbClr val="000000"/>
              </a:solidFill>
              <a:sym typeface="+mn-lt"/>
            </a:endParaRPr>
          </a:p>
        </p:txBody>
      </p:sp>
      <p:sp>
        <p:nvSpPr>
          <p:cNvPr id="25" name="Text Placeholder 12"/>
          <p:cNvSpPr>
            <a:spLocks noGrp="1"/>
          </p:cNvSpPr>
          <p:nvPr>
            <p:custDataLst>
              <p:tags r:id="rId8"/>
            </p:custDataLst>
          </p:nvPr>
        </p:nvSpPr>
        <p:spPr bwMode="gray">
          <a:xfrm>
            <a:off x="7431087" y="5213350"/>
            <a:ext cx="503238" cy="152400"/>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Clr>
                <a:srgbClr val="177B57"/>
              </a:buClr>
              <a:buFont typeface="Arial" pitchFamily="34" charset="0"/>
              <a:buNone/>
            </a:pPr>
            <a:fld id="{7891DE49-0BEB-4014-BBB1-A54505DBA182}" type="datetime'''''''''''A''d''''''''''e''l''a''''''''''''i''''''''''d''e'">
              <a:rPr lang="en-AU" altLang="en-US" sz="1000">
                <a:solidFill>
                  <a:srgbClr val="000000"/>
                </a:solidFill>
              </a:rPr>
              <a:pPr marL="0" lvl="1" indent="0" algn="ctr">
                <a:spcBef>
                  <a:spcPct val="0"/>
                </a:spcBef>
                <a:spcAft>
                  <a:spcPct val="0"/>
                </a:spcAft>
                <a:buClr>
                  <a:srgbClr val="177B57"/>
                </a:buClr>
                <a:buFont typeface="Arial" pitchFamily="34" charset="0"/>
                <a:buNone/>
              </a:pPr>
              <a:t>Adelaide</a:t>
            </a:fld>
            <a:endParaRPr lang="en-AU" sz="1000" dirty="0">
              <a:solidFill>
                <a:srgbClr val="000000"/>
              </a:solidFill>
              <a:sym typeface="+mn-lt"/>
            </a:endParaRPr>
          </a:p>
        </p:txBody>
      </p:sp>
      <p:sp>
        <p:nvSpPr>
          <p:cNvPr id="11" name="Text Placeholder 12"/>
          <p:cNvSpPr>
            <a:spLocks noGrp="1"/>
          </p:cNvSpPr>
          <p:nvPr>
            <p:custDataLst>
              <p:tags r:id="rId9"/>
            </p:custDataLst>
          </p:nvPr>
        </p:nvSpPr>
        <p:spPr bwMode="gray">
          <a:xfrm>
            <a:off x="1425574" y="1697038"/>
            <a:ext cx="4867275"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r>
              <a:rPr lang="en-AU" altLang="en-US" sz="1200" dirty="0" smtClean="0">
                <a:solidFill>
                  <a:srgbClr val="000000"/>
                </a:solidFill>
                <a:sym typeface="+mn-lt"/>
              </a:rPr>
              <a:t>Number of international air passengers moving through city, 2010-11 (m)</a:t>
            </a:r>
            <a:endParaRPr lang="en-AU" sz="1200" dirty="0">
              <a:solidFill>
                <a:srgbClr val="000000"/>
              </a:solidFill>
              <a:sym typeface="+mn-lt"/>
            </a:endParaRPr>
          </a:p>
        </p:txBody>
      </p:sp>
      <p:sp>
        <p:nvSpPr>
          <p:cNvPr id="18" name="Text Placeholder 12"/>
          <p:cNvSpPr>
            <a:spLocks noGrp="1"/>
          </p:cNvSpPr>
          <p:nvPr>
            <p:custDataLst>
              <p:tags r:id="rId10"/>
            </p:custDataLst>
          </p:nvPr>
        </p:nvSpPr>
        <p:spPr bwMode="gray">
          <a:xfrm>
            <a:off x="3362325" y="5213350"/>
            <a:ext cx="609600" cy="152400"/>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Clr>
                <a:srgbClr val="177B57"/>
              </a:buClr>
              <a:buFont typeface="Arial" pitchFamily="34" charset="0"/>
              <a:buNone/>
            </a:pPr>
            <a:fld id="{AB98427E-E94E-4D37-948A-7DAC1C71D58A}" type="datetime'''''''''Me''''''''''''''''''''''''''l''b''''''o''''''ur''n''e'">
              <a:rPr lang="en-AU" altLang="en-US" sz="1000">
                <a:solidFill>
                  <a:srgbClr val="000000"/>
                </a:solidFill>
              </a:rPr>
              <a:pPr marL="0" lvl="1" indent="0" algn="ctr">
                <a:spcBef>
                  <a:spcPct val="0"/>
                </a:spcBef>
                <a:spcAft>
                  <a:spcPct val="0"/>
                </a:spcAft>
                <a:buClr>
                  <a:srgbClr val="177B57"/>
                </a:buClr>
                <a:buFont typeface="Arial" pitchFamily="34" charset="0"/>
                <a:buNone/>
              </a:pPr>
              <a:t>Melbourne</a:t>
            </a:fld>
            <a:endParaRPr lang="en-AU" sz="1000" dirty="0">
              <a:solidFill>
                <a:srgbClr val="000000"/>
              </a:solidFill>
              <a:sym typeface="+mn-lt"/>
            </a:endParaRPr>
          </a:p>
        </p:txBody>
      </p:sp>
      <p:sp>
        <p:nvSpPr>
          <p:cNvPr id="19" name="Text Placeholder 12"/>
          <p:cNvSpPr>
            <a:spLocks noGrp="1"/>
          </p:cNvSpPr>
          <p:nvPr>
            <p:custDataLst>
              <p:tags r:id="rId11"/>
            </p:custDataLst>
          </p:nvPr>
        </p:nvSpPr>
        <p:spPr bwMode="gray">
          <a:xfrm>
            <a:off x="4749800" y="5213350"/>
            <a:ext cx="511175" cy="152400"/>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Clr>
                <a:srgbClr val="177B57"/>
              </a:buClr>
              <a:buFont typeface="Arial" pitchFamily="34" charset="0"/>
              <a:buNone/>
            </a:pPr>
            <a:fld id="{81356F62-AE36-44B6-9076-539055A72632}" type="datetime'B''''''''r''''''i''''''s''''''''''''''ba''ne'''''''''''">
              <a:rPr lang="en-AU" altLang="en-US" sz="1000">
                <a:solidFill>
                  <a:srgbClr val="000000"/>
                </a:solidFill>
              </a:rPr>
              <a:pPr marL="0" lvl="1" indent="0" algn="ctr">
                <a:spcBef>
                  <a:spcPct val="0"/>
                </a:spcBef>
                <a:spcAft>
                  <a:spcPct val="0"/>
                </a:spcAft>
                <a:buClr>
                  <a:srgbClr val="177B57"/>
                </a:buClr>
                <a:buFont typeface="Arial" pitchFamily="34" charset="0"/>
                <a:buNone/>
              </a:pPr>
              <a:t>Brisbane</a:t>
            </a:fld>
            <a:endParaRPr lang="en-AU" sz="1000" dirty="0">
              <a:solidFill>
                <a:srgbClr val="000000"/>
              </a:solidFill>
              <a:sym typeface="+mn-lt"/>
            </a:endParaRPr>
          </a:p>
        </p:txBody>
      </p:sp>
      <p:sp>
        <p:nvSpPr>
          <p:cNvPr id="23" name="Text Placeholder 12"/>
          <p:cNvSpPr>
            <a:spLocks noGrp="1"/>
          </p:cNvSpPr>
          <p:nvPr>
            <p:custDataLst>
              <p:tags r:id="rId12"/>
            </p:custDataLst>
          </p:nvPr>
        </p:nvSpPr>
        <p:spPr bwMode="gray">
          <a:xfrm>
            <a:off x="6186487" y="5213350"/>
            <a:ext cx="314325" cy="152400"/>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Clr>
                <a:srgbClr val="177B57"/>
              </a:buClr>
              <a:buFont typeface="Arial" pitchFamily="34" charset="0"/>
              <a:buNone/>
            </a:pPr>
            <a:fld id="{B1B16F13-72FE-49EB-A447-EDDD806221F9}" type="datetime'Pe''''''''''''''''''''r''''t''''h'''''''''''''">
              <a:rPr lang="en-AU" altLang="en-US" sz="1000">
                <a:solidFill>
                  <a:srgbClr val="000000"/>
                </a:solidFill>
              </a:rPr>
              <a:pPr marL="0" lvl="1" indent="0" algn="ctr">
                <a:spcBef>
                  <a:spcPct val="0"/>
                </a:spcBef>
                <a:spcAft>
                  <a:spcPct val="0"/>
                </a:spcAft>
                <a:buClr>
                  <a:srgbClr val="177B57"/>
                </a:buClr>
                <a:buFont typeface="Arial" pitchFamily="34" charset="0"/>
                <a:buNone/>
              </a:pPr>
              <a:t>Perth</a:t>
            </a:fld>
            <a:endParaRPr lang="en-AU" sz="1000" dirty="0">
              <a:solidFill>
                <a:srgbClr val="000000"/>
              </a:solidFill>
              <a:sym typeface="+mn-lt"/>
            </a:endParaRPr>
          </a:p>
        </p:txBody>
      </p:sp>
      <p:sp>
        <p:nvSpPr>
          <p:cNvPr id="22" name="stamp"/>
          <p:cNvSpPr>
            <a:spLocks noChangeArrowheads="1"/>
          </p:cNvSpPr>
          <p:nvPr/>
        </p:nvSpPr>
        <p:spPr bwMode="auto">
          <a:xfrm>
            <a:off x="457200" y="71974"/>
            <a:ext cx="2816477" cy="184666"/>
          </a:xfrm>
          <a:prstGeom prst="rect">
            <a:avLst/>
          </a:prstGeom>
          <a:noFill/>
          <a:ln w="9525" algn="ctr">
            <a:noFill/>
            <a:miter lim="800000"/>
            <a:headEnd type="none" w="lg" len="lg"/>
            <a:tailEnd type="none" w="lg" len="lg"/>
          </a:ln>
        </p:spPr>
        <p:txBody>
          <a:bodyPr wrap="none" lIns="0" tIns="0" rIns="0" bIns="0" anchor="ctr">
            <a:spAutoFit/>
          </a:bodyPr>
          <a:lstStyle/>
          <a:p>
            <a:pPr algn="r"/>
            <a:r>
              <a:rPr lang="en-AU" sz="1200" dirty="0" smtClean="0">
                <a:solidFill>
                  <a:schemeClr val="bg2"/>
                </a:solidFill>
                <a:latin typeface="Arial" pitchFamily="34" charset="0"/>
                <a:cs typeface="Arial" pitchFamily="34" charset="0"/>
              </a:rPr>
              <a:t>The broader city environment is attractive</a:t>
            </a:r>
          </a:p>
        </p:txBody>
      </p:sp>
      <p:sp>
        <p:nvSpPr>
          <p:cNvPr id="24" name="TextBox 23"/>
          <p:cNvSpPr txBox="1"/>
          <p:nvPr/>
        </p:nvSpPr>
        <p:spPr>
          <a:xfrm>
            <a:off x="177800" y="5283200"/>
            <a:ext cx="1467666" cy="858866"/>
          </a:xfrm>
          <a:prstGeom prst="rect">
            <a:avLst/>
          </a:prstGeom>
          <a:noFill/>
        </p:spPr>
        <p:txBody>
          <a:bodyPr wrap="square" tIns="90000" bIns="90000" rtlCol="0" anchor="t">
            <a:spAutoFit/>
          </a:bodyPr>
          <a:lstStyle/>
          <a:p>
            <a:pPr algn="r"/>
            <a:r>
              <a:rPr lang="en-AU" sz="1100" dirty="0" smtClean="0">
                <a:solidFill>
                  <a:srgbClr val="000000"/>
                </a:solidFill>
                <a:latin typeface="Arial" pitchFamily="34" charset="0"/>
                <a:cs typeface="Arial" pitchFamily="34" charset="0"/>
              </a:rPr>
              <a:t>Number of </a:t>
            </a:r>
            <a:br>
              <a:rPr lang="en-AU" sz="1100" dirty="0" smtClean="0">
                <a:solidFill>
                  <a:srgbClr val="000000"/>
                </a:solidFill>
                <a:latin typeface="Arial" pitchFamily="34" charset="0"/>
                <a:cs typeface="Arial" pitchFamily="34" charset="0"/>
              </a:rPr>
            </a:br>
            <a:r>
              <a:rPr lang="en-AU" sz="1100" dirty="0" smtClean="0">
                <a:solidFill>
                  <a:srgbClr val="000000"/>
                </a:solidFill>
                <a:latin typeface="Arial" pitchFamily="34" charset="0"/>
                <a:cs typeface="Arial" pitchFamily="34" charset="0"/>
              </a:rPr>
              <a:t>international </a:t>
            </a:r>
            <a:br>
              <a:rPr lang="en-AU" sz="1100" dirty="0" smtClean="0">
                <a:solidFill>
                  <a:srgbClr val="000000"/>
                </a:solidFill>
                <a:latin typeface="Arial" pitchFamily="34" charset="0"/>
                <a:cs typeface="Arial" pitchFamily="34" charset="0"/>
              </a:rPr>
            </a:br>
            <a:r>
              <a:rPr lang="en-AU" sz="1100" dirty="0" smtClean="0">
                <a:solidFill>
                  <a:srgbClr val="000000"/>
                </a:solidFill>
                <a:latin typeface="Arial" pitchFamily="34" charset="0"/>
                <a:cs typeface="Arial" pitchFamily="34" charset="0"/>
              </a:rPr>
              <a:t>aircraft movements </a:t>
            </a:r>
            <a:br>
              <a:rPr lang="en-AU" sz="1100" dirty="0" smtClean="0">
                <a:solidFill>
                  <a:srgbClr val="000000"/>
                </a:solidFill>
                <a:latin typeface="Arial" pitchFamily="34" charset="0"/>
                <a:cs typeface="Arial" pitchFamily="34" charset="0"/>
              </a:rPr>
            </a:br>
            <a:r>
              <a:rPr lang="en-AU" sz="1100" dirty="0" smtClean="0">
                <a:solidFill>
                  <a:srgbClr val="000000"/>
                </a:solidFill>
                <a:latin typeface="Arial" pitchFamily="34" charset="0"/>
                <a:cs typeface="Arial" pitchFamily="34" charset="0"/>
              </a:rPr>
              <a:t>(2015, '000)</a:t>
            </a:r>
            <a:r>
              <a:rPr lang="en-AU" sz="1100" baseline="30000" dirty="0" smtClean="0">
                <a:solidFill>
                  <a:srgbClr val="000000"/>
                </a:solidFill>
                <a:latin typeface="Arial" pitchFamily="34" charset="0"/>
                <a:cs typeface="Arial" pitchFamily="34" charset="0"/>
              </a:rPr>
              <a:t>1</a:t>
            </a:r>
          </a:p>
        </p:txBody>
      </p:sp>
      <p:sp>
        <p:nvSpPr>
          <p:cNvPr id="32" name="TextBox 31"/>
          <p:cNvSpPr txBox="1"/>
          <p:nvPr/>
        </p:nvSpPr>
        <p:spPr>
          <a:xfrm>
            <a:off x="1714500" y="5537116"/>
            <a:ext cx="1270000" cy="351035"/>
          </a:xfrm>
          <a:prstGeom prst="rect">
            <a:avLst/>
          </a:prstGeom>
          <a:noFill/>
        </p:spPr>
        <p:txBody>
          <a:bodyPr wrap="square" tIns="90000" bIns="90000" rtlCol="0" anchor="t">
            <a:spAutoFit/>
          </a:bodyPr>
          <a:lstStyle/>
          <a:p>
            <a:pPr algn="ctr"/>
            <a:r>
              <a:rPr lang="en-AU" sz="1100" dirty="0" smtClean="0">
                <a:solidFill>
                  <a:srgbClr val="000000"/>
                </a:solidFill>
                <a:latin typeface="Arial" pitchFamily="34" charset="0"/>
                <a:cs typeface="Arial" pitchFamily="34" charset="0"/>
              </a:rPr>
              <a:t>68.5</a:t>
            </a:r>
            <a:endParaRPr lang="en-AU" sz="1100" baseline="30000" dirty="0" smtClean="0">
              <a:solidFill>
                <a:srgbClr val="000000"/>
              </a:solidFill>
              <a:latin typeface="Arial" pitchFamily="34" charset="0"/>
              <a:cs typeface="Arial" pitchFamily="34" charset="0"/>
            </a:endParaRPr>
          </a:p>
        </p:txBody>
      </p:sp>
      <p:sp>
        <p:nvSpPr>
          <p:cNvPr id="34" name="TextBox 33"/>
          <p:cNvSpPr txBox="1"/>
          <p:nvPr/>
        </p:nvSpPr>
        <p:spPr>
          <a:xfrm>
            <a:off x="3035300" y="5537116"/>
            <a:ext cx="1270000" cy="351035"/>
          </a:xfrm>
          <a:prstGeom prst="rect">
            <a:avLst/>
          </a:prstGeom>
          <a:noFill/>
        </p:spPr>
        <p:txBody>
          <a:bodyPr wrap="square" tIns="90000" bIns="90000" rtlCol="0" anchor="t">
            <a:spAutoFit/>
          </a:bodyPr>
          <a:lstStyle/>
          <a:p>
            <a:pPr algn="ctr"/>
            <a:r>
              <a:rPr lang="en-AU" sz="1100" dirty="0" smtClean="0">
                <a:solidFill>
                  <a:srgbClr val="000000"/>
                </a:solidFill>
                <a:latin typeface="Arial" pitchFamily="34" charset="0"/>
                <a:cs typeface="Arial" pitchFamily="34" charset="0"/>
              </a:rPr>
              <a:t>42.3</a:t>
            </a:r>
            <a:endParaRPr lang="en-AU" sz="1100" baseline="30000" dirty="0" smtClean="0">
              <a:solidFill>
                <a:srgbClr val="000000"/>
              </a:solidFill>
              <a:latin typeface="Arial" pitchFamily="34" charset="0"/>
              <a:cs typeface="Arial" pitchFamily="34" charset="0"/>
            </a:endParaRPr>
          </a:p>
        </p:txBody>
      </p:sp>
      <p:sp>
        <p:nvSpPr>
          <p:cNvPr id="36" name="TextBox 35"/>
          <p:cNvSpPr txBox="1"/>
          <p:nvPr/>
        </p:nvSpPr>
        <p:spPr>
          <a:xfrm>
            <a:off x="4378678" y="5537116"/>
            <a:ext cx="1270000" cy="351035"/>
          </a:xfrm>
          <a:prstGeom prst="rect">
            <a:avLst/>
          </a:prstGeom>
          <a:noFill/>
        </p:spPr>
        <p:txBody>
          <a:bodyPr wrap="square" tIns="90000" bIns="90000" rtlCol="0" anchor="t">
            <a:spAutoFit/>
          </a:bodyPr>
          <a:lstStyle/>
          <a:p>
            <a:pPr algn="ctr"/>
            <a:r>
              <a:rPr lang="en-AU" sz="1100" dirty="0" smtClean="0">
                <a:solidFill>
                  <a:srgbClr val="000000"/>
                </a:solidFill>
                <a:latin typeface="Arial" pitchFamily="34" charset="0"/>
                <a:cs typeface="Arial" pitchFamily="34" charset="0"/>
              </a:rPr>
              <a:t>29.1</a:t>
            </a:r>
            <a:endParaRPr lang="en-AU" sz="1100" baseline="30000" dirty="0" smtClean="0">
              <a:solidFill>
                <a:srgbClr val="000000"/>
              </a:solidFill>
              <a:latin typeface="Arial" pitchFamily="34" charset="0"/>
              <a:cs typeface="Arial" pitchFamily="34" charset="0"/>
            </a:endParaRPr>
          </a:p>
        </p:txBody>
      </p:sp>
      <p:sp>
        <p:nvSpPr>
          <p:cNvPr id="37" name="TextBox 36"/>
          <p:cNvSpPr txBox="1"/>
          <p:nvPr/>
        </p:nvSpPr>
        <p:spPr>
          <a:xfrm>
            <a:off x="5722056" y="5537116"/>
            <a:ext cx="1270000" cy="351035"/>
          </a:xfrm>
          <a:prstGeom prst="rect">
            <a:avLst/>
          </a:prstGeom>
          <a:noFill/>
        </p:spPr>
        <p:txBody>
          <a:bodyPr wrap="square" tIns="90000" bIns="90000" rtlCol="0" anchor="t">
            <a:spAutoFit/>
          </a:bodyPr>
          <a:lstStyle/>
          <a:p>
            <a:pPr algn="ctr"/>
            <a:r>
              <a:rPr lang="en-AU" sz="1100" dirty="0" smtClean="0">
                <a:solidFill>
                  <a:srgbClr val="000000"/>
                </a:solidFill>
                <a:latin typeface="Arial" pitchFamily="34" charset="0"/>
                <a:cs typeface="Arial" pitchFamily="34" charset="0"/>
              </a:rPr>
              <a:t>21.7</a:t>
            </a:r>
            <a:endParaRPr lang="en-AU" sz="1100" baseline="30000" dirty="0" smtClean="0">
              <a:solidFill>
                <a:srgbClr val="000000"/>
              </a:solidFill>
              <a:latin typeface="Arial" pitchFamily="34" charset="0"/>
              <a:cs typeface="Arial" pitchFamily="34" charset="0"/>
            </a:endParaRPr>
          </a:p>
        </p:txBody>
      </p:sp>
      <p:sp>
        <p:nvSpPr>
          <p:cNvPr id="38" name="TextBox 37"/>
          <p:cNvSpPr txBox="1"/>
          <p:nvPr/>
        </p:nvSpPr>
        <p:spPr>
          <a:xfrm>
            <a:off x="7020279" y="5537116"/>
            <a:ext cx="1270000" cy="351035"/>
          </a:xfrm>
          <a:prstGeom prst="rect">
            <a:avLst/>
          </a:prstGeom>
          <a:noFill/>
        </p:spPr>
        <p:txBody>
          <a:bodyPr wrap="square" tIns="90000" bIns="90000" rtlCol="0" anchor="t">
            <a:spAutoFit/>
          </a:bodyPr>
          <a:lstStyle/>
          <a:p>
            <a:pPr algn="ctr"/>
            <a:r>
              <a:rPr lang="en-AU" sz="1100" dirty="0" smtClean="0">
                <a:solidFill>
                  <a:srgbClr val="000000"/>
                </a:solidFill>
                <a:latin typeface="Arial" pitchFamily="34" charset="0"/>
                <a:cs typeface="Arial" pitchFamily="34" charset="0"/>
              </a:rPr>
              <a:t>4.3</a:t>
            </a:r>
            <a:endParaRPr lang="en-AU" sz="1100" baseline="30000" dirty="0" smtClean="0">
              <a:solidFill>
                <a:srgbClr val="000000"/>
              </a:solidFill>
              <a:latin typeface="Arial" pitchFamily="34" charset="0"/>
              <a:cs typeface="Arial" pitchFamily="34" charset="0"/>
            </a:endParaRPr>
          </a:p>
        </p:txBody>
      </p:sp>
      <p:sp>
        <p:nvSpPr>
          <p:cNvPr id="29" name="TextBox 28"/>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30" name="Rectangle 29"/>
          <p:cNvSpPr/>
          <p:nvPr/>
        </p:nvSpPr>
        <p:spPr>
          <a:xfrm>
            <a:off x="4219575" y="67645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941906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000"/>
            <a:ext cx="8992800" cy="831600"/>
          </a:xfrm>
        </p:spPr>
        <p:txBody>
          <a:bodyPr/>
          <a:lstStyle/>
          <a:p>
            <a:r>
              <a:rPr lang="en-AU" dirty="0" smtClean="0"/>
              <a:t>Better collaboration with sports calendar could increase cultural participation in Melbourne</a:t>
            </a:r>
            <a:endParaRPr lang="en-AU" dirty="0"/>
          </a:p>
        </p:txBody>
      </p:sp>
      <p:sp>
        <p:nvSpPr>
          <p:cNvPr id="4" name="NumberBall"/>
          <p:cNvSpPr>
            <a:spLocks noChangeArrowheads="1"/>
          </p:cNvSpPr>
          <p:nvPr/>
        </p:nvSpPr>
        <p:spPr bwMode="gray">
          <a:xfrm>
            <a:off x="57150" y="56179"/>
            <a:ext cx="295275" cy="295275"/>
          </a:xfrm>
          <a:prstGeom prst="ellipse">
            <a:avLst/>
          </a:prstGeom>
          <a:solidFill>
            <a:srgbClr val="E7D475"/>
          </a:solidFill>
          <a:ln w="9525" algn="ctr">
            <a:solidFill>
              <a:srgbClr val="E7D475"/>
            </a:solidFill>
            <a:round/>
            <a:headEnd/>
            <a:tailEnd/>
          </a:ln>
        </p:spPr>
        <p:txBody>
          <a:bodyPr wrap="none" lIns="0" tIns="0" rIns="0" bIns="0" anchor="ctr"/>
          <a:lstStyle/>
          <a:p>
            <a:pPr algn="ctr"/>
            <a:r>
              <a:rPr lang="en-AU" sz="1400" b="1" dirty="0">
                <a:solidFill>
                  <a:srgbClr val="000000"/>
                </a:solidFill>
                <a:cs typeface="Arial" pitchFamily="34" charset="0"/>
              </a:rPr>
              <a:t>F</a:t>
            </a:r>
          </a:p>
        </p:txBody>
      </p:sp>
      <p:graphicFrame>
        <p:nvGraphicFramePr>
          <p:cNvPr id="9" name="Object 8"/>
          <p:cNvGraphicFramePr>
            <a:graphicFrameLocks/>
          </p:cNvGraphicFramePr>
          <p:nvPr>
            <p:custDataLst>
              <p:tags r:id="rId2"/>
            </p:custDataLst>
          </p:nvPr>
        </p:nvGraphicFramePr>
        <p:xfrm>
          <a:off x="800100" y="2362200"/>
          <a:ext cx="3647970" cy="2943225"/>
        </p:xfrm>
        <a:graphic>
          <a:graphicData uri="http://schemas.openxmlformats.org/presentationml/2006/ole">
            <mc:AlternateContent xmlns:mc="http://schemas.openxmlformats.org/markup-compatibility/2006">
              <mc:Choice xmlns:v="urn:schemas-microsoft-com:vml" Requires="v">
                <p:oleObj spid="_x0000_s1243491" name="Chart" r:id="rId16" imgW="3647970" imgH="2943225" progId="MSGraph.Chart.8">
                  <p:embed followColorScheme="full"/>
                </p:oleObj>
              </mc:Choice>
              <mc:Fallback>
                <p:oleObj name="Chart" r:id="rId16" imgW="3647970" imgH="2943225" progId="MSGraph.Chart.8">
                  <p:embed followColorScheme="full"/>
                  <p:pic>
                    <p:nvPicPr>
                      <p:cNvPr id="0" name="Picture 237"/>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0100" y="2362200"/>
                        <a:ext cx="3647970" cy="294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 Placeholder 12"/>
          <p:cNvSpPr>
            <a:spLocks noGrp="1"/>
          </p:cNvSpPr>
          <p:nvPr>
            <p:custDataLst>
              <p:tags r:id="rId3"/>
            </p:custDataLst>
          </p:nvPr>
        </p:nvSpPr>
        <p:spPr bwMode="gray">
          <a:xfrm>
            <a:off x="660400" y="4419600"/>
            <a:ext cx="20955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Clr>
                <a:srgbClr val="177B57"/>
              </a:buClr>
              <a:buFont typeface="Arial" pitchFamily="34" charset="0"/>
              <a:buNone/>
            </a:pPr>
            <a:fld id="{E1078194-3C21-4528-9BA9-55BDE1DEF51D}" type="datetime'''''''''''''''''20''''''''''''''''''''''''''''0'''''''''''">
              <a:rPr lang="en-AU" altLang="en-US" sz="1000">
                <a:solidFill>
                  <a:srgbClr val="000000"/>
                </a:solidFill>
                <a:sym typeface="+mn-lt"/>
              </a:rPr>
              <a:pPr marL="0" lvl="1" indent="0" algn="r">
                <a:spcBef>
                  <a:spcPct val="0"/>
                </a:spcBef>
                <a:spcAft>
                  <a:spcPct val="0"/>
                </a:spcAft>
                <a:buClr>
                  <a:srgbClr val="177B57"/>
                </a:buClr>
                <a:buFont typeface="Arial" pitchFamily="34" charset="0"/>
                <a:buNone/>
              </a:pPr>
              <a:t>200</a:t>
            </a:fld>
            <a:endParaRPr lang="en-AU" sz="1000" dirty="0">
              <a:solidFill>
                <a:srgbClr val="000000"/>
              </a:solidFill>
              <a:sym typeface="+mn-lt"/>
            </a:endParaRPr>
          </a:p>
        </p:txBody>
      </p:sp>
      <p:sp>
        <p:nvSpPr>
          <p:cNvPr id="23" name="Text Placeholder 12"/>
          <p:cNvSpPr>
            <a:spLocks noGrp="1"/>
          </p:cNvSpPr>
          <p:nvPr>
            <p:custDataLst>
              <p:tags r:id="rId4"/>
            </p:custDataLst>
          </p:nvPr>
        </p:nvSpPr>
        <p:spPr bwMode="gray">
          <a:xfrm>
            <a:off x="800100" y="508635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Clr>
                <a:srgbClr val="177B57"/>
              </a:buClr>
              <a:buFont typeface="Arial" pitchFamily="34" charset="0"/>
              <a:buNone/>
            </a:pPr>
            <a:fld id="{6FD94BBE-13EE-42E3-A6EA-271100310AAD}" type="datetime'''''''''''''''''''''0'">
              <a:rPr lang="en-AU" altLang="en-US" sz="1000">
                <a:solidFill>
                  <a:srgbClr val="000000"/>
                </a:solidFill>
                <a:sym typeface="+mn-lt"/>
              </a:rPr>
              <a:pPr marL="0" lvl="1" indent="0" algn="r">
                <a:spcBef>
                  <a:spcPct val="0"/>
                </a:spcBef>
                <a:spcAft>
                  <a:spcPct val="0"/>
                </a:spcAft>
                <a:buClr>
                  <a:srgbClr val="177B57"/>
                </a:buClr>
                <a:buFont typeface="Arial" pitchFamily="34" charset="0"/>
                <a:buNone/>
              </a:pPr>
              <a:t>0</a:t>
            </a:fld>
            <a:endParaRPr lang="en-AU" sz="1000" dirty="0">
              <a:solidFill>
                <a:srgbClr val="000000"/>
              </a:solidFill>
              <a:sym typeface="+mn-lt"/>
            </a:endParaRPr>
          </a:p>
        </p:txBody>
      </p:sp>
      <p:sp>
        <p:nvSpPr>
          <p:cNvPr id="25" name="Text Placeholder 12"/>
          <p:cNvSpPr>
            <a:spLocks noGrp="1"/>
          </p:cNvSpPr>
          <p:nvPr>
            <p:custDataLst>
              <p:tags r:id="rId5"/>
            </p:custDataLst>
          </p:nvPr>
        </p:nvSpPr>
        <p:spPr bwMode="gray">
          <a:xfrm>
            <a:off x="660400" y="3752850"/>
            <a:ext cx="20955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Clr>
                <a:srgbClr val="177B57"/>
              </a:buClr>
              <a:buFont typeface="Arial" pitchFamily="34" charset="0"/>
              <a:buNone/>
            </a:pPr>
            <a:fld id="{33CF681C-EA38-4B48-83AD-5CE4C24F796A}" type="datetime'''''4''''''''''''''''''''''''''''''''''''''''0''''0'">
              <a:rPr lang="en-AU" altLang="en-US" sz="1000">
                <a:solidFill>
                  <a:srgbClr val="000000"/>
                </a:solidFill>
                <a:sym typeface="+mn-lt"/>
              </a:rPr>
              <a:pPr marL="0" lvl="1" indent="0" algn="r">
                <a:spcBef>
                  <a:spcPct val="0"/>
                </a:spcBef>
                <a:spcAft>
                  <a:spcPct val="0"/>
                </a:spcAft>
                <a:buClr>
                  <a:srgbClr val="177B57"/>
                </a:buClr>
                <a:buFont typeface="Arial" pitchFamily="34" charset="0"/>
                <a:buNone/>
              </a:pPr>
              <a:t>400</a:t>
            </a:fld>
            <a:endParaRPr lang="en-AU" sz="1000" dirty="0">
              <a:solidFill>
                <a:srgbClr val="000000"/>
              </a:solidFill>
              <a:sym typeface="+mn-lt"/>
            </a:endParaRPr>
          </a:p>
        </p:txBody>
      </p:sp>
      <p:sp>
        <p:nvSpPr>
          <p:cNvPr id="26" name="Text Placeholder 12"/>
          <p:cNvSpPr>
            <a:spLocks noGrp="1"/>
          </p:cNvSpPr>
          <p:nvPr>
            <p:custDataLst>
              <p:tags r:id="rId6"/>
            </p:custDataLst>
          </p:nvPr>
        </p:nvSpPr>
        <p:spPr bwMode="gray">
          <a:xfrm>
            <a:off x="660400" y="3086100"/>
            <a:ext cx="20955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Clr>
                <a:srgbClr val="177B57"/>
              </a:buClr>
              <a:buFont typeface="Arial" pitchFamily="34" charset="0"/>
              <a:buNone/>
            </a:pPr>
            <a:fld id="{22644F02-5F9A-4480-99F4-CA0762E8B2E5}" type="datetime'6''''''''''''''''''''''''''''''''''''0''''''''''''0'''''''">
              <a:rPr lang="en-AU" altLang="en-US" sz="1000">
                <a:solidFill>
                  <a:srgbClr val="000000"/>
                </a:solidFill>
                <a:sym typeface="+mn-lt"/>
              </a:rPr>
              <a:pPr marL="0" lvl="1" indent="0" algn="r">
                <a:spcBef>
                  <a:spcPct val="0"/>
                </a:spcBef>
                <a:spcAft>
                  <a:spcPct val="0"/>
                </a:spcAft>
                <a:buClr>
                  <a:srgbClr val="177B57"/>
                </a:buClr>
                <a:buFont typeface="Arial" pitchFamily="34" charset="0"/>
                <a:buNone/>
              </a:pPr>
              <a:t>600</a:t>
            </a:fld>
            <a:endParaRPr lang="en-AU" sz="1000" dirty="0">
              <a:solidFill>
                <a:srgbClr val="000000"/>
              </a:solidFill>
              <a:sym typeface="+mn-lt"/>
            </a:endParaRPr>
          </a:p>
        </p:txBody>
      </p:sp>
      <p:sp>
        <p:nvSpPr>
          <p:cNvPr id="27" name="Text Placeholder 12"/>
          <p:cNvSpPr>
            <a:spLocks noGrp="1"/>
          </p:cNvSpPr>
          <p:nvPr>
            <p:custDataLst>
              <p:tags r:id="rId7"/>
            </p:custDataLst>
          </p:nvPr>
        </p:nvSpPr>
        <p:spPr bwMode="gray">
          <a:xfrm>
            <a:off x="660400" y="2419350"/>
            <a:ext cx="20955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Clr>
                <a:srgbClr val="177B57"/>
              </a:buClr>
              <a:buFont typeface="Arial" pitchFamily="34" charset="0"/>
              <a:buNone/>
            </a:pPr>
            <a:fld id="{C46D8C5E-A26A-4AAF-A682-26423AB9BE5F}" type="datetime'''''''''''8''''0''''''''0'''">
              <a:rPr lang="en-AU" altLang="en-US" sz="1000">
                <a:solidFill>
                  <a:srgbClr val="000000"/>
                </a:solidFill>
                <a:sym typeface="+mn-lt"/>
              </a:rPr>
              <a:pPr marL="0" lvl="1" indent="0" algn="r">
                <a:spcBef>
                  <a:spcPct val="0"/>
                </a:spcBef>
                <a:spcAft>
                  <a:spcPct val="0"/>
                </a:spcAft>
                <a:buClr>
                  <a:srgbClr val="177B57"/>
                </a:buClr>
                <a:buFont typeface="Arial" pitchFamily="34" charset="0"/>
                <a:buNone/>
              </a:pPr>
              <a:t>800</a:t>
            </a:fld>
            <a:endParaRPr lang="en-AU" sz="1000" dirty="0">
              <a:solidFill>
                <a:srgbClr val="000000"/>
              </a:solidFill>
              <a:sym typeface="+mn-lt"/>
            </a:endParaRPr>
          </a:p>
        </p:txBody>
      </p:sp>
      <p:sp>
        <p:nvSpPr>
          <p:cNvPr id="44" name="Text Placeholder 12"/>
          <p:cNvSpPr>
            <a:spLocks noGrp="1"/>
          </p:cNvSpPr>
          <p:nvPr>
            <p:custDataLst>
              <p:tags r:id="rId8"/>
            </p:custDataLst>
          </p:nvPr>
        </p:nvSpPr>
        <p:spPr bwMode="gray">
          <a:xfrm>
            <a:off x="2214563" y="5280025"/>
            <a:ext cx="876300" cy="152400"/>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Clr>
                <a:srgbClr val="177B57"/>
              </a:buClr>
              <a:buFont typeface="Arial" pitchFamily="34" charset="0"/>
              <a:buNone/>
            </a:pPr>
            <a:fld id="{1891F363-538B-418E-A4B6-121FD5F4D165}" type="datetime'M''el''bo''''u''''''''''''rn''''''e'''''''''' ''C''''u''p'''">
              <a:rPr lang="en-AU" altLang="en-US" sz="1000">
                <a:solidFill>
                  <a:srgbClr val="000000"/>
                </a:solidFill>
              </a:rPr>
              <a:pPr marL="0" lvl="1" indent="0" algn="ctr">
                <a:spcBef>
                  <a:spcPct val="0"/>
                </a:spcBef>
                <a:spcAft>
                  <a:spcPct val="0"/>
                </a:spcAft>
                <a:buClr>
                  <a:srgbClr val="177B57"/>
                </a:buClr>
                <a:buFont typeface="Arial" pitchFamily="34" charset="0"/>
                <a:buNone/>
              </a:pPr>
              <a:t>Melbourne Cup</a:t>
            </a:fld>
            <a:endParaRPr lang="en-AU" sz="1000" dirty="0">
              <a:solidFill>
                <a:srgbClr val="000000"/>
              </a:solidFill>
              <a:sym typeface="+mn-lt"/>
            </a:endParaRPr>
          </a:p>
        </p:txBody>
      </p:sp>
      <p:sp>
        <p:nvSpPr>
          <p:cNvPr id="8" name="Text Placeholder 12"/>
          <p:cNvSpPr>
            <a:spLocks noGrp="1"/>
          </p:cNvSpPr>
          <p:nvPr>
            <p:custDataLst>
              <p:tags r:id="rId9"/>
            </p:custDataLst>
          </p:nvPr>
        </p:nvSpPr>
        <p:spPr bwMode="gray">
          <a:xfrm>
            <a:off x="660400" y="2135187"/>
            <a:ext cx="3903662"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Clr>
                <a:srgbClr val="177B57"/>
              </a:buClr>
              <a:buFont typeface="Arial" pitchFamily="34" charset="0"/>
              <a:buNone/>
            </a:pPr>
            <a:r>
              <a:rPr lang="en-AU" sz="1200" dirty="0" smtClean="0">
                <a:solidFill>
                  <a:srgbClr val="000000"/>
                </a:solidFill>
                <a:sym typeface="+mn-lt"/>
              </a:rPr>
              <a:t>Number of attendees at major sporting events, 2015 (000)</a:t>
            </a:r>
            <a:endParaRPr lang="en-AU" sz="1200" dirty="0">
              <a:solidFill>
                <a:srgbClr val="000000"/>
              </a:solidFill>
              <a:sym typeface="+mn-lt"/>
            </a:endParaRPr>
          </a:p>
        </p:txBody>
      </p:sp>
      <p:sp>
        <p:nvSpPr>
          <p:cNvPr id="45" name="Text Placeholder 12"/>
          <p:cNvSpPr>
            <a:spLocks noGrp="1"/>
          </p:cNvSpPr>
          <p:nvPr>
            <p:custDataLst>
              <p:tags r:id="rId10"/>
            </p:custDataLst>
          </p:nvPr>
        </p:nvSpPr>
        <p:spPr bwMode="gray">
          <a:xfrm>
            <a:off x="2522538" y="4552950"/>
            <a:ext cx="26035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Clr>
                <a:srgbClr val="177B57"/>
              </a:buClr>
              <a:buFont typeface="Arial" pitchFamily="34" charset="0"/>
              <a:buNone/>
            </a:pPr>
            <a:fld id="{849CAAF7-3BDD-469A-A37C-198B50B60914}" type="datetime'3''''''''''''''''''1''''''''''''''''''''''''9'''''''''">
              <a:rPr lang="en-AU" altLang="en-US" sz="1000">
                <a:solidFill>
                  <a:srgbClr val="000000"/>
                </a:solidFill>
                <a:sym typeface="+mn-lt"/>
              </a:rPr>
              <a:pPr marL="0" lvl="1" indent="0" algn="ctr">
                <a:spcBef>
                  <a:spcPct val="0"/>
                </a:spcBef>
                <a:spcAft>
                  <a:spcPct val="0"/>
                </a:spcAft>
                <a:buClr>
                  <a:srgbClr val="177B57"/>
                </a:buClr>
                <a:buFont typeface="Arial" pitchFamily="34" charset="0"/>
                <a:buNone/>
              </a:pPr>
              <a:t>319</a:t>
            </a:fld>
            <a:endParaRPr lang="en-AU" sz="1000" dirty="0">
              <a:solidFill>
                <a:srgbClr val="000000"/>
              </a:solidFill>
              <a:sym typeface="+mn-lt"/>
            </a:endParaRPr>
          </a:p>
        </p:txBody>
      </p:sp>
      <p:sp>
        <p:nvSpPr>
          <p:cNvPr id="30" name="Text Placeholder 12"/>
          <p:cNvSpPr>
            <a:spLocks noGrp="1"/>
          </p:cNvSpPr>
          <p:nvPr>
            <p:custDataLst>
              <p:tags r:id="rId11"/>
            </p:custDataLst>
          </p:nvPr>
        </p:nvSpPr>
        <p:spPr bwMode="gray">
          <a:xfrm>
            <a:off x="1074738" y="5280025"/>
            <a:ext cx="917575" cy="152400"/>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Clr>
                <a:srgbClr val="177B57"/>
              </a:buClr>
              <a:buFont typeface="Arial" pitchFamily="34" charset="0"/>
              <a:buNone/>
            </a:pPr>
            <a:fld id="{03020AC7-C396-4B7A-9FBD-B447D9F56D40}" type="datetime'''''Aus''''t''ral''i''a''''n'''' O''''p''''en'''''''''''">
              <a:rPr lang="en-AU" altLang="en-US" sz="1000">
                <a:solidFill>
                  <a:srgbClr val="000000"/>
                </a:solidFill>
              </a:rPr>
              <a:pPr marL="0" lvl="1" indent="0" algn="ctr">
                <a:spcBef>
                  <a:spcPct val="0"/>
                </a:spcBef>
                <a:spcAft>
                  <a:spcPct val="0"/>
                </a:spcAft>
                <a:buClr>
                  <a:srgbClr val="177B57"/>
                </a:buClr>
                <a:buFont typeface="Arial" pitchFamily="34" charset="0"/>
                <a:buNone/>
              </a:pPr>
              <a:t>Australian Open</a:t>
            </a:fld>
            <a:endParaRPr lang="en-AU" sz="1000" dirty="0">
              <a:solidFill>
                <a:srgbClr val="000000"/>
              </a:solidFill>
              <a:sym typeface="+mn-lt"/>
            </a:endParaRPr>
          </a:p>
        </p:txBody>
      </p:sp>
      <p:sp>
        <p:nvSpPr>
          <p:cNvPr id="31" name="Text Placeholder 12"/>
          <p:cNvSpPr>
            <a:spLocks noGrp="1"/>
          </p:cNvSpPr>
          <p:nvPr>
            <p:custDataLst>
              <p:tags r:id="rId12"/>
            </p:custDataLst>
          </p:nvPr>
        </p:nvSpPr>
        <p:spPr bwMode="gray">
          <a:xfrm>
            <a:off x="1403350" y="3914775"/>
            <a:ext cx="26035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Clr>
                <a:srgbClr val="177B57"/>
              </a:buClr>
              <a:buFont typeface="Arial" pitchFamily="34" charset="0"/>
              <a:buNone/>
            </a:pPr>
            <a:fld id="{F6ED9BAE-EC52-4E71-B412-2B4C2C6BD260}" type="datetime'7''0''''''''''''''''''''''''''''''''''''''''4'''''''''''">
              <a:rPr lang="en-AU" altLang="en-US" sz="1000">
                <a:solidFill>
                  <a:srgbClr val="000000"/>
                </a:solidFill>
                <a:sym typeface="+mn-lt"/>
              </a:rPr>
              <a:pPr marL="0" lvl="1" indent="0" algn="ctr">
                <a:spcBef>
                  <a:spcPct val="0"/>
                </a:spcBef>
                <a:spcAft>
                  <a:spcPct val="0"/>
                </a:spcAft>
                <a:buClr>
                  <a:srgbClr val="177B57"/>
                </a:buClr>
                <a:buFont typeface="Arial" pitchFamily="34" charset="0"/>
                <a:buNone/>
              </a:pPr>
              <a:t>704</a:t>
            </a:fld>
            <a:endParaRPr lang="en-AU" sz="1000" dirty="0">
              <a:solidFill>
                <a:srgbClr val="000000"/>
              </a:solidFill>
              <a:sym typeface="+mn-lt"/>
            </a:endParaRPr>
          </a:p>
        </p:txBody>
      </p:sp>
      <p:sp>
        <p:nvSpPr>
          <p:cNvPr id="43" name="Text Placeholder 12"/>
          <p:cNvSpPr>
            <a:spLocks noGrp="1"/>
          </p:cNvSpPr>
          <p:nvPr>
            <p:custDataLst>
              <p:tags r:id="rId13"/>
            </p:custDataLst>
          </p:nvPr>
        </p:nvSpPr>
        <p:spPr bwMode="gray">
          <a:xfrm>
            <a:off x="3641725" y="4591050"/>
            <a:ext cx="26035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Clr>
                <a:srgbClr val="177B57"/>
              </a:buClr>
              <a:buFont typeface="Arial" pitchFamily="34" charset="0"/>
              <a:buNone/>
            </a:pPr>
            <a:fld id="{9130273D-AD07-461F-9A13-B3652EE02D81}" type="datetime'''''''''''''''''''''''''''''2''''''''''9''7'''''''''">
              <a:rPr lang="en-AU" altLang="en-US" sz="1000">
                <a:solidFill>
                  <a:srgbClr val="000000"/>
                </a:solidFill>
                <a:sym typeface="+mn-lt"/>
              </a:rPr>
              <a:pPr marL="0" lvl="1" indent="0" algn="ctr">
                <a:spcBef>
                  <a:spcPct val="0"/>
                </a:spcBef>
                <a:spcAft>
                  <a:spcPct val="0"/>
                </a:spcAft>
                <a:buClr>
                  <a:srgbClr val="177B57"/>
                </a:buClr>
                <a:buFont typeface="Arial" pitchFamily="34" charset="0"/>
                <a:buNone/>
              </a:pPr>
              <a:t>297</a:t>
            </a:fld>
            <a:endParaRPr lang="en-AU" sz="1000" dirty="0">
              <a:solidFill>
                <a:srgbClr val="000000"/>
              </a:solidFill>
              <a:sym typeface="+mn-lt"/>
            </a:endParaRPr>
          </a:p>
        </p:txBody>
      </p:sp>
      <p:sp>
        <p:nvSpPr>
          <p:cNvPr id="42" name="Text Placeholder 12"/>
          <p:cNvSpPr>
            <a:spLocks noGrp="1"/>
          </p:cNvSpPr>
          <p:nvPr>
            <p:custDataLst>
              <p:tags r:id="rId14"/>
            </p:custDataLst>
          </p:nvPr>
        </p:nvSpPr>
        <p:spPr bwMode="gray">
          <a:xfrm>
            <a:off x="3463925" y="5280025"/>
            <a:ext cx="617538" cy="152400"/>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Clr>
                <a:srgbClr val="177B57"/>
              </a:buClr>
              <a:buFont typeface="Arial" pitchFamily="34" charset="0"/>
              <a:buNone/>
            </a:pPr>
            <a:fld id="{CDE94AE0-703B-457F-ACB2-F65CD7858C53}" type="datetime'''G''r''''a''''n''''d'''''' Pr''''''''i''''''''''''''''''''x'">
              <a:rPr lang="en-AU" altLang="en-US" sz="1000">
                <a:solidFill>
                  <a:srgbClr val="000000"/>
                </a:solidFill>
              </a:rPr>
              <a:pPr marL="0" lvl="1" indent="0" algn="ctr">
                <a:spcBef>
                  <a:spcPct val="0"/>
                </a:spcBef>
                <a:spcAft>
                  <a:spcPct val="0"/>
                </a:spcAft>
                <a:buClr>
                  <a:srgbClr val="177B57"/>
                </a:buClr>
                <a:buFont typeface="Arial" pitchFamily="34" charset="0"/>
                <a:buNone/>
              </a:pPr>
              <a:t>Grand Prix</a:t>
            </a:fld>
            <a:endParaRPr lang="en-AU" sz="1000" dirty="0">
              <a:solidFill>
                <a:srgbClr val="000000"/>
              </a:solidFill>
              <a:sym typeface="+mn-lt"/>
            </a:endParaRPr>
          </a:p>
        </p:txBody>
      </p:sp>
      <p:sp>
        <p:nvSpPr>
          <p:cNvPr id="20"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a:solidFill>
                  <a:srgbClr val="000000"/>
                </a:solidFill>
                <a:cs typeface="Arial" pitchFamily="34" charset="0"/>
              </a:rPr>
              <a:t>Source: </a:t>
            </a:r>
            <a:r>
              <a:rPr lang="fr-FR" sz="800" dirty="0">
                <a:solidFill>
                  <a:srgbClr val="000000"/>
                </a:solidFill>
                <a:cs typeface="Arial" pitchFamily="34" charset="0"/>
              </a:rPr>
              <a:t>2015 Grand Prix </a:t>
            </a:r>
            <a:r>
              <a:rPr lang="fr-FR" sz="800" dirty="0" err="1">
                <a:solidFill>
                  <a:srgbClr val="000000"/>
                </a:solidFill>
                <a:cs typeface="Arial" pitchFamily="34" charset="0"/>
              </a:rPr>
              <a:t>Annual</a:t>
            </a:r>
            <a:r>
              <a:rPr lang="fr-FR" sz="800" dirty="0">
                <a:solidFill>
                  <a:srgbClr val="000000"/>
                </a:solidFill>
                <a:cs typeface="Arial" pitchFamily="34" charset="0"/>
              </a:rPr>
              <a:t> Report; Victoria Racing Club (2015); Tennis </a:t>
            </a:r>
            <a:r>
              <a:rPr lang="en-AU" sz="800" dirty="0">
                <a:solidFill>
                  <a:srgbClr val="000000"/>
                </a:solidFill>
                <a:cs typeface="Arial" pitchFamily="34" charset="0"/>
              </a:rPr>
              <a:t>Australia</a:t>
            </a:r>
            <a:r>
              <a:rPr lang="fr-FR" sz="800" dirty="0">
                <a:solidFill>
                  <a:srgbClr val="000000"/>
                </a:solidFill>
                <a:cs typeface="Arial" pitchFamily="34" charset="0"/>
              </a:rPr>
              <a:t>, </a:t>
            </a:r>
            <a:r>
              <a:rPr lang="fr-FR" sz="800" dirty="0" err="1">
                <a:solidFill>
                  <a:srgbClr val="000000"/>
                </a:solidFill>
                <a:cs typeface="Arial" pitchFamily="34" charset="0"/>
              </a:rPr>
              <a:t>Australian</a:t>
            </a:r>
            <a:r>
              <a:rPr lang="fr-FR" sz="800" dirty="0">
                <a:solidFill>
                  <a:srgbClr val="000000"/>
                </a:solidFill>
                <a:cs typeface="Arial" pitchFamily="34" charset="0"/>
              </a:rPr>
              <a:t> Open 2015 – By the </a:t>
            </a:r>
            <a:r>
              <a:rPr lang="fr-FR" sz="800" dirty="0" err="1">
                <a:solidFill>
                  <a:srgbClr val="000000"/>
                </a:solidFill>
                <a:cs typeface="Arial" pitchFamily="34" charset="0"/>
              </a:rPr>
              <a:t>Numbers</a:t>
            </a:r>
            <a:r>
              <a:rPr lang="fr-FR" sz="800" dirty="0">
                <a:solidFill>
                  <a:srgbClr val="000000"/>
                </a:solidFill>
                <a:cs typeface="Arial" pitchFamily="34" charset="0"/>
              </a:rPr>
              <a:t> (2015); London &amp; </a:t>
            </a:r>
            <a:r>
              <a:rPr lang="fr-FR" sz="800" dirty="0" err="1" smtClean="0">
                <a:solidFill>
                  <a:srgbClr val="000000"/>
                </a:solidFill>
                <a:cs typeface="Arial" pitchFamily="34" charset="0"/>
              </a:rPr>
              <a:t>Partners</a:t>
            </a:r>
            <a:r>
              <a:rPr lang="fr-FR" sz="800" dirty="0" smtClean="0">
                <a:solidFill>
                  <a:srgbClr val="000000"/>
                </a:solidFill>
                <a:cs typeface="Arial" pitchFamily="34" charset="0"/>
              </a:rPr>
              <a:t> - </a:t>
            </a:r>
            <a:r>
              <a:rPr lang="fr-FR" sz="800" dirty="0" err="1" smtClean="0">
                <a:solidFill>
                  <a:srgbClr val="000000"/>
                </a:solidFill>
                <a:cs typeface="Arial" pitchFamily="34" charset="0"/>
              </a:rPr>
              <a:t>Strategy</a:t>
            </a:r>
            <a:r>
              <a:rPr lang="fr-FR" sz="800" dirty="0" smtClean="0">
                <a:solidFill>
                  <a:srgbClr val="000000"/>
                </a:solidFill>
                <a:cs typeface="Arial" pitchFamily="34" charset="0"/>
              </a:rPr>
              <a:t> 2014-17</a:t>
            </a:r>
            <a:endParaRPr lang="en-AU" sz="800" dirty="0">
              <a:solidFill>
                <a:srgbClr val="000000"/>
              </a:solidFill>
              <a:cs typeface="Arial" pitchFamily="34" charset="0"/>
            </a:endParaRPr>
          </a:p>
        </p:txBody>
      </p:sp>
      <p:sp>
        <p:nvSpPr>
          <p:cNvPr id="49" name="ColumnHeader"/>
          <p:cNvSpPr>
            <a:spLocks noChangeArrowheads="1"/>
          </p:cNvSpPr>
          <p:nvPr/>
        </p:nvSpPr>
        <p:spPr bwMode="gray">
          <a:xfrm>
            <a:off x="455613" y="1405893"/>
            <a:ext cx="4113212" cy="677108"/>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a:r>
              <a:rPr lang="en-AU" sz="1600" b="1" dirty="0" smtClean="0">
                <a:solidFill>
                  <a:srgbClr val="000000"/>
                </a:solidFill>
                <a:cs typeface="Arial" pitchFamily="34" charset="0"/>
              </a:rPr>
              <a:t>1.3m </a:t>
            </a:r>
            <a:r>
              <a:rPr lang="en-AU" sz="1600" b="1" dirty="0">
                <a:solidFill>
                  <a:srgbClr val="000000"/>
                </a:solidFill>
                <a:cs typeface="Arial" pitchFamily="34" charset="0"/>
              </a:rPr>
              <a:t>people attend major sporting events in Melbourne </a:t>
            </a:r>
          </a:p>
        </p:txBody>
      </p:sp>
      <p:sp>
        <p:nvSpPr>
          <p:cNvPr id="51" name="ColumnHeader"/>
          <p:cNvSpPr>
            <a:spLocks noChangeArrowheads="1"/>
          </p:cNvSpPr>
          <p:nvPr/>
        </p:nvSpPr>
        <p:spPr bwMode="gray">
          <a:xfrm>
            <a:off x="5337175" y="1405893"/>
            <a:ext cx="4113213" cy="677108"/>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a:r>
              <a:rPr lang="en-AU" sz="1600" b="1" dirty="0">
                <a:solidFill>
                  <a:srgbClr val="000000"/>
                </a:solidFill>
                <a:cs typeface="Arial" pitchFamily="34" charset="0"/>
              </a:rPr>
              <a:t>Case Study: London leveraged 2012 Olympics to increase cultural tourism</a:t>
            </a:r>
          </a:p>
        </p:txBody>
      </p:sp>
      <p:sp>
        <p:nvSpPr>
          <p:cNvPr id="53" name="TextBox 52"/>
          <p:cNvSpPr txBox="1"/>
          <p:nvPr/>
        </p:nvSpPr>
        <p:spPr>
          <a:xfrm>
            <a:off x="5429250" y="2312988"/>
            <a:ext cx="4020749" cy="3197968"/>
          </a:xfrm>
          <a:prstGeom prst="rect">
            <a:avLst/>
          </a:prstGeom>
          <a:noFill/>
        </p:spPr>
        <p:txBody>
          <a:bodyPr wrap="square" tIns="90000" bIns="90000" rtlCol="0" anchor="t">
            <a:spAutoFit/>
          </a:bodyPr>
          <a:lstStyle/>
          <a:p>
            <a:pPr fontAlgn="base">
              <a:buClr>
                <a:srgbClr val="000000"/>
              </a:buClr>
              <a:buSzPct val="100000"/>
              <a:buFont typeface=""/>
              <a:buNone/>
            </a:pPr>
            <a:r>
              <a:rPr lang="en-AU" sz="1400" b="1" dirty="0">
                <a:solidFill>
                  <a:srgbClr val="000000"/>
                </a:solidFill>
                <a:cs typeface="Arial" pitchFamily="34" charset="0"/>
              </a:rPr>
              <a:t>The city increased cultural engagement in lead-up and during Olympics</a:t>
            </a:r>
          </a:p>
          <a:p>
            <a:pPr marL="288925" lvl="1" indent="-174625" fontAlgn="base">
              <a:buClr>
                <a:srgbClr val="177B57"/>
              </a:buClr>
              <a:buSzPct val="100000"/>
              <a:buFont typeface="Arial" panose="020B0604020202020204" pitchFamily="34" charset="0"/>
              <a:buChar char="•"/>
            </a:pPr>
            <a:r>
              <a:rPr lang="en-AU" sz="1400" dirty="0">
                <a:solidFill>
                  <a:srgbClr val="000000"/>
                </a:solidFill>
                <a:cs typeface="Arial" pitchFamily="34" charset="0"/>
              </a:rPr>
              <a:t>Ran exclusive 'limited edition' events </a:t>
            </a:r>
          </a:p>
          <a:p>
            <a:pPr marL="288925" lvl="1" indent="-174625" fontAlgn="base">
              <a:buClr>
                <a:srgbClr val="177B57"/>
              </a:buClr>
              <a:buSzPct val="100000"/>
              <a:buFont typeface="Arial" panose="020B0604020202020204" pitchFamily="34" charset="0"/>
              <a:buChar char="•"/>
            </a:pPr>
            <a:r>
              <a:rPr lang="en-AU" sz="1400" dirty="0">
                <a:solidFill>
                  <a:srgbClr val="000000"/>
                </a:solidFill>
                <a:cs typeface="Arial" pitchFamily="34" charset="0"/>
              </a:rPr>
              <a:t>Set up a media centre to promote 600+ fashion, film, design culture and food events</a:t>
            </a:r>
          </a:p>
          <a:p>
            <a:endParaRPr lang="en-AU" sz="1400" dirty="0">
              <a:solidFill>
                <a:srgbClr val="000000"/>
              </a:solidFill>
              <a:cs typeface="Arial" pitchFamily="34" charset="0"/>
            </a:endParaRPr>
          </a:p>
          <a:p>
            <a:r>
              <a:rPr lang="en-AU" sz="1400" b="1" dirty="0">
                <a:solidFill>
                  <a:srgbClr val="000000"/>
                </a:solidFill>
                <a:cs typeface="Arial" pitchFamily="34" charset="0"/>
              </a:rPr>
              <a:t>Ran post Olympics global marketing campaign</a:t>
            </a:r>
            <a:r>
              <a:rPr lang="en-AU" sz="1400" dirty="0">
                <a:solidFill>
                  <a:srgbClr val="000000"/>
                </a:solidFill>
                <a:cs typeface="Arial" pitchFamily="34" charset="0"/>
              </a:rPr>
              <a:t> - </a:t>
            </a:r>
            <a:r>
              <a:rPr lang="en-AU" sz="1400" i="1" dirty="0">
                <a:solidFill>
                  <a:srgbClr val="000000"/>
                </a:solidFill>
                <a:cs typeface="Arial" pitchFamily="34" charset="0"/>
              </a:rPr>
              <a:t>London: Now see if for yourself </a:t>
            </a:r>
            <a:r>
              <a:rPr lang="en-AU" sz="1400" i="1" dirty="0" smtClean="0">
                <a:solidFill>
                  <a:srgbClr val="000000"/>
                </a:solidFill>
                <a:cs typeface="Arial" pitchFamily="34" charset="0"/>
              </a:rPr>
              <a:t>- </a:t>
            </a:r>
            <a:r>
              <a:rPr lang="en-AU" sz="1400" dirty="0" smtClean="0">
                <a:solidFill>
                  <a:srgbClr val="000000"/>
                </a:solidFill>
                <a:cs typeface="Arial" pitchFamily="34" charset="0"/>
              </a:rPr>
              <a:t>to </a:t>
            </a:r>
            <a:r>
              <a:rPr lang="en-AU" sz="1400" dirty="0">
                <a:solidFill>
                  <a:srgbClr val="000000"/>
                </a:solidFill>
                <a:cs typeface="Arial" pitchFamily="34" charset="0"/>
              </a:rPr>
              <a:t>convert 'viewers' to 'visitors'</a:t>
            </a:r>
          </a:p>
          <a:p>
            <a:endParaRPr lang="en-AU" sz="1400" dirty="0">
              <a:solidFill>
                <a:srgbClr val="000000"/>
              </a:solidFill>
              <a:cs typeface="Arial" pitchFamily="34" charset="0"/>
            </a:endParaRPr>
          </a:p>
          <a:p>
            <a:r>
              <a:rPr lang="en-AU" sz="1400" b="1" dirty="0">
                <a:solidFill>
                  <a:srgbClr val="000000"/>
                </a:solidFill>
                <a:cs typeface="Arial" pitchFamily="34" charset="0"/>
              </a:rPr>
              <a:t>Established Team London Ambassadors to </a:t>
            </a:r>
            <a:r>
              <a:rPr lang="en-AU" sz="1400" dirty="0" smtClean="0">
                <a:solidFill>
                  <a:srgbClr val="000000"/>
                </a:solidFill>
                <a:cs typeface="Arial" pitchFamily="34" charset="0"/>
              </a:rPr>
              <a:t>ensure </a:t>
            </a:r>
            <a:r>
              <a:rPr lang="en-AU" sz="1400" dirty="0">
                <a:solidFill>
                  <a:srgbClr val="000000"/>
                </a:solidFill>
                <a:cs typeface="Arial" pitchFamily="34" charset="0"/>
              </a:rPr>
              <a:t>visitors got to where they needed to go and had </a:t>
            </a:r>
            <a:r>
              <a:rPr lang="en-AU" sz="1400" dirty="0" smtClean="0">
                <a:solidFill>
                  <a:srgbClr val="000000"/>
                </a:solidFill>
                <a:cs typeface="Arial" pitchFamily="34" charset="0"/>
              </a:rPr>
              <a:t>the information </a:t>
            </a:r>
            <a:r>
              <a:rPr lang="en-AU" sz="1400" dirty="0">
                <a:solidFill>
                  <a:srgbClr val="000000"/>
                </a:solidFill>
                <a:cs typeface="Arial" pitchFamily="34" charset="0"/>
              </a:rPr>
              <a:t>they </a:t>
            </a:r>
            <a:r>
              <a:rPr lang="en-AU" sz="1400" dirty="0" smtClean="0">
                <a:solidFill>
                  <a:srgbClr val="000000"/>
                </a:solidFill>
                <a:cs typeface="Arial" pitchFamily="34" charset="0"/>
              </a:rPr>
              <a:t>needed </a:t>
            </a:r>
            <a:r>
              <a:rPr lang="en-AU" sz="1400" i="1" dirty="0" smtClean="0">
                <a:solidFill>
                  <a:srgbClr val="000000"/>
                </a:solidFill>
                <a:cs typeface="Arial" pitchFamily="34" charset="0"/>
              </a:rPr>
              <a:t>(similar to Melbourne's City Ambassadors)</a:t>
            </a:r>
            <a:endParaRPr lang="en-AU" sz="1400" dirty="0">
              <a:solidFill>
                <a:srgbClr val="000000"/>
              </a:solidFill>
              <a:cs typeface="Arial" pitchFamily="34" charset="0"/>
            </a:endParaRPr>
          </a:p>
        </p:txBody>
      </p:sp>
      <p:sp>
        <p:nvSpPr>
          <p:cNvPr id="29" name="Rectangle 28"/>
          <p:cNvSpPr/>
          <p:nvPr/>
        </p:nvSpPr>
        <p:spPr>
          <a:xfrm>
            <a:off x="958467" y="5519451"/>
            <a:ext cx="1134738" cy="848299"/>
          </a:xfrm>
          <a:prstGeom prst="rect">
            <a:avLst/>
          </a:prstGeom>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90000" rIns="36000" bIns="90000" rtlCol="0" anchor="ctr" anchorCtr="0"/>
          <a:lstStyle/>
          <a:p>
            <a:pPr algn="ctr"/>
            <a:r>
              <a:rPr lang="en-AU" sz="1050" i="1" dirty="0" smtClean="0">
                <a:solidFill>
                  <a:srgbClr val="000000"/>
                </a:solidFill>
                <a:latin typeface="Arial" pitchFamily="34" charset="0"/>
                <a:cs typeface="Arial" pitchFamily="34" charset="0"/>
              </a:rPr>
              <a:t>Coincides with </a:t>
            </a:r>
            <a:r>
              <a:rPr lang="en-AU" sz="1050" i="1" dirty="0" err="1" smtClean="0">
                <a:solidFill>
                  <a:srgbClr val="000000"/>
                </a:solidFill>
                <a:latin typeface="Arial" pitchFamily="34" charset="0"/>
                <a:cs typeface="Arial" pitchFamily="34" charset="0"/>
              </a:rPr>
              <a:t>NGV</a:t>
            </a:r>
            <a:r>
              <a:rPr lang="en-AU" sz="1050" i="1" dirty="0" smtClean="0">
                <a:solidFill>
                  <a:srgbClr val="000000"/>
                </a:solidFill>
                <a:latin typeface="Arial" pitchFamily="34" charset="0"/>
                <a:cs typeface="Arial" pitchFamily="34" charset="0"/>
              </a:rPr>
              <a:t> Summer Series, </a:t>
            </a:r>
            <a:r>
              <a:rPr lang="en-AU" sz="1050" i="1" dirty="0" err="1" smtClean="0">
                <a:solidFill>
                  <a:srgbClr val="000000"/>
                </a:solidFill>
                <a:latin typeface="Arial" pitchFamily="34" charset="0"/>
                <a:cs typeface="Arial" pitchFamily="34" charset="0"/>
              </a:rPr>
              <a:t>Midsumma</a:t>
            </a:r>
            <a:r>
              <a:rPr lang="en-AU" sz="1050" i="1" dirty="0" smtClean="0">
                <a:solidFill>
                  <a:srgbClr val="000000"/>
                </a:solidFill>
                <a:latin typeface="Arial" pitchFamily="34" charset="0"/>
                <a:cs typeface="Arial" pitchFamily="34" charset="0"/>
              </a:rPr>
              <a:t> Festival</a:t>
            </a:r>
            <a:endParaRPr lang="en-US" sz="1050" i="1" dirty="0" smtClean="0">
              <a:solidFill>
                <a:srgbClr val="000000"/>
              </a:solidFill>
              <a:latin typeface="Arial" pitchFamily="34" charset="0"/>
              <a:cs typeface="Arial" pitchFamily="34" charset="0"/>
            </a:endParaRPr>
          </a:p>
        </p:txBody>
      </p:sp>
      <p:sp>
        <p:nvSpPr>
          <p:cNvPr id="32" name="Rectangle 31"/>
          <p:cNvSpPr/>
          <p:nvPr/>
        </p:nvSpPr>
        <p:spPr>
          <a:xfrm>
            <a:off x="2071170" y="5519451"/>
            <a:ext cx="1134738" cy="848299"/>
          </a:xfrm>
          <a:prstGeom prst="rect">
            <a:avLst/>
          </a:prstGeom>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90000" rIns="36000" bIns="90000" rtlCol="0" anchor="ctr" anchorCtr="0"/>
          <a:lstStyle/>
          <a:p>
            <a:pPr algn="ctr"/>
            <a:r>
              <a:rPr lang="en-AU" sz="1050" i="1" dirty="0" smtClean="0">
                <a:solidFill>
                  <a:srgbClr val="000000"/>
                </a:solidFill>
                <a:latin typeface="Arial" pitchFamily="34" charset="0"/>
                <a:cs typeface="Arial" pitchFamily="34" charset="0"/>
              </a:rPr>
              <a:t>The week after the Melbourne Festival</a:t>
            </a:r>
            <a:endParaRPr lang="en-US" sz="1050" i="1" dirty="0" smtClean="0">
              <a:solidFill>
                <a:srgbClr val="000000"/>
              </a:solidFill>
              <a:latin typeface="Arial" pitchFamily="34" charset="0"/>
              <a:cs typeface="Arial" pitchFamily="34" charset="0"/>
            </a:endParaRPr>
          </a:p>
        </p:txBody>
      </p:sp>
      <p:sp>
        <p:nvSpPr>
          <p:cNvPr id="33" name="Rectangle 32"/>
          <p:cNvSpPr/>
          <p:nvPr/>
        </p:nvSpPr>
        <p:spPr>
          <a:xfrm>
            <a:off x="3183874" y="5519451"/>
            <a:ext cx="1134738" cy="848299"/>
          </a:xfrm>
          <a:prstGeom prst="rect">
            <a:avLst/>
          </a:prstGeom>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90000" rIns="36000" bIns="90000" rtlCol="0" anchor="ctr" anchorCtr="0"/>
          <a:lstStyle/>
          <a:p>
            <a:pPr algn="ctr"/>
            <a:r>
              <a:rPr lang="en-AU" sz="1050" i="1" dirty="0" smtClean="0">
                <a:solidFill>
                  <a:srgbClr val="000000"/>
                </a:solidFill>
                <a:latin typeface="Arial" pitchFamily="34" charset="0"/>
                <a:cs typeface="Arial" pitchFamily="34" charset="0"/>
              </a:rPr>
              <a:t>The week after St Kilda Festival; close proximity to </a:t>
            </a:r>
            <a:r>
              <a:rPr lang="en-AU" sz="1050" i="1" dirty="0" err="1" smtClean="0">
                <a:solidFill>
                  <a:srgbClr val="000000"/>
                </a:solidFill>
                <a:latin typeface="Arial" pitchFamily="34" charset="0"/>
                <a:cs typeface="Arial" pitchFamily="34" charset="0"/>
              </a:rPr>
              <a:t>VAMFF</a:t>
            </a:r>
            <a:endParaRPr lang="en-US" sz="1050" i="1" dirty="0" smtClean="0">
              <a:solidFill>
                <a:srgbClr val="000000"/>
              </a:solidFill>
              <a:latin typeface="Arial" pitchFamily="34" charset="0"/>
              <a:cs typeface="Arial" pitchFamily="34" charset="0"/>
            </a:endParaRPr>
          </a:p>
        </p:txBody>
      </p:sp>
      <p:sp>
        <p:nvSpPr>
          <p:cNvPr id="28" name="stamp"/>
          <p:cNvSpPr>
            <a:spLocks noChangeArrowheads="1"/>
          </p:cNvSpPr>
          <p:nvPr/>
        </p:nvSpPr>
        <p:spPr bwMode="auto">
          <a:xfrm>
            <a:off x="457200" y="71974"/>
            <a:ext cx="1867499" cy="184666"/>
          </a:xfrm>
          <a:prstGeom prst="rect">
            <a:avLst/>
          </a:prstGeom>
          <a:noFill/>
          <a:ln w="9525" algn="ctr">
            <a:noFill/>
            <a:miter lim="800000"/>
            <a:headEnd type="none" w="lg" len="lg"/>
            <a:tailEnd type="none" w="lg" len="lg"/>
          </a:ln>
        </p:spPr>
        <p:txBody>
          <a:bodyPr wrap="none" lIns="0" tIns="0" rIns="0" bIns="0" anchor="ctr">
            <a:spAutoFit/>
          </a:bodyPr>
          <a:lstStyle/>
          <a:p>
            <a:pPr algn="r"/>
            <a:r>
              <a:rPr lang="en-AU" sz="1200" dirty="0" smtClean="0">
                <a:solidFill>
                  <a:schemeClr val="bg2"/>
                </a:solidFill>
                <a:latin typeface="Arial" pitchFamily="34" charset="0"/>
                <a:cs typeface="Arial" pitchFamily="34" charset="0"/>
              </a:rPr>
              <a:t>The sector is well governed</a:t>
            </a:r>
          </a:p>
        </p:txBody>
      </p:sp>
      <p:sp>
        <p:nvSpPr>
          <p:cNvPr id="34" name="TextBox 33"/>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35" name="Rectangle 34"/>
          <p:cNvSpPr/>
          <p:nvPr/>
        </p:nvSpPr>
        <p:spPr>
          <a:xfrm>
            <a:off x="4219575"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7676559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Summary: Melbourne's strengths and weaknesses</a:t>
            </a:r>
            <a:endParaRPr lang="en-US" dirty="0"/>
          </a:p>
        </p:txBody>
      </p:sp>
      <p:sp>
        <p:nvSpPr>
          <p:cNvPr id="5" name="ColumnHeader"/>
          <p:cNvSpPr>
            <a:spLocks noChangeArrowheads="1"/>
          </p:cNvSpPr>
          <p:nvPr/>
        </p:nvSpPr>
        <p:spPr bwMode="gray">
          <a:xfrm>
            <a:off x="455613" y="1273572"/>
            <a:ext cx="4113212" cy="400110"/>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a:r>
              <a:rPr lang="en-AU" sz="1400" b="1" dirty="0">
                <a:solidFill>
                  <a:srgbClr val="000000"/>
                </a:solidFill>
                <a:cs typeface="Arial" pitchFamily="34" charset="0"/>
              </a:rPr>
              <a:t>Strengths</a:t>
            </a:r>
          </a:p>
        </p:txBody>
      </p:sp>
      <p:sp>
        <p:nvSpPr>
          <p:cNvPr id="6" name="TextColumnContent"/>
          <p:cNvSpPr>
            <a:spLocks noChangeArrowheads="1"/>
          </p:cNvSpPr>
          <p:nvPr/>
        </p:nvSpPr>
        <p:spPr bwMode="gray">
          <a:xfrm>
            <a:off x="455613" y="1673682"/>
            <a:ext cx="4113212" cy="3602038"/>
          </a:xfrm>
          <a:prstGeom prst="rect">
            <a:avLst/>
          </a:prstGeom>
          <a:noFill/>
          <a:ln w="9525" algn="ctr">
            <a:noFill/>
            <a:miter lim="800000"/>
            <a:headEnd type="none" w="lg" len="lg"/>
            <a:tailEnd type="none" w="lg" len="lg"/>
          </a:ln>
          <a:effectLst/>
        </p:spPr>
        <p:txBody>
          <a:bodyPr lIns="0" tIns="91440" rIns="0" bIns="91440"/>
          <a:lstStyle/>
          <a:p>
            <a:r>
              <a:rPr lang="en-AU" sz="1200" b="1" dirty="0">
                <a:solidFill>
                  <a:srgbClr val="000000"/>
                </a:solidFill>
                <a:cs typeface="Arial" pitchFamily="34" charset="0"/>
              </a:rPr>
              <a:t>Perceived as a cultural and creative city </a:t>
            </a:r>
            <a:r>
              <a:rPr lang="en-AU" sz="1200" dirty="0">
                <a:solidFill>
                  <a:srgbClr val="000000"/>
                </a:solidFill>
                <a:cs typeface="Arial" pitchFamily="34" charset="0"/>
              </a:rPr>
              <a:t>because of the breadth of experiences available ... </a:t>
            </a:r>
          </a:p>
          <a:p>
            <a:endParaRPr lang="en-AU" sz="1200" dirty="0">
              <a:solidFill>
                <a:srgbClr val="000000"/>
              </a:solidFill>
              <a:cs typeface="Arial" pitchFamily="34" charset="0"/>
            </a:endParaRPr>
          </a:p>
          <a:p>
            <a:r>
              <a:rPr lang="en-AU" sz="1200" b="1" dirty="0">
                <a:solidFill>
                  <a:srgbClr val="000000"/>
                </a:solidFill>
                <a:cs typeface="Arial" pitchFamily="34" charset="0"/>
              </a:rPr>
              <a:t>Leading arts education </a:t>
            </a:r>
            <a:r>
              <a:rPr lang="en-AU" sz="1200" dirty="0">
                <a:solidFill>
                  <a:srgbClr val="000000"/>
                </a:solidFill>
                <a:cs typeface="Arial" pitchFamily="34" charset="0"/>
              </a:rPr>
              <a:t>institutions and </a:t>
            </a:r>
            <a:r>
              <a:rPr lang="en-AU" sz="1200" b="1" dirty="0">
                <a:solidFill>
                  <a:srgbClr val="000000"/>
                </a:solidFill>
                <a:cs typeface="Arial" pitchFamily="34" charset="0"/>
              </a:rPr>
              <a:t>strong creative industries </a:t>
            </a:r>
            <a:r>
              <a:rPr lang="en-AU" sz="1200" dirty="0">
                <a:solidFill>
                  <a:srgbClr val="000000"/>
                </a:solidFill>
                <a:cs typeface="Arial" pitchFamily="34" charset="0"/>
              </a:rPr>
              <a:t>... </a:t>
            </a:r>
          </a:p>
          <a:p>
            <a:endParaRPr lang="en-AU" sz="1200" dirty="0">
              <a:solidFill>
                <a:srgbClr val="000000"/>
              </a:solidFill>
              <a:cs typeface="Arial" pitchFamily="34" charset="0"/>
            </a:endParaRPr>
          </a:p>
          <a:p>
            <a:r>
              <a:rPr lang="en-AU" sz="1200" b="1" dirty="0">
                <a:solidFill>
                  <a:srgbClr val="000000"/>
                </a:solidFill>
                <a:cs typeface="Arial" pitchFamily="34" charset="0"/>
              </a:rPr>
              <a:t>Reasonably strong </a:t>
            </a:r>
            <a:r>
              <a:rPr lang="en-AU" sz="1200" b="1" dirty="0" smtClean="0">
                <a:solidFill>
                  <a:srgbClr val="000000"/>
                </a:solidFill>
                <a:cs typeface="Arial" pitchFamily="34" charset="0"/>
              </a:rPr>
              <a:t>infrastructure</a:t>
            </a:r>
            <a:r>
              <a:rPr lang="en-AU" sz="1200" dirty="0" smtClean="0">
                <a:solidFill>
                  <a:srgbClr val="000000"/>
                </a:solidFill>
                <a:cs typeface="Arial" pitchFamily="34" charset="0"/>
              </a:rPr>
              <a:t>: </a:t>
            </a:r>
            <a:r>
              <a:rPr lang="en-AU" sz="1200" dirty="0">
                <a:solidFill>
                  <a:srgbClr val="000000"/>
                </a:solidFill>
                <a:cs typeface="Arial" pitchFamily="34" charset="0"/>
              </a:rPr>
              <a:t>per capita most live music venues, average </a:t>
            </a:r>
            <a:r>
              <a:rPr lang="en-AU" sz="1200" dirty="0" smtClean="0">
                <a:solidFill>
                  <a:srgbClr val="000000"/>
                </a:solidFill>
                <a:cs typeface="Arial" pitchFamily="34" charset="0"/>
              </a:rPr>
              <a:t>number of </a:t>
            </a:r>
            <a:r>
              <a:rPr lang="en-AU" sz="1200" dirty="0">
                <a:solidFill>
                  <a:srgbClr val="000000"/>
                </a:solidFill>
                <a:cs typeface="Arial" pitchFamily="34" charset="0"/>
              </a:rPr>
              <a:t>galleries, lower </a:t>
            </a:r>
            <a:r>
              <a:rPr lang="en-AU" sz="1200" dirty="0" smtClean="0">
                <a:solidFill>
                  <a:srgbClr val="000000"/>
                </a:solidFill>
                <a:cs typeface="Arial" pitchFamily="34" charset="0"/>
              </a:rPr>
              <a:t>number </a:t>
            </a:r>
            <a:r>
              <a:rPr lang="en-AU" sz="1200" dirty="0">
                <a:solidFill>
                  <a:srgbClr val="000000"/>
                </a:solidFill>
                <a:cs typeface="Arial" pitchFamily="34" charset="0"/>
              </a:rPr>
              <a:t>of museums) ... </a:t>
            </a:r>
          </a:p>
          <a:p>
            <a:endParaRPr lang="en-AU" sz="1200" dirty="0">
              <a:solidFill>
                <a:srgbClr val="000000"/>
              </a:solidFill>
              <a:cs typeface="Arial" pitchFamily="34" charset="0"/>
            </a:endParaRPr>
          </a:p>
          <a:p>
            <a:r>
              <a:rPr lang="en-AU" sz="1200" dirty="0">
                <a:solidFill>
                  <a:srgbClr val="000000"/>
                </a:solidFill>
                <a:cs typeface="Arial" pitchFamily="34" charset="0"/>
              </a:rPr>
              <a:t>Inner </a:t>
            </a:r>
            <a:r>
              <a:rPr lang="en-AU" sz="1200" b="1" dirty="0">
                <a:solidFill>
                  <a:srgbClr val="000000"/>
                </a:solidFill>
                <a:cs typeface="Arial" pitchFamily="34" charset="0"/>
              </a:rPr>
              <a:t>city easy to navigate</a:t>
            </a:r>
            <a:r>
              <a:rPr lang="en-AU" sz="1200" dirty="0">
                <a:solidFill>
                  <a:srgbClr val="000000"/>
                </a:solidFill>
                <a:cs typeface="Arial" pitchFamily="34" charset="0"/>
              </a:rPr>
              <a:t>; surrounding suburbs have </a:t>
            </a:r>
            <a:r>
              <a:rPr lang="en-AU" sz="1200" b="1" dirty="0">
                <a:solidFill>
                  <a:srgbClr val="000000"/>
                </a:solidFill>
                <a:cs typeface="Arial" pitchFamily="34" charset="0"/>
              </a:rPr>
              <a:t>unique identities </a:t>
            </a:r>
            <a:r>
              <a:rPr lang="en-AU" sz="1200" dirty="0">
                <a:solidFill>
                  <a:srgbClr val="000000"/>
                </a:solidFill>
                <a:cs typeface="Arial" pitchFamily="34" charset="0"/>
              </a:rPr>
              <a:t>... </a:t>
            </a:r>
          </a:p>
          <a:p>
            <a:endParaRPr lang="en-AU" sz="1200" dirty="0">
              <a:solidFill>
                <a:srgbClr val="000000"/>
              </a:solidFill>
              <a:cs typeface="Arial" pitchFamily="34" charset="0"/>
            </a:endParaRPr>
          </a:p>
          <a:p>
            <a:r>
              <a:rPr lang="en-AU" sz="1200" b="1" dirty="0">
                <a:solidFill>
                  <a:srgbClr val="000000"/>
                </a:solidFill>
                <a:cs typeface="Arial" pitchFamily="34" charset="0"/>
              </a:rPr>
              <a:t>Blockbuster content</a:t>
            </a:r>
            <a:r>
              <a:rPr lang="en-AU" sz="1200" dirty="0">
                <a:solidFill>
                  <a:srgbClr val="000000"/>
                </a:solidFill>
                <a:cs typeface="Arial" pitchFamily="34" charset="0"/>
              </a:rPr>
              <a:t>, as well as a range of events and festivals to attend throughout the </a:t>
            </a:r>
            <a:r>
              <a:rPr lang="en-AU" sz="1200" dirty="0" smtClean="0">
                <a:solidFill>
                  <a:srgbClr val="000000"/>
                </a:solidFill>
                <a:cs typeface="Arial" pitchFamily="34" charset="0"/>
              </a:rPr>
              <a:t>year ... </a:t>
            </a:r>
            <a:endParaRPr lang="en-AU" sz="1200" dirty="0">
              <a:solidFill>
                <a:srgbClr val="000000"/>
              </a:solidFill>
              <a:cs typeface="Arial" pitchFamily="34" charset="0"/>
            </a:endParaRPr>
          </a:p>
          <a:p>
            <a:endParaRPr lang="en-AU" sz="1200" dirty="0">
              <a:solidFill>
                <a:srgbClr val="000000"/>
              </a:solidFill>
              <a:cs typeface="Arial" pitchFamily="34" charset="0"/>
            </a:endParaRPr>
          </a:p>
          <a:p>
            <a:endParaRPr lang="en-AU" sz="1200" dirty="0">
              <a:solidFill>
                <a:srgbClr val="000000"/>
              </a:solidFill>
              <a:cs typeface="Arial" pitchFamily="34" charset="0"/>
            </a:endParaRPr>
          </a:p>
          <a:p>
            <a:endParaRPr lang="en-AU" sz="1200" dirty="0">
              <a:solidFill>
                <a:srgbClr val="000000"/>
              </a:solidFill>
              <a:cs typeface="Arial" pitchFamily="34" charset="0"/>
            </a:endParaRPr>
          </a:p>
          <a:p>
            <a:endParaRPr lang="en-AU" sz="1200" dirty="0">
              <a:solidFill>
                <a:srgbClr val="000000"/>
              </a:solidFill>
              <a:cs typeface="Arial" pitchFamily="34" charset="0"/>
            </a:endParaRPr>
          </a:p>
          <a:p>
            <a:endParaRPr lang="en-AU" sz="1200" dirty="0">
              <a:solidFill>
                <a:srgbClr val="000000"/>
              </a:solidFill>
              <a:cs typeface="Arial" pitchFamily="34" charset="0"/>
            </a:endParaRPr>
          </a:p>
          <a:p>
            <a:r>
              <a:rPr lang="en-AU" sz="1200" dirty="0">
                <a:solidFill>
                  <a:srgbClr val="000000"/>
                </a:solidFill>
                <a:cs typeface="Arial" pitchFamily="34" charset="0"/>
              </a:rPr>
              <a:t>A </a:t>
            </a:r>
            <a:r>
              <a:rPr lang="en-AU" sz="1200" b="1" dirty="0">
                <a:solidFill>
                  <a:srgbClr val="000000"/>
                </a:solidFill>
                <a:cs typeface="Arial" pitchFamily="34" charset="0"/>
              </a:rPr>
              <a:t>well-governed </a:t>
            </a:r>
            <a:r>
              <a:rPr lang="en-AU" sz="1200" dirty="0">
                <a:solidFill>
                  <a:srgbClr val="000000"/>
                </a:solidFill>
                <a:cs typeface="Arial" pitchFamily="34" charset="0"/>
              </a:rPr>
              <a:t>sector with a </a:t>
            </a:r>
            <a:r>
              <a:rPr lang="en-AU" sz="1200" b="1" dirty="0">
                <a:solidFill>
                  <a:srgbClr val="000000"/>
                </a:solidFill>
                <a:cs typeface="Arial" pitchFamily="34" charset="0"/>
              </a:rPr>
              <a:t>clear strategic vision</a:t>
            </a:r>
            <a:r>
              <a:rPr lang="en-AU" sz="1200" dirty="0">
                <a:solidFill>
                  <a:srgbClr val="000000"/>
                </a:solidFill>
                <a:cs typeface="Arial" pitchFamily="34" charset="0"/>
              </a:rPr>
              <a:t>; Creative State and progressive regulation </a:t>
            </a:r>
            <a:r>
              <a:rPr lang="en-AU" sz="1200" dirty="0" smtClean="0">
                <a:solidFill>
                  <a:srgbClr val="000000"/>
                </a:solidFill>
                <a:cs typeface="Arial" pitchFamily="34" charset="0"/>
              </a:rPr>
              <a:t>... </a:t>
            </a:r>
            <a:endParaRPr lang="en-AU" sz="1200" dirty="0">
              <a:solidFill>
                <a:srgbClr val="000000"/>
              </a:solidFill>
              <a:cs typeface="Arial" pitchFamily="34" charset="0"/>
            </a:endParaRPr>
          </a:p>
        </p:txBody>
      </p:sp>
      <p:sp>
        <p:nvSpPr>
          <p:cNvPr id="7" name="ColumnHeader"/>
          <p:cNvSpPr>
            <a:spLocks noChangeArrowheads="1"/>
          </p:cNvSpPr>
          <p:nvPr/>
        </p:nvSpPr>
        <p:spPr bwMode="gray">
          <a:xfrm>
            <a:off x="5337175" y="1273572"/>
            <a:ext cx="4113213" cy="400110"/>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a:r>
              <a:rPr lang="en-AU" sz="1400" b="1" dirty="0">
                <a:solidFill>
                  <a:srgbClr val="000000"/>
                </a:solidFill>
                <a:cs typeface="Arial" pitchFamily="34" charset="0"/>
              </a:rPr>
              <a:t>Weaknesses</a:t>
            </a:r>
          </a:p>
        </p:txBody>
      </p:sp>
      <p:sp>
        <p:nvSpPr>
          <p:cNvPr id="8" name="TextColumnContent"/>
          <p:cNvSpPr>
            <a:spLocks noChangeArrowheads="1"/>
          </p:cNvSpPr>
          <p:nvPr/>
        </p:nvSpPr>
        <p:spPr bwMode="gray">
          <a:xfrm>
            <a:off x="5337175" y="1695112"/>
            <a:ext cx="4113213" cy="3602038"/>
          </a:xfrm>
          <a:prstGeom prst="rect">
            <a:avLst/>
          </a:prstGeom>
          <a:noFill/>
          <a:ln w="9525" algn="ctr">
            <a:noFill/>
            <a:miter lim="800000"/>
            <a:headEnd type="none" w="lg" len="lg"/>
            <a:tailEnd type="none" w="lg" len="lg"/>
          </a:ln>
          <a:effectLst/>
        </p:spPr>
        <p:txBody>
          <a:bodyPr lIns="0" tIns="91440" rIns="0" bIns="91440"/>
          <a:lstStyle/>
          <a:p>
            <a:r>
              <a:rPr lang="en-AU" sz="1200" dirty="0">
                <a:solidFill>
                  <a:srgbClr val="000000"/>
                </a:solidFill>
                <a:cs typeface="Arial" pitchFamily="34" charset="0"/>
              </a:rPr>
              <a:t>... but the role of the creative and cultural </a:t>
            </a:r>
            <a:r>
              <a:rPr lang="en-AU" sz="1200" b="1" dirty="0">
                <a:solidFill>
                  <a:srgbClr val="000000"/>
                </a:solidFill>
                <a:cs typeface="Arial" pitchFamily="34" charset="0"/>
              </a:rPr>
              <a:t>brand is not clearly defined in the broader proposition; </a:t>
            </a:r>
            <a:r>
              <a:rPr lang="en-AU" sz="1200" b="1" dirty="0" smtClean="0">
                <a:solidFill>
                  <a:srgbClr val="000000"/>
                </a:solidFill>
                <a:cs typeface="Arial" pitchFamily="34" charset="0"/>
              </a:rPr>
              <a:t>marketing</a:t>
            </a:r>
            <a:endParaRPr lang="en-AU" sz="1200" b="1" dirty="0">
              <a:solidFill>
                <a:srgbClr val="000000"/>
              </a:solidFill>
              <a:cs typeface="Arial" pitchFamily="34" charset="0"/>
            </a:endParaRPr>
          </a:p>
          <a:p>
            <a:endParaRPr lang="en-AU" sz="1200" dirty="0">
              <a:solidFill>
                <a:srgbClr val="000000"/>
              </a:solidFill>
              <a:cs typeface="Arial" pitchFamily="34" charset="0"/>
            </a:endParaRPr>
          </a:p>
          <a:p>
            <a:r>
              <a:rPr lang="en-AU" sz="1200" dirty="0">
                <a:solidFill>
                  <a:srgbClr val="000000"/>
                </a:solidFill>
                <a:cs typeface="Arial" pitchFamily="34" charset="0"/>
              </a:rPr>
              <a:t>... but workshop, studio and exhibition </a:t>
            </a:r>
            <a:r>
              <a:rPr lang="en-AU" sz="1200" b="1" dirty="0">
                <a:solidFill>
                  <a:srgbClr val="000000"/>
                </a:solidFill>
                <a:cs typeface="Arial" pitchFamily="34" charset="0"/>
              </a:rPr>
              <a:t>space appears to be declining </a:t>
            </a:r>
            <a:r>
              <a:rPr lang="en-AU" sz="1200" dirty="0">
                <a:solidFill>
                  <a:srgbClr val="000000"/>
                </a:solidFill>
                <a:cs typeface="Arial" pitchFamily="34" charset="0"/>
              </a:rPr>
              <a:t>in the city, and </a:t>
            </a:r>
            <a:r>
              <a:rPr lang="en-AU" sz="1200" b="1" dirty="0">
                <a:solidFill>
                  <a:srgbClr val="000000"/>
                </a:solidFill>
                <a:cs typeface="Arial" pitchFamily="34" charset="0"/>
              </a:rPr>
              <a:t>affordability is low</a:t>
            </a:r>
          </a:p>
          <a:p>
            <a:endParaRPr lang="en-AU" sz="1200" dirty="0">
              <a:solidFill>
                <a:srgbClr val="000000"/>
              </a:solidFill>
              <a:cs typeface="Arial" pitchFamily="34" charset="0"/>
            </a:endParaRPr>
          </a:p>
          <a:p>
            <a:r>
              <a:rPr lang="en-AU" sz="1200" dirty="0">
                <a:solidFill>
                  <a:srgbClr val="000000"/>
                </a:solidFill>
                <a:cs typeface="Arial" pitchFamily="34" charset="0"/>
              </a:rPr>
              <a:t>... but existing assets need to managed more effectively, including </a:t>
            </a:r>
            <a:r>
              <a:rPr lang="en-AU" sz="1200" dirty="0" smtClean="0">
                <a:solidFill>
                  <a:srgbClr val="000000"/>
                </a:solidFill>
                <a:cs typeface="Arial" pitchFamily="34" charset="0"/>
              </a:rPr>
              <a:t>with regard to maintenance</a:t>
            </a:r>
            <a:r>
              <a:rPr lang="en-AU" sz="1200" dirty="0">
                <a:solidFill>
                  <a:srgbClr val="000000"/>
                </a:solidFill>
                <a:cs typeface="Arial" pitchFamily="34" charset="0"/>
              </a:rPr>
              <a:t>, utilisation and storage</a:t>
            </a:r>
            <a:endParaRPr lang="en-AU" sz="1200" b="1" dirty="0">
              <a:solidFill>
                <a:srgbClr val="000000"/>
              </a:solidFill>
              <a:cs typeface="Arial" pitchFamily="34" charset="0"/>
            </a:endParaRPr>
          </a:p>
          <a:p>
            <a:endParaRPr lang="en-AU" sz="1200" dirty="0">
              <a:solidFill>
                <a:srgbClr val="000000"/>
              </a:solidFill>
              <a:cs typeface="Arial" pitchFamily="34" charset="0"/>
            </a:endParaRPr>
          </a:p>
          <a:p>
            <a:endParaRPr lang="en-AU" sz="1200" dirty="0">
              <a:solidFill>
                <a:srgbClr val="000000"/>
              </a:solidFill>
              <a:cs typeface="Arial" pitchFamily="34" charset="0"/>
            </a:endParaRPr>
          </a:p>
          <a:p>
            <a:r>
              <a:rPr lang="en-AU" sz="1200" dirty="0">
                <a:solidFill>
                  <a:srgbClr val="000000"/>
                </a:solidFill>
                <a:cs typeface="Arial" pitchFamily="34" charset="0"/>
              </a:rPr>
              <a:t>... but </a:t>
            </a:r>
            <a:r>
              <a:rPr lang="en-AU" sz="1200" b="1" dirty="0">
                <a:solidFill>
                  <a:srgbClr val="000000"/>
                </a:solidFill>
                <a:cs typeface="Arial" pitchFamily="34" charset="0"/>
              </a:rPr>
              <a:t>finding cultural and creative </a:t>
            </a:r>
            <a:r>
              <a:rPr lang="en-AU" sz="1200" dirty="0">
                <a:solidFill>
                  <a:srgbClr val="000000"/>
                </a:solidFill>
                <a:cs typeface="Arial" pitchFamily="34" charset="0"/>
              </a:rPr>
              <a:t>experiences and </a:t>
            </a:r>
            <a:r>
              <a:rPr lang="en-AU" sz="1200" b="1" dirty="0">
                <a:solidFill>
                  <a:srgbClr val="000000"/>
                </a:solidFill>
                <a:cs typeface="Arial" pitchFamily="34" charset="0"/>
              </a:rPr>
              <a:t>organising </a:t>
            </a:r>
            <a:r>
              <a:rPr lang="en-AU" sz="1200" dirty="0">
                <a:solidFill>
                  <a:srgbClr val="000000"/>
                </a:solidFill>
                <a:cs typeface="Arial" pitchFamily="34" charset="0"/>
              </a:rPr>
              <a:t>them is often </a:t>
            </a:r>
            <a:r>
              <a:rPr lang="en-AU" sz="1200" b="1" dirty="0">
                <a:solidFill>
                  <a:srgbClr val="000000"/>
                </a:solidFill>
                <a:cs typeface="Arial" pitchFamily="34" charset="0"/>
              </a:rPr>
              <a:t>fragmented to </a:t>
            </a:r>
            <a:r>
              <a:rPr lang="en-AU" sz="1200" b="1" dirty="0" smtClean="0">
                <a:solidFill>
                  <a:srgbClr val="000000"/>
                </a:solidFill>
                <a:cs typeface="Arial" pitchFamily="34" charset="0"/>
              </a:rPr>
              <a:t>consumers</a:t>
            </a:r>
            <a:endParaRPr lang="en-AU" sz="1200" dirty="0">
              <a:solidFill>
                <a:srgbClr val="000000"/>
              </a:solidFill>
              <a:cs typeface="Arial" pitchFamily="34" charset="0"/>
            </a:endParaRPr>
          </a:p>
          <a:p>
            <a:endParaRPr lang="en-AU" sz="1200" dirty="0">
              <a:solidFill>
                <a:srgbClr val="000000"/>
              </a:solidFill>
              <a:cs typeface="Arial" pitchFamily="34" charset="0"/>
            </a:endParaRPr>
          </a:p>
          <a:p>
            <a:r>
              <a:rPr lang="en-AU" sz="1200" dirty="0">
                <a:solidFill>
                  <a:srgbClr val="000000"/>
                </a:solidFill>
                <a:cs typeface="Arial" pitchFamily="34" charset="0"/>
              </a:rPr>
              <a:t>... but </a:t>
            </a:r>
            <a:r>
              <a:rPr lang="en-AU" sz="1200" b="1" dirty="0">
                <a:solidFill>
                  <a:srgbClr val="000000"/>
                </a:solidFill>
                <a:cs typeface="Arial" pitchFamily="34" charset="0"/>
              </a:rPr>
              <a:t>content quality is variable </a:t>
            </a:r>
          </a:p>
          <a:p>
            <a:pPr marL="288925" lvl="1" indent="-174625" fontAlgn="base">
              <a:buClr>
                <a:srgbClr val="177B57"/>
              </a:buClr>
              <a:buSzPct val="100000"/>
              <a:buFont typeface="Arial"/>
              <a:buChar char="•"/>
            </a:pPr>
            <a:r>
              <a:rPr lang="en-AU" sz="1200" dirty="0">
                <a:solidFill>
                  <a:srgbClr val="000000"/>
                </a:solidFill>
                <a:cs typeface="Arial" pitchFamily="34" charset="0"/>
              </a:rPr>
              <a:t>Gaps in </a:t>
            </a:r>
            <a:r>
              <a:rPr lang="en-AU" sz="1200" dirty="0" smtClean="0">
                <a:solidFill>
                  <a:srgbClr val="000000"/>
                </a:solidFill>
                <a:cs typeface="Arial" pitchFamily="34" charset="0"/>
              </a:rPr>
              <a:t>museums</a:t>
            </a:r>
            <a:r>
              <a:rPr lang="en-AU" sz="1200" dirty="0">
                <a:solidFill>
                  <a:srgbClr val="000000"/>
                </a:solidFill>
                <a:cs typeface="Arial" pitchFamily="34" charset="0"/>
              </a:rPr>
              <a:t> </a:t>
            </a:r>
            <a:r>
              <a:rPr lang="en-AU" sz="1200" dirty="0" smtClean="0">
                <a:solidFill>
                  <a:srgbClr val="000000"/>
                </a:solidFill>
                <a:cs typeface="Arial" pitchFamily="34" charset="0"/>
              </a:rPr>
              <a:t>and contemporary </a:t>
            </a:r>
            <a:r>
              <a:rPr lang="en-AU" sz="1200" dirty="0">
                <a:solidFill>
                  <a:srgbClr val="000000"/>
                </a:solidFill>
                <a:cs typeface="Arial" pitchFamily="34" charset="0"/>
              </a:rPr>
              <a:t>art </a:t>
            </a:r>
            <a:endParaRPr lang="en-AU" sz="1200" dirty="0" smtClean="0">
              <a:solidFill>
                <a:srgbClr val="000000"/>
              </a:solidFill>
              <a:cs typeface="Arial" pitchFamily="34" charset="0"/>
            </a:endParaRPr>
          </a:p>
          <a:p>
            <a:pPr marL="288925" lvl="1" indent="-174625" fontAlgn="base">
              <a:buClr>
                <a:srgbClr val="177B57"/>
              </a:buClr>
              <a:buSzPct val="100000"/>
              <a:buFont typeface="Arial"/>
              <a:buChar char="•"/>
            </a:pPr>
            <a:r>
              <a:rPr lang="en-AU" sz="1200" dirty="0" smtClean="0">
                <a:solidFill>
                  <a:srgbClr val="000000"/>
                </a:solidFill>
                <a:cs typeface="Arial" pitchFamily="34" charset="0"/>
              </a:rPr>
              <a:t>Declining </a:t>
            </a:r>
            <a:r>
              <a:rPr lang="en-AU" sz="1200" dirty="0">
                <a:solidFill>
                  <a:srgbClr val="000000"/>
                </a:solidFill>
                <a:cs typeface="Arial" pitchFamily="34" charset="0"/>
              </a:rPr>
              <a:t>audiences, operational challenges at some festivals</a:t>
            </a:r>
          </a:p>
          <a:p>
            <a:pPr marL="288925" lvl="1" indent="-174625" fontAlgn="base">
              <a:buClr>
                <a:srgbClr val="177B57"/>
              </a:buClr>
              <a:buSzPct val="100000"/>
              <a:buFont typeface="Arial"/>
              <a:buChar char="•"/>
            </a:pPr>
            <a:r>
              <a:rPr lang="en-AU" sz="1200" dirty="0">
                <a:solidFill>
                  <a:srgbClr val="000000"/>
                </a:solidFill>
                <a:cs typeface="Arial" pitchFamily="34" charset="0"/>
              </a:rPr>
              <a:t>Risk of losing "edginess", need to encourage risk-taking</a:t>
            </a:r>
          </a:p>
          <a:p>
            <a:endParaRPr lang="en-AU" sz="1200" dirty="0">
              <a:solidFill>
                <a:srgbClr val="000000"/>
              </a:solidFill>
              <a:cs typeface="Arial" pitchFamily="34" charset="0"/>
            </a:endParaRPr>
          </a:p>
          <a:p>
            <a:r>
              <a:rPr lang="en-AU" sz="1200" dirty="0">
                <a:solidFill>
                  <a:srgbClr val="000000"/>
                </a:solidFill>
                <a:cs typeface="Arial" pitchFamily="34" charset="0"/>
              </a:rPr>
              <a:t>... but </a:t>
            </a:r>
            <a:r>
              <a:rPr lang="en-AU" sz="1200" b="1" dirty="0">
                <a:solidFill>
                  <a:srgbClr val="000000"/>
                </a:solidFill>
                <a:cs typeface="Arial" pitchFamily="34" charset="0"/>
              </a:rPr>
              <a:t>unclear governance </a:t>
            </a:r>
            <a:r>
              <a:rPr lang="en-AU" sz="1200" dirty="0">
                <a:solidFill>
                  <a:srgbClr val="000000"/>
                </a:solidFill>
                <a:cs typeface="Arial" pitchFamily="34" charset="0"/>
              </a:rPr>
              <a:t>of some key projects (e.g. MAP); </a:t>
            </a:r>
            <a:r>
              <a:rPr lang="en-AU" sz="1200" b="1" dirty="0">
                <a:solidFill>
                  <a:srgbClr val="000000"/>
                </a:solidFill>
                <a:cs typeface="Arial" pitchFamily="34" charset="0"/>
              </a:rPr>
              <a:t>opportunity to collaborate more </a:t>
            </a:r>
            <a:r>
              <a:rPr lang="en-AU" sz="1200" dirty="0">
                <a:solidFill>
                  <a:srgbClr val="000000"/>
                </a:solidFill>
                <a:cs typeface="Arial" pitchFamily="34" charset="0"/>
              </a:rPr>
              <a:t>on key topics such as </a:t>
            </a:r>
            <a:r>
              <a:rPr lang="en-AU" sz="1200" dirty="0" smtClean="0">
                <a:solidFill>
                  <a:srgbClr val="000000"/>
                </a:solidFill>
                <a:cs typeface="Arial" pitchFamily="34" charset="0"/>
              </a:rPr>
              <a:t>digital, Chinese consumers</a:t>
            </a:r>
            <a:endParaRPr lang="en-AU" sz="1200" dirty="0">
              <a:solidFill>
                <a:srgbClr val="000000"/>
              </a:solidFill>
              <a:cs typeface="Arial" pitchFamily="34" charset="0"/>
            </a:endParaRPr>
          </a:p>
          <a:p>
            <a:endParaRPr lang="en-AU" sz="1200" dirty="0">
              <a:solidFill>
                <a:srgbClr val="000000"/>
              </a:solidFill>
              <a:cs typeface="Arial" pitchFamily="34" charset="0"/>
            </a:endParaRPr>
          </a:p>
          <a:p>
            <a:endParaRPr lang="en-AU" sz="1200" dirty="0">
              <a:solidFill>
                <a:srgbClr val="000000"/>
              </a:solidFill>
              <a:cs typeface="Arial" pitchFamily="34" charset="0"/>
            </a:endParaRPr>
          </a:p>
        </p:txBody>
      </p:sp>
      <p:sp>
        <p:nvSpPr>
          <p:cNvPr id="9" name="TextBox 8"/>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10" name="Rectangle 9"/>
          <p:cNvSpPr/>
          <p:nvPr/>
        </p:nvSpPr>
        <p:spPr>
          <a:xfrm>
            <a:off x="4219575"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1839925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fld id="{F2FF9434-A427-4CE8-940A-347A816FBED9}" type="datetime'Agenda'">
              <a:rPr lang="en-US" altLang="en-US" smtClean="0"/>
              <a:pPr/>
              <a:t>Agenda</a:t>
            </a:fld>
            <a:endParaRPr lang="en-US"/>
          </a:p>
        </p:txBody>
      </p:sp>
      <p:sp>
        <p:nvSpPr>
          <p:cNvPr id="6" name="Text Placeholder 12">
            <a:hlinkClick r:id="rId9" action="ppaction://hlinksldjump"/>
          </p:cNvPr>
          <p:cNvSpPr>
            <a:spLocks noGrp="1"/>
          </p:cNvSpPr>
          <p:nvPr>
            <p:custDataLst>
              <p:tags r:id="rId1"/>
            </p:custDataLst>
          </p:nvPr>
        </p:nvSpPr>
        <p:spPr bwMode="gray">
          <a:xfrm>
            <a:off x="0" y="13716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Executive Summary</a:t>
            </a:r>
            <a:endParaRPr lang="en-US" sz="2000" dirty="0">
              <a:solidFill>
                <a:srgbClr val="B2B2B2"/>
              </a:solidFill>
            </a:endParaRPr>
          </a:p>
        </p:txBody>
      </p:sp>
      <p:sp>
        <p:nvSpPr>
          <p:cNvPr id="16" name="Text Placeholder 12">
            <a:hlinkClick r:id="rId10" action="ppaction://hlinksldjump"/>
          </p:cNvPr>
          <p:cNvSpPr>
            <a:spLocks noGrp="1"/>
          </p:cNvSpPr>
          <p:nvPr>
            <p:custDataLst>
              <p:tags r:id="rId2"/>
            </p:custDataLst>
          </p:nvPr>
        </p:nvSpPr>
        <p:spPr bwMode="gray">
          <a:xfrm>
            <a:off x="0" y="19304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Context</a:t>
            </a:r>
            <a:endParaRPr lang="en-US" sz="2000" dirty="0">
              <a:solidFill>
                <a:srgbClr val="B2B2B2"/>
              </a:solidFill>
            </a:endParaRPr>
          </a:p>
        </p:txBody>
      </p:sp>
      <p:sp>
        <p:nvSpPr>
          <p:cNvPr id="14" name="Text Placeholder 12">
            <a:hlinkClick r:id="rId11" action="ppaction://hlinksldjump"/>
          </p:cNvPr>
          <p:cNvSpPr>
            <a:spLocks noGrp="1"/>
          </p:cNvSpPr>
          <p:nvPr>
            <p:custDataLst>
              <p:tags r:id="rId3"/>
            </p:custDataLst>
          </p:nvPr>
        </p:nvSpPr>
        <p:spPr bwMode="gray">
          <a:xfrm>
            <a:off x="0" y="24892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Performance Index</a:t>
            </a:r>
            <a:endParaRPr lang="en-US" sz="2000" dirty="0">
              <a:solidFill>
                <a:srgbClr val="B2B2B2"/>
              </a:solidFill>
            </a:endParaRPr>
          </a:p>
        </p:txBody>
      </p:sp>
      <p:sp>
        <p:nvSpPr>
          <p:cNvPr id="15" name="Text Placeholder 12">
            <a:hlinkClick r:id="rId12" action="ppaction://hlinksldjump"/>
          </p:cNvPr>
          <p:cNvSpPr>
            <a:spLocks noGrp="1"/>
          </p:cNvSpPr>
          <p:nvPr>
            <p:custDataLst>
              <p:tags r:id="rId4"/>
            </p:custDataLst>
          </p:nvPr>
        </p:nvSpPr>
        <p:spPr bwMode="gray">
          <a:xfrm>
            <a:off x="0" y="30480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Assessing Melbourne against best practice</a:t>
            </a:r>
            <a:endParaRPr lang="en-US" sz="2000" dirty="0">
              <a:solidFill>
                <a:srgbClr val="B2B2B2"/>
              </a:solidFill>
            </a:endParaRPr>
          </a:p>
        </p:txBody>
      </p:sp>
      <p:sp>
        <p:nvSpPr>
          <p:cNvPr id="10" name="Text Placeholder 12"/>
          <p:cNvSpPr>
            <a:spLocks noGrp="1"/>
          </p:cNvSpPr>
          <p:nvPr>
            <p:custDataLst>
              <p:tags r:id="rId5"/>
            </p:custDataLst>
          </p:nvPr>
        </p:nvSpPr>
        <p:spPr bwMode="gray">
          <a:xfrm>
            <a:off x="0" y="36068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AU" sz="2000" dirty="0" smtClean="0">
                <a:solidFill>
                  <a:schemeClr val="tx2"/>
                </a:solidFill>
              </a:rPr>
              <a:t>Cultural travellers and trends</a:t>
            </a:r>
            <a:endParaRPr lang="en-US" sz="2000" dirty="0">
              <a:solidFill>
                <a:schemeClr val="tx2"/>
              </a:solidFill>
            </a:endParaRPr>
          </a:p>
        </p:txBody>
      </p:sp>
      <p:sp>
        <p:nvSpPr>
          <p:cNvPr id="12" name="Text Placeholder 12">
            <a:hlinkClick r:id="rId13" action="ppaction://hlinksldjump"/>
          </p:cNvPr>
          <p:cNvSpPr>
            <a:spLocks noGrp="1"/>
          </p:cNvSpPr>
          <p:nvPr>
            <p:custDataLst>
              <p:tags r:id="rId6"/>
            </p:custDataLst>
          </p:nvPr>
        </p:nvSpPr>
        <p:spPr bwMode="gray">
          <a:xfrm>
            <a:off x="0" y="41656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Strategic priorities</a:t>
            </a:r>
            <a:endParaRPr lang="en-US" sz="2000" dirty="0">
              <a:solidFill>
                <a:srgbClr val="B2B2B2"/>
              </a:solidFill>
            </a:endParaRPr>
          </a:p>
        </p:txBody>
      </p:sp>
      <p:sp>
        <p:nvSpPr>
          <p:cNvPr id="13" name="Text Placeholder 12">
            <a:hlinkClick r:id="" action="ppaction://noaction"/>
          </p:cNvPr>
          <p:cNvSpPr>
            <a:spLocks noGrp="1"/>
          </p:cNvSpPr>
          <p:nvPr>
            <p:custDataLst>
              <p:tags r:id="rId7"/>
            </p:custDataLst>
          </p:nvPr>
        </p:nvSpPr>
        <p:spPr bwMode="gray">
          <a:xfrm>
            <a:off x="0" y="4724400"/>
            <a:ext cx="9906000" cy="762000"/>
          </a:xfrm>
          <a:prstGeom prst="rect">
            <a:avLst/>
          </a:prstGeom>
          <a:noFill/>
          <a:effectLst/>
        </p:spPr>
        <p:txBody>
          <a:bodyPr vert="horz" lIns="457200" tIns="228600" rIns="0" bIns="2286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Next steps</a:t>
            </a:r>
            <a:endParaRPr lang="en-US" sz="2000" dirty="0">
              <a:solidFill>
                <a:srgbClr val="B2B2B2"/>
              </a:solidFill>
            </a:endParaRPr>
          </a:p>
        </p:txBody>
      </p:sp>
      <p:sp>
        <p:nvSpPr>
          <p:cNvPr id="17" name="TextBox 16"/>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18" name="Rectangle 17"/>
          <p:cNvSpPr/>
          <p:nvPr/>
        </p:nvSpPr>
        <p:spPr>
          <a:xfrm>
            <a:off x="4219575"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17"/>
          <p:cNvGrpSpPr/>
          <p:nvPr/>
        </p:nvGrpSpPr>
        <p:grpSpPr>
          <a:xfrm>
            <a:off x="996286" y="2870200"/>
            <a:ext cx="4032914" cy="1124172"/>
            <a:chOff x="996286" y="2714403"/>
            <a:chExt cx="4032914" cy="1124172"/>
          </a:xfrm>
        </p:grpSpPr>
        <p:sp>
          <p:nvSpPr>
            <p:cNvPr id="105" name="Rectangle 104"/>
            <p:cNvSpPr/>
            <p:nvPr/>
          </p:nvSpPr>
          <p:spPr>
            <a:xfrm>
              <a:off x="996286" y="2721308"/>
              <a:ext cx="694401" cy="855329"/>
            </a:xfrm>
            <a:prstGeom prst="rect">
              <a:avLst/>
            </a:prstGeom>
            <a:solidFill>
              <a:schemeClr val="accent1">
                <a:alpha val="73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108" name="Rectangle 107"/>
            <p:cNvSpPr/>
            <p:nvPr/>
          </p:nvSpPr>
          <p:spPr>
            <a:xfrm>
              <a:off x="1958026" y="2733676"/>
              <a:ext cx="551812" cy="967570"/>
            </a:xfrm>
            <a:prstGeom prst="rect">
              <a:avLst/>
            </a:prstGeom>
            <a:solidFill>
              <a:schemeClr val="accent1">
                <a:alpha val="73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109" name="Rectangle 108"/>
            <p:cNvSpPr/>
            <p:nvPr/>
          </p:nvSpPr>
          <p:spPr>
            <a:xfrm>
              <a:off x="2757488" y="2750024"/>
              <a:ext cx="2271712" cy="1074263"/>
            </a:xfrm>
            <a:prstGeom prst="rect">
              <a:avLst/>
            </a:prstGeom>
            <a:solidFill>
              <a:schemeClr val="accent1">
                <a:alpha val="73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112" name="Rectangle 111"/>
            <p:cNvSpPr/>
            <p:nvPr/>
          </p:nvSpPr>
          <p:spPr>
            <a:xfrm>
              <a:off x="1671638" y="2735737"/>
              <a:ext cx="304800" cy="840901"/>
            </a:xfrm>
            <a:prstGeom prst="rect">
              <a:avLst/>
            </a:prstGeom>
            <a:solidFill>
              <a:schemeClr val="accent1">
                <a:alpha val="73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113" name="Right Triangle 112"/>
            <p:cNvSpPr/>
            <p:nvPr/>
          </p:nvSpPr>
          <p:spPr>
            <a:xfrm rot="10800000">
              <a:off x="1638301" y="3571875"/>
              <a:ext cx="319087" cy="133350"/>
            </a:xfrm>
            <a:prstGeom prst="rtTriangle">
              <a:avLst/>
            </a:prstGeom>
            <a:solidFill>
              <a:schemeClr val="accent1">
                <a:alpha val="73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114" name="Rectangle 113"/>
            <p:cNvSpPr/>
            <p:nvPr/>
          </p:nvSpPr>
          <p:spPr>
            <a:xfrm>
              <a:off x="2505075" y="2733675"/>
              <a:ext cx="261938" cy="971551"/>
            </a:xfrm>
            <a:prstGeom prst="rect">
              <a:avLst/>
            </a:prstGeom>
            <a:solidFill>
              <a:schemeClr val="accent1">
                <a:alpha val="73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115" name="Right Triangle 114"/>
            <p:cNvSpPr/>
            <p:nvPr/>
          </p:nvSpPr>
          <p:spPr>
            <a:xfrm rot="10800000">
              <a:off x="2481264" y="3705225"/>
              <a:ext cx="280986" cy="133350"/>
            </a:xfrm>
            <a:prstGeom prst="rtTriangle">
              <a:avLst/>
            </a:prstGeom>
            <a:solidFill>
              <a:schemeClr val="accent1">
                <a:alpha val="73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116" name="Right Triangle 115"/>
            <p:cNvSpPr/>
            <p:nvPr/>
          </p:nvSpPr>
          <p:spPr>
            <a:xfrm rot="180510">
              <a:off x="1659659" y="2714403"/>
              <a:ext cx="270281" cy="45719"/>
            </a:xfrm>
            <a:prstGeom prst="rtTriangle">
              <a:avLst/>
            </a:prstGeom>
            <a:solidFill>
              <a:schemeClr val="accent1">
                <a:alpha val="73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grpSp>
      <p:sp>
        <p:nvSpPr>
          <p:cNvPr id="2" name="Title 1"/>
          <p:cNvSpPr>
            <a:spLocks noGrp="1"/>
          </p:cNvSpPr>
          <p:nvPr>
            <p:ph type="title"/>
          </p:nvPr>
        </p:nvSpPr>
        <p:spPr>
          <a:xfrm>
            <a:off x="457200" y="161999"/>
            <a:ext cx="8992799" cy="831600"/>
          </a:xfrm>
          <a:noFill/>
          <a:effectLst/>
        </p:spPr>
        <p:txBody>
          <a:bodyPr wrap="square"/>
          <a:lstStyle/>
          <a:p>
            <a:pPr lvl="0"/>
            <a:r>
              <a:rPr lang="" dirty="0" smtClean="0">
                <a:solidFill>
                  <a:srgbClr val="177B57"/>
                </a:solidFill>
                <a:latin typeface="Arial"/>
              </a:rPr>
              <a:t>Cultural tourism accounts for 32% of visitors to Melbourne </a:t>
            </a:r>
            <a:br>
              <a:rPr lang="" dirty="0" smtClean="0">
                <a:solidFill>
                  <a:srgbClr val="177B57"/>
                </a:solidFill>
                <a:latin typeface="Arial"/>
              </a:rPr>
            </a:br>
            <a:r>
              <a:rPr lang="" sz="1600" b="0" dirty="0" smtClean="0">
                <a:solidFill>
                  <a:srgbClr val="177B57"/>
                </a:solidFill>
                <a:latin typeface="Arial"/>
              </a:rPr>
              <a:t>By 2025, cultural tourism could represent ~40% of all tourism</a:t>
            </a:r>
            <a:endParaRPr lang="" sz="1600" b="0" dirty="0">
              <a:solidFill>
                <a:srgbClr val="177B57"/>
              </a:solidFill>
              <a:latin typeface="Arial"/>
            </a:endParaRPr>
          </a:p>
        </p:txBody>
      </p:sp>
      <p:graphicFrame>
        <p:nvGraphicFramePr>
          <p:cNvPr id="33" name="Object 32"/>
          <p:cNvGraphicFramePr>
            <a:graphicFrameLocks noChangeAspect="1"/>
          </p:cNvGraphicFramePr>
          <p:nvPr>
            <p:custDataLst>
              <p:tags r:id="rId2"/>
            </p:custDataLst>
            <p:extLst/>
          </p:nvPr>
        </p:nvGraphicFramePr>
        <p:xfrm>
          <a:off x="5714999" y="2552700"/>
          <a:ext cx="3629070" cy="2943225"/>
        </p:xfrm>
        <a:graphic>
          <a:graphicData uri="http://schemas.openxmlformats.org/presentationml/2006/ole">
            <mc:AlternateContent xmlns:mc="http://schemas.openxmlformats.org/markup-compatibility/2006">
              <mc:Choice xmlns:v="urn:schemas-microsoft-com:vml" Requires="v">
                <p:oleObj spid="_x0000_s2122957" name="Chart" r:id="rId52" imgW="3629070" imgH="2943225" progId="MSGraph.Chart.8">
                  <p:embed followColorScheme="full"/>
                </p:oleObj>
              </mc:Choice>
              <mc:Fallback>
                <p:oleObj name="Chart" r:id="rId52" imgW="3629070" imgH="2943225" progId="MSGraph.Chart.8">
                  <p:embed followColorScheme="full"/>
                  <p:pic>
                    <p:nvPicPr>
                      <p:cNvPr id="0" name="Picture 21"/>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5714999" y="2552700"/>
                        <a:ext cx="3629070" cy="294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1" name="Text Placeholder 12"/>
          <p:cNvSpPr>
            <a:spLocks noGrp="1"/>
          </p:cNvSpPr>
          <p:nvPr>
            <p:custDataLst>
              <p:tags r:id="rId3"/>
            </p:custDataLst>
          </p:nvPr>
        </p:nvSpPr>
        <p:spPr bwMode="gray">
          <a:xfrm>
            <a:off x="5705475" y="5276850"/>
            <a:ext cx="698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A07F2C4C-7DA3-406C-BD68-43A0C5053E99}" type="datetime'''''''0'''''''''''''''''''''''''''''''''''''''">
              <a:rPr lang="en-US" altLang="en-US" sz="1000" smtClean="0"/>
              <a:pPr marL="0" lvl="1" indent="0" algn="r">
                <a:spcBef>
                  <a:spcPct val="0"/>
                </a:spcBef>
                <a:spcAft>
                  <a:spcPct val="0"/>
                </a:spcAft>
                <a:buNone/>
              </a:pPr>
              <a:t>0</a:t>
            </a:fld>
            <a:endParaRPr lang="en-US" sz="1000" dirty="0">
              <a:sym typeface="+mn-lt"/>
            </a:endParaRPr>
          </a:p>
        </p:txBody>
      </p:sp>
      <p:sp>
        <p:nvSpPr>
          <p:cNvPr id="72" name="Text Placeholder 12"/>
          <p:cNvSpPr>
            <a:spLocks noGrp="1"/>
          </p:cNvSpPr>
          <p:nvPr>
            <p:custDataLst>
              <p:tags r:id="rId4"/>
            </p:custDataLst>
          </p:nvPr>
        </p:nvSpPr>
        <p:spPr bwMode="gray">
          <a:xfrm>
            <a:off x="5705475" y="4895850"/>
            <a:ext cx="698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B2E1F577-3407-40A6-AF93-F9B257BCB619}" type="datetime'''''''''''''''''''1'''">
              <a:rPr lang="en-US" altLang="en-US" sz="1000" smtClean="0">
                <a:sym typeface="+mn-lt"/>
              </a:rPr>
              <a:pPr marL="0" lvl="1" indent="0" algn="r">
                <a:spcBef>
                  <a:spcPct val="0"/>
                </a:spcBef>
                <a:spcAft>
                  <a:spcPct val="0"/>
                </a:spcAft>
                <a:buNone/>
              </a:pPr>
              <a:t>1</a:t>
            </a:fld>
            <a:endParaRPr lang="en-US" sz="1000" dirty="0">
              <a:sym typeface="+mn-lt"/>
            </a:endParaRPr>
          </a:p>
        </p:txBody>
      </p:sp>
      <p:sp>
        <p:nvSpPr>
          <p:cNvPr id="295" name="Text Placeholder 12"/>
          <p:cNvSpPr>
            <a:spLocks noGrp="1"/>
          </p:cNvSpPr>
          <p:nvPr>
            <p:custDataLst>
              <p:tags r:id="rId5"/>
            </p:custDataLst>
          </p:nvPr>
        </p:nvSpPr>
        <p:spPr bwMode="gray">
          <a:xfrm>
            <a:off x="5705475" y="4514850"/>
            <a:ext cx="698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B9590B68-E731-4124-9E7B-005D69110536}" type="datetime'''''''''''''''''''''''''''''2'''''''''''''''''''''''''''">
              <a:rPr lang="en-US" altLang="en-US" sz="1000" smtClean="0"/>
              <a:pPr marL="0" lvl="1" indent="0" algn="r">
                <a:spcBef>
                  <a:spcPct val="0"/>
                </a:spcBef>
                <a:spcAft>
                  <a:spcPct val="0"/>
                </a:spcAft>
                <a:buNone/>
              </a:pPr>
              <a:t>2</a:t>
            </a:fld>
            <a:endParaRPr lang="en-US" sz="1000" dirty="0">
              <a:sym typeface="+mn-lt"/>
            </a:endParaRPr>
          </a:p>
        </p:txBody>
      </p:sp>
      <p:sp>
        <p:nvSpPr>
          <p:cNvPr id="73" name="Text Placeholder 12"/>
          <p:cNvSpPr>
            <a:spLocks noGrp="1"/>
          </p:cNvSpPr>
          <p:nvPr>
            <p:custDataLst>
              <p:tags r:id="rId6"/>
            </p:custDataLst>
          </p:nvPr>
        </p:nvSpPr>
        <p:spPr bwMode="gray">
          <a:xfrm>
            <a:off x="5705475" y="4133850"/>
            <a:ext cx="698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07775D0E-14FF-4DD5-B69D-3DDEF17C61D0}" type="datetime'''3'''''''''''''''''''">
              <a:rPr lang="en-US" altLang="en-US" sz="1000" smtClean="0">
                <a:sym typeface="+mn-lt"/>
              </a:rPr>
              <a:pPr marL="0" lvl="1" indent="0" algn="r">
                <a:spcBef>
                  <a:spcPct val="0"/>
                </a:spcBef>
                <a:spcAft>
                  <a:spcPct val="0"/>
                </a:spcAft>
                <a:buNone/>
              </a:pPr>
              <a:t>3</a:t>
            </a:fld>
            <a:endParaRPr lang="en-US" sz="1000" dirty="0">
              <a:sym typeface="+mn-lt"/>
            </a:endParaRPr>
          </a:p>
        </p:txBody>
      </p:sp>
      <p:sp>
        <p:nvSpPr>
          <p:cNvPr id="302" name="Text Placeholder 12"/>
          <p:cNvSpPr>
            <a:spLocks noGrp="1"/>
          </p:cNvSpPr>
          <p:nvPr>
            <p:custDataLst>
              <p:tags r:id="rId7"/>
            </p:custDataLst>
          </p:nvPr>
        </p:nvSpPr>
        <p:spPr bwMode="gray">
          <a:xfrm>
            <a:off x="5705475" y="3752850"/>
            <a:ext cx="698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82E4AA2D-F347-4620-9F91-0B6C846F8AFB}" type="datetime'''''''''''''''''''''''4'''''''">
              <a:rPr lang="en-US" altLang="en-US" sz="1000" smtClean="0">
                <a:sym typeface="+mn-lt"/>
              </a:rPr>
              <a:pPr marL="0" lvl="1" indent="0" algn="r">
                <a:spcBef>
                  <a:spcPct val="0"/>
                </a:spcBef>
                <a:spcAft>
                  <a:spcPct val="0"/>
                </a:spcAft>
                <a:buNone/>
              </a:pPr>
              <a:t>4</a:t>
            </a:fld>
            <a:endParaRPr lang="en-US" sz="1000" dirty="0">
              <a:sym typeface="+mn-lt"/>
            </a:endParaRPr>
          </a:p>
        </p:txBody>
      </p:sp>
      <p:sp>
        <p:nvSpPr>
          <p:cNvPr id="89" name="Text Placeholder 12"/>
          <p:cNvSpPr>
            <a:spLocks noGrp="1"/>
          </p:cNvSpPr>
          <p:nvPr>
            <p:custDataLst>
              <p:tags r:id="rId8"/>
            </p:custDataLst>
          </p:nvPr>
        </p:nvSpPr>
        <p:spPr bwMode="gray">
          <a:xfrm>
            <a:off x="5705475" y="3371850"/>
            <a:ext cx="698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AA9BD1A6-DAEE-41E7-87CB-74C41EFE6D5C}" type="datetime'''''''''''''''''5'''''''''''''''''">
              <a:rPr lang="en-US" altLang="en-US" sz="1000" smtClean="0">
                <a:sym typeface="+mn-lt"/>
              </a:rPr>
              <a:pPr marL="0" lvl="1" indent="0" algn="r">
                <a:spcBef>
                  <a:spcPct val="0"/>
                </a:spcBef>
                <a:spcAft>
                  <a:spcPct val="0"/>
                </a:spcAft>
                <a:buNone/>
              </a:pPr>
              <a:t>5</a:t>
            </a:fld>
            <a:endParaRPr lang="en-US" sz="1000" dirty="0">
              <a:sym typeface="+mn-lt"/>
            </a:endParaRPr>
          </a:p>
        </p:txBody>
      </p:sp>
      <p:sp>
        <p:nvSpPr>
          <p:cNvPr id="303" name="Text Placeholder 12"/>
          <p:cNvSpPr>
            <a:spLocks noGrp="1"/>
          </p:cNvSpPr>
          <p:nvPr>
            <p:custDataLst>
              <p:tags r:id="rId9"/>
            </p:custDataLst>
          </p:nvPr>
        </p:nvSpPr>
        <p:spPr bwMode="gray">
          <a:xfrm>
            <a:off x="5705475" y="2990850"/>
            <a:ext cx="698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DED291E8-085A-4DBB-AE98-86D1BCD49644}" type="datetime'''''''''''''''''''''6'''''">
              <a:rPr lang="en-US" altLang="en-US" sz="1000" smtClean="0">
                <a:sym typeface="+mn-lt"/>
              </a:rPr>
              <a:pPr marL="0" lvl="1" indent="0" algn="r">
                <a:spcBef>
                  <a:spcPct val="0"/>
                </a:spcBef>
                <a:spcAft>
                  <a:spcPct val="0"/>
                </a:spcAft>
                <a:buNone/>
              </a:pPr>
              <a:t>6</a:t>
            </a:fld>
            <a:endParaRPr lang="en-US" sz="1000" dirty="0">
              <a:sym typeface="+mn-lt"/>
            </a:endParaRPr>
          </a:p>
        </p:txBody>
      </p:sp>
      <p:sp>
        <p:nvSpPr>
          <p:cNvPr id="90" name="Text Placeholder 12"/>
          <p:cNvSpPr>
            <a:spLocks noGrp="1"/>
          </p:cNvSpPr>
          <p:nvPr>
            <p:custDataLst>
              <p:tags r:id="rId10"/>
            </p:custDataLst>
          </p:nvPr>
        </p:nvSpPr>
        <p:spPr bwMode="gray">
          <a:xfrm>
            <a:off x="5705475" y="2609850"/>
            <a:ext cx="698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DCC2427C-D17B-44DF-AB05-C9AA733FD568}" type="datetime'7'''''''">
              <a:rPr lang="en-US" altLang="en-US" sz="1000" smtClean="0">
                <a:sym typeface="+mn-lt"/>
              </a:rPr>
              <a:pPr marL="0" lvl="1" indent="0" algn="r">
                <a:spcBef>
                  <a:spcPct val="0"/>
                </a:spcBef>
                <a:spcAft>
                  <a:spcPct val="0"/>
                </a:spcAft>
                <a:buNone/>
              </a:pPr>
              <a:t>7</a:t>
            </a:fld>
            <a:endParaRPr lang="en-US" sz="1000" dirty="0">
              <a:sym typeface="+mn-lt"/>
            </a:endParaRPr>
          </a:p>
        </p:txBody>
      </p:sp>
      <p:cxnSp>
        <p:nvCxnSpPr>
          <p:cNvPr id="71" name="Straight Connector 70"/>
          <p:cNvCxnSpPr/>
          <p:nvPr>
            <p:custDataLst>
              <p:tags r:id="rId11"/>
            </p:custDataLst>
          </p:nvPr>
        </p:nvCxnSpPr>
        <p:spPr bwMode="gray">
          <a:xfrm flipV="1">
            <a:off x="6438900" y="2824162"/>
            <a:ext cx="2238375" cy="1152525"/>
          </a:xfrm>
          <a:prstGeom prst="line">
            <a:avLst/>
          </a:prstGeom>
          <a:ln w="9525">
            <a:solidFill>
              <a:srgbClr val="808080"/>
            </a:solidFill>
            <a:headEnd type="none"/>
            <a:tailEnd type="stealth" w="lg" len="lg"/>
          </a:ln>
          <a:effectLst/>
        </p:spPr>
        <p:style>
          <a:lnRef idx="1">
            <a:schemeClr val="accent1"/>
          </a:lnRef>
          <a:fillRef idx="0">
            <a:schemeClr val="accent1"/>
          </a:fillRef>
          <a:effectRef idx="0">
            <a:schemeClr val="accent1"/>
          </a:effectRef>
          <a:fontRef idx="minor">
            <a:schemeClr val="tx1"/>
          </a:fontRef>
        </p:style>
      </p:cxnSp>
      <p:sp>
        <p:nvSpPr>
          <p:cNvPr id="32" name="Text Placeholder 12"/>
          <p:cNvSpPr>
            <a:spLocks noGrp="1"/>
          </p:cNvSpPr>
          <p:nvPr>
            <p:custDataLst>
              <p:tags r:id="rId12"/>
            </p:custDataLst>
          </p:nvPr>
        </p:nvSpPr>
        <p:spPr bwMode="gray">
          <a:xfrm>
            <a:off x="5705475" y="2325687"/>
            <a:ext cx="3902075" cy="182562"/>
          </a:xfrm>
          <a:prstGeom prst="rect">
            <a:avLst/>
          </a:prstGeom>
          <a:noFill/>
          <a:effectLst/>
        </p:spPr>
        <p:txBody>
          <a:bodyPr vert="horz" wrap="none" lIns="0" tIns="0" rIns="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r>
              <a:rPr lang="en-AU" sz="1200" dirty="0" smtClean="0">
                <a:sym typeface="+mn-lt"/>
              </a:rPr>
              <a:t>Estimated spend of cultural visitors to Melbourne p.a.($b)</a:t>
            </a:r>
            <a:r>
              <a:rPr lang="en-AU" sz="1200" baseline="30000" dirty="0" smtClean="0">
                <a:sym typeface="+mn-lt"/>
              </a:rPr>
              <a:t>2</a:t>
            </a:r>
            <a:endParaRPr lang="en-US" sz="1200" dirty="0">
              <a:sym typeface="+mn-lt"/>
            </a:endParaRPr>
          </a:p>
        </p:txBody>
      </p:sp>
      <p:sp>
        <p:nvSpPr>
          <p:cNvPr id="34" name="Text Placeholder 12"/>
          <p:cNvSpPr>
            <a:spLocks noGrp="1"/>
          </p:cNvSpPr>
          <p:nvPr>
            <p:custDataLst>
              <p:tags r:id="rId13"/>
            </p:custDataLst>
          </p:nvPr>
        </p:nvSpPr>
        <p:spPr bwMode="gray">
          <a:xfrm>
            <a:off x="6292850" y="5470525"/>
            <a:ext cx="292100"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9CC8F3E6-A13F-4CC5-A9AE-0BEF24635C0E}" type="datetime'''''20''1''''''''''''''''''''''''''''''''''''''''''''''''5'">
              <a:rPr lang="en-US" altLang="en-US" sz="1000" smtClean="0"/>
              <a:pPr marL="0" lvl="1" indent="0" algn="ctr">
                <a:spcBef>
                  <a:spcPct val="0"/>
                </a:spcBef>
                <a:spcAft>
                  <a:spcPct val="0"/>
                </a:spcAft>
                <a:buNone/>
              </a:pPr>
              <a:t>2015</a:t>
            </a:fld>
            <a:endParaRPr lang="en-US" sz="1000" dirty="0">
              <a:sym typeface="+mn-lt"/>
            </a:endParaRPr>
          </a:p>
        </p:txBody>
      </p:sp>
      <p:sp>
        <p:nvSpPr>
          <p:cNvPr id="327" name="Text Placeholder 12"/>
          <p:cNvSpPr>
            <a:spLocks noGrp="1"/>
          </p:cNvSpPr>
          <p:nvPr>
            <p:custDataLst>
              <p:tags r:id="rId14"/>
            </p:custDataLst>
          </p:nvPr>
        </p:nvSpPr>
        <p:spPr bwMode="gray">
          <a:xfrm>
            <a:off x="9131301" y="4576762"/>
            <a:ext cx="528637" cy="3048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r>
              <a:rPr lang="en-US" altLang="en-US" sz="1000" dirty="0" smtClean="0"/>
              <a:t>Domestic</a:t>
            </a:r>
            <a:br>
              <a:rPr lang="en-US" altLang="en-US" sz="1000" dirty="0" smtClean="0"/>
            </a:br>
            <a:r>
              <a:rPr lang="en-US" altLang="en-US" sz="1000" dirty="0" smtClean="0"/>
              <a:t>cultural</a:t>
            </a:r>
            <a:endParaRPr lang="en-US" sz="1000" dirty="0">
              <a:sym typeface="+mn-lt"/>
            </a:endParaRPr>
          </a:p>
        </p:txBody>
      </p:sp>
      <p:sp>
        <p:nvSpPr>
          <p:cNvPr id="326" name="Text Placeholder 12"/>
          <p:cNvSpPr>
            <a:spLocks noGrp="1"/>
          </p:cNvSpPr>
          <p:nvPr>
            <p:custDataLst>
              <p:tags r:id="rId15"/>
            </p:custDataLst>
          </p:nvPr>
        </p:nvSpPr>
        <p:spPr bwMode="gray">
          <a:xfrm>
            <a:off x="9131301" y="3481387"/>
            <a:ext cx="407987" cy="3048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r>
              <a:rPr lang="en-US" altLang="en-US" sz="1000" dirty="0" smtClean="0">
                <a:sym typeface="+mn-lt"/>
              </a:rPr>
              <a:t>Int'l</a:t>
            </a:r>
            <a:br>
              <a:rPr lang="en-US" altLang="en-US" sz="1000" dirty="0" smtClean="0">
                <a:sym typeface="+mn-lt"/>
              </a:rPr>
            </a:br>
            <a:r>
              <a:rPr lang="en-US" altLang="en-US" sz="1000" dirty="0" smtClean="0">
                <a:sym typeface="+mn-lt"/>
              </a:rPr>
              <a:t>cultural</a:t>
            </a:r>
            <a:endParaRPr lang="en-US" sz="1000" dirty="0">
              <a:sym typeface="+mn-lt"/>
            </a:endParaRPr>
          </a:p>
        </p:txBody>
      </p:sp>
      <p:sp>
        <p:nvSpPr>
          <p:cNvPr id="305" name="Text Placeholder 12"/>
          <p:cNvSpPr>
            <a:spLocks noGrp="1"/>
          </p:cNvSpPr>
          <p:nvPr>
            <p:custDataLst>
              <p:tags r:id="rId16"/>
            </p:custDataLst>
          </p:nvPr>
        </p:nvSpPr>
        <p:spPr bwMode="gray">
          <a:xfrm>
            <a:off x="6326187" y="4419600"/>
            <a:ext cx="225425" cy="152400"/>
          </a:xfrm>
          <a:prstGeom prst="rect">
            <a:avLst/>
          </a:prstGeom>
          <a:noFill/>
          <a:effec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AAB5D8C8-BD9F-413C-8E77-B81BC27750B3}" type="datetime'''''''''''''''''''''''''''1''''''''''''''''''.''''0'''">
              <a:rPr lang="en-US" altLang="en-US" sz="1000" smtClean="0"/>
              <a:pPr marL="0" lvl="1" indent="0" algn="ctr">
                <a:spcBef>
                  <a:spcPct val="0"/>
                </a:spcBef>
                <a:spcAft>
                  <a:spcPct val="0"/>
                </a:spcAft>
                <a:buNone/>
              </a:pPr>
              <a:t>1.0</a:t>
            </a:fld>
            <a:endParaRPr lang="en-US" sz="1000" dirty="0">
              <a:sym typeface="+mn-lt"/>
            </a:endParaRPr>
          </a:p>
        </p:txBody>
      </p:sp>
      <p:sp>
        <p:nvSpPr>
          <p:cNvPr id="70" name="Text Placeholder 12"/>
          <p:cNvSpPr>
            <a:spLocks noGrp="1"/>
          </p:cNvSpPr>
          <p:nvPr>
            <p:custDataLst>
              <p:tags r:id="rId17"/>
            </p:custDataLst>
          </p:nvPr>
        </p:nvSpPr>
        <p:spPr bwMode="gray">
          <a:xfrm>
            <a:off x="7375525" y="3292475"/>
            <a:ext cx="365125" cy="215900"/>
          </a:xfrm>
          <a:prstGeom prst="ellipse">
            <a:avLst/>
          </a:prstGeom>
          <a:solidFill>
            <a:schemeClr val="accent1"/>
          </a:solidFill>
          <a:ln w="9525">
            <a:solidFill>
              <a:srgbClr val="808080"/>
            </a:solidFill>
          </a:ln>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16107E60-C2FA-4D58-AF86-6BDB4C2CE319}" type="datetime'''''''''''''''''+''''''''''8''%'''''''''''''''''''''''''''''''">
              <a:rPr lang="en-US" altLang="en-US" sz="1000" smtClean="0"/>
              <a:pPr marL="0" lvl="1" indent="0" algn="ctr">
                <a:spcBef>
                  <a:spcPct val="0"/>
                </a:spcBef>
                <a:spcAft>
                  <a:spcPct val="0"/>
                </a:spcAft>
                <a:buNone/>
              </a:pPr>
              <a:t>+8%</a:t>
            </a:fld>
            <a:endParaRPr lang="en-US" sz="1000" dirty="0">
              <a:sym typeface="+mn-lt"/>
            </a:endParaRPr>
          </a:p>
        </p:txBody>
      </p:sp>
      <p:sp>
        <p:nvSpPr>
          <p:cNvPr id="297" name="Text Placeholder 12"/>
          <p:cNvSpPr>
            <a:spLocks noGrp="1"/>
          </p:cNvSpPr>
          <p:nvPr>
            <p:custDataLst>
              <p:tags r:id="rId18"/>
            </p:custDataLst>
          </p:nvPr>
        </p:nvSpPr>
        <p:spPr bwMode="gray">
          <a:xfrm>
            <a:off x="7370762" y="5470525"/>
            <a:ext cx="376237"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292A65C5-3DAC-439F-B19D-86E901CC428C}" type="datetime'P''''''''''''''''''''''''''''''''''''''2''''020'''''''''''">
              <a:rPr lang="en-US" altLang="en-US" sz="1000" smtClean="0"/>
              <a:pPr marL="0" lvl="1" indent="0" algn="ctr">
                <a:spcBef>
                  <a:spcPct val="0"/>
                </a:spcBef>
                <a:spcAft>
                  <a:spcPct val="0"/>
                </a:spcAft>
                <a:buNone/>
              </a:pPr>
              <a:t>P2020</a:t>
            </a:fld>
            <a:endParaRPr lang="en-US" sz="1000" dirty="0">
              <a:sym typeface="+mn-lt"/>
            </a:endParaRPr>
          </a:p>
        </p:txBody>
      </p:sp>
      <p:sp>
        <p:nvSpPr>
          <p:cNvPr id="299" name="Text Placeholder 12"/>
          <p:cNvSpPr>
            <a:spLocks noGrp="1"/>
          </p:cNvSpPr>
          <p:nvPr>
            <p:custDataLst>
              <p:tags r:id="rId19"/>
            </p:custDataLst>
          </p:nvPr>
        </p:nvSpPr>
        <p:spPr bwMode="gray">
          <a:xfrm>
            <a:off x="7445375" y="3698875"/>
            <a:ext cx="225425" cy="152400"/>
          </a:xfrm>
          <a:prstGeom prst="rect">
            <a:avLst/>
          </a:prstGeom>
          <a:noFill/>
          <a:effectLst/>
        </p:spPr>
        <p:txBody>
          <a:bodyPr vert="horz" wrap="none" lIns="25400" tIns="0" rIns="2540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DD4ECAB2-F13E-4C7E-862B-E1F3BC5BF0E2}" type="datetime'''''''''''''3''.''''''''9'''''">
              <a:rPr lang="en-US" altLang="en-US" sz="1000" smtClean="0"/>
              <a:pPr marL="0" lvl="1" indent="0" algn="ctr">
                <a:spcBef>
                  <a:spcPct val="0"/>
                </a:spcBef>
                <a:spcAft>
                  <a:spcPct val="0"/>
                </a:spcAft>
                <a:buNone/>
              </a:pPr>
              <a:t>3.9</a:t>
            </a:fld>
            <a:endParaRPr lang="en-US" sz="1000" dirty="0">
              <a:sym typeface="+mn-lt"/>
            </a:endParaRPr>
          </a:p>
        </p:txBody>
      </p:sp>
      <p:sp>
        <p:nvSpPr>
          <p:cNvPr id="307" name="Text Placeholder 12"/>
          <p:cNvSpPr>
            <a:spLocks noGrp="1"/>
          </p:cNvSpPr>
          <p:nvPr>
            <p:custDataLst>
              <p:tags r:id="rId20"/>
            </p:custDataLst>
          </p:nvPr>
        </p:nvSpPr>
        <p:spPr bwMode="gray">
          <a:xfrm>
            <a:off x="7445375" y="4081462"/>
            <a:ext cx="225425" cy="152400"/>
          </a:xfrm>
          <a:prstGeom prst="rect">
            <a:avLst/>
          </a:prstGeom>
          <a:noFill/>
          <a:effec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B44C1B73-7AB8-418F-9966-2DBEAEBB7B5E}" type="datetime'1''''''''''''.''''''''''''''''''''''''5'''''''''''''''''''">
              <a:rPr lang="en-US" altLang="en-US" sz="1000" smtClean="0"/>
              <a:pPr marL="0" lvl="1" indent="0" algn="ctr">
                <a:spcBef>
                  <a:spcPct val="0"/>
                </a:spcBef>
                <a:spcAft>
                  <a:spcPct val="0"/>
                </a:spcAft>
                <a:buNone/>
              </a:pPr>
              <a:t>1.5</a:t>
            </a:fld>
            <a:endParaRPr lang="en-US" sz="1000" dirty="0">
              <a:sym typeface="+mn-lt"/>
            </a:endParaRPr>
          </a:p>
        </p:txBody>
      </p:sp>
      <p:sp>
        <p:nvSpPr>
          <p:cNvPr id="306" name="Text Placeholder 12"/>
          <p:cNvSpPr>
            <a:spLocks noGrp="1"/>
          </p:cNvSpPr>
          <p:nvPr>
            <p:custDataLst>
              <p:tags r:id="rId21"/>
            </p:custDataLst>
          </p:nvPr>
        </p:nvSpPr>
        <p:spPr bwMode="gray">
          <a:xfrm>
            <a:off x="7445375" y="4819650"/>
            <a:ext cx="225425" cy="152400"/>
          </a:xfrm>
          <a:prstGeom prst="rect">
            <a:avLst/>
          </a:prstGeom>
          <a:noFill/>
          <a:effec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DFF5CDC8-96E1-4BA6-8A32-C4840BB53CE2}" type="datetime'''''''2''.4'''''''''''">
              <a:rPr lang="en-US" altLang="en-US" sz="1000" smtClean="0">
                <a:sym typeface="+mn-lt"/>
              </a:rPr>
              <a:pPr marL="0" lvl="1" indent="0" algn="ctr">
                <a:spcBef>
                  <a:spcPct val="0"/>
                </a:spcBef>
                <a:spcAft>
                  <a:spcPct val="0"/>
                </a:spcAft>
                <a:buNone/>
              </a:pPr>
              <a:t>2.4</a:t>
            </a:fld>
            <a:endParaRPr lang="en-US" sz="1000" dirty="0">
              <a:sym typeface="+mn-lt"/>
            </a:endParaRPr>
          </a:p>
        </p:txBody>
      </p:sp>
      <p:sp>
        <p:nvSpPr>
          <p:cNvPr id="287" name="Text Placeholder 12"/>
          <p:cNvSpPr>
            <a:spLocks noGrp="1"/>
          </p:cNvSpPr>
          <p:nvPr>
            <p:custDataLst>
              <p:tags r:id="rId22"/>
            </p:custDataLst>
          </p:nvPr>
        </p:nvSpPr>
        <p:spPr bwMode="gray">
          <a:xfrm>
            <a:off x="8489950" y="5470525"/>
            <a:ext cx="376237"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1139C2EF-387E-4422-9607-5888F6510BCA}" type="datetime'''P''2''''0''2''''''''''''''''''''''''''''''5'''''">
              <a:rPr lang="en-US" altLang="en-US" sz="1000" smtClean="0"/>
              <a:pPr marL="0" lvl="1" indent="0" algn="ctr">
                <a:spcBef>
                  <a:spcPct val="0"/>
                </a:spcBef>
                <a:spcAft>
                  <a:spcPct val="0"/>
                </a:spcAft>
                <a:buNone/>
              </a:pPr>
              <a:t>P2025</a:t>
            </a:fld>
            <a:endParaRPr lang="en-US" sz="1000" dirty="0">
              <a:sym typeface="+mn-lt"/>
            </a:endParaRPr>
          </a:p>
        </p:txBody>
      </p:sp>
      <p:sp>
        <p:nvSpPr>
          <p:cNvPr id="300" name="Text Placeholder 12"/>
          <p:cNvSpPr>
            <a:spLocks noGrp="1"/>
          </p:cNvSpPr>
          <p:nvPr>
            <p:custDataLst>
              <p:tags r:id="rId23"/>
            </p:custDataLst>
          </p:nvPr>
        </p:nvSpPr>
        <p:spPr bwMode="gray">
          <a:xfrm>
            <a:off x="8564562" y="2984500"/>
            <a:ext cx="225425" cy="152400"/>
          </a:xfrm>
          <a:prstGeom prst="rect">
            <a:avLst/>
          </a:prstGeom>
          <a:noFill/>
          <a:effectLst/>
        </p:spPr>
        <p:txBody>
          <a:bodyPr vert="horz" wrap="none" lIns="25400" tIns="0" rIns="2540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54D3D88B-4AD7-4796-8406-B607A5C4E39E}" type="datetime'''''''''5''''''.''''7'''">
              <a:rPr lang="en-US" altLang="en-US" sz="1000" smtClean="0"/>
              <a:pPr marL="0" lvl="1" indent="0" algn="ctr">
                <a:spcBef>
                  <a:spcPct val="0"/>
                </a:spcBef>
                <a:spcAft>
                  <a:spcPct val="0"/>
                </a:spcAft>
                <a:buNone/>
              </a:pPr>
              <a:t>5.7</a:t>
            </a:fld>
            <a:endParaRPr lang="en-US" sz="1000" dirty="0">
              <a:sym typeface="+mn-lt"/>
            </a:endParaRPr>
          </a:p>
        </p:txBody>
      </p:sp>
      <p:sp>
        <p:nvSpPr>
          <p:cNvPr id="309" name="Text Placeholder 12"/>
          <p:cNvSpPr>
            <a:spLocks noGrp="1"/>
          </p:cNvSpPr>
          <p:nvPr>
            <p:custDataLst>
              <p:tags r:id="rId24"/>
            </p:custDataLst>
          </p:nvPr>
        </p:nvSpPr>
        <p:spPr bwMode="gray">
          <a:xfrm>
            <a:off x="8564562" y="3557587"/>
            <a:ext cx="225425" cy="152400"/>
          </a:xfrm>
          <a:prstGeom prst="rect">
            <a:avLst/>
          </a:prstGeom>
          <a:noFill/>
          <a:effec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0FD2A158-0499-4209-A347-CA2B4D306C89}" type="datetime'''''''''2''''''''''''''''.''''''''''5'''">
              <a:rPr lang="en-US" altLang="en-US" sz="1000" smtClean="0">
                <a:sym typeface="+mn-lt"/>
              </a:rPr>
              <a:pPr marL="0" lvl="1" indent="0" algn="ctr">
                <a:spcBef>
                  <a:spcPct val="0"/>
                </a:spcBef>
                <a:spcAft>
                  <a:spcPct val="0"/>
                </a:spcAft>
                <a:buNone/>
              </a:pPr>
              <a:t>2.5</a:t>
            </a:fld>
            <a:endParaRPr lang="en-US" sz="1000" dirty="0">
              <a:sym typeface="+mn-lt"/>
            </a:endParaRPr>
          </a:p>
        </p:txBody>
      </p:sp>
      <p:sp>
        <p:nvSpPr>
          <p:cNvPr id="308" name="Text Placeholder 12"/>
          <p:cNvSpPr>
            <a:spLocks noGrp="1"/>
          </p:cNvSpPr>
          <p:nvPr>
            <p:custDataLst>
              <p:tags r:id="rId25"/>
            </p:custDataLst>
          </p:nvPr>
        </p:nvSpPr>
        <p:spPr bwMode="gray">
          <a:xfrm>
            <a:off x="8564562" y="4652962"/>
            <a:ext cx="225425" cy="152400"/>
          </a:xfrm>
          <a:prstGeom prst="rect">
            <a:avLst/>
          </a:prstGeom>
          <a:noFill/>
          <a:effec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3B88B88E-8BF0-4E31-A413-7E1069BCCB9A}" type="datetime'''''''''''''''''''''''3''''''''.''''''''''3'''''''''''''">
              <a:rPr lang="en-US" altLang="en-US" sz="1000" smtClean="0">
                <a:sym typeface="+mn-lt"/>
              </a:rPr>
              <a:pPr marL="0" lvl="1" indent="0" algn="ctr">
                <a:spcBef>
                  <a:spcPct val="0"/>
                </a:spcBef>
                <a:spcAft>
                  <a:spcPct val="0"/>
                </a:spcAft>
                <a:buNone/>
              </a:pPr>
              <a:t>3.3</a:t>
            </a:fld>
            <a:endParaRPr lang="en-US" sz="1000" dirty="0">
              <a:sym typeface="+mn-lt"/>
            </a:endParaRPr>
          </a:p>
        </p:txBody>
      </p:sp>
      <p:sp>
        <p:nvSpPr>
          <p:cNvPr id="304" name="Text Placeholder 12"/>
          <p:cNvSpPr>
            <a:spLocks noGrp="1"/>
          </p:cNvSpPr>
          <p:nvPr>
            <p:custDataLst>
              <p:tags r:id="rId26"/>
            </p:custDataLst>
          </p:nvPr>
        </p:nvSpPr>
        <p:spPr bwMode="gray">
          <a:xfrm>
            <a:off x="6326187" y="4938712"/>
            <a:ext cx="225425" cy="152400"/>
          </a:xfrm>
          <a:prstGeom prst="rect">
            <a:avLst/>
          </a:prstGeom>
          <a:noFill/>
          <a:effectLst/>
        </p:spPr>
        <p:txBody>
          <a:bodyPr vert="horz" wrap="none" lIns="25400" tIns="0" rIns="2540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FFCD042B-5FCE-4310-8636-CE024416245D}" type="datetime'''''''''''''''''''1.8'''''''''''''">
              <a:rPr lang="en-US" altLang="en-US" sz="1000" smtClean="0">
                <a:sym typeface="+mn-lt"/>
              </a:rPr>
              <a:pPr marL="0" lvl="1" indent="0" algn="ctr">
                <a:spcBef>
                  <a:spcPct val="0"/>
                </a:spcBef>
                <a:spcAft>
                  <a:spcPct val="0"/>
                </a:spcAft>
                <a:buNone/>
              </a:pPr>
              <a:t>1.8</a:t>
            </a:fld>
            <a:endParaRPr lang="en-US" sz="1000" dirty="0">
              <a:sym typeface="+mn-lt"/>
            </a:endParaRPr>
          </a:p>
        </p:txBody>
      </p:sp>
      <p:sp>
        <p:nvSpPr>
          <p:cNvPr id="298" name="Text Placeholder 12"/>
          <p:cNvSpPr>
            <a:spLocks noGrp="1"/>
          </p:cNvSpPr>
          <p:nvPr>
            <p:custDataLst>
              <p:tags r:id="rId27"/>
            </p:custDataLst>
          </p:nvPr>
        </p:nvSpPr>
        <p:spPr bwMode="gray">
          <a:xfrm>
            <a:off x="6326187" y="4137025"/>
            <a:ext cx="225425" cy="152400"/>
          </a:xfrm>
          <a:prstGeom prst="rect">
            <a:avLst/>
          </a:prstGeom>
          <a:noFill/>
          <a:effectLst/>
        </p:spPr>
        <p:txBody>
          <a:bodyPr vert="horz" wrap="none" lIns="25400" tIns="0" rIns="2540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DC06D537-4A9D-48A0-B0DE-F18273200B1A}" type="datetime'''''''''2''''''''''''''''''''''''''''''''.''''7'''''''''''">
              <a:rPr lang="en-US" altLang="en-US" sz="1000" smtClean="0"/>
              <a:pPr marL="0" lvl="1" indent="0" algn="ctr">
                <a:spcBef>
                  <a:spcPct val="0"/>
                </a:spcBef>
                <a:spcAft>
                  <a:spcPct val="0"/>
                </a:spcAft>
                <a:buNone/>
              </a:pPr>
              <a:t>2.7</a:t>
            </a:fld>
            <a:endParaRPr lang="en-US" sz="1000" dirty="0">
              <a:sym typeface="+mn-lt"/>
            </a:endParaRPr>
          </a:p>
        </p:txBody>
      </p:sp>
      <p:sp>
        <p:nvSpPr>
          <p:cNvPr id="54" name="ColumnHeader"/>
          <p:cNvSpPr>
            <a:spLocks noChangeArrowheads="1"/>
          </p:cNvSpPr>
          <p:nvPr/>
        </p:nvSpPr>
        <p:spPr bwMode="gray">
          <a:xfrm>
            <a:off x="455613" y="1516062"/>
            <a:ext cx="4113212" cy="677108"/>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a:r>
              <a:rPr lang="en-AU" sz="1600" b="1" dirty="0" smtClean="0">
                <a:solidFill>
                  <a:srgbClr val="000000"/>
                </a:solidFill>
                <a:latin typeface="Arial" pitchFamily="34" charset="0"/>
                <a:cs typeface="Arial" pitchFamily="34" charset="0"/>
              </a:rPr>
              <a:t>~40% of visitors to Melbourne could engage in cultural activities by 2025</a:t>
            </a:r>
            <a:endParaRPr lang="en-AU" sz="1600" b="1" dirty="0">
              <a:solidFill>
                <a:srgbClr val="000000"/>
              </a:solidFill>
              <a:latin typeface="Arial" pitchFamily="34" charset="0"/>
              <a:cs typeface="Arial" pitchFamily="34" charset="0"/>
            </a:endParaRPr>
          </a:p>
        </p:txBody>
      </p:sp>
      <p:sp>
        <p:nvSpPr>
          <p:cNvPr id="56" name="ColumnHeader"/>
          <p:cNvSpPr>
            <a:spLocks noChangeArrowheads="1"/>
          </p:cNvSpPr>
          <p:nvPr/>
        </p:nvSpPr>
        <p:spPr bwMode="gray">
          <a:xfrm>
            <a:off x="5337175" y="1516062"/>
            <a:ext cx="4113213" cy="677108"/>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a:r>
              <a:rPr lang="en-AU" sz="1600" b="1" dirty="0" smtClean="0">
                <a:solidFill>
                  <a:srgbClr val="000000"/>
                </a:solidFill>
                <a:latin typeface="Arial" pitchFamily="34" charset="0"/>
                <a:cs typeface="Arial" pitchFamily="34" charset="0"/>
              </a:rPr>
              <a:t>International cultural visitors </a:t>
            </a:r>
            <a:br>
              <a:rPr lang="en-AU" sz="1600" b="1" dirty="0" smtClean="0">
                <a:solidFill>
                  <a:srgbClr val="000000"/>
                </a:solidFill>
                <a:latin typeface="Arial" pitchFamily="34" charset="0"/>
                <a:cs typeface="Arial" pitchFamily="34" charset="0"/>
              </a:rPr>
            </a:br>
            <a:r>
              <a:rPr lang="en-AU" sz="1600" b="1" dirty="0" smtClean="0">
                <a:solidFill>
                  <a:srgbClr val="000000"/>
                </a:solidFill>
                <a:latin typeface="Arial" pitchFamily="34" charset="0"/>
                <a:cs typeface="Arial" pitchFamily="34" charset="0"/>
              </a:rPr>
              <a:t>could be worth $2.5b by 2025</a:t>
            </a:r>
            <a:endParaRPr lang="en-AU" sz="1600" b="1" dirty="0">
              <a:solidFill>
                <a:srgbClr val="000000"/>
              </a:solidFill>
              <a:latin typeface="Arial" pitchFamily="34" charset="0"/>
              <a:cs typeface="Arial" pitchFamily="34" charset="0"/>
            </a:endParaRPr>
          </a:p>
        </p:txBody>
      </p:sp>
      <p:sp>
        <p:nvSpPr>
          <p:cNvPr id="58"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smtClean="0">
                <a:solidFill>
                  <a:srgbClr val="000000"/>
                </a:solidFill>
                <a:latin typeface="Arial" pitchFamily="34" charset="0"/>
                <a:cs typeface="Arial" pitchFamily="34" charset="0"/>
              </a:rPr>
              <a:t>Note: "Cultural tourism" includes visitors who complete at least one arts and heritage activity on their trip to Australia. 2. Assumes that spend per night in Melbourne is the same as spend per night on trip to Australia as a whole, and that spending and trip length remains constant at 2015 levels. Assumes that growth in cultural visitors continues at average rate of 2006-15. Spend per visitor calculated by dividing total spend of each country in 2015 by total number of nights spent in Australia by visitors from that country in 2015. Number of nights spent in Melbourne per visitor estimated by using the average number of nights spent in Melbourne by cultural visitors in the Global Traveller Survey (2016).</a:t>
            </a:r>
          </a:p>
          <a:p>
            <a:pPr>
              <a:lnSpc>
                <a:spcPct val="90000"/>
              </a:lnSpc>
            </a:pPr>
            <a:r>
              <a:rPr lang="en-AU" sz="800" dirty="0" smtClean="0">
                <a:solidFill>
                  <a:srgbClr val="000000"/>
                </a:solidFill>
                <a:latin typeface="Arial" pitchFamily="34" charset="0"/>
                <a:cs typeface="Arial" pitchFamily="34" charset="0"/>
              </a:rPr>
              <a:t>Source: Tourism Research Australia: National and International Visitor Surveys; Global Traveller Survey (2016); BCG analysis.</a:t>
            </a:r>
            <a:endParaRPr lang="en-AU" sz="800" dirty="0">
              <a:solidFill>
                <a:srgbClr val="000000"/>
              </a:solidFill>
              <a:latin typeface="Arial" pitchFamily="34" charset="0"/>
              <a:cs typeface="Arial" pitchFamily="34" charset="0"/>
            </a:endParaRPr>
          </a:p>
        </p:txBody>
      </p:sp>
      <p:cxnSp>
        <p:nvCxnSpPr>
          <p:cNvPr id="85" name="Straight Connector 84"/>
          <p:cNvCxnSpPr/>
          <p:nvPr>
            <p:custDataLst>
              <p:tags r:id="rId28"/>
            </p:custDataLst>
          </p:nvPr>
        </p:nvCxnSpPr>
        <p:spPr bwMode="gray">
          <a:xfrm>
            <a:off x="2495550" y="2647950"/>
            <a:ext cx="304800" cy="0"/>
          </a:xfrm>
          <a:prstGeom prst="line">
            <a:avLst/>
          </a:prstGeom>
          <a:ln w="3175">
            <a:solidFill>
              <a:srgbClr val="808080"/>
            </a:solidFill>
            <a:prstDash val="dash"/>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custDataLst>
              <p:tags r:id="rId29"/>
            </p:custDataLst>
          </p:nvPr>
        </p:nvCxnSpPr>
        <p:spPr bwMode="gray">
          <a:xfrm>
            <a:off x="2495550" y="3857625"/>
            <a:ext cx="304800" cy="123825"/>
          </a:xfrm>
          <a:prstGeom prst="line">
            <a:avLst/>
          </a:prstGeom>
          <a:ln w="3175">
            <a:solidFill>
              <a:srgbClr val="808080"/>
            </a:solidFill>
            <a:prstDash val="dash"/>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custDataLst>
              <p:tags r:id="rId30"/>
            </p:custDataLst>
          </p:nvPr>
        </p:nvCxnSpPr>
        <p:spPr bwMode="gray">
          <a:xfrm>
            <a:off x="2495550" y="3305175"/>
            <a:ext cx="304800" cy="66675"/>
          </a:xfrm>
          <a:prstGeom prst="line">
            <a:avLst/>
          </a:prstGeom>
          <a:ln w="3175">
            <a:solidFill>
              <a:srgbClr val="808080"/>
            </a:solidFill>
            <a:prstDash val="dash"/>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custDataLst>
              <p:tags r:id="rId31"/>
            </p:custDataLst>
          </p:nvPr>
        </p:nvCxnSpPr>
        <p:spPr bwMode="gray">
          <a:xfrm>
            <a:off x="2495550" y="2886075"/>
            <a:ext cx="304800" cy="19050"/>
          </a:xfrm>
          <a:prstGeom prst="line">
            <a:avLst/>
          </a:prstGeom>
          <a:ln w="3175">
            <a:solidFill>
              <a:srgbClr val="808080"/>
            </a:solidFill>
            <a:prstDash val="dash"/>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custDataLst>
              <p:tags r:id="rId32"/>
            </p:custDataLst>
          </p:nvPr>
        </p:nvCxnSpPr>
        <p:spPr bwMode="gray">
          <a:xfrm>
            <a:off x="1666875" y="3733800"/>
            <a:ext cx="304800" cy="123825"/>
          </a:xfrm>
          <a:prstGeom prst="line">
            <a:avLst/>
          </a:prstGeom>
          <a:ln w="3175">
            <a:solidFill>
              <a:srgbClr val="808080"/>
            </a:solidFill>
            <a:prstDash val="dash"/>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custDataLst>
              <p:tags r:id="rId33"/>
            </p:custDataLst>
          </p:nvPr>
        </p:nvCxnSpPr>
        <p:spPr bwMode="gray">
          <a:xfrm>
            <a:off x="1666875" y="3238500"/>
            <a:ext cx="304800" cy="66675"/>
          </a:xfrm>
          <a:prstGeom prst="line">
            <a:avLst/>
          </a:prstGeom>
          <a:ln w="3175">
            <a:solidFill>
              <a:srgbClr val="808080"/>
            </a:solidFill>
            <a:prstDash val="dash"/>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custDataLst>
              <p:tags r:id="rId34"/>
            </p:custDataLst>
          </p:nvPr>
        </p:nvCxnSpPr>
        <p:spPr bwMode="gray">
          <a:xfrm>
            <a:off x="1666875" y="2867025"/>
            <a:ext cx="304800" cy="19050"/>
          </a:xfrm>
          <a:prstGeom prst="line">
            <a:avLst/>
          </a:prstGeom>
          <a:ln w="3175">
            <a:solidFill>
              <a:srgbClr val="808080"/>
            </a:solidFill>
            <a:prstDash val="dash"/>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custDataLst>
              <p:tags r:id="rId35"/>
            </p:custDataLst>
          </p:nvPr>
        </p:nvCxnSpPr>
        <p:spPr bwMode="gray">
          <a:xfrm>
            <a:off x="1666875" y="2647950"/>
            <a:ext cx="304800" cy="0"/>
          </a:xfrm>
          <a:prstGeom prst="line">
            <a:avLst/>
          </a:prstGeom>
          <a:ln w="3175">
            <a:solidFill>
              <a:srgbClr val="808080"/>
            </a:solidFill>
            <a:prstDash val="dash"/>
            <a:headEnd type="none"/>
            <a:tailEnd type="none"/>
          </a:ln>
          <a:effectLst/>
        </p:spPr>
        <p:style>
          <a:lnRef idx="1">
            <a:schemeClr val="accent1"/>
          </a:lnRef>
          <a:fillRef idx="0">
            <a:schemeClr val="accent1"/>
          </a:fillRef>
          <a:effectRef idx="0">
            <a:schemeClr val="accent1"/>
          </a:effectRef>
          <a:fontRef idx="minor">
            <a:schemeClr val="tx1"/>
          </a:fontRef>
        </p:style>
      </p:cxnSp>
      <p:graphicFrame>
        <p:nvGraphicFramePr>
          <p:cNvPr id="52" name="Object 51"/>
          <p:cNvGraphicFramePr>
            <a:graphicFrameLocks noChangeAspect="1"/>
          </p:cNvGraphicFramePr>
          <p:nvPr>
            <p:custDataLst>
              <p:tags r:id="rId36"/>
            </p:custDataLst>
            <p:extLst/>
          </p:nvPr>
        </p:nvGraphicFramePr>
        <p:xfrm>
          <a:off x="838200" y="2514600"/>
          <a:ext cx="2724030" cy="2943225"/>
        </p:xfrm>
        <a:graphic>
          <a:graphicData uri="http://schemas.openxmlformats.org/presentationml/2006/ole">
            <mc:AlternateContent xmlns:mc="http://schemas.openxmlformats.org/markup-compatibility/2006">
              <mc:Choice xmlns:v="urn:schemas-microsoft-com:vml" Requires="v">
                <p:oleObj spid="_x0000_s2122958" name="Chart" r:id="rId54" imgW="2724030" imgH="2943225" progId="MSGraph.Chart.8">
                  <p:embed followColorScheme="full"/>
                </p:oleObj>
              </mc:Choice>
              <mc:Fallback>
                <p:oleObj name="Chart" r:id="rId54" imgW="2724030" imgH="2943225" progId="MSGraph.Chart.8">
                  <p:embed followColorScheme="full"/>
                  <p:pic>
                    <p:nvPicPr>
                      <p:cNvPr id="0" name="Picture 22"/>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838200" y="2514600"/>
                        <a:ext cx="2724030" cy="294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 name="Text Placeholder 12"/>
          <p:cNvSpPr>
            <a:spLocks noGrp="1"/>
          </p:cNvSpPr>
          <p:nvPr>
            <p:custDataLst>
              <p:tags r:id="rId37"/>
            </p:custDataLst>
          </p:nvPr>
        </p:nvSpPr>
        <p:spPr bwMode="gray">
          <a:xfrm>
            <a:off x="688975" y="2571750"/>
            <a:ext cx="2095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40836067-A8A1-43DD-951B-FE801AE6CC0A}" type="datetime'''''''''''''''''''''''''''''''''''''1''''0''''0'''''''">
              <a:rPr lang="en-US" altLang="en-US" sz="1000" smtClean="0">
                <a:sym typeface="+mn-lt"/>
              </a:rPr>
              <a:pPr marL="0" lvl="1" indent="0" algn="r">
                <a:spcBef>
                  <a:spcPct val="0"/>
                </a:spcBef>
                <a:spcAft>
                  <a:spcPct val="0"/>
                </a:spcAft>
                <a:buNone/>
              </a:pPr>
              <a:t>100</a:t>
            </a:fld>
            <a:endParaRPr lang="en-US" sz="1000" dirty="0">
              <a:sym typeface="+mn-lt"/>
            </a:endParaRPr>
          </a:p>
        </p:txBody>
      </p:sp>
      <p:sp>
        <p:nvSpPr>
          <p:cNvPr id="76" name="Text Placeholder 12"/>
          <p:cNvSpPr>
            <a:spLocks noGrp="1"/>
          </p:cNvSpPr>
          <p:nvPr>
            <p:custDataLst>
              <p:tags r:id="rId38"/>
            </p:custDataLst>
          </p:nvPr>
        </p:nvSpPr>
        <p:spPr bwMode="gray">
          <a:xfrm>
            <a:off x="758825" y="4171950"/>
            <a:ext cx="13970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E4CC8E6D-6025-45BD-82EF-A83C3D187703}" type="datetime'''''''''''''''''''''''''''''''4''''''''''''''''0'''''''''''">
              <a:rPr lang="en-US" altLang="en-US" sz="1000" smtClean="0">
                <a:sym typeface="+mn-lt"/>
              </a:rPr>
              <a:pPr marL="0" lvl="1" indent="0" algn="r">
                <a:spcBef>
                  <a:spcPct val="0"/>
                </a:spcBef>
                <a:spcAft>
                  <a:spcPct val="0"/>
                </a:spcAft>
                <a:buNone/>
              </a:pPr>
              <a:t>40</a:t>
            </a:fld>
            <a:endParaRPr lang="en-US" sz="1000" dirty="0">
              <a:sym typeface="+mn-lt"/>
            </a:endParaRPr>
          </a:p>
        </p:txBody>
      </p:sp>
      <p:sp>
        <p:nvSpPr>
          <p:cNvPr id="77" name="Text Placeholder 12"/>
          <p:cNvSpPr>
            <a:spLocks noGrp="1"/>
          </p:cNvSpPr>
          <p:nvPr>
            <p:custDataLst>
              <p:tags r:id="rId39"/>
            </p:custDataLst>
          </p:nvPr>
        </p:nvSpPr>
        <p:spPr bwMode="gray">
          <a:xfrm>
            <a:off x="758825" y="3638550"/>
            <a:ext cx="13970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4CA8B455-1D19-479D-BCF0-AB5F59FB3561}" type="datetime'''''''''''''''''''6''''''''''''''0'''''''">
              <a:rPr lang="en-US" altLang="en-US" sz="1000" smtClean="0">
                <a:sym typeface="+mn-lt"/>
              </a:rPr>
              <a:pPr marL="0" lvl="1" indent="0" algn="r">
                <a:spcBef>
                  <a:spcPct val="0"/>
                </a:spcBef>
                <a:spcAft>
                  <a:spcPct val="0"/>
                </a:spcAft>
                <a:buNone/>
              </a:pPr>
              <a:t>60</a:t>
            </a:fld>
            <a:endParaRPr lang="en-US" sz="1000" dirty="0">
              <a:sym typeface="+mn-lt"/>
            </a:endParaRPr>
          </a:p>
        </p:txBody>
      </p:sp>
      <p:sp>
        <p:nvSpPr>
          <p:cNvPr id="78" name="Text Placeholder 12"/>
          <p:cNvSpPr>
            <a:spLocks noGrp="1"/>
          </p:cNvSpPr>
          <p:nvPr>
            <p:custDataLst>
              <p:tags r:id="rId40"/>
            </p:custDataLst>
          </p:nvPr>
        </p:nvSpPr>
        <p:spPr bwMode="gray">
          <a:xfrm>
            <a:off x="758825" y="3105150"/>
            <a:ext cx="13970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39996402-B1CB-48E7-ACF0-CB81DA3DE4A2}" type="datetime'''''''''''8''''''''''''''''''''''''''''0'''''''''''''''">
              <a:rPr lang="en-US" altLang="en-US" sz="1000" smtClean="0">
                <a:sym typeface="+mn-lt"/>
              </a:rPr>
              <a:pPr marL="0" lvl="1" indent="0" algn="r">
                <a:spcBef>
                  <a:spcPct val="0"/>
                </a:spcBef>
                <a:spcAft>
                  <a:spcPct val="0"/>
                </a:spcAft>
                <a:buNone/>
              </a:pPr>
              <a:t>80</a:t>
            </a:fld>
            <a:endParaRPr lang="en-US" sz="1000" dirty="0">
              <a:sym typeface="+mn-lt"/>
            </a:endParaRPr>
          </a:p>
        </p:txBody>
      </p:sp>
      <p:sp>
        <p:nvSpPr>
          <p:cNvPr id="45" name="Text Placeholder 12"/>
          <p:cNvSpPr>
            <a:spLocks noGrp="1"/>
          </p:cNvSpPr>
          <p:nvPr>
            <p:custDataLst>
              <p:tags r:id="rId41"/>
            </p:custDataLst>
          </p:nvPr>
        </p:nvSpPr>
        <p:spPr bwMode="gray">
          <a:xfrm>
            <a:off x="828675" y="5238750"/>
            <a:ext cx="698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B3C467AB-1BC6-422B-B619-711FD7928002}" type="datetime'''''''''''''''''''''''''''''0'''''''">
              <a:rPr lang="en-US" altLang="en-US" sz="1000" smtClean="0">
                <a:sym typeface="+mn-lt"/>
              </a:rPr>
              <a:pPr marL="0" lvl="1" indent="0" algn="r">
                <a:spcBef>
                  <a:spcPct val="0"/>
                </a:spcBef>
                <a:spcAft>
                  <a:spcPct val="0"/>
                </a:spcAft>
                <a:buNone/>
              </a:pPr>
              <a:t>0</a:t>
            </a:fld>
            <a:endParaRPr lang="en-US" sz="1000" dirty="0">
              <a:sym typeface="+mn-lt"/>
            </a:endParaRPr>
          </a:p>
        </p:txBody>
      </p:sp>
      <p:sp>
        <p:nvSpPr>
          <p:cNvPr id="75" name="Text Placeholder 12"/>
          <p:cNvSpPr>
            <a:spLocks noGrp="1"/>
          </p:cNvSpPr>
          <p:nvPr>
            <p:custDataLst>
              <p:tags r:id="rId42"/>
            </p:custDataLst>
          </p:nvPr>
        </p:nvSpPr>
        <p:spPr bwMode="gray">
          <a:xfrm>
            <a:off x="758825" y="4705350"/>
            <a:ext cx="13970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CC184B8C-2E25-4612-BA5E-CB133A962ECE}" type="datetime'''''''''''''''''2''''''''''''''''''''''''''''''''0'">
              <a:rPr lang="en-US" altLang="en-US" sz="1000" smtClean="0">
                <a:sym typeface="+mn-lt"/>
              </a:rPr>
              <a:pPr marL="0" lvl="1" indent="0" algn="r">
                <a:spcBef>
                  <a:spcPct val="0"/>
                </a:spcBef>
                <a:spcAft>
                  <a:spcPct val="0"/>
                </a:spcAft>
                <a:buNone/>
              </a:pPr>
              <a:t>20</a:t>
            </a:fld>
            <a:endParaRPr lang="en-US" sz="1000" dirty="0">
              <a:sym typeface="+mn-lt"/>
            </a:endParaRPr>
          </a:p>
        </p:txBody>
      </p:sp>
      <p:sp>
        <p:nvSpPr>
          <p:cNvPr id="51" name="Text Placeholder 12"/>
          <p:cNvSpPr>
            <a:spLocks noGrp="1"/>
          </p:cNvSpPr>
          <p:nvPr>
            <p:custDataLst>
              <p:tags r:id="rId43"/>
            </p:custDataLst>
          </p:nvPr>
        </p:nvSpPr>
        <p:spPr bwMode="gray">
          <a:xfrm>
            <a:off x="688975" y="2287587"/>
            <a:ext cx="3205162" cy="182562"/>
          </a:xfrm>
          <a:prstGeom prst="rect">
            <a:avLst/>
          </a:prstGeom>
          <a:noFill/>
          <a:effectLst/>
        </p:spPr>
        <p:txBody>
          <a:bodyPr vert="horz" wrap="none" lIns="0" tIns="0" rIns="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r>
              <a:rPr lang="en-AU" sz="1200" dirty="0" smtClean="0">
                <a:sym typeface="+mn-lt"/>
              </a:rPr>
              <a:t>Visitors to Melbourne by origin and purpose (%)</a:t>
            </a:r>
            <a:endParaRPr lang="en-US" sz="1200" dirty="0">
              <a:sym typeface="+mn-lt"/>
            </a:endParaRPr>
          </a:p>
        </p:txBody>
      </p:sp>
      <p:sp>
        <p:nvSpPr>
          <p:cNvPr id="60" name="Text Placeholder 12"/>
          <p:cNvSpPr>
            <a:spLocks noGrp="1"/>
          </p:cNvSpPr>
          <p:nvPr>
            <p:custDataLst>
              <p:tags r:id="rId44"/>
            </p:custDataLst>
          </p:nvPr>
        </p:nvSpPr>
        <p:spPr bwMode="gray">
          <a:xfrm>
            <a:off x="3416300" y="3524250"/>
            <a:ext cx="563562" cy="3048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fld id="{506B5288-6D3C-4DEE-A585-1E1E241CB43D}" type="datetime'Domes''''''''''ti''''c'' ''''''''''''''&#10;c''ul''tura''''l'''">
              <a:rPr lang="en-US" altLang="en-US" sz="1000" smtClean="0"/>
              <a:pPr marL="0" lvl="1" indent="0">
                <a:spcBef>
                  <a:spcPct val="0"/>
                </a:spcBef>
                <a:spcAft>
                  <a:spcPct val="0"/>
                </a:spcAft>
                <a:buNone/>
              </a:pPr>
              <a:t>Domestic 
cultural</a:t>
            </a:fld>
            <a:endParaRPr lang="en-US" sz="1000" dirty="0">
              <a:sym typeface="+mn-lt"/>
            </a:endParaRPr>
          </a:p>
        </p:txBody>
      </p:sp>
      <p:sp>
        <p:nvSpPr>
          <p:cNvPr id="61" name="Text Placeholder 12"/>
          <p:cNvSpPr>
            <a:spLocks noGrp="1"/>
          </p:cNvSpPr>
          <p:nvPr>
            <p:custDataLst>
              <p:tags r:id="rId45"/>
            </p:custDataLst>
          </p:nvPr>
        </p:nvSpPr>
        <p:spPr bwMode="gray">
          <a:xfrm>
            <a:off x="3416300" y="4495800"/>
            <a:ext cx="563562" cy="3048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fld id="{263305CF-3D42-4A13-B99A-0F13C3F8218F}" type="datetime'''''D''om''''est''ic ''''''&#10;''g''''e''''''''''''''neral'''">
              <a:rPr lang="en-US" altLang="en-US" sz="1000" smtClean="0"/>
              <a:pPr marL="0" lvl="1" indent="0">
                <a:spcBef>
                  <a:spcPct val="0"/>
                </a:spcBef>
                <a:spcAft>
                  <a:spcPct val="0"/>
                </a:spcAft>
                <a:buNone/>
              </a:pPr>
              <a:t>Domestic 
general</a:t>
            </a:fld>
            <a:endParaRPr lang="en-US" sz="1000" dirty="0">
              <a:sym typeface="+mn-lt"/>
            </a:endParaRPr>
          </a:p>
        </p:txBody>
      </p:sp>
      <p:sp>
        <p:nvSpPr>
          <p:cNvPr id="80" name="Text Placeholder 12"/>
          <p:cNvSpPr>
            <a:spLocks noGrp="1"/>
          </p:cNvSpPr>
          <p:nvPr>
            <p:custDataLst>
              <p:tags r:id="rId46"/>
            </p:custDataLst>
          </p:nvPr>
        </p:nvSpPr>
        <p:spPr bwMode="gray">
          <a:xfrm>
            <a:off x="2046287" y="5432425"/>
            <a:ext cx="376237"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0A389584-46AE-4E46-B45E-13B93117E137}" type="datetime'P''20''''''''''''''''''''''2''''''''''''''''''''''0'''''''''''">
              <a:rPr lang="en-US" altLang="en-US" sz="1000" smtClean="0"/>
              <a:pPr marL="0" lvl="1" indent="0" algn="ctr">
                <a:spcBef>
                  <a:spcPct val="0"/>
                </a:spcBef>
                <a:spcAft>
                  <a:spcPct val="0"/>
                </a:spcAft>
                <a:buNone/>
              </a:pPr>
              <a:t>P2020</a:t>
            </a:fld>
            <a:endParaRPr lang="en-US" sz="1000" dirty="0">
              <a:sym typeface="+mn-lt"/>
            </a:endParaRPr>
          </a:p>
        </p:txBody>
      </p:sp>
      <p:sp>
        <p:nvSpPr>
          <p:cNvPr id="74" name="Text Placeholder 12"/>
          <p:cNvSpPr>
            <a:spLocks noGrp="1"/>
          </p:cNvSpPr>
          <p:nvPr>
            <p:custDataLst>
              <p:tags r:id="rId47"/>
            </p:custDataLst>
          </p:nvPr>
        </p:nvSpPr>
        <p:spPr bwMode="gray">
          <a:xfrm>
            <a:off x="3416300" y="2647950"/>
            <a:ext cx="693737" cy="3048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fld id="{C611385B-D3CB-434C-B6E1-B35BDB53E844}" type="datetime'''''I''''''n''ter''na''''t''''i''ona''''l''&#10;''gene''ra''''l'''">
              <a:rPr lang="en-US" altLang="en-US" sz="1000" smtClean="0"/>
              <a:pPr marL="0" lvl="1" indent="0">
                <a:spcBef>
                  <a:spcPct val="0"/>
                </a:spcBef>
                <a:spcAft>
                  <a:spcPct val="0"/>
                </a:spcAft>
                <a:buNone/>
              </a:pPr>
              <a:t>International
general</a:t>
            </a:fld>
            <a:endParaRPr lang="en-US" sz="1000" dirty="0">
              <a:sym typeface="+mn-lt"/>
            </a:endParaRPr>
          </a:p>
        </p:txBody>
      </p:sp>
      <p:sp>
        <p:nvSpPr>
          <p:cNvPr id="59" name="Text Placeholder 12"/>
          <p:cNvSpPr>
            <a:spLocks noGrp="1"/>
          </p:cNvSpPr>
          <p:nvPr>
            <p:custDataLst>
              <p:tags r:id="rId48"/>
            </p:custDataLst>
          </p:nvPr>
        </p:nvSpPr>
        <p:spPr bwMode="gray">
          <a:xfrm>
            <a:off x="3416300" y="3003550"/>
            <a:ext cx="693737" cy="3048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fld id="{E1516B7D-A93B-465F-A2A0-D7B94CA3B67F}" type="datetime'''''''''Inte''r''na''''t''i''''o''na''''''l''&#10;cultu''''ral'''">
              <a:rPr lang="en-US" altLang="en-US" sz="1000" smtClean="0"/>
              <a:pPr marL="0" lvl="1" indent="0">
                <a:spcBef>
                  <a:spcPct val="0"/>
                </a:spcBef>
                <a:spcAft>
                  <a:spcPct val="0"/>
                </a:spcAft>
                <a:buNone/>
              </a:pPr>
              <a:t>International
cultural</a:t>
            </a:fld>
            <a:endParaRPr lang="en-US" sz="1000" dirty="0">
              <a:sym typeface="+mn-lt"/>
            </a:endParaRPr>
          </a:p>
        </p:txBody>
      </p:sp>
      <p:sp>
        <p:nvSpPr>
          <p:cNvPr id="69" name="Text Placeholder 12"/>
          <p:cNvSpPr>
            <a:spLocks noGrp="1"/>
          </p:cNvSpPr>
          <p:nvPr>
            <p:custDataLst>
              <p:tags r:id="rId49"/>
            </p:custDataLst>
          </p:nvPr>
        </p:nvSpPr>
        <p:spPr bwMode="gray">
          <a:xfrm>
            <a:off x="2870200" y="5432425"/>
            <a:ext cx="376237"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7DAC02D5-C8CA-4A83-A9C1-7D3B0BCA96BB}" type="datetime'''P''''''''''2''''''''02''5'''''''''''''''''''''''''''''">
              <a:rPr lang="en-US" altLang="en-US" sz="1000" smtClean="0"/>
              <a:pPr marL="0" lvl="1" indent="0" algn="ctr">
                <a:spcBef>
                  <a:spcPct val="0"/>
                </a:spcBef>
                <a:spcAft>
                  <a:spcPct val="0"/>
                </a:spcAft>
                <a:buNone/>
              </a:pPr>
              <a:t>P2025</a:t>
            </a:fld>
            <a:endParaRPr lang="en-US" sz="1000" dirty="0">
              <a:sym typeface="+mn-lt"/>
            </a:endParaRPr>
          </a:p>
        </p:txBody>
      </p:sp>
      <p:sp>
        <p:nvSpPr>
          <p:cNvPr id="53" name="Text Placeholder 12"/>
          <p:cNvSpPr>
            <a:spLocks noGrp="1"/>
          </p:cNvSpPr>
          <p:nvPr>
            <p:custDataLst>
              <p:tags r:id="rId50"/>
            </p:custDataLst>
          </p:nvPr>
        </p:nvSpPr>
        <p:spPr bwMode="gray">
          <a:xfrm>
            <a:off x="1263650" y="5432425"/>
            <a:ext cx="292100"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B2F1970D-A9D8-4290-BF4B-BB28C6B23F4D}" type="datetime'''''''''''''''''''''2''''0''''''1''''''5'''''''''''''''''''">
              <a:rPr lang="en-US" altLang="en-US" sz="1000" smtClean="0"/>
              <a:pPr marL="0" lvl="1" indent="0" algn="ctr">
                <a:spcBef>
                  <a:spcPct val="0"/>
                </a:spcBef>
                <a:spcAft>
                  <a:spcPct val="0"/>
                </a:spcAft>
                <a:buNone/>
              </a:pPr>
              <a:t>2015</a:t>
            </a:fld>
            <a:endParaRPr lang="en-US" sz="1000" dirty="0">
              <a:sym typeface="+mn-lt"/>
            </a:endParaRPr>
          </a:p>
        </p:txBody>
      </p:sp>
      <p:sp>
        <p:nvSpPr>
          <p:cNvPr id="62" name="Oval 61"/>
          <p:cNvSpPr/>
          <p:nvPr/>
        </p:nvSpPr>
        <p:spPr>
          <a:xfrm>
            <a:off x="4200218" y="2681287"/>
            <a:ext cx="914400" cy="210206"/>
          </a:xfrm>
          <a:prstGeom prst="ellipse">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000" dirty="0" smtClean="0">
                <a:solidFill>
                  <a:srgbClr val="000000"/>
                </a:solidFill>
                <a:latin typeface="Arial" pitchFamily="34" charset="0"/>
                <a:cs typeface="Arial" pitchFamily="34" charset="0"/>
              </a:rPr>
              <a:t>0.6m</a:t>
            </a:r>
            <a:endParaRPr lang="en-US" sz="1000" dirty="0" smtClean="0">
              <a:solidFill>
                <a:srgbClr val="000000"/>
              </a:solidFill>
              <a:latin typeface="Arial" pitchFamily="34" charset="0"/>
              <a:cs typeface="Arial" pitchFamily="34" charset="0"/>
            </a:endParaRPr>
          </a:p>
        </p:txBody>
      </p:sp>
      <p:sp>
        <p:nvSpPr>
          <p:cNvPr id="63" name="Oval 62"/>
          <p:cNvSpPr/>
          <p:nvPr/>
        </p:nvSpPr>
        <p:spPr>
          <a:xfrm>
            <a:off x="4200218" y="3044825"/>
            <a:ext cx="914400" cy="210206"/>
          </a:xfrm>
          <a:prstGeom prst="ellipse">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000" dirty="0" smtClean="0">
                <a:solidFill>
                  <a:srgbClr val="000000"/>
                </a:solidFill>
                <a:latin typeface="Arial" pitchFamily="34" charset="0"/>
                <a:cs typeface="Arial" pitchFamily="34" charset="0"/>
              </a:rPr>
              <a:t>1.2m</a:t>
            </a:r>
            <a:endParaRPr lang="en-US" sz="1000" dirty="0" smtClean="0">
              <a:solidFill>
                <a:srgbClr val="000000"/>
              </a:solidFill>
              <a:latin typeface="Arial" pitchFamily="34" charset="0"/>
              <a:cs typeface="Arial" pitchFamily="34" charset="0"/>
            </a:endParaRPr>
          </a:p>
        </p:txBody>
      </p:sp>
      <p:sp>
        <p:nvSpPr>
          <p:cNvPr id="65" name="Oval 64"/>
          <p:cNvSpPr/>
          <p:nvPr/>
        </p:nvSpPr>
        <p:spPr>
          <a:xfrm>
            <a:off x="4200218" y="3562350"/>
            <a:ext cx="914400" cy="210206"/>
          </a:xfrm>
          <a:prstGeom prst="ellipse">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000" dirty="0" smtClean="0">
                <a:solidFill>
                  <a:srgbClr val="000000"/>
                </a:solidFill>
                <a:latin typeface="Arial" pitchFamily="34" charset="0"/>
                <a:cs typeface="Arial" pitchFamily="34" charset="0"/>
              </a:rPr>
              <a:t>1.5m</a:t>
            </a:r>
            <a:endParaRPr lang="en-US" sz="1000" dirty="0" smtClean="0">
              <a:solidFill>
                <a:srgbClr val="000000"/>
              </a:solidFill>
              <a:latin typeface="Arial" pitchFamily="34" charset="0"/>
              <a:cs typeface="Arial" pitchFamily="34" charset="0"/>
            </a:endParaRPr>
          </a:p>
        </p:txBody>
      </p:sp>
      <p:sp>
        <p:nvSpPr>
          <p:cNvPr id="66" name="Oval 65"/>
          <p:cNvSpPr/>
          <p:nvPr/>
        </p:nvSpPr>
        <p:spPr>
          <a:xfrm>
            <a:off x="4200218" y="4529137"/>
            <a:ext cx="914400" cy="210206"/>
          </a:xfrm>
          <a:prstGeom prst="ellipse">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000" dirty="0" smtClean="0">
                <a:solidFill>
                  <a:srgbClr val="000000"/>
                </a:solidFill>
                <a:latin typeface="Arial" pitchFamily="34" charset="0"/>
                <a:cs typeface="Arial" pitchFamily="34" charset="0"/>
              </a:rPr>
              <a:t>1.4m</a:t>
            </a:r>
            <a:endParaRPr lang="en-US" sz="1000" dirty="0" smtClean="0">
              <a:solidFill>
                <a:srgbClr val="000000"/>
              </a:solidFill>
              <a:latin typeface="Arial" pitchFamily="34" charset="0"/>
              <a:cs typeface="Arial" pitchFamily="34" charset="0"/>
            </a:endParaRPr>
          </a:p>
        </p:txBody>
      </p:sp>
      <p:sp>
        <p:nvSpPr>
          <p:cNvPr id="68" name="ColumnHeader"/>
          <p:cNvSpPr txBox="1"/>
          <p:nvPr/>
        </p:nvSpPr>
        <p:spPr>
          <a:xfrm>
            <a:off x="4290018" y="2228850"/>
            <a:ext cx="708980" cy="338554"/>
          </a:xfrm>
          <a:prstGeom prst="rect">
            <a:avLst/>
          </a:prstGeom>
          <a:solidFill>
            <a:srgbClr val="FFFFFF"/>
          </a:solidFill>
          <a:ln w="9525" algn="ctr">
            <a:noFill/>
            <a:miter lim="800000"/>
            <a:headEnd type="none" w="lg" len="lg"/>
            <a:tailEnd type="none" w="lg" len="lg"/>
          </a:ln>
          <a:effectLst>
            <a:outerShdw dist="25400" dir="5400000" sx="99000" sy="99000" algn="ctr" rotWithShape="0">
              <a:srgbClr val="177B57"/>
            </a:outerShdw>
          </a:effectLst>
        </p:spPr>
        <p:txBody>
          <a:bodyPr wrap="square" lIns="36000" tIns="91440" rIns="36000" bIns="91440" anchor="b">
            <a:spAutoFit/>
          </a:bodyPr>
          <a:lstStyle/>
          <a:p>
            <a:pPr algn="ctr">
              <a:buSzPct val="100000"/>
              <a:defRPr/>
            </a:pPr>
            <a:r>
              <a:rPr lang="en-US" sz="1000" b="1" kern="0" dirty="0" smtClean="0">
                <a:solidFill>
                  <a:srgbClr val="000000"/>
                </a:solidFill>
                <a:latin typeface="Arial" pitchFamily="34" charset="0"/>
                <a:cs typeface="Arial" pitchFamily="34" charset="0"/>
              </a:rPr>
              <a:t>∆ 2015-25</a:t>
            </a:r>
          </a:p>
        </p:txBody>
      </p:sp>
      <p:sp>
        <p:nvSpPr>
          <p:cNvPr id="91" name="TextBox 90"/>
          <p:cNvSpPr txBox="1"/>
          <p:nvPr/>
        </p:nvSpPr>
        <p:spPr>
          <a:xfrm>
            <a:off x="462715" y="1135337"/>
            <a:ext cx="8987673" cy="396008"/>
          </a:xfrm>
          <a:prstGeom prst="rect">
            <a:avLst/>
          </a:prstGeom>
          <a:solidFill>
            <a:schemeClr val="accent1"/>
          </a:solidFill>
          <a:ln>
            <a:solidFill>
              <a:schemeClr val="accent1"/>
            </a:solidFill>
          </a:ln>
        </p:spPr>
        <p:txBody>
          <a:bodyPr wrap="square" lIns="36000" tIns="0" rIns="36000" bIns="0" rtlCol="0" anchor="ctr">
            <a:noAutofit/>
          </a:bodyPr>
          <a:lstStyle/>
          <a:p>
            <a:r>
              <a:rPr lang="en-AU" sz="1050" b="1" i="1" dirty="0" smtClean="0">
                <a:solidFill>
                  <a:srgbClr val="000000"/>
                </a:solidFill>
                <a:latin typeface="Arial" pitchFamily="34" charset="0"/>
                <a:cs typeface="Arial" pitchFamily="34" charset="0"/>
              </a:rPr>
              <a:t>Forecast scenario</a:t>
            </a:r>
            <a:r>
              <a:rPr lang="en-AU" sz="1050" i="1" dirty="0" smtClean="0">
                <a:solidFill>
                  <a:srgbClr val="000000"/>
                </a:solidFill>
                <a:latin typeface="Arial" pitchFamily="34" charset="0"/>
                <a:cs typeface="Arial" pitchFamily="34" charset="0"/>
              </a:rPr>
              <a:t>: Visitors to Melbourne continue to grow at the same rate as they have on average, each year, from </a:t>
            </a:r>
            <a:r>
              <a:rPr lang="en-AU" sz="1050" b="1" i="1" dirty="0" smtClean="0">
                <a:solidFill>
                  <a:srgbClr val="000000"/>
                </a:solidFill>
                <a:latin typeface="Arial" pitchFamily="34" charset="0"/>
                <a:cs typeface="Arial" pitchFamily="34" charset="0"/>
              </a:rPr>
              <a:t>2006-15</a:t>
            </a:r>
            <a:r>
              <a:rPr lang="en-AU" sz="1050" i="1" dirty="0" smtClean="0">
                <a:solidFill>
                  <a:srgbClr val="000000"/>
                </a:solidFill>
                <a:latin typeface="Arial" pitchFamily="34" charset="0"/>
                <a:cs typeface="Arial" pitchFamily="34" charset="0"/>
              </a:rPr>
              <a:t> . Daily spend remains constant at 2015 level , and daily spend in Australia is equal to daily spend in Melbourne. Trip duration remains constant as at 2016</a:t>
            </a:r>
          </a:p>
        </p:txBody>
      </p:sp>
      <p:sp>
        <p:nvSpPr>
          <p:cNvPr id="92" name="TextBox 91"/>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93" name="Rectangle 92"/>
          <p:cNvSpPr/>
          <p:nvPr/>
        </p:nvSpPr>
        <p:spPr>
          <a:xfrm>
            <a:off x="4219575"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748390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999"/>
            <a:ext cx="8992799" cy="831600"/>
          </a:xfrm>
          <a:noFill/>
          <a:effectLst/>
        </p:spPr>
        <p:txBody>
          <a:bodyPr wrap="square"/>
          <a:lstStyle/>
          <a:p>
            <a:pPr lvl="0"/>
            <a:r>
              <a:rPr lang="" dirty="0" smtClean="0">
                <a:solidFill>
                  <a:srgbClr val="177B57"/>
                </a:solidFill>
                <a:latin typeface="Arial"/>
              </a:rPr>
              <a:t>Cultural visitors </a:t>
            </a:r>
            <a:r>
              <a:rPr lang="en-AU" dirty="0" smtClean="0">
                <a:solidFill>
                  <a:srgbClr val="177B57"/>
                </a:solidFill>
                <a:latin typeface="Arial"/>
              </a:rPr>
              <a:t>stay 25% </a:t>
            </a:r>
            <a:r>
              <a:rPr lang="" dirty="0" smtClean="0">
                <a:solidFill>
                  <a:srgbClr val="177B57"/>
                </a:solidFill>
                <a:latin typeface="Arial"/>
              </a:rPr>
              <a:t>longer </a:t>
            </a:r>
            <a:r>
              <a:rPr lang="en-AU" dirty="0" smtClean="0">
                <a:solidFill>
                  <a:srgbClr val="177B57"/>
                </a:solidFill>
                <a:latin typeface="Arial"/>
              </a:rPr>
              <a:t>than average</a:t>
            </a:r>
            <a:endParaRPr lang="" sz="1600" b="0" dirty="0">
              <a:solidFill>
                <a:srgbClr val="177B57"/>
              </a:solidFill>
              <a:latin typeface="Arial"/>
            </a:endParaRPr>
          </a:p>
        </p:txBody>
      </p:sp>
      <p:graphicFrame>
        <p:nvGraphicFramePr>
          <p:cNvPr id="37" name="Object 36"/>
          <p:cNvGraphicFramePr>
            <a:graphicFrameLocks noChangeAspect="1"/>
          </p:cNvGraphicFramePr>
          <p:nvPr>
            <p:custDataLst>
              <p:tags r:id="rId2"/>
            </p:custDataLst>
          </p:nvPr>
        </p:nvGraphicFramePr>
        <p:xfrm>
          <a:off x="1295400" y="1790700"/>
          <a:ext cx="7181730" cy="3562440"/>
        </p:xfrm>
        <a:graphic>
          <a:graphicData uri="http://schemas.openxmlformats.org/presentationml/2006/ole">
            <mc:AlternateContent xmlns:mc="http://schemas.openxmlformats.org/markup-compatibility/2006">
              <mc:Choice xmlns:v="urn:schemas-microsoft-com:vml" Requires="v">
                <p:oleObj spid="_x0000_s1109347" name="Chart" r:id="rId24" imgW="7181730" imgH="3562440" progId="MSGraph.Chart.8">
                  <p:embed followColorScheme="full"/>
                </p:oleObj>
              </mc:Choice>
              <mc:Fallback>
                <p:oleObj name="Chart" r:id="rId24" imgW="7181730" imgH="3562440" progId="MSGraph.Chart.8">
                  <p:embed followColorScheme="full"/>
                  <p:pic>
                    <p:nvPicPr>
                      <p:cNvPr id="0" name="Picture 23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295400" y="1790700"/>
                        <a:ext cx="7181730" cy="35624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1" name="Straight Connector 30"/>
          <p:cNvCxnSpPr/>
          <p:nvPr>
            <p:custDataLst>
              <p:tags r:id="rId3"/>
            </p:custDataLst>
          </p:nvPr>
        </p:nvCxnSpPr>
        <p:spPr bwMode="gray">
          <a:xfrm>
            <a:off x="2085975" y="2870200"/>
            <a:ext cx="0" cy="311150"/>
          </a:xfrm>
          <a:prstGeom prst="line">
            <a:avLst/>
          </a:prstGeom>
          <a:ln w="9525">
            <a:solidFill>
              <a:srgbClr val="808080"/>
            </a:solidFill>
            <a:headEnd type="none"/>
            <a:tailEnd type="stealth" w="lg" len="lg"/>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custDataLst>
              <p:tags r:id="rId4"/>
            </p:custDataLst>
          </p:nvPr>
        </p:nvCxnSpPr>
        <p:spPr bwMode="gray">
          <a:xfrm>
            <a:off x="1852612" y="2870200"/>
            <a:ext cx="233362" cy="0"/>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custDataLst>
              <p:tags r:id="rId5"/>
            </p:custDataLst>
          </p:nvPr>
        </p:nvCxnSpPr>
        <p:spPr bwMode="gray">
          <a:xfrm flipV="1">
            <a:off x="1852612" y="2870200"/>
            <a:ext cx="0" cy="654050"/>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6" name="Text Placeholder 12"/>
          <p:cNvSpPr>
            <a:spLocks noGrp="1"/>
          </p:cNvSpPr>
          <p:nvPr>
            <p:custDataLst>
              <p:tags r:id="rId6"/>
            </p:custDataLst>
          </p:nvPr>
        </p:nvSpPr>
        <p:spPr bwMode="gray">
          <a:xfrm>
            <a:off x="1425575" y="1697037"/>
            <a:ext cx="3910012" cy="182562"/>
          </a:xfrm>
          <a:prstGeom prst="rect">
            <a:avLst/>
          </a:prstGeom>
          <a:noFill/>
          <a:effectLst/>
        </p:spPr>
        <p:txBody>
          <a:bodyPr vert="horz" wrap="none" lIns="0" tIns="0" rIns="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r>
              <a:rPr lang="en-US" altLang="en-US" sz="1200" dirty="0" smtClean="0">
                <a:sym typeface="+mn-lt"/>
              </a:rPr>
              <a:t>Average length of trip to Australia, 2015 (nights per visitor)</a:t>
            </a:r>
            <a:endParaRPr lang="en-US" sz="1200" dirty="0">
              <a:sym typeface="+mn-lt"/>
            </a:endParaRPr>
          </a:p>
        </p:txBody>
      </p:sp>
      <p:sp>
        <p:nvSpPr>
          <p:cNvPr id="53" name="Text Placeholder 12"/>
          <p:cNvSpPr>
            <a:spLocks noGrp="1"/>
          </p:cNvSpPr>
          <p:nvPr>
            <p:custDataLst>
              <p:tags r:id="rId7"/>
            </p:custDataLst>
          </p:nvPr>
        </p:nvSpPr>
        <p:spPr bwMode="gray">
          <a:xfrm>
            <a:off x="3038475" y="5213350"/>
            <a:ext cx="285750"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344B693B-3FC3-499C-B6F2-D3AA7186E70B}" type="datetime'I''''''''''''''''''''n''''d''i''''''''''''''a'''">
              <a:rPr lang="en-US" altLang="en-US" sz="1000" smtClean="0"/>
              <a:pPr marL="0" lvl="1" indent="0" algn="ctr">
                <a:spcBef>
                  <a:spcPct val="0"/>
                </a:spcBef>
                <a:spcAft>
                  <a:spcPct val="0"/>
                </a:spcAft>
                <a:buNone/>
              </a:pPr>
              <a:t>India</a:t>
            </a:fld>
            <a:endParaRPr lang="en-US" sz="1000" dirty="0">
              <a:sym typeface="+mn-lt"/>
            </a:endParaRPr>
          </a:p>
        </p:txBody>
      </p:sp>
      <p:sp>
        <p:nvSpPr>
          <p:cNvPr id="52" name="Text Placeholder 12"/>
          <p:cNvSpPr>
            <a:spLocks noGrp="1"/>
          </p:cNvSpPr>
          <p:nvPr>
            <p:custDataLst>
              <p:tags r:id="rId8"/>
            </p:custDataLst>
          </p:nvPr>
        </p:nvSpPr>
        <p:spPr bwMode="gray">
          <a:xfrm>
            <a:off x="2373312" y="5213350"/>
            <a:ext cx="406400"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BE54B618-40D1-48A5-AD52-0509EABECFCB}" type="datetime'''F''''''''''r''''an''''c''e'''''''''''''''''''''''''''''">
              <a:rPr lang="en-US" altLang="en-US" sz="1000" smtClean="0"/>
              <a:pPr marL="0" lvl="1" indent="0" algn="ctr">
                <a:spcBef>
                  <a:spcPct val="0"/>
                </a:spcBef>
                <a:spcAft>
                  <a:spcPct val="0"/>
                </a:spcAft>
                <a:buNone/>
              </a:pPr>
              <a:t>France</a:t>
            </a:fld>
            <a:endParaRPr lang="en-US" sz="1000" dirty="0">
              <a:sym typeface="+mn-lt"/>
            </a:endParaRPr>
          </a:p>
        </p:txBody>
      </p:sp>
      <p:sp>
        <p:nvSpPr>
          <p:cNvPr id="63" name="Text Placeholder 12"/>
          <p:cNvSpPr>
            <a:spLocks noGrp="1"/>
          </p:cNvSpPr>
          <p:nvPr>
            <p:custDataLst>
              <p:tags r:id="rId9"/>
            </p:custDataLst>
          </p:nvPr>
        </p:nvSpPr>
        <p:spPr bwMode="gray">
          <a:xfrm>
            <a:off x="1862137" y="5213350"/>
            <a:ext cx="209550" cy="3048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C6A623ED-621C-41A3-B5B3-17D8ABEDC8BB}" type="datetime'''''A''l''''l ''''''''&#10;I''n''''''''t’''''''''''l'''''">
              <a:rPr lang="en-US" altLang="en-US" sz="1000" smtClean="0"/>
              <a:pPr marL="0" lvl="1" indent="0" algn="ctr">
                <a:spcBef>
                  <a:spcPct val="0"/>
                </a:spcBef>
                <a:spcAft>
                  <a:spcPct val="0"/>
                </a:spcAft>
                <a:buNone/>
              </a:pPr>
              <a:t>All 
Int’l</a:t>
            </a:fld>
            <a:endParaRPr lang="en-US" sz="1000" dirty="0">
              <a:sym typeface="+mn-lt"/>
            </a:endParaRPr>
          </a:p>
        </p:txBody>
      </p:sp>
      <p:sp>
        <p:nvSpPr>
          <p:cNvPr id="57" name="Text Placeholder 12"/>
          <p:cNvSpPr>
            <a:spLocks noGrp="1"/>
          </p:cNvSpPr>
          <p:nvPr>
            <p:custDataLst>
              <p:tags r:id="rId10"/>
            </p:custDataLst>
          </p:nvPr>
        </p:nvSpPr>
        <p:spPr bwMode="gray">
          <a:xfrm>
            <a:off x="5335587" y="5213350"/>
            <a:ext cx="558800"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E53A2080-3867-40C7-B38C-521B30CBACA4}" type="datetime'''''I''''n''''''d''o''''''''''''''''''n''''''es''i''''''''a'">
              <a:rPr lang="en-US" altLang="en-US" sz="1000" smtClean="0"/>
              <a:pPr marL="0" lvl="1" indent="0" algn="ctr">
                <a:spcBef>
                  <a:spcPct val="0"/>
                </a:spcBef>
                <a:spcAft>
                  <a:spcPct val="0"/>
                </a:spcAft>
                <a:buNone/>
              </a:pPr>
              <a:t>Indonesia</a:t>
            </a:fld>
            <a:endParaRPr lang="en-US" sz="1000" dirty="0">
              <a:sym typeface="+mn-lt"/>
            </a:endParaRPr>
          </a:p>
        </p:txBody>
      </p:sp>
      <p:sp>
        <p:nvSpPr>
          <p:cNvPr id="56" name="Text Placeholder 12"/>
          <p:cNvSpPr>
            <a:spLocks noGrp="1"/>
          </p:cNvSpPr>
          <p:nvPr>
            <p:custDataLst>
              <p:tags r:id="rId11"/>
            </p:custDataLst>
          </p:nvPr>
        </p:nvSpPr>
        <p:spPr bwMode="gray">
          <a:xfrm>
            <a:off x="4833937" y="5213350"/>
            <a:ext cx="342900"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C19F4C29-B4E2-4603-BB97-1922C3C0F943}" type="datetime'C''''''''''''''''''''''''''''''''''''''''h''''''i''n''''''a'''">
              <a:rPr lang="en-US" altLang="en-US" sz="1000" smtClean="0"/>
              <a:pPr marL="0" lvl="1" indent="0" algn="ctr">
                <a:spcBef>
                  <a:spcPct val="0"/>
                </a:spcBef>
                <a:spcAft>
                  <a:spcPct val="0"/>
                </a:spcAft>
                <a:buNone/>
              </a:pPr>
              <a:t>China</a:t>
            </a:fld>
            <a:endParaRPr lang="en-US" sz="1000" dirty="0">
              <a:sym typeface="+mn-lt"/>
            </a:endParaRPr>
          </a:p>
        </p:txBody>
      </p:sp>
      <p:sp>
        <p:nvSpPr>
          <p:cNvPr id="55" name="Text Placeholder 12"/>
          <p:cNvSpPr>
            <a:spLocks noGrp="1"/>
          </p:cNvSpPr>
          <p:nvPr>
            <p:custDataLst>
              <p:tags r:id="rId12"/>
            </p:custDataLst>
          </p:nvPr>
        </p:nvSpPr>
        <p:spPr bwMode="gray">
          <a:xfrm>
            <a:off x="4238625" y="5213350"/>
            <a:ext cx="314325" cy="3048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EFFE44C6-759B-4FE5-9293-C6C0996CD549}" type="datetime'''H''''''o''''''''ng'' ''''''''''K''o''''n''''''''g'">
              <a:rPr lang="en-US" altLang="en-US" sz="1000" smtClean="0"/>
              <a:pPr marL="0" lvl="1" indent="0" algn="ctr">
                <a:spcBef>
                  <a:spcPct val="0"/>
                </a:spcBef>
                <a:spcAft>
                  <a:spcPct val="0"/>
                </a:spcAft>
                <a:buNone/>
              </a:pPr>
              <a:t>Hong Kong</a:t>
            </a:fld>
            <a:endParaRPr lang="en-US" sz="1000" dirty="0">
              <a:sym typeface="+mn-lt"/>
            </a:endParaRPr>
          </a:p>
        </p:txBody>
      </p:sp>
      <p:sp>
        <p:nvSpPr>
          <p:cNvPr id="54" name="Text Placeholder 12"/>
          <p:cNvSpPr>
            <a:spLocks noGrp="1"/>
          </p:cNvSpPr>
          <p:nvPr>
            <p:custDataLst>
              <p:tags r:id="rId13"/>
            </p:custDataLst>
          </p:nvPr>
        </p:nvSpPr>
        <p:spPr bwMode="gray">
          <a:xfrm>
            <a:off x="3692525" y="5213350"/>
            <a:ext cx="188912"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FA1165A3-F8C5-40F4-AA85-CEF47E3DAA03}" type="datetime'''''''''''U''''''''''''''K'''''''''''''''''''''''''">
              <a:rPr lang="en-US" altLang="en-US" sz="1000" smtClean="0"/>
              <a:pPr marL="0" lvl="1" indent="0" algn="ctr">
                <a:spcBef>
                  <a:spcPct val="0"/>
                </a:spcBef>
                <a:spcAft>
                  <a:spcPct val="0"/>
                </a:spcAft>
                <a:buNone/>
              </a:pPr>
              <a:t>UK</a:t>
            </a:fld>
            <a:endParaRPr lang="en-US" sz="1000" dirty="0">
              <a:sym typeface="+mn-lt"/>
            </a:endParaRPr>
          </a:p>
        </p:txBody>
      </p:sp>
      <p:sp>
        <p:nvSpPr>
          <p:cNvPr id="28" name="Text Placeholder 12"/>
          <p:cNvSpPr>
            <a:spLocks noGrp="1"/>
          </p:cNvSpPr>
          <p:nvPr>
            <p:custDataLst>
              <p:tags r:id="rId14"/>
            </p:custDataLst>
          </p:nvPr>
        </p:nvSpPr>
        <p:spPr bwMode="gray">
          <a:xfrm>
            <a:off x="1736725" y="2762250"/>
            <a:ext cx="463550" cy="215900"/>
          </a:xfrm>
          <a:prstGeom prst="ellipse">
            <a:avLst/>
          </a:prstGeom>
          <a:solidFill>
            <a:schemeClr val="accent1"/>
          </a:solidFill>
          <a:ln w="9525">
            <a:solidFill>
              <a:srgbClr val="808080"/>
            </a:solidFill>
          </a:ln>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A05A17F1-1DB7-4BB1-A40F-61AC4A27C36D}" type="datetime'''+''2''''4''''''''''''''''''%'''''''''''''''''''">
              <a:rPr lang="en-US" altLang="en-US" sz="1000" smtClean="0"/>
              <a:pPr marL="0" lvl="1" indent="0" algn="ctr">
                <a:spcBef>
                  <a:spcPct val="0"/>
                </a:spcBef>
                <a:spcAft>
                  <a:spcPct val="0"/>
                </a:spcAft>
                <a:buNone/>
              </a:pPr>
              <a:t>+24%</a:t>
            </a:fld>
            <a:endParaRPr lang="en-US" sz="1000" dirty="0">
              <a:sym typeface="+mn-lt"/>
            </a:endParaRPr>
          </a:p>
        </p:txBody>
      </p:sp>
      <p:sp>
        <p:nvSpPr>
          <p:cNvPr id="61" name="Text Placeholder 12"/>
          <p:cNvSpPr>
            <a:spLocks noGrp="1"/>
          </p:cNvSpPr>
          <p:nvPr>
            <p:custDataLst>
              <p:tags r:id="rId15"/>
            </p:custDataLst>
          </p:nvPr>
        </p:nvSpPr>
        <p:spPr bwMode="gray">
          <a:xfrm>
            <a:off x="7953375" y="5213350"/>
            <a:ext cx="182562"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4A96B0B0-ABE1-4E97-8DB6-AF914D7A133D}" type="datetime'''''''''''N''''''''''''''''Z'''''''''''">
              <a:rPr lang="en-US" altLang="en-US" sz="1000" smtClean="0"/>
              <a:pPr marL="0" lvl="1" indent="0" algn="ctr">
                <a:spcBef>
                  <a:spcPct val="0"/>
                </a:spcBef>
                <a:spcAft>
                  <a:spcPct val="0"/>
                </a:spcAft>
                <a:buNone/>
              </a:pPr>
              <a:t>NZ</a:t>
            </a:fld>
            <a:endParaRPr lang="en-US" sz="1000" dirty="0">
              <a:sym typeface="+mn-lt"/>
            </a:endParaRPr>
          </a:p>
        </p:txBody>
      </p:sp>
      <p:sp>
        <p:nvSpPr>
          <p:cNvPr id="60" name="Text Placeholder 12"/>
          <p:cNvSpPr>
            <a:spLocks noGrp="1"/>
          </p:cNvSpPr>
          <p:nvPr>
            <p:custDataLst>
              <p:tags r:id="rId16"/>
            </p:custDataLst>
          </p:nvPr>
        </p:nvSpPr>
        <p:spPr bwMode="gray">
          <a:xfrm>
            <a:off x="7140575" y="5213350"/>
            <a:ext cx="587375"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D0E8F82D-6216-47AC-A832-8373D90B3DDC}" type="datetime'Si''''''n''''''''g''''''''a''''''''''''po''''''''''re'''''''''">
              <a:rPr lang="en-US" altLang="en-US" sz="1000" smtClean="0"/>
              <a:pPr marL="0" lvl="1" indent="0" algn="ctr">
                <a:spcBef>
                  <a:spcPct val="0"/>
                </a:spcBef>
                <a:spcAft>
                  <a:spcPct val="0"/>
                </a:spcAft>
                <a:buNone/>
              </a:pPr>
              <a:t>Singapore</a:t>
            </a:fld>
            <a:endParaRPr lang="en-US" sz="1000" dirty="0">
              <a:sym typeface="+mn-lt"/>
            </a:endParaRPr>
          </a:p>
        </p:txBody>
      </p:sp>
      <p:sp>
        <p:nvSpPr>
          <p:cNvPr id="59" name="Text Placeholder 12"/>
          <p:cNvSpPr>
            <a:spLocks noGrp="1"/>
          </p:cNvSpPr>
          <p:nvPr>
            <p:custDataLst>
              <p:tags r:id="rId17"/>
            </p:custDataLst>
          </p:nvPr>
        </p:nvSpPr>
        <p:spPr bwMode="gray">
          <a:xfrm>
            <a:off x="6692900" y="5213350"/>
            <a:ext cx="273050"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85208F0A-8ABC-44EA-8A11-7AF61709803D}" type="datetime'''''''''''''U''''''''S''''''''''''''''''''''A'''">
              <a:rPr lang="en-US" altLang="en-US" sz="1000" smtClean="0">
                <a:sym typeface="+mn-lt"/>
              </a:rPr>
              <a:pPr marL="0" lvl="1" indent="0" algn="ctr">
                <a:spcBef>
                  <a:spcPct val="0"/>
                </a:spcBef>
                <a:spcAft>
                  <a:spcPct val="0"/>
                </a:spcAft>
                <a:buNone/>
              </a:pPr>
              <a:t>USA</a:t>
            </a:fld>
            <a:endParaRPr lang="en-US" sz="1000" dirty="0">
              <a:sym typeface="+mn-lt"/>
            </a:endParaRPr>
          </a:p>
        </p:txBody>
      </p:sp>
      <p:sp>
        <p:nvSpPr>
          <p:cNvPr id="58" name="Text Placeholder 12"/>
          <p:cNvSpPr>
            <a:spLocks noGrp="1"/>
          </p:cNvSpPr>
          <p:nvPr>
            <p:custDataLst>
              <p:tags r:id="rId18"/>
            </p:custDataLst>
          </p:nvPr>
        </p:nvSpPr>
        <p:spPr bwMode="gray">
          <a:xfrm>
            <a:off x="5969000" y="5213350"/>
            <a:ext cx="512762"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0D97552F-0006-424A-BC29-CB088316CC78}" type="datetime'''''''Ma''''''''''l''''''''ay''''''''''''''s''''''''''i''a'''">
              <a:rPr lang="en-US" altLang="en-US" sz="1000" smtClean="0"/>
              <a:pPr marL="0" lvl="1" indent="0" algn="ctr">
                <a:spcBef>
                  <a:spcPct val="0"/>
                </a:spcBef>
                <a:spcAft>
                  <a:spcPct val="0"/>
                </a:spcAft>
                <a:buNone/>
              </a:pPr>
              <a:t>Malaysia</a:t>
            </a:fld>
            <a:endParaRPr lang="en-US" sz="1000" dirty="0">
              <a:sym typeface="+mn-lt"/>
            </a:endParaRPr>
          </a:p>
        </p:txBody>
      </p:sp>
      <p:sp>
        <p:nvSpPr>
          <p:cNvPr id="26"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smtClean="0">
                <a:solidFill>
                  <a:srgbClr val="000000"/>
                </a:solidFill>
                <a:latin typeface="Arial" pitchFamily="34" charset="0"/>
                <a:cs typeface="Arial" pitchFamily="34" charset="0"/>
              </a:rPr>
              <a:t>Source: Tourism Research Australia (2015): International Visitor Survey.</a:t>
            </a:r>
            <a:endParaRPr lang="en-AU" sz="800" dirty="0">
              <a:solidFill>
                <a:srgbClr val="000000"/>
              </a:solidFill>
              <a:latin typeface="Arial" pitchFamily="34" charset="0"/>
              <a:cs typeface="Arial" pitchFamily="34" charset="0"/>
            </a:endParaRPr>
          </a:p>
        </p:txBody>
      </p:sp>
      <p:sp>
        <p:nvSpPr>
          <p:cNvPr id="40" name="Rectangle 39"/>
          <p:cNvSpPr/>
          <p:nvPr>
            <p:custDataLst>
              <p:tags r:id="rId19"/>
            </p:custDataLst>
          </p:nvPr>
        </p:nvSpPr>
        <p:spPr bwMode="gray">
          <a:xfrm>
            <a:off x="7180262" y="2362200"/>
            <a:ext cx="179387" cy="133350"/>
          </a:xfrm>
          <a:prstGeom prst="rect">
            <a:avLst/>
          </a:prstGeom>
          <a:solidFill>
            <a:schemeClr val="folHlink"/>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39" name="Rectangle 38"/>
          <p:cNvSpPr/>
          <p:nvPr>
            <p:custDataLst>
              <p:tags r:id="rId20"/>
            </p:custDataLst>
          </p:nvPr>
        </p:nvSpPr>
        <p:spPr bwMode="gray">
          <a:xfrm>
            <a:off x="7180262" y="2159000"/>
            <a:ext cx="179387" cy="133350"/>
          </a:xfrm>
          <a:prstGeom prst="rect">
            <a:avLst/>
          </a:prstGeom>
          <a:solidFill>
            <a:schemeClr val="hlink"/>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36" name="Text Placeholder 12"/>
          <p:cNvSpPr>
            <a:spLocks noGrp="1"/>
          </p:cNvSpPr>
          <p:nvPr>
            <p:custDataLst>
              <p:tags r:id="rId21"/>
            </p:custDataLst>
          </p:nvPr>
        </p:nvSpPr>
        <p:spPr bwMode="gray">
          <a:xfrm>
            <a:off x="7410450" y="2359025"/>
            <a:ext cx="866775"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fld id="{28F59583-AD5B-4141-918C-82F48651DC81}" type="datetime'Cult''''''u''''''r''''''a''''''''l'' ''vis''i''t''o''''rs'">
              <a:rPr lang="en-US" altLang="en-US" sz="1000" smtClean="0">
                <a:sym typeface="+mn-lt"/>
              </a:rPr>
              <a:pPr marL="0" lvl="1" indent="0">
                <a:spcBef>
                  <a:spcPct val="0"/>
                </a:spcBef>
                <a:spcAft>
                  <a:spcPct val="0"/>
                </a:spcAft>
                <a:buNone/>
              </a:pPr>
              <a:t>Cultural visitors</a:t>
            </a:fld>
            <a:endParaRPr lang="en-US" sz="1000" dirty="0">
              <a:sym typeface="+mn-lt"/>
            </a:endParaRPr>
          </a:p>
        </p:txBody>
      </p:sp>
      <p:sp>
        <p:nvSpPr>
          <p:cNvPr id="38" name="Text Placeholder 12"/>
          <p:cNvSpPr>
            <a:spLocks noGrp="1"/>
          </p:cNvSpPr>
          <p:nvPr>
            <p:custDataLst>
              <p:tags r:id="rId22"/>
            </p:custDataLst>
          </p:nvPr>
        </p:nvSpPr>
        <p:spPr bwMode="gray">
          <a:xfrm>
            <a:off x="7410450" y="2155825"/>
            <a:ext cx="57150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fld id="{0C2F2CF4-AD94-430F-AD02-50CEAC571810}" type="datetime'''''''A''''''l''l'' v''i''s''''''''''''''i''''''t''o''rs'">
              <a:rPr lang="en-US" altLang="en-US" sz="1000" smtClean="0">
                <a:sym typeface="+mn-lt"/>
              </a:rPr>
              <a:pPr marL="0" lvl="1" indent="0">
                <a:spcBef>
                  <a:spcPct val="0"/>
                </a:spcBef>
                <a:spcAft>
                  <a:spcPct val="0"/>
                </a:spcAft>
                <a:buNone/>
              </a:pPr>
              <a:t>All visitors</a:t>
            </a:fld>
            <a:endParaRPr lang="en-US" sz="1000" dirty="0">
              <a:sym typeface="+mn-lt"/>
            </a:endParaRPr>
          </a:p>
        </p:txBody>
      </p:sp>
      <p:sp>
        <p:nvSpPr>
          <p:cNvPr id="41" name="Rectangle 40"/>
          <p:cNvSpPr/>
          <p:nvPr/>
        </p:nvSpPr>
        <p:spPr>
          <a:xfrm>
            <a:off x="1707614" y="1925073"/>
            <a:ext cx="621306" cy="3655413"/>
          </a:xfrm>
          <a:prstGeom prst="rect">
            <a:avLst/>
          </a:prstGeom>
          <a:noFill/>
          <a:ln w="12700">
            <a:solidFill>
              <a:srgbClr val="DC6E0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32" name="TextBox 31"/>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33" name="Rectangle 32"/>
          <p:cNvSpPr/>
          <p:nvPr/>
        </p:nvSpPr>
        <p:spPr>
          <a:xfrm>
            <a:off x="4219575"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999"/>
            <a:ext cx="8992799" cy="831600"/>
          </a:xfrm>
          <a:noFill/>
          <a:effectLst/>
        </p:spPr>
        <p:txBody>
          <a:bodyPr wrap="square"/>
          <a:lstStyle/>
          <a:p>
            <a:pPr lvl="0"/>
            <a:r>
              <a:rPr lang="" dirty="0" smtClean="0">
                <a:solidFill>
                  <a:srgbClr val="177B57"/>
                </a:solidFill>
                <a:latin typeface="Arial"/>
              </a:rPr>
              <a:t>Cultural visitors spend 20% more per trip on average </a:t>
            </a:r>
            <a:endParaRPr lang="" sz="1600" b="0" dirty="0">
              <a:solidFill>
                <a:srgbClr val="177B57"/>
              </a:solidFill>
              <a:latin typeface="Arial"/>
            </a:endParaRPr>
          </a:p>
        </p:txBody>
      </p:sp>
      <p:graphicFrame>
        <p:nvGraphicFramePr>
          <p:cNvPr id="7" name="Object 6"/>
          <p:cNvGraphicFramePr>
            <a:graphicFrameLocks noChangeAspect="1"/>
          </p:cNvGraphicFramePr>
          <p:nvPr>
            <p:custDataLst>
              <p:tags r:id="rId2"/>
            </p:custDataLst>
          </p:nvPr>
        </p:nvGraphicFramePr>
        <p:xfrm>
          <a:off x="1524000" y="1943100"/>
          <a:ext cx="6953310" cy="3305265"/>
        </p:xfrm>
        <a:graphic>
          <a:graphicData uri="http://schemas.openxmlformats.org/presentationml/2006/ole">
            <mc:AlternateContent xmlns:mc="http://schemas.openxmlformats.org/markup-compatibility/2006">
              <mc:Choice xmlns:v="urn:schemas-microsoft-com:vml" Requires="v">
                <p:oleObj spid="_x0000_s1110371" name="Chart" r:id="rId52" imgW="6953310" imgH="3305265" progId="MSGraph.Chart.8">
                  <p:embed followColorScheme="full"/>
                </p:oleObj>
              </mc:Choice>
              <mc:Fallback>
                <p:oleObj name="Chart" r:id="rId52" imgW="6953310" imgH="3305265" progId="MSGraph.Chart.8">
                  <p:embed followColorScheme="full"/>
                  <p:pic>
                    <p:nvPicPr>
                      <p:cNvPr id="0" name="Picture 237"/>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1524000" y="1943100"/>
                        <a:ext cx="6953310" cy="33052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 name="Text Placeholder 12"/>
          <p:cNvSpPr>
            <a:spLocks noGrp="1"/>
          </p:cNvSpPr>
          <p:nvPr>
            <p:custDataLst>
              <p:tags r:id="rId3"/>
            </p:custDataLst>
          </p:nvPr>
        </p:nvSpPr>
        <p:spPr bwMode="gray">
          <a:xfrm>
            <a:off x="1504950" y="5029200"/>
            <a:ext cx="698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8F7DEA00-C5B7-409D-A9FA-EC82AC307491}" type="datetime'''''''''''''''''''''''''0'''''''''''''''''''''''">
              <a:rPr lang="en-US" altLang="en-US" sz="1000" smtClean="0"/>
              <a:pPr marL="0" lvl="1" indent="0" algn="r">
                <a:spcBef>
                  <a:spcPct val="0"/>
                </a:spcBef>
                <a:spcAft>
                  <a:spcPct val="0"/>
                </a:spcAft>
                <a:buNone/>
              </a:pPr>
              <a:t>0</a:t>
            </a:fld>
            <a:endParaRPr lang="en-US" sz="1000" dirty="0">
              <a:sym typeface="+mn-lt"/>
            </a:endParaRPr>
          </a:p>
        </p:txBody>
      </p:sp>
      <p:sp>
        <p:nvSpPr>
          <p:cNvPr id="72" name="Text Placeholder 12"/>
          <p:cNvSpPr>
            <a:spLocks noGrp="1"/>
          </p:cNvSpPr>
          <p:nvPr>
            <p:custDataLst>
              <p:tags r:id="rId4"/>
            </p:custDataLst>
          </p:nvPr>
        </p:nvSpPr>
        <p:spPr bwMode="gray">
          <a:xfrm>
            <a:off x="1504950" y="3810000"/>
            <a:ext cx="698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31C3CFCC-1D21-450E-AF15-FFC8A4EC66A3}" type="datetime'''''''''''''''''''''''''''''''''''''''''''''''''''''''4'''''''">
              <a:rPr lang="en-US" altLang="en-US" sz="1000" smtClean="0"/>
              <a:pPr marL="0" lvl="1" indent="0" algn="r">
                <a:spcBef>
                  <a:spcPct val="0"/>
                </a:spcBef>
                <a:spcAft>
                  <a:spcPct val="0"/>
                </a:spcAft>
                <a:buNone/>
              </a:pPr>
              <a:t>4</a:t>
            </a:fld>
            <a:endParaRPr lang="en-US" sz="1000" dirty="0">
              <a:sym typeface="+mn-lt"/>
            </a:endParaRPr>
          </a:p>
        </p:txBody>
      </p:sp>
      <p:sp>
        <p:nvSpPr>
          <p:cNvPr id="71" name="Text Placeholder 12"/>
          <p:cNvSpPr>
            <a:spLocks noGrp="1"/>
          </p:cNvSpPr>
          <p:nvPr>
            <p:custDataLst>
              <p:tags r:id="rId5"/>
            </p:custDataLst>
          </p:nvPr>
        </p:nvSpPr>
        <p:spPr bwMode="gray">
          <a:xfrm>
            <a:off x="1504950" y="4419600"/>
            <a:ext cx="698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B02DA8B0-3742-4E0E-A430-A6CE10B5475B}" type="datetime'''''''''''''''''2'''''''''''''''''''''''''''''''">
              <a:rPr lang="en-US" altLang="en-US" sz="1000" smtClean="0"/>
              <a:pPr marL="0" lvl="1" indent="0" algn="r">
                <a:spcBef>
                  <a:spcPct val="0"/>
                </a:spcBef>
                <a:spcAft>
                  <a:spcPct val="0"/>
                </a:spcAft>
                <a:buNone/>
              </a:pPr>
              <a:t>2</a:t>
            </a:fld>
            <a:endParaRPr lang="en-US" sz="1000" dirty="0">
              <a:sym typeface="+mn-lt"/>
            </a:endParaRPr>
          </a:p>
        </p:txBody>
      </p:sp>
      <p:sp>
        <p:nvSpPr>
          <p:cNvPr id="73" name="Text Placeholder 12"/>
          <p:cNvSpPr>
            <a:spLocks noGrp="1"/>
          </p:cNvSpPr>
          <p:nvPr>
            <p:custDataLst>
              <p:tags r:id="rId6"/>
            </p:custDataLst>
          </p:nvPr>
        </p:nvSpPr>
        <p:spPr bwMode="gray">
          <a:xfrm>
            <a:off x="1504950" y="3200400"/>
            <a:ext cx="698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EFDC0A5A-193E-4746-956E-EC2A88F295E2}" type="datetime'''''''''''''''''''''''''6'''''''''''">
              <a:rPr lang="en-US" altLang="en-US" sz="1000" smtClean="0"/>
              <a:pPr marL="0" lvl="1" indent="0" algn="r">
                <a:spcBef>
                  <a:spcPct val="0"/>
                </a:spcBef>
                <a:spcAft>
                  <a:spcPct val="0"/>
                </a:spcAft>
                <a:buNone/>
              </a:pPr>
              <a:t>6</a:t>
            </a:fld>
            <a:endParaRPr lang="en-US" sz="1000" dirty="0">
              <a:sym typeface="+mn-lt"/>
            </a:endParaRPr>
          </a:p>
        </p:txBody>
      </p:sp>
      <p:sp>
        <p:nvSpPr>
          <p:cNvPr id="69" name="Text Placeholder 12"/>
          <p:cNvSpPr>
            <a:spLocks noGrp="1"/>
          </p:cNvSpPr>
          <p:nvPr>
            <p:custDataLst>
              <p:tags r:id="rId7"/>
            </p:custDataLst>
          </p:nvPr>
        </p:nvSpPr>
        <p:spPr bwMode="gray">
          <a:xfrm>
            <a:off x="1504950" y="2590800"/>
            <a:ext cx="698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70CE4966-79A9-4868-8A65-3ECAADAB80A4}" type="datetime'''''''''''''''8'''''''''''''''''''''">
              <a:rPr lang="en-US" altLang="en-US" sz="1000" smtClean="0"/>
              <a:pPr marL="0" lvl="1" indent="0" algn="r">
                <a:spcBef>
                  <a:spcPct val="0"/>
                </a:spcBef>
                <a:spcAft>
                  <a:spcPct val="0"/>
                </a:spcAft>
                <a:buNone/>
              </a:pPr>
              <a:t>8</a:t>
            </a:fld>
            <a:endParaRPr lang="en-US" sz="1000" dirty="0">
              <a:sym typeface="+mn-lt"/>
            </a:endParaRPr>
          </a:p>
        </p:txBody>
      </p:sp>
      <p:sp>
        <p:nvSpPr>
          <p:cNvPr id="98" name="Text Placeholder 12"/>
          <p:cNvSpPr>
            <a:spLocks noGrp="1"/>
          </p:cNvSpPr>
          <p:nvPr>
            <p:custDataLst>
              <p:tags r:id="rId8"/>
            </p:custDataLst>
          </p:nvPr>
        </p:nvSpPr>
        <p:spPr bwMode="gray">
          <a:xfrm>
            <a:off x="1435100" y="1981200"/>
            <a:ext cx="13970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369A7699-FCAE-4940-BD36-CD8CC21B4E6B}" type="datetime'''''''''''''''''''1''''''''''''''0'''''''''''''''''''''''">
              <a:rPr lang="en-US" altLang="en-US" sz="1000" smtClean="0">
                <a:sym typeface="+mn-lt"/>
              </a:rPr>
              <a:pPr marL="0" lvl="1" indent="0" algn="r">
                <a:spcBef>
                  <a:spcPct val="0"/>
                </a:spcBef>
                <a:spcAft>
                  <a:spcPct val="0"/>
                </a:spcAft>
                <a:buNone/>
              </a:pPr>
              <a:t>10</a:t>
            </a:fld>
            <a:endParaRPr lang="en-US" sz="1000" dirty="0">
              <a:sym typeface="+mn-lt"/>
            </a:endParaRPr>
          </a:p>
        </p:txBody>
      </p:sp>
      <p:cxnSp>
        <p:nvCxnSpPr>
          <p:cNvPr id="129" name="Straight Connector 128"/>
          <p:cNvCxnSpPr/>
          <p:nvPr>
            <p:custDataLst>
              <p:tags r:id="rId9"/>
            </p:custDataLst>
          </p:nvPr>
        </p:nvCxnSpPr>
        <p:spPr bwMode="gray">
          <a:xfrm>
            <a:off x="2095500" y="2641600"/>
            <a:ext cx="0" cy="311150"/>
          </a:xfrm>
          <a:prstGeom prst="line">
            <a:avLst/>
          </a:prstGeom>
          <a:ln w="9525">
            <a:solidFill>
              <a:srgbClr val="808080"/>
            </a:solidFill>
            <a:headEnd type="none"/>
            <a:tailEnd type="stealth" w="lg" len="lg"/>
          </a:ln>
          <a:effectLst/>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custDataLst>
              <p:tags r:id="rId10"/>
            </p:custDataLst>
          </p:nvPr>
        </p:nvCxnSpPr>
        <p:spPr bwMode="gray">
          <a:xfrm>
            <a:off x="1862137" y="2641600"/>
            <a:ext cx="233362" cy="0"/>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custDataLst>
              <p:tags r:id="rId11"/>
            </p:custDataLst>
          </p:nvPr>
        </p:nvCxnSpPr>
        <p:spPr bwMode="gray">
          <a:xfrm flipV="1">
            <a:off x="1862137" y="2641600"/>
            <a:ext cx="0" cy="635000"/>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221" name="Text Placeholder 12"/>
          <p:cNvSpPr>
            <a:spLocks noGrp="1"/>
          </p:cNvSpPr>
          <p:nvPr>
            <p:custDataLst>
              <p:tags r:id="rId12"/>
            </p:custDataLst>
          </p:nvPr>
        </p:nvSpPr>
        <p:spPr bwMode="gray">
          <a:xfrm>
            <a:off x="6627812" y="3724275"/>
            <a:ext cx="203200" cy="136525"/>
          </a:xfrm>
          <a:prstGeom prst="rect">
            <a:avLst/>
          </a:prstGeom>
          <a:noFill/>
          <a:effectLst/>
        </p:spPr>
        <p:txBody>
          <a:bodyPr vert="horz" wrap="none" lIns="22225" tIns="0" rIns="22225"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581D1AE4-F37A-4789-8093-9B59E5E279F7}" type="datetime'''''''''''''''''''''4''''''''''''''''.''''0'''''''''''''">
              <a:rPr lang="en-US" altLang="en-US" sz="900" smtClean="0">
                <a:sym typeface="+mn-lt"/>
              </a:rPr>
              <a:pPr marL="0" lvl="1" indent="0" algn="ctr">
                <a:spcBef>
                  <a:spcPct val="0"/>
                </a:spcBef>
                <a:spcAft>
                  <a:spcPct val="0"/>
                </a:spcAft>
                <a:buNone/>
              </a:pPr>
              <a:t>4.0</a:t>
            </a:fld>
            <a:endParaRPr lang="en-US" sz="900" dirty="0">
              <a:sym typeface="+mn-lt"/>
            </a:endParaRPr>
          </a:p>
        </p:txBody>
      </p:sp>
      <p:sp>
        <p:nvSpPr>
          <p:cNvPr id="225" name="Text Placeholder 12"/>
          <p:cNvSpPr>
            <a:spLocks noGrp="1"/>
          </p:cNvSpPr>
          <p:nvPr>
            <p:custDataLst>
              <p:tags r:id="rId13"/>
            </p:custDataLst>
          </p:nvPr>
        </p:nvSpPr>
        <p:spPr bwMode="gray">
          <a:xfrm>
            <a:off x="7470775" y="3581400"/>
            <a:ext cx="203200" cy="136525"/>
          </a:xfrm>
          <a:prstGeom prst="rect">
            <a:avLst/>
          </a:prstGeom>
          <a:noFill/>
          <a:effectLst/>
        </p:spPr>
        <p:txBody>
          <a:bodyPr vert="horz" wrap="none" lIns="22225" tIns="0" rIns="22225"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3C01DBE7-C858-49B3-807B-2A519CB6DCA9}" type="datetime'''''''4''''''.5'''''''''''''''''''''">
              <a:rPr lang="en-US" altLang="en-US" sz="900" smtClean="0">
                <a:sym typeface="+mn-lt"/>
              </a:rPr>
              <a:pPr marL="0" lvl="1" indent="0" algn="ctr">
                <a:spcBef>
                  <a:spcPct val="0"/>
                </a:spcBef>
                <a:spcAft>
                  <a:spcPct val="0"/>
                </a:spcAft>
                <a:buNone/>
              </a:pPr>
              <a:t>4.5</a:t>
            </a:fld>
            <a:endParaRPr lang="en-US" sz="900" dirty="0">
              <a:sym typeface="+mn-lt"/>
            </a:endParaRPr>
          </a:p>
        </p:txBody>
      </p:sp>
      <p:sp>
        <p:nvSpPr>
          <p:cNvPr id="226" name="Text Placeholder 12"/>
          <p:cNvSpPr>
            <a:spLocks noGrp="1"/>
          </p:cNvSpPr>
          <p:nvPr>
            <p:custDataLst>
              <p:tags r:id="rId14"/>
            </p:custDataLst>
          </p:nvPr>
        </p:nvSpPr>
        <p:spPr bwMode="gray">
          <a:xfrm>
            <a:off x="7847012" y="4267200"/>
            <a:ext cx="203200" cy="136525"/>
          </a:xfrm>
          <a:prstGeom prst="rect">
            <a:avLst/>
          </a:prstGeom>
          <a:noFill/>
          <a:effectLst/>
        </p:spPr>
        <p:txBody>
          <a:bodyPr vert="horz" wrap="none" lIns="22225" tIns="0" rIns="22225"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21A37B41-CDC8-40FC-949A-535D24A19FCF}" type="datetime'''''''''''2''''''''''''''''''.2'''''''''''''''''''''''''">
              <a:rPr lang="en-US" altLang="en-US" sz="900" smtClean="0">
                <a:sym typeface="+mn-lt"/>
              </a:rPr>
              <a:pPr marL="0" lvl="1" indent="0" algn="ctr">
                <a:spcBef>
                  <a:spcPct val="0"/>
                </a:spcBef>
                <a:spcAft>
                  <a:spcPct val="0"/>
                </a:spcAft>
                <a:buNone/>
              </a:pPr>
              <a:t>2.2</a:t>
            </a:fld>
            <a:endParaRPr lang="en-US" sz="900" dirty="0">
              <a:sym typeface="+mn-lt"/>
            </a:endParaRPr>
          </a:p>
        </p:txBody>
      </p:sp>
      <p:sp>
        <p:nvSpPr>
          <p:cNvPr id="224" name="Text Placeholder 12"/>
          <p:cNvSpPr>
            <a:spLocks noGrp="1"/>
          </p:cNvSpPr>
          <p:nvPr>
            <p:custDataLst>
              <p:tags r:id="rId15"/>
            </p:custDataLst>
          </p:nvPr>
        </p:nvSpPr>
        <p:spPr bwMode="gray">
          <a:xfrm>
            <a:off x="7237412" y="3790950"/>
            <a:ext cx="203200" cy="136525"/>
          </a:xfrm>
          <a:prstGeom prst="rect">
            <a:avLst/>
          </a:prstGeom>
          <a:noFill/>
          <a:effectLst/>
        </p:spPr>
        <p:txBody>
          <a:bodyPr vert="horz" wrap="none" lIns="22225" tIns="0" rIns="22225"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C40F92D4-1843-4A4F-B3A0-33CE9EE91C94}" type="datetime'''''''''''''''''''''''3''''''''''''''''''''''.''8'''''''''''''">
              <a:rPr lang="en-US" altLang="en-US" sz="900" smtClean="0">
                <a:sym typeface="+mn-lt"/>
              </a:rPr>
              <a:pPr marL="0" lvl="1" indent="0" algn="ctr">
                <a:spcBef>
                  <a:spcPct val="0"/>
                </a:spcBef>
                <a:spcAft>
                  <a:spcPct val="0"/>
                </a:spcAft>
                <a:buNone/>
              </a:pPr>
              <a:t>3.8</a:t>
            </a:fld>
            <a:endParaRPr lang="en-US" sz="900" dirty="0">
              <a:sym typeface="+mn-lt"/>
            </a:endParaRPr>
          </a:p>
        </p:txBody>
      </p:sp>
      <p:sp>
        <p:nvSpPr>
          <p:cNvPr id="227" name="Text Placeholder 12"/>
          <p:cNvSpPr>
            <a:spLocks noGrp="1"/>
          </p:cNvSpPr>
          <p:nvPr>
            <p:custDataLst>
              <p:tags r:id="rId16"/>
            </p:custDataLst>
          </p:nvPr>
        </p:nvSpPr>
        <p:spPr bwMode="gray">
          <a:xfrm>
            <a:off x="8080375" y="4114800"/>
            <a:ext cx="203200" cy="136525"/>
          </a:xfrm>
          <a:prstGeom prst="rect">
            <a:avLst/>
          </a:prstGeom>
          <a:noFill/>
          <a:effectLst/>
        </p:spPr>
        <p:txBody>
          <a:bodyPr vert="horz" wrap="none" lIns="22225" tIns="0" rIns="22225"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84154672-3741-4637-88F5-0F05EA7083F6}" type="datetime'''''''''''2.''''''''''''''''''''''''''7'''''''">
              <a:rPr lang="en-US" altLang="en-US" sz="900" smtClean="0">
                <a:sym typeface="+mn-lt"/>
              </a:rPr>
              <a:pPr marL="0" lvl="1" indent="0" algn="ctr">
                <a:spcBef>
                  <a:spcPct val="0"/>
                </a:spcBef>
                <a:spcAft>
                  <a:spcPct val="0"/>
                </a:spcAft>
                <a:buNone/>
              </a:pPr>
              <a:t>2.7</a:t>
            </a:fld>
            <a:endParaRPr lang="en-US" sz="900" dirty="0">
              <a:sym typeface="+mn-lt"/>
            </a:endParaRPr>
          </a:p>
        </p:txBody>
      </p:sp>
      <p:sp>
        <p:nvSpPr>
          <p:cNvPr id="173" name="Text Placeholder 12"/>
          <p:cNvSpPr>
            <a:spLocks noGrp="1"/>
          </p:cNvSpPr>
          <p:nvPr>
            <p:custDataLst>
              <p:tags r:id="rId17"/>
            </p:custDataLst>
          </p:nvPr>
        </p:nvSpPr>
        <p:spPr bwMode="gray">
          <a:xfrm>
            <a:off x="1993900" y="2990850"/>
            <a:ext cx="203200" cy="136525"/>
          </a:xfrm>
          <a:prstGeom prst="rect">
            <a:avLst/>
          </a:prstGeom>
          <a:noFill/>
          <a:effectLst/>
        </p:spPr>
        <p:txBody>
          <a:bodyPr vert="horz" wrap="none" lIns="22225" tIns="0" rIns="22225"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D8ADB046-225F-41C2-B9B6-60696DE7917F}" type="datetime'''''''''''''''''''''''''''''''''6''''''''.''''4'''''''''">
              <a:rPr lang="en-US" altLang="en-US" sz="900" smtClean="0">
                <a:sym typeface="+mn-lt"/>
              </a:rPr>
              <a:pPr marL="0" lvl="1" indent="0" algn="ctr">
                <a:spcBef>
                  <a:spcPct val="0"/>
                </a:spcBef>
                <a:spcAft>
                  <a:spcPct val="0"/>
                </a:spcAft>
                <a:buNone/>
              </a:pPr>
              <a:t>6.4</a:t>
            </a:fld>
            <a:endParaRPr lang="en-US" sz="900" dirty="0">
              <a:sym typeface="+mn-lt"/>
            </a:endParaRPr>
          </a:p>
        </p:txBody>
      </p:sp>
      <p:sp>
        <p:nvSpPr>
          <p:cNvPr id="174" name="Text Placeholder 12"/>
          <p:cNvSpPr>
            <a:spLocks noGrp="1"/>
          </p:cNvSpPr>
          <p:nvPr>
            <p:custDataLst>
              <p:tags r:id="rId18"/>
            </p:custDataLst>
          </p:nvPr>
        </p:nvSpPr>
        <p:spPr bwMode="gray">
          <a:xfrm>
            <a:off x="2370137" y="2295525"/>
            <a:ext cx="203200" cy="136525"/>
          </a:xfrm>
          <a:prstGeom prst="rect">
            <a:avLst/>
          </a:prstGeom>
          <a:noFill/>
          <a:effectLst/>
        </p:spPr>
        <p:txBody>
          <a:bodyPr vert="horz" wrap="none" lIns="22225" tIns="0" rIns="22225"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41DFFD0E-3A5A-4552-9471-998FED0B49DF}" type="datetime'''''''''''''''''''''''''''''8''''''.''7'''''''''''''''''''''''">
              <a:rPr lang="en-US" altLang="en-US" sz="900" smtClean="0">
                <a:sym typeface="+mn-lt"/>
              </a:rPr>
              <a:pPr marL="0" lvl="1" indent="0" algn="ctr">
                <a:spcBef>
                  <a:spcPct val="0"/>
                </a:spcBef>
                <a:spcAft>
                  <a:spcPct val="0"/>
                </a:spcAft>
                <a:buNone/>
              </a:pPr>
              <a:t>8.7</a:t>
            </a:fld>
            <a:endParaRPr lang="en-US" sz="900" dirty="0">
              <a:sym typeface="+mn-lt"/>
            </a:endParaRPr>
          </a:p>
        </p:txBody>
      </p:sp>
      <p:sp>
        <p:nvSpPr>
          <p:cNvPr id="175" name="Text Placeholder 12"/>
          <p:cNvSpPr>
            <a:spLocks noGrp="1"/>
          </p:cNvSpPr>
          <p:nvPr>
            <p:custDataLst>
              <p:tags r:id="rId19"/>
            </p:custDataLst>
          </p:nvPr>
        </p:nvSpPr>
        <p:spPr bwMode="gray">
          <a:xfrm>
            <a:off x="2603500" y="2143125"/>
            <a:ext cx="203200" cy="136525"/>
          </a:xfrm>
          <a:prstGeom prst="rect">
            <a:avLst/>
          </a:prstGeom>
          <a:noFill/>
          <a:effectLst/>
        </p:spPr>
        <p:txBody>
          <a:bodyPr vert="horz" wrap="none" lIns="22225" tIns="0" rIns="22225"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EDF35DA5-464D-4159-BA66-E8DF3417C476}" type="datetime'''''''''''9''''''''''''''''''.''''''''''''''''''''''''2'''''''">
              <a:rPr lang="en-US" altLang="en-US" sz="900" smtClean="0">
                <a:sym typeface="+mn-lt"/>
              </a:rPr>
              <a:pPr marL="0" lvl="1" indent="0" algn="ctr">
                <a:spcBef>
                  <a:spcPct val="0"/>
                </a:spcBef>
                <a:spcAft>
                  <a:spcPct val="0"/>
                </a:spcAft>
                <a:buNone/>
              </a:pPr>
              <a:t>9.2</a:t>
            </a:fld>
            <a:endParaRPr lang="en-US" sz="900" dirty="0">
              <a:sym typeface="+mn-lt"/>
            </a:endParaRPr>
          </a:p>
        </p:txBody>
      </p:sp>
      <p:sp>
        <p:nvSpPr>
          <p:cNvPr id="172" name="Text Placeholder 12"/>
          <p:cNvSpPr>
            <a:spLocks noGrp="1"/>
          </p:cNvSpPr>
          <p:nvPr>
            <p:custDataLst>
              <p:tags r:id="rId20"/>
            </p:custDataLst>
          </p:nvPr>
        </p:nvSpPr>
        <p:spPr bwMode="gray">
          <a:xfrm>
            <a:off x="1760537" y="3314700"/>
            <a:ext cx="203200" cy="136525"/>
          </a:xfrm>
          <a:prstGeom prst="rect">
            <a:avLst/>
          </a:prstGeom>
          <a:noFill/>
          <a:effectLst/>
        </p:spPr>
        <p:txBody>
          <a:bodyPr vert="horz" wrap="none" lIns="22225" tIns="0" rIns="22225"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2C7763AF-463C-4559-9B94-0C084E0B990F}" type="datetime'''''''''5''.''''''''''''''''''''''''''''''''3'''''''''''">
              <a:rPr lang="en-US" altLang="en-US" sz="900" smtClean="0">
                <a:sym typeface="+mn-lt"/>
              </a:rPr>
              <a:pPr marL="0" lvl="1" indent="0" algn="ctr">
                <a:spcBef>
                  <a:spcPct val="0"/>
                </a:spcBef>
                <a:spcAft>
                  <a:spcPct val="0"/>
                </a:spcAft>
                <a:buNone/>
              </a:pPr>
              <a:t>5.3</a:t>
            </a:fld>
            <a:endParaRPr lang="en-US" sz="900" dirty="0">
              <a:sym typeface="+mn-lt"/>
            </a:endParaRPr>
          </a:p>
        </p:txBody>
      </p:sp>
      <p:sp>
        <p:nvSpPr>
          <p:cNvPr id="126" name="Text Placeholder 12"/>
          <p:cNvSpPr>
            <a:spLocks noGrp="1"/>
          </p:cNvSpPr>
          <p:nvPr>
            <p:custDataLst>
              <p:tags r:id="rId21"/>
            </p:custDataLst>
          </p:nvPr>
        </p:nvSpPr>
        <p:spPr bwMode="gray">
          <a:xfrm>
            <a:off x="1746250" y="2533650"/>
            <a:ext cx="463550" cy="215900"/>
          </a:xfrm>
          <a:prstGeom prst="ellipse">
            <a:avLst/>
          </a:prstGeom>
          <a:solidFill>
            <a:schemeClr val="accent1"/>
          </a:solidFill>
          <a:ln w="9525">
            <a:solidFill>
              <a:srgbClr val="808080"/>
            </a:solidFill>
          </a:ln>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C8A6C1FE-BEA0-4966-9773-EFCAC275A1B5}" type="datetime'''''''''+''2''''''0''''''''''''%'''">
              <a:rPr lang="en-US" altLang="en-US" sz="1000" smtClean="0"/>
              <a:pPr marL="0" lvl="1" indent="0" algn="ctr">
                <a:spcBef>
                  <a:spcPct val="0"/>
                </a:spcBef>
                <a:spcAft>
                  <a:spcPct val="0"/>
                </a:spcAft>
                <a:buNone/>
              </a:pPr>
              <a:t>+20%</a:t>
            </a:fld>
            <a:endParaRPr lang="en-US" sz="1000" dirty="0">
              <a:sym typeface="+mn-lt"/>
            </a:endParaRPr>
          </a:p>
        </p:txBody>
      </p:sp>
      <p:sp>
        <p:nvSpPr>
          <p:cNvPr id="68" name="Text Placeholder 12"/>
          <p:cNvSpPr>
            <a:spLocks noGrp="1"/>
          </p:cNvSpPr>
          <p:nvPr>
            <p:custDataLst>
              <p:tags r:id="rId22"/>
            </p:custDataLst>
          </p:nvPr>
        </p:nvSpPr>
        <p:spPr bwMode="gray">
          <a:xfrm>
            <a:off x="7972425" y="5222875"/>
            <a:ext cx="182562"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404630A8-7DA9-4B04-A42B-182799B30219}" type="datetime'''''''''N''Z'''''''''''''''''''''''''''">
              <a:rPr lang="en-US" altLang="en-US" sz="1000" smtClean="0"/>
              <a:pPr marL="0" lvl="1" indent="0" algn="ctr">
                <a:spcBef>
                  <a:spcPct val="0"/>
                </a:spcBef>
                <a:spcAft>
                  <a:spcPct val="0"/>
                </a:spcAft>
                <a:buNone/>
              </a:pPr>
              <a:t>NZ</a:t>
            </a:fld>
            <a:endParaRPr lang="en-US" sz="1000" dirty="0">
              <a:sym typeface="+mn-lt"/>
            </a:endParaRPr>
          </a:p>
        </p:txBody>
      </p:sp>
      <p:sp>
        <p:nvSpPr>
          <p:cNvPr id="67" name="Text Placeholder 12"/>
          <p:cNvSpPr>
            <a:spLocks noGrp="1"/>
          </p:cNvSpPr>
          <p:nvPr>
            <p:custDataLst>
              <p:tags r:id="rId23"/>
            </p:custDataLst>
          </p:nvPr>
        </p:nvSpPr>
        <p:spPr bwMode="gray">
          <a:xfrm>
            <a:off x="7197725" y="5222875"/>
            <a:ext cx="512762"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9C438434-16F7-4B06-BAEF-F308287AFF25}" type="datetime'''''''Mala''''''y''''''''''s''''''''''''''ia'''''">
              <a:rPr lang="en-US" altLang="en-US" sz="1000" smtClean="0"/>
              <a:pPr marL="0" lvl="1" indent="0" algn="ctr">
                <a:spcBef>
                  <a:spcPct val="0"/>
                </a:spcBef>
                <a:spcAft>
                  <a:spcPct val="0"/>
                </a:spcAft>
                <a:buNone/>
              </a:pPr>
              <a:t>Malaysia</a:t>
            </a:fld>
            <a:endParaRPr lang="en-US" sz="1000" dirty="0">
              <a:sym typeface="+mn-lt"/>
            </a:endParaRPr>
          </a:p>
        </p:txBody>
      </p:sp>
      <p:sp>
        <p:nvSpPr>
          <p:cNvPr id="223" name="Text Placeholder 12"/>
          <p:cNvSpPr>
            <a:spLocks noGrp="1"/>
          </p:cNvSpPr>
          <p:nvPr>
            <p:custDataLst>
              <p:tags r:id="rId24"/>
            </p:custDataLst>
          </p:nvPr>
        </p:nvSpPr>
        <p:spPr bwMode="gray">
          <a:xfrm>
            <a:off x="6861175" y="3524250"/>
            <a:ext cx="203200" cy="136525"/>
          </a:xfrm>
          <a:prstGeom prst="rect">
            <a:avLst/>
          </a:prstGeom>
          <a:noFill/>
          <a:effectLst/>
        </p:spPr>
        <p:txBody>
          <a:bodyPr vert="horz" wrap="none" lIns="22225" tIns="0" rIns="22225"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C1C7E366-7794-4026-8722-3EE8436CB735}" type="datetime'4''''''''''''''''''''''.''''''''''''''''''''''''''''''''''7'''">
              <a:rPr lang="en-US" altLang="en-US" sz="900" smtClean="0">
                <a:sym typeface="+mn-lt"/>
              </a:rPr>
              <a:pPr marL="0" lvl="1" indent="0" algn="ctr">
                <a:spcBef>
                  <a:spcPct val="0"/>
                </a:spcBef>
                <a:spcAft>
                  <a:spcPct val="0"/>
                </a:spcAft>
                <a:buNone/>
              </a:pPr>
              <a:t>4.7</a:t>
            </a:fld>
            <a:endParaRPr lang="en-US" sz="900" dirty="0">
              <a:sym typeface="+mn-lt"/>
            </a:endParaRPr>
          </a:p>
        </p:txBody>
      </p:sp>
      <p:sp>
        <p:nvSpPr>
          <p:cNvPr id="228" name="Text Placeholder 12"/>
          <p:cNvSpPr>
            <a:spLocks noGrp="1"/>
          </p:cNvSpPr>
          <p:nvPr>
            <p:custDataLst>
              <p:tags r:id="rId25"/>
            </p:custDataLst>
          </p:nvPr>
        </p:nvSpPr>
        <p:spPr bwMode="gray">
          <a:xfrm>
            <a:off x="2992437" y="5222875"/>
            <a:ext cx="406400"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B47CE79E-6AC3-4A77-A7DF-E53100A1732B}" type="datetime'''''''''''''''Fra''''''''''''''''n''''''''c''''''''e'''''''">
              <a:rPr lang="en-US" altLang="en-US" sz="1000" smtClean="0"/>
              <a:pPr marL="0" lvl="1" indent="0" algn="ctr">
                <a:spcBef>
                  <a:spcPct val="0"/>
                </a:spcBef>
                <a:spcAft>
                  <a:spcPct val="0"/>
                </a:spcAft>
                <a:buNone/>
              </a:pPr>
              <a:t>France</a:t>
            </a:fld>
            <a:endParaRPr lang="en-US" sz="1000" dirty="0">
              <a:sym typeface="+mn-lt"/>
            </a:endParaRPr>
          </a:p>
        </p:txBody>
      </p:sp>
      <p:sp>
        <p:nvSpPr>
          <p:cNvPr id="92" name="Text Placeholder 12"/>
          <p:cNvSpPr>
            <a:spLocks noGrp="1"/>
          </p:cNvSpPr>
          <p:nvPr>
            <p:custDataLst>
              <p:tags r:id="rId26"/>
            </p:custDataLst>
          </p:nvPr>
        </p:nvSpPr>
        <p:spPr bwMode="gray">
          <a:xfrm>
            <a:off x="2414587" y="5222875"/>
            <a:ext cx="342900"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052DFCA3-EC2C-45FB-BDD5-D6628FD22965}" type="datetime'''C''h''''i''''''''''''''n''''''''''''''''''''''''a'''">
              <a:rPr lang="en-US" altLang="en-US" sz="1000" smtClean="0"/>
              <a:pPr marL="0" lvl="1" indent="0" algn="ctr">
                <a:spcBef>
                  <a:spcPct val="0"/>
                </a:spcBef>
                <a:spcAft>
                  <a:spcPct val="0"/>
                </a:spcAft>
                <a:buNone/>
              </a:pPr>
              <a:t>China</a:t>
            </a:fld>
            <a:endParaRPr lang="en-US" sz="1000" dirty="0">
              <a:sym typeface="+mn-lt"/>
            </a:endParaRPr>
          </a:p>
        </p:txBody>
      </p:sp>
      <p:sp>
        <p:nvSpPr>
          <p:cNvPr id="124" name="Text Placeholder 12"/>
          <p:cNvSpPr>
            <a:spLocks noGrp="1"/>
          </p:cNvSpPr>
          <p:nvPr>
            <p:custDataLst>
              <p:tags r:id="rId27"/>
            </p:custDataLst>
          </p:nvPr>
        </p:nvSpPr>
        <p:spPr bwMode="gray">
          <a:xfrm>
            <a:off x="1784350" y="5222875"/>
            <a:ext cx="385762"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8DD9731B-8AC7-4549-BFB6-4C3C8A84538F}" type="datetime'''''A''''''l''l ''''''''''''''''''''''I''''nt''''''’''''l'''''">
              <a:rPr lang="en-US" altLang="en-US" sz="1000" smtClean="0"/>
              <a:pPr marL="0" lvl="1" indent="0" algn="ctr">
                <a:spcBef>
                  <a:spcPct val="0"/>
                </a:spcBef>
                <a:spcAft>
                  <a:spcPct val="0"/>
                </a:spcAft>
                <a:buNone/>
              </a:pPr>
              <a:t>All Int’l</a:t>
            </a:fld>
            <a:endParaRPr lang="en-US" sz="1000" dirty="0">
              <a:sym typeface="+mn-lt"/>
            </a:endParaRPr>
          </a:p>
        </p:txBody>
      </p:sp>
      <p:sp>
        <p:nvSpPr>
          <p:cNvPr id="6" name="Text Placeholder 12"/>
          <p:cNvSpPr>
            <a:spLocks noGrp="1"/>
          </p:cNvSpPr>
          <p:nvPr>
            <p:custDataLst>
              <p:tags r:id="rId28"/>
            </p:custDataLst>
          </p:nvPr>
        </p:nvSpPr>
        <p:spPr bwMode="gray">
          <a:xfrm>
            <a:off x="1435099" y="1697037"/>
            <a:ext cx="3933825" cy="182562"/>
          </a:xfrm>
          <a:prstGeom prst="rect">
            <a:avLst/>
          </a:prstGeom>
          <a:noFill/>
          <a:effectLst/>
        </p:spPr>
        <p:txBody>
          <a:bodyPr vert="horz" wrap="none" lIns="0" tIns="0" rIns="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r>
              <a:rPr lang="en-US" altLang="en-US" sz="1200" dirty="0" smtClean="0">
                <a:sym typeface="+mn-lt"/>
              </a:rPr>
              <a:t>Average spend per trip to Australia, 2015 ($000 per visitor)</a:t>
            </a:r>
            <a:endParaRPr lang="en-US" sz="1200" dirty="0">
              <a:sym typeface="+mn-lt"/>
            </a:endParaRPr>
          </a:p>
        </p:txBody>
      </p:sp>
      <p:sp>
        <p:nvSpPr>
          <p:cNvPr id="111" name="Text Placeholder 12"/>
          <p:cNvSpPr>
            <a:spLocks noGrp="1"/>
          </p:cNvSpPr>
          <p:nvPr>
            <p:custDataLst>
              <p:tags r:id="rId29"/>
            </p:custDataLst>
          </p:nvPr>
        </p:nvSpPr>
        <p:spPr bwMode="gray">
          <a:xfrm>
            <a:off x="6550025" y="5222875"/>
            <a:ext cx="587375"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21538B06-D3BD-4879-A824-7D3FAE8962CE}" type="datetime'''''''Si''''''n''''ga''''''''''''p''o''''''''''''''r''''''e'">
              <a:rPr lang="en-US" altLang="en-US" sz="1000" smtClean="0"/>
              <a:pPr marL="0" lvl="1" indent="0" algn="ctr">
                <a:spcBef>
                  <a:spcPct val="0"/>
                </a:spcBef>
                <a:spcAft>
                  <a:spcPct val="0"/>
                </a:spcAft>
                <a:buNone/>
              </a:pPr>
              <a:t>Singapore</a:t>
            </a:fld>
            <a:endParaRPr lang="en-US" sz="1000" dirty="0">
              <a:sym typeface="+mn-lt"/>
            </a:endParaRPr>
          </a:p>
        </p:txBody>
      </p:sp>
      <p:sp>
        <p:nvSpPr>
          <p:cNvPr id="232" name="Text Placeholder 12"/>
          <p:cNvSpPr>
            <a:spLocks noGrp="1"/>
          </p:cNvSpPr>
          <p:nvPr>
            <p:custDataLst>
              <p:tags r:id="rId30"/>
            </p:custDataLst>
          </p:nvPr>
        </p:nvSpPr>
        <p:spPr bwMode="gray">
          <a:xfrm>
            <a:off x="4321175" y="5222875"/>
            <a:ext cx="188912"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3A9E979D-853E-4DCC-8646-2BF2CC6A0E4B}" type="datetime'''''''''''''''''''''''''''''''''''''''U''K'''''''''''">
              <a:rPr lang="en-US" altLang="en-US" sz="1000" smtClean="0"/>
              <a:pPr marL="0" lvl="1" indent="0" algn="ctr">
                <a:spcBef>
                  <a:spcPct val="0"/>
                </a:spcBef>
                <a:spcAft>
                  <a:spcPct val="0"/>
                </a:spcAft>
                <a:buNone/>
              </a:pPr>
              <a:t>UK</a:t>
            </a:fld>
            <a:endParaRPr lang="en-US" sz="1000" dirty="0">
              <a:sym typeface="+mn-lt"/>
            </a:endParaRPr>
          </a:p>
        </p:txBody>
      </p:sp>
      <p:sp>
        <p:nvSpPr>
          <p:cNvPr id="233" name="Text Placeholder 12"/>
          <p:cNvSpPr>
            <a:spLocks noGrp="1"/>
          </p:cNvSpPr>
          <p:nvPr>
            <p:custDataLst>
              <p:tags r:id="rId31"/>
            </p:custDataLst>
          </p:nvPr>
        </p:nvSpPr>
        <p:spPr bwMode="gray">
          <a:xfrm>
            <a:off x="4862512" y="5222875"/>
            <a:ext cx="314325" cy="3048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0CCEB4AF-8AAA-4816-AD84-7F5034B7B4C4}" type="datetime'''''''''''''''H''o''n''''''g ''&#10;''K''o''''''''ng'''''">
              <a:rPr lang="en-US" altLang="en-US" sz="1000" smtClean="0"/>
              <a:pPr marL="0" lvl="1" indent="0" algn="ctr">
                <a:spcBef>
                  <a:spcPct val="0"/>
                </a:spcBef>
                <a:spcAft>
                  <a:spcPct val="0"/>
                </a:spcAft>
                <a:buNone/>
              </a:pPr>
              <a:t>Hong 
Kong</a:t>
            </a:fld>
            <a:endParaRPr lang="en-US" sz="1000" dirty="0">
              <a:sym typeface="+mn-lt"/>
            </a:endParaRPr>
          </a:p>
        </p:txBody>
      </p:sp>
      <p:sp>
        <p:nvSpPr>
          <p:cNvPr id="229" name="Text Placeholder 12"/>
          <p:cNvSpPr>
            <a:spLocks noGrp="1"/>
          </p:cNvSpPr>
          <p:nvPr>
            <p:custDataLst>
              <p:tags r:id="rId32"/>
            </p:custDataLst>
          </p:nvPr>
        </p:nvSpPr>
        <p:spPr bwMode="gray">
          <a:xfrm>
            <a:off x="2979737" y="2847975"/>
            <a:ext cx="203200" cy="136525"/>
          </a:xfrm>
          <a:prstGeom prst="rect">
            <a:avLst/>
          </a:prstGeom>
          <a:noFill/>
          <a:effectLst/>
        </p:spPr>
        <p:txBody>
          <a:bodyPr vert="horz" wrap="none" lIns="22225" tIns="0" rIns="22225"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68215327-2F96-4B00-8D9B-ECA61E9496BD}" type="datetime'''''''''''''''''''''6''''''''.''''''''''''9'''''''">
              <a:rPr lang="en-US" altLang="en-US" sz="900" smtClean="0">
                <a:sym typeface="+mn-lt"/>
              </a:rPr>
              <a:pPr marL="0" lvl="1" indent="0" algn="ctr">
                <a:spcBef>
                  <a:spcPct val="0"/>
                </a:spcBef>
                <a:spcAft>
                  <a:spcPct val="0"/>
                </a:spcAft>
                <a:buNone/>
              </a:pPr>
              <a:t>6.9</a:t>
            </a:fld>
            <a:endParaRPr lang="en-US" sz="900" dirty="0">
              <a:sym typeface="+mn-lt"/>
            </a:endParaRPr>
          </a:p>
        </p:txBody>
      </p:sp>
      <p:sp>
        <p:nvSpPr>
          <p:cNvPr id="230" name="Text Placeholder 12"/>
          <p:cNvSpPr>
            <a:spLocks noGrp="1"/>
          </p:cNvSpPr>
          <p:nvPr>
            <p:custDataLst>
              <p:tags r:id="rId33"/>
            </p:custDataLst>
          </p:nvPr>
        </p:nvSpPr>
        <p:spPr bwMode="gray">
          <a:xfrm>
            <a:off x="3213100" y="2609850"/>
            <a:ext cx="203200" cy="136525"/>
          </a:xfrm>
          <a:prstGeom prst="rect">
            <a:avLst/>
          </a:prstGeom>
          <a:noFill/>
          <a:effectLst/>
        </p:spPr>
        <p:txBody>
          <a:bodyPr vert="horz" wrap="none" lIns="22225" tIns="0" rIns="22225"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4C95A00A-7407-498B-9350-72E1AB81D51D}" type="datetime'''''''7''''''.''''6'''''''''''">
              <a:rPr lang="en-US" altLang="en-US" sz="900" smtClean="0">
                <a:sym typeface="+mn-lt"/>
              </a:rPr>
              <a:pPr marL="0" lvl="1" indent="0" algn="ctr">
                <a:spcBef>
                  <a:spcPct val="0"/>
                </a:spcBef>
                <a:spcAft>
                  <a:spcPct val="0"/>
                </a:spcAft>
                <a:buNone/>
              </a:pPr>
              <a:t>7.6</a:t>
            </a:fld>
            <a:endParaRPr lang="en-US" sz="900" dirty="0">
              <a:sym typeface="+mn-lt"/>
            </a:endParaRPr>
          </a:p>
        </p:txBody>
      </p:sp>
      <p:sp>
        <p:nvSpPr>
          <p:cNvPr id="231" name="Text Placeholder 12"/>
          <p:cNvSpPr>
            <a:spLocks noGrp="1"/>
          </p:cNvSpPr>
          <p:nvPr>
            <p:custDataLst>
              <p:tags r:id="rId34"/>
            </p:custDataLst>
          </p:nvPr>
        </p:nvSpPr>
        <p:spPr bwMode="gray">
          <a:xfrm>
            <a:off x="3668712" y="5222875"/>
            <a:ext cx="273050"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919681C5-3C97-4345-A33D-301FEE1801F9}" type="datetime'''''''''''''''''''''''''''''''''U''''S''''''''''A'''''''''''''">
              <a:rPr lang="en-US" altLang="en-US" sz="1000" smtClean="0"/>
              <a:pPr marL="0" lvl="1" indent="0" algn="ctr">
                <a:spcBef>
                  <a:spcPct val="0"/>
                </a:spcBef>
                <a:spcAft>
                  <a:spcPct val="0"/>
                </a:spcAft>
                <a:buNone/>
              </a:pPr>
              <a:t>USA</a:t>
            </a:fld>
            <a:endParaRPr lang="en-US" sz="1000" dirty="0">
              <a:sym typeface="+mn-lt"/>
            </a:endParaRPr>
          </a:p>
        </p:txBody>
      </p:sp>
      <p:sp>
        <p:nvSpPr>
          <p:cNvPr id="237" name="Text Placeholder 12"/>
          <p:cNvSpPr>
            <a:spLocks noGrp="1"/>
          </p:cNvSpPr>
          <p:nvPr>
            <p:custDataLst>
              <p:tags r:id="rId35"/>
            </p:custDataLst>
          </p:nvPr>
        </p:nvSpPr>
        <p:spPr bwMode="gray">
          <a:xfrm>
            <a:off x="3822700" y="2943225"/>
            <a:ext cx="203200" cy="136525"/>
          </a:xfrm>
          <a:prstGeom prst="rect">
            <a:avLst/>
          </a:prstGeom>
          <a:noFill/>
          <a:effectLst/>
        </p:spPr>
        <p:txBody>
          <a:bodyPr vert="horz" wrap="none" lIns="22225" tIns="0" rIns="22225"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72289525-96BC-41E9-B4EF-FB6DFE404567}" type="datetime'''6''''''''''''''''''''''''''''''''''''.6'''">
              <a:rPr lang="en-US" altLang="en-US" sz="900" smtClean="0">
                <a:sym typeface="+mn-lt"/>
              </a:rPr>
              <a:pPr marL="0" lvl="1" indent="0" algn="ctr">
                <a:spcBef>
                  <a:spcPct val="0"/>
                </a:spcBef>
                <a:spcAft>
                  <a:spcPct val="0"/>
                </a:spcAft>
                <a:buNone/>
              </a:pPr>
              <a:t>6.6</a:t>
            </a:fld>
            <a:endParaRPr lang="en-US" sz="900" dirty="0">
              <a:sym typeface="+mn-lt"/>
            </a:endParaRPr>
          </a:p>
        </p:txBody>
      </p:sp>
      <p:sp>
        <p:nvSpPr>
          <p:cNvPr id="240" name="Text Placeholder 12"/>
          <p:cNvSpPr>
            <a:spLocks noGrp="1"/>
          </p:cNvSpPr>
          <p:nvPr>
            <p:custDataLst>
              <p:tags r:id="rId36"/>
            </p:custDataLst>
          </p:nvPr>
        </p:nvSpPr>
        <p:spPr bwMode="gray">
          <a:xfrm>
            <a:off x="4803775" y="3114675"/>
            <a:ext cx="203200" cy="136525"/>
          </a:xfrm>
          <a:prstGeom prst="rect">
            <a:avLst/>
          </a:prstGeom>
          <a:noFill/>
          <a:effectLst/>
        </p:spPr>
        <p:txBody>
          <a:bodyPr vert="horz" wrap="none" lIns="22225" tIns="0" rIns="22225"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CAF6577B-867C-41E7-A03C-1738F6C4AA60}" type="datetime'''''6''''''''''''''''''.''''''''''''''''''0'''''''''">
              <a:rPr lang="en-US" altLang="en-US" sz="900" smtClean="0">
                <a:sym typeface="+mn-lt"/>
              </a:rPr>
              <a:pPr marL="0" lvl="1" indent="0" algn="ctr">
                <a:spcBef>
                  <a:spcPct val="0"/>
                </a:spcBef>
                <a:spcAft>
                  <a:spcPct val="0"/>
                </a:spcAft>
                <a:buNone/>
              </a:pPr>
              <a:t>6.0</a:t>
            </a:fld>
            <a:endParaRPr lang="en-US" sz="900" dirty="0">
              <a:sym typeface="+mn-lt"/>
            </a:endParaRPr>
          </a:p>
        </p:txBody>
      </p:sp>
      <p:sp>
        <p:nvSpPr>
          <p:cNvPr id="236" name="Text Placeholder 12"/>
          <p:cNvSpPr>
            <a:spLocks noGrp="1"/>
          </p:cNvSpPr>
          <p:nvPr>
            <p:custDataLst>
              <p:tags r:id="rId37"/>
            </p:custDataLst>
          </p:nvPr>
        </p:nvSpPr>
        <p:spPr bwMode="gray">
          <a:xfrm>
            <a:off x="3589337" y="3133725"/>
            <a:ext cx="203200" cy="136525"/>
          </a:xfrm>
          <a:prstGeom prst="rect">
            <a:avLst/>
          </a:prstGeom>
          <a:noFill/>
          <a:effectLst/>
        </p:spPr>
        <p:txBody>
          <a:bodyPr vert="horz" wrap="none" lIns="22225" tIns="0" rIns="22225"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27445377-C22E-4CD8-83D1-8F6629D58BDA}" type="datetime'5''''''''''''''''''''''''''''''''''''.''''''''''''''''''9'''">
              <a:rPr lang="en-US" altLang="en-US" sz="900" smtClean="0">
                <a:sym typeface="+mn-lt"/>
              </a:rPr>
              <a:pPr marL="0" lvl="1" indent="0" algn="ctr">
                <a:spcBef>
                  <a:spcPct val="0"/>
                </a:spcBef>
                <a:spcAft>
                  <a:spcPct val="0"/>
                </a:spcAft>
                <a:buNone/>
              </a:pPr>
              <a:t>5.9</a:t>
            </a:fld>
            <a:endParaRPr lang="en-US" sz="900" dirty="0">
              <a:sym typeface="+mn-lt"/>
            </a:endParaRPr>
          </a:p>
        </p:txBody>
      </p:sp>
      <p:sp>
        <p:nvSpPr>
          <p:cNvPr id="244" name="Text Placeholder 12"/>
          <p:cNvSpPr>
            <a:spLocks noGrp="1"/>
          </p:cNvSpPr>
          <p:nvPr>
            <p:custDataLst>
              <p:tags r:id="rId38"/>
            </p:custDataLst>
          </p:nvPr>
        </p:nvSpPr>
        <p:spPr bwMode="gray">
          <a:xfrm>
            <a:off x="6018212" y="3571875"/>
            <a:ext cx="203200" cy="136525"/>
          </a:xfrm>
          <a:prstGeom prst="rect">
            <a:avLst/>
          </a:prstGeom>
          <a:noFill/>
          <a:effectLst/>
        </p:spPr>
        <p:txBody>
          <a:bodyPr vert="horz" wrap="none" lIns="22225" tIns="0" rIns="22225"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B6C1BCC2-7E34-4FF5-891F-54F3029E151E}" type="datetime'4''.5'''''''">
              <a:rPr lang="en-US" altLang="en-US" sz="900" smtClean="0">
                <a:sym typeface="+mn-lt"/>
              </a:rPr>
              <a:pPr marL="0" lvl="1" indent="0" algn="ctr">
                <a:spcBef>
                  <a:spcPct val="0"/>
                </a:spcBef>
                <a:spcAft>
                  <a:spcPct val="0"/>
                </a:spcAft>
                <a:buNone/>
              </a:pPr>
              <a:t>4.5</a:t>
            </a:fld>
            <a:endParaRPr lang="en-US" sz="900" dirty="0">
              <a:sym typeface="+mn-lt"/>
            </a:endParaRPr>
          </a:p>
        </p:txBody>
      </p:sp>
      <p:sp>
        <p:nvSpPr>
          <p:cNvPr id="241" name="Text Placeholder 12"/>
          <p:cNvSpPr>
            <a:spLocks noGrp="1"/>
          </p:cNvSpPr>
          <p:nvPr>
            <p:custDataLst>
              <p:tags r:id="rId39"/>
            </p:custDataLst>
          </p:nvPr>
        </p:nvSpPr>
        <p:spPr bwMode="gray">
          <a:xfrm>
            <a:off x="5032375" y="3009900"/>
            <a:ext cx="203200" cy="136525"/>
          </a:xfrm>
          <a:prstGeom prst="rect">
            <a:avLst/>
          </a:prstGeom>
          <a:noFill/>
          <a:effectLst/>
        </p:spPr>
        <p:txBody>
          <a:bodyPr vert="horz" wrap="none" lIns="22225" tIns="0" rIns="22225"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F1F832F7-4117-4ACD-9DA4-116A8F94190B}" type="datetime'''''''''''''''6''''''''''''''.3'''''''''''''''''''''''">
              <a:rPr lang="en-US" altLang="en-US" sz="900" smtClean="0">
                <a:sym typeface="+mn-lt"/>
              </a:rPr>
              <a:pPr marL="0" lvl="1" indent="0" algn="ctr">
                <a:spcBef>
                  <a:spcPct val="0"/>
                </a:spcBef>
                <a:spcAft>
                  <a:spcPct val="0"/>
                </a:spcAft>
                <a:buNone/>
              </a:pPr>
              <a:t>6.3</a:t>
            </a:fld>
            <a:endParaRPr lang="en-US" sz="900" dirty="0">
              <a:sym typeface="+mn-lt"/>
            </a:endParaRPr>
          </a:p>
        </p:txBody>
      </p:sp>
      <p:sp>
        <p:nvSpPr>
          <p:cNvPr id="242" name="Text Placeholder 12"/>
          <p:cNvSpPr>
            <a:spLocks noGrp="1"/>
          </p:cNvSpPr>
          <p:nvPr>
            <p:custDataLst>
              <p:tags r:id="rId40"/>
            </p:custDataLst>
          </p:nvPr>
        </p:nvSpPr>
        <p:spPr bwMode="gray">
          <a:xfrm>
            <a:off x="5408612" y="3362325"/>
            <a:ext cx="203200" cy="136525"/>
          </a:xfrm>
          <a:prstGeom prst="rect">
            <a:avLst/>
          </a:prstGeom>
          <a:noFill/>
          <a:effectLst/>
        </p:spPr>
        <p:txBody>
          <a:bodyPr vert="horz" wrap="none" lIns="22225" tIns="0" rIns="22225"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1F9F6EDB-A966-44E3-955A-88E8FB17E7F7}" type="datetime'''5''''''''''''''''''''''.2'''''''''''''''''''''''">
              <a:rPr lang="en-US" altLang="en-US" sz="900" smtClean="0">
                <a:sym typeface="+mn-lt"/>
              </a:rPr>
              <a:pPr marL="0" lvl="1" indent="0" algn="ctr">
                <a:spcBef>
                  <a:spcPct val="0"/>
                </a:spcBef>
                <a:spcAft>
                  <a:spcPct val="0"/>
                </a:spcAft>
                <a:buNone/>
              </a:pPr>
              <a:t>5.2</a:t>
            </a:fld>
            <a:endParaRPr lang="en-US" sz="900" dirty="0">
              <a:sym typeface="+mn-lt"/>
            </a:endParaRPr>
          </a:p>
        </p:txBody>
      </p:sp>
      <p:sp>
        <p:nvSpPr>
          <p:cNvPr id="234" name="Text Placeholder 12"/>
          <p:cNvSpPr>
            <a:spLocks noGrp="1"/>
          </p:cNvSpPr>
          <p:nvPr>
            <p:custDataLst>
              <p:tags r:id="rId41"/>
            </p:custDataLst>
          </p:nvPr>
        </p:nvSpPr>
        <p:spPr bwMode="gray">
          <a:xfrm>
            <a:off x="5481637" y="5222875"/>
            <a:ext cx="285750"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E00AA2D3-DE4B-4C49-B694-EF02F532E74D}" type="datetime'In''''''''''''d''''''''''''''i''a'''''''''''''''''''''">
              <a:rPr lang="en-US" altLang="en-US" sz="1000" smtClean="0"/>
              <a:pPr marL="0" lvl="1" indent="0" algn="ctr">
                <a:spcBef>
                  <a:spcPct val="0"/>
                </a:spcBef>
                <a:spcAft>
                  <a:spcPct val="0"/>
                </a:spcAft>
                <a:buNone/>
              </a:pPr>
              <a:t>India</a:t>
            </a:fld>
            <a:endParaRPr lang="en-US" sz="1000" dirty="0">
              <a:sym typeface="+mn-lt"/>
            </a:endParaRPr>
          </a:p>
        </p:txBody>
      </p:sp>
      <p:sp>
        <p:nvSpPr>
          <p:cNvPr id="245" name="Text Placeholder 12"/>
          <p:cNvSpPr>
            <a:spLocks noGrp="1"/>
          </p:cNvSpPr>
          <p:nvPr>
            <p:custDataLst>
              <p:tags r:id="rId42"/>
            </p:custDataLst>
          </p:nvPr>
        </p:nvSpPr>
        <p:spPr bwMode="gray">
          <a:xfrm>
            <a:off x="6251575" y="3248025"/>
            <a:ext cx="203200" cy="136525"/>
          </a:xfrm>
          <a:prstGeom prst="rect">
            <a:avLst/>
          </a:prstGeom>
          <a:noFill/>
          <a:effectLst/>
        </p:spPr>
        <p:txBody>
          <a:bodyPr vert="horz" wrap="none" lIns="22225" tIns="0" rIns="22225"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572E09CD-F018-486E-B465-75D7D8D30A0F}" type="datetime'''5''''''''''''''.''''''''''''''''''''''''6'''">
              <a:rPr lang="en-US" altLang="en-US" sz="900" smtClean="0">
                <a:sym typeface="+mn-lt"/>
              </a:rPr>
              <a:pPr marL="0" lvl="1" indent="0" algn="ctr">
                <a:spcBef>
                  <a:spcPct val="0"/>
                </a:spcBef>
                <a:spcAft>
                  <a:spcPct val="0"/>
                </a:spcAft>
                <a:buNone/>
              </a:pPr>
              <a:t>5.6</a:t>
            </a:fld>
            <a:endParaRPr lang="en-US" sz="900" dirty="0">
              <a:sym typeface="+mn-lt"/>
            </a:endParaRPr>
          </a:p>
        </p:txBody>
      </p:sp>
      <p:sp>
        <p:nvSpPr>
          <p:cNvPr id="243" name="Text Placeholder 12"/>
          <p:cNvSpPr>
            <a:spLocks noGrp="1"/>
          </p:cNvSpPr>
          <p:nvPr>
            <p:custDataLst>
              <p:tags r:id="rId43"/>
            </p:custDataLst>
          </p:nvPr>
        </p:nvSpPr>
        <p:spPr bwMode="gray">
          <a:xfrm>
            <a:off x="5641975" y="3028950"/>
            <a:ext cx="203200" cy="136525"/>
          </a:xfrm>
          <a:prstGeom prst="rect">
            <a:avLst/>
          </a:prstGeom>
          <a:noFill/>
          <a:effectLst/>
        </p:spPr>
        <p:txBody>
          <a:bodyPr vert="horz" wrap="none" lIns="22225" tIns="0" rIns="22225"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88F551A2-84CA-46A5-9D22-2EF7686E4487}" type="datetime'''''''''''''''''''''''''''6.''''''''''''3'''">
              <a:rPr lang="en-US" altLang="en-US" sz="900" smtClean="0">
                <a:sym typeface="+mn-lt"/>
              </a:rPr>
              <a:pPr marL="0" lvl="1" indent="0" algn="ctr">
                <a:spcBef>
                  <a:spcPct val="0"/>
                </a:spcBef>
                <a:spcAft>
                  <a:spcPct val="0"/>
                </a:spcAft>
                <a:buNone/>
              </a:pPr>
              <a:t>6.3</a:t>
            </a:fld>
            <a:endParaRPr lang="en-US" sz="900" dirty="0">
              <a:sym typeface="+mn-lt"/>
            </a:endParaRPr>
          </a:p>
        </p:txBody>
      </p:sp>
      <p:sp>
        <p:nvSpPr>
          <p:cNvPr id="238" name="Text Placeholder 12"/>
          <p:cNvSpPr>
            <a:spLocks noGrp="1"/>
          </p:cNvSpPr>
          <p:nvPr>
            <p:custDataLst>
              <p:tags r:id="rId44"/>
            </p:custDataLst>
          </p:nvPr>
        </p:nvSpPr>
        <p:spPr bwMode="gray">
          <a:xfrm>
            <a:off x="4198937" y="3162300"/>
            <a:ext cx="203200" cy="136525"/>
          </a:xfrm>
          <a:prstGeom prst="rect">
            <a:avLst/>
          </a:prstGeom>
          <a:noFill/>
          <a:effectLst/>
        </p:spPr>
        <p:txBody>
          <a:bodyPr vert="horz" wrap="none" lIns="22225" tIns="0" rIns="22225"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F58E6C33-DBFC-4B84-9141-9E78EF3E87BA}" type="datetime'5.''''9'''''''''''''''''''''''''''''''''''">
              <a:rPr lang="en-US" altLang="en-US" sz="900" smtClean="0">
                <a:sym typeface="+mn-lt"/>
              </a:rPr>
              <a:pPr marL="0" lvl="1" indent="0" algn="ctr">
                <a:spcBef>
                  <a:spcPct val="0"/>
                </a:spcBef>
                <a:spcAft>
                  <a:spcPct val="0"/>
                </a:spcAft>
                <a:buNone/>
              </a:pPr>
              <a:t>5.9</a:t>
            </a:fld>
            <a:endParaRPr lang="en-US" sz="900" dirty="0">
              <a:sym typeface="+mn-lt"/>
            </a:endParaRPr>
          </a:p>
        </p:txBody>
      </p:sp>
      <p:sp>
        <p:nvSpPr>
          <p:cNvPr id="235" name="Text Placeholder 12"/>
          <p:cNvSpPr>
            <a:spLocks noGrp="1"/>
          </p:cNvSpPr>
          <p:nvPr>
            <p:custDataLst>
              <p:tags r:id="rId45"/>
            </p:custDataLst>
          </p:nvPr>
        </p:nvSpPr>
        <p:spPr bwMode="gray">
          <a:xfrm>
            <a:off x="5954712" y="5222875"/>
            <a:ext cx="558800" cy="152400"/>
          </a:xfrm>
          <a:prstGeom prst="rect">
            <a:avLst/>
          </a:prstGeom>
          <a:noFill/>
          <a:effectLst/>
        </p:spPr>
        <p:txBody>
          <a:bodyPr vert="horz"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16B5AEF6-6ABE-4496-A8AF-03D433870508}" type="datetime'''I''''''n''''''do''''''''''n''''''''''''e''''''''s''i''''a'''">
              <a:rPr lang="en-US" altLang="en-US" sz="1000" smtClean="0"/>
              <a:pPr marL="0" lvl="1" indent="0" algn="ctr">
                <a:spcBef>
                  <a:spcPct val="0"/>
                </a:spcBef>
                <a:spcAft>
                  <a:spcPct val="0"/>
                </a:spcAft>
                <a:buNone/>
              </a:pPr>
              <a:t>Indonesia</a:t>
            </a:fld>
            <a:endParaRPr lang="en-US" sz="1000" dirty="0">
              <a:sym typeface="+mn-lt"/>
            </a:endParaRPr>
          </a:p>
        </p:txBody>
      </p:sp>
      <p:sp>
        <p:nvSpPr>
          <p:cNvPr id="239" name="Text Placeholder 12"/>
          <p:cNvSpPr>
            <a:spLocks noGrp="1"/>
          </p:cNvSpPr>
          <p:nvPr>
            <p:custDataLst>
              <p:tags r:id="rId46"/>
            </p:custDataLst>
          </p:nvPr>
        </p:nvSpPr>
        <p:spPr bwMode="gray">
          <a:xfrm>
            <a:off x="4432300" y="2962275"/>
            <a:ext cx="203200" cy="136525"/>
          </a:xfrm>
          <a:prstGeom prst="rect">
            <a:avLst/>
          </a:prstGeom>
          <a:noFill/>
          <a:effectLst/>
        </p:spPr>
        <p:txBody>
          <a:bodyPr vert="horz" wrap="none" lIns="22225" tIns="0" rIns="22225"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spcBef>
                <a:spcPct val="0"/>
              </a:spcBef>
              <a:spcAft>
                <a:spcPct val="0"/>
              </a:spcAft>
              <a:buNone/>
            </a:pPr>
            <a:fld id="{14B15BD7-E53A-4D49-82C4-374D574AFD41}" type="datetime'6''''''''''''''''''''''''''''''''''''''.''''''''''''''''''''5'">
              <a:rPr lang="en-US" altLang="en-US" sz="900" smtClean="0">
                <a:sym typeface="+mn-lt"/>
              </a:rPr>
              <a:pPr marL="0" lvl="1" indent="0" algn="ctr">
                <a:spcBef>
                  <a:spcPct val="0"/>
                </a:spcBef>
                <a:spcAft>
                  <a:spcPct val="0"/>
                </a:spcAft>
                <a:buNone/>
              </a:pPr>
              <a:t>6.5</a:t>
            </a:fld>
            <a:endParaRPr lang="en-US" sz="900" dirty="0">
              <a:sym typeface="+mn-lt"/>
            </a:endParaRPr>
          </a:p>
        </p:txBody>
      </p:sp>
      <p:sp>
        <p:nvSpPr>
          <p:cNvPr id="78"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smtClean="0">
                <a:solidFill>
                  <a:srgbClr val="000000"/>
                </a:solidFill>
                <a:latin typeface="Arial" pitchFamily="34" charset="0"/>
                <a:cs typeface="Arial" pitchFamily="34" charset="0"/>
              </a:rPr>
              <a:t>Source: Tourism Research Australia (2015): International Visitor Survey; BCG analysis.</a:t>
            </a:r>
            <a:endParaRPr lang="en-AU" sz="800" dirty="0">
              <a:solidFill>
                <a:srgbClr val="000000"/>
              </a:solidFill>
              <a:latin typeface="Arial" pitchFamily="34" charset="0"/>
              <a:cs typeface="Arial" pitchFamily="34" charset="0"/>
            </a:endParaRPr>
          </a:p>
        </p:txBody>
      </p:sp>
      <p:sp>
        <p:nvSpPr>
          <p:cNvPr id="248" name="Rectangle 247"/>
          <p:cNvSpPr/>
          <p:nvPr>
            <p:custDataLst>
              <p:tags r:id="rId47"/>
            </p:custDataLst>
          </p:nvPr>
        </p:nvSpPr>
        <p:spPr bwMode="gray">
          <a:xfrm>
            <a:off x="7180262" y="2159000"/>
            <a:ext cx="179387" cy="133350"/>
          </a:xfrm>
          <a:prstGeom prst="rect">
            <a:avLst/>
          </a:prstGeom>
          <a:solidFill>
            <a:schemeClr val="hlink"/>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249" name="Rectangle 248"/>
          <p:cNvSpPr/>
          <p:nvPr>
            <p:custDataLst>
              <p:tags r:id="rId48"/>
            </p:custDataLst>
          </p:nvPr>
        </p:nvSpPr>
        <p:spPr bwMode="gray">
          <a:xfrm>
            <a:off x="7180262" y="2362200"/>
            <a:ext cx="179387" cy="133350"/>
          </a:xfrm>
          <a:prstGeom prst="rect">
            <a:avLst/>
          </a:prstGeom>
          <a:solidFill>
            <a:schemeClr val="folHlink"/>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247" name="Text Placeholder 12"/>
          <p:cNvSpPr>
            <a:spLocks noGrp="1"/>
          </p:cNvSpPr>
          <p:nvPr>
            <p:custDataLst>
              <p:tags r:id="rId49"/>
            </p:custDataLst>
          </p:nvPr>
        </p:nvSpPr>
        <p:spPr bwMode="gray">
          <a:xfrm>
            <a:off x="7410449" y="2155825"/>
            <a:ext cx="57150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fld id="{BE645B3E-5E3E-490C-B65E-CF667E5C9666}" type="datetime'''A''l''''l v''''i''''''sitor''''''''''''''''s'''''''''''''">
              <a:rPr lang="en-US" altLang="en-US" sz="1000" smtClean="0"/>
              <a:pPr marL="0" lvl="1" indent="0">
                <a:spcBef>
                  <a:spcPct val="0"/>
                </a:spcBef>
                <a:spcAft>
                  <a:spcPct val="0"/>
                </a:spcAft>
                <a:buNone/>
              </a:pPr>
              <a:t>All visitors</a:t>
            </a:fld>
            <a:endParaRPr lang="en-US" sz="1000" dirty="0">
              <a:sym typeface="+mn-lt"/>
            </a:endParaRPr>
          </a:p>
        </p:txBody>
      </p:sp>
      <p:sp>
        <p:nvSpPr>
          <p:cNvPr id="246" name="Text Placeholder 12"/>
          <p:cNvSpPr>
            <a:spLocks noGrp="1"/>
          </p:cNvSpPr>
          <p:nvPr>
            <p:custDataLst>
              <p:tags r:id="rId50"/>
            </p:custDataLst>
          </p:nvPr>
        </p:nvSpPr>
        <p:spPr bwMode="gray">
          <a:xfrm>
            <a:off x="7410450" y="2359025"/>
            <a:ext cx="866775"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fld id="{4EDAD441-0568-40CD-8C95-25353C8A73E7}" type="datetime'''Cu''''''''''l''''t''ura''''''''''l vi''s''''''it''''''ors'''">
              <a:rPr lang="en-US" altLang="en-US" sz="1000" smtClean="0">
                <a:sym typeface="+mn-lt"/>
              </a:rPr>
              <a:pPr marL="0" lvl="1" indent="0">
                <a:spcBef>
                  <a:spcPct val="0"/>
                </a:spcBef>
                <a:spcAft>
                  <a:spcPct val="0"/>
                </a:spcAft>
                <a:buNone/>
              </a:pPr>
              <a:t>Cultural visitors</a:t>
            </a:fld>
            <a:endParaRPr lang="en-US" sz="1000" dirty="0">
              <a:sym typeface="+mn-lt"/>
            </a:endParaRPr>
          </a:p>
        </p:txBody>
      </p:sp>
      <p:sp>
        <p:nvSpPr>
          <p:cNvPr id="55" name="Rectangle 54"/>
          <p:cNvSpPr/>
          <p:nvPr/>
        </p:nvSpPr>
        <p:spPr>
          <a:xfrm>
            <a:off x="1696598" y="1936090"/>
            <a:ext cx="632322" cy="3655413"/>
          </a:xfrm>
          <a:prstGeom prst="rect">
            <a:avLst/>
          </a:prstGeom>
          <a:noFill/>
          <a:ln w="12700">
            <a:solidFill>
              <a:srgbClr val="DC6E0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56" name="TextBox 55"/>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57" name="Rectangle 56"/>
          <p:cNvSpPr/>
          <p:nvPr/>
        </p:nvSpPr>
        <p:spPr>
          <a:xfrm>
            <a:off x="4219575"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999"/>
            <a:ext cx="8992799" cy="831600"/>
          </a:xfrm>
          <a:noFill/>
          <a:effectLst/>
        </p:spPr>
        <p:txBody>
          <a:bodyPr wrap="square"/>
          <a:lstStyle/>
          <a:p>
            <a:pPr lvl="0"/>
            <a:r>
              <a:rPr lang="en-AU" dirty="0" smtClean="0">
                <a:solidFill>
                  <a:srgbClr val="177B57"/>
                </a:solidFill>
                <a:latin typeface="Arial"/>
              </a:rPr>
              <a:t>Internationals do more cultural activities the longer they stay</a:t>
            </a:r>
            <a:br>
              <a:rPr lang="en-AU" dirty="0" smtClean="0">
                <a:solidFill>
                  <a:srgbClr val="177B57"/>
                </a:solidFill>
                <a:latin typeface="Arial"/>
              </a:rPr>
            </a:br>
            <a:r>
              <a:rPr lang="en-AU" sz="1600" b="0" dirty="0" smtClean="0">
                <a:solidFill>
                  <a:srgbClr val="177B57"/>
                </a:solidFill>
                <a:latin typeface="Arial"/>
              </a:rPr>
              <a:t>But rate of engagement (activities per day) slows</a:t>
            </a:r>
            <a:endParaRPr lang="en-AU" sz="1600" b="0" dirty="0">
              <a:solidFill>
                <a:srgbClr val="177B57"/>
              </a:solidFill>
              <a:latin typeface="Arial"/>
            </a:endParaRPr>
          </a:p>
        </p:txBody>
      </p:sp>
      <p:sp>
        <p:nvSpPr>
          <p:cNvPr id="4" name="ColumnHeader"/>
          <p:cNvSpPr>
            <a:spLocks noChangeArrowheads="1"/>
          </p:cNvSpPr>
          <p:nvPr/>
        </p:nvSpPr>
        <p:spPr bwMode="gray">
          <a:xfrm>
            <a:off x="455613" y="1422797"/>
            <a:ext cx="4113212" cy="615553"/>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a:r>
              <a:rPr lang="en-AU" sz="1400" b="1" dirty="0" smtClean="0">
                <a:solidFill>
                  <a:srgbClr val="000000"/>
                </a:solidFill>
                <a:latin typeface="Arial" pitchFamily="34" charset="0"/>
                <a:cs typeface="Arial" pitchFamily="34" charset="0"/>
              </a:rPr>
              <a:t>On average, cultural engagement increases up until the seventh day of a visitors' stay</a:t>
            </a:r>
            <a:endParaRPr lang="en-AU" sz="1400" b="1" dirty="0">
              <a:solidFill>
                <a:srgbClr val="000000"/>
              </a:solidFill>
              <a:latin typeface="Arial" pitchFamily="34" charset="0"/>
              <a:cs typeface="Arial" pitchFamily="34" charset="0"/>
            </a:endParaRPr>
          </a:p>
        </p:txBody>
      </p:sp>
      <p:sp>
        <p:nvSpPr>
          <p:cNvPr id="6" name="ColumnHeader"/>
          <p:cNvSpPr>
            <a:spLocks noChangeArrowheads="1"/>
          </p:cNvSpPr>
          <p:nvPr/>
        </p:nvSpPr>
        <p:spPr bwMode="gray">
          <a:xfrm>
            <a:off x="5337175" y="1422797"/>
            <a:ext cx="4113213" cy="615553"/>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a:r>
              <a:rPr lang="en-AU" sz="1400" b="1" dirty="0" smtClean="0">
                <a:solidFill>
                  <a:srgbClr val="000000"/>
                </a:solidFill>
                <a:latin typeface="Arial" pitchFamily="34" charset="0"/>
                <a:cs typeface="Arial" pitchFamily="34" charset="0"/>
              </a:rPr>
              <a:t>...but as trip length increases, average number of activities per day decreases</a:t>
            </a:r>
            <a:endParaRPr lang="en-AU" sz="1400" b="1" dirty="0">
              <a:solidFill>
                <a:srgbClr val="000000"/>
              </a:solidFill>
              <a:latin typeface="Arial" pitchFamily="34" charset="0"/>
              <a:cs typeface="Arial" pitchFamily="34" charset="0"/>
            </a:endParaRPr>
          </a:p>
        </p:txBody>
      </p:sp>
      <p:graphicFrame>
        <p:nvGraphicFramePr>
          <p:cNvPr id="11" name="Object 10"/>
          <p:cNvGraphicFramePr>
            <a:graphicFrameLocks noChangeAspect="1"/>
          </p:cNvGraphicFramePr>
          <p:nvPr>
            <p:custDataLst>
              <p:tags r:id="rId2"/>
            </p:custDataLst>
          </p:nvPr>
        </p:nvGraphicFramePr>
        <p:xfrm>
          <a:off x="609600" y="2209800"/>
          <a:ext cx="3924180" cy="3400425"/>
        </p:xfrm>
        <a:graphic>
          <a:graphicData uri="http://schemas.openxmlformats.org/presentationml/2006/ole">
            <mc:AlternateContent xmlns:mc="http://schemas.openxmlformats.org/markup-compatibility/2006">
              <mc:Choice xmlns:v="urn:schemas-microsoft-com:vml" Requires="v">
                <p:oleObj spid="_x0000_s1111575" name="Chart" r:id="rId13" imgW="3924180" imgH="3400425" progId="MSGraph.Chart.8">
                  <p:embed followColorScheme="full"/>
                </p:oleObj>
              </mc:Choice>
              <mc:Fallback>
                <p:oleObj name="Chart" r:id="rId13" imgW="3924180" imgH="3400425" progId="MSGraph.Chart.8">
                  <p:embed followColorScheme="full"/>
                  <p:pic>
                    <p:nvPicPr>
                      <p:cNvPr id="0" name="Picture 35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00" y="2209800"/>
                        <a:ext cx="3924180" cy="340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97" name="Straight Connector 96"/>
          <p:cNvCxnSpPr/>
          <p:nvPr>
            <p:custDataLst>
              <p:tags r:id="rId3"/>
            </p:custDataLst>
          </p:nvPr>
        </p:nvCxnSpPr>
        <p:spPr bwMode="gray">
          <a:xfrm flipV="1">
            <a:off x="1085850" y="4191000"/>
            <a:ext cx="552450" cy="542925"/>
          </a:xfrm>
          <a:prstGeom prst="line">
            <a:avLst/>
          </a:prstGeom>
          <a:ln w="19050">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9" name="Text Placeholder 12"/>
          <p:cNvSpPr>
            <a:spLocks noGrp="1"/>
          </p:cNvSpPr>
          <p:nvPr>
            <p:custDataLst>
              <p:tags r:id="rId4"/>
            </p:custDataLst>
          </p:nvPr>
        </p:nvSpPr>
        <p:spPr bwMode="gray">
          <a:xfrm>
            <a:off x="3143250" y="5534025"/>
            <a:ext cx="1260475" cy="182562"/>
          </a:xfrm>
          <a:prstGeom prst="rect">
            <a:avLst/>
          </a:prstGeom>
          <a:noFill/>
          <a:effectLst/>
        </p:spPr>
        <p:txBody>
          <a:bodyPr vert="horz" wrap="non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A51F9F22-D916-44DA-B7E6-BAB863164723}" type="datetime'''T''r''ip'' ''l''''''e''n''g''''''''t''''''h (''nights'''')'">
              <a:rPr lang="en-US" altLang="en-US" sz="1200" smtClean="0"/>
              <a:pPr marL="0" lvl="1" indent="0" algn="r">
                <a:spcBef>
                  <a:spcPct val="0"/>
                </a:spcBef>
                <a:spcAft>
                  <a:spcPct val="0"/>
                </a:spcAft>
                <a:buNone/>
              </a:pPr>
              <a:t>Trip length (nights)</a:t>
            </a:fld>
            <a:endParaRPr lang="en-US" sz="1200" dirty="0">
              <a:sym typeface="+mn-lt"/>
            </a:endParaRPr>
          </a:p>
        </p:txBody>
      </p:sp>
      <p:graphicFrame>
        <p:nvGraphicFramePr>
          <p:cNvPr id="21" name="Object 20"/>
          <p:cNvGraphicFramePr>
            <a:graphicFrameLocks noChangeAspect="1"/>
          </p:cNvGraphicFramePr>
          <p:nvPr>
            <p:custDataLst>
              <p:tags r:id="rId5"/>
            </p:custDataLst>
          </p:nvPr>
        </p:nvGraphicFramePr>
        <p:xfrm>
          <a:off x="5448300" y="2209800"/>
          <a:ext cx="3962520" cy="3400425"/>
        </p:xfrm>
        <a:graphic>
          <a:graphicData uri="http://schemas.openxmlformats.org/presentationml/2006/ole">
            <mc:AlternateContent xmlns:mc="http://schemas.openxmlformats.org/markup-compatibility/2006">
              <mc:Choice xmlns:v="urn:schemas-microsoft-com:vml" Requires="v">
                <p:oleObj spid="_x0000_s1111576" name="Chart" r:id="rId15" imgW="3962520" imgH="3400425" progId="MSGraph.Chart.8">
                  <p:embed followColorScheme="full"/>
                </p:oleObj>
              </mc:Choice>
              <mc:Fallback>
                <p:oleObj name="Chart" r:id="rId15" imgW="3962520" imgH="3400425" progId="MSGraph.Chart.8">
                  <p:embed followColorScheme="full"/>
                  <p:pic>
                    <p:nvPicPr>
                      <p:cNvPr id="0" name="Picture 35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48300" y="2209800"/>
                        <a:ext cx="3962520" cy="340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 Placeholder 12"/>
          <p:cNvSpPr>
            <a:spLocks noGrp="1"/>
          </p:cNvSpPr>
          <p:nvPr>
            <p:custDataLst>
              <p:tags r:id="rId6"/>
            </p:custDataLst>
          </p:nvPr>
        </p:nvSpPr>
        <p:spPr bwMode="gray">
          <a:xfrm>
            <a:off x="8020050" y="5534025"/>
            <a:ext cx="1260475" cy="182562"/>
          </a:xfrm>
          <a:prstGeom prst="rect">
            <a:avLst/>
          </a:prstGeom>
          <a:noFill/>
          <a:effectLst/>
        </p:spPr>
        <p:txBody>
          <a:bodyPr vert="horz" wrap="non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41C75628-7A92-4FD9-BE5D-E70B911AA424}" type="datetime'''''Tri''''p'' ''''''''''le''n''''g''''t''h (nigh''''ts'')'">
              <a:rPr lang="en-US" altLang="en-US" sz="1200" smtClean="0"/>
              <a:pPr marL="0" lvl="1" indent="0" algn="r">
                <a:spcBef>
                  <a:spcPct val="0"/>
                </a:spcBef>
                <a:spcAft>
                  <a:spcPct val="0"/>
                </a:spcAft>
                <a:buNone/>
              </a:pPr>
              <a:t>Trip length (nights)</a:t>
            </a:fld>
            <a:endParaRPr lang="en-US" sz="1200" dirty="0">
              <a:sym typeface="+mn-lt"/>
            </a:endParaRPr>
          </a:p>
        </p:txBody>
      </p:sp>
      <p:sp>
        <p:nvSpPr>
          <p:cNvPr id="48" name="TextBox 47"/>
          <p:cNvSpPr txBox="1"/>
          <p:nvPr/>
        </p:nvSpPr>
        <p:spPr>
          <a:xfrm>
            <a:off x="470544" y="2082418"/>
            <a:ext cx="3975100" cy="460211"/>
          </a:xfrm>
          <a:prstGeom prst="rect">
            <a:avLst/>
          </a:prstGeom>
          <a:noFill/>
        </p:spPr>
        <p:txBody>
          <a:bodyPr wrap="square" tIns="0" bIns="90000" rtlCol="0" anchor="t">
            <a:spAutoFit/>
          </a:bodyPr>
          <a:lstStyle/>
          <a:p>
            <a:pPr marL="0" lvl="1"/>
            <a:fld id="{C454E221-3D14-4B84-A08F-3FFB02FC43A5}" type="datetime'Average nu''mbe''r of creative activities done i''n Melbourne'">
              <a:rPr lang="en-US" altLang="en-US" sz="1200" smtClean="0"/>
              <a:pPr marL="0" lvl="1"/>
              <a:t>Average number of creative activities done in Melbourne</a:t>
            </a:fld>
            <a:r>
              <a:rPr lang="en-US" altLang="en-US" sz="1200" dirty="0" smtClean="0"/>
              <a:t> (of visitors who completed at least one creative activity)</a:t>
            </a:r>
            <a:endParaRPr lang="en-US" sz="1200" dirty="0" smtClean="0">
              <a:sym typeface="+mn-lt"/>
            </a:endParaRPr>
          </a:p>
        </p:txBody>
      </p:sp>
      <p:sp>
        <p:nvSpPr>
          <p:cNvPr id="49" name="TextBox 48"/>
          <p:cNvSpPr txBox="1"/>
          <p:nvPr/>
        </p:nvSpPr>
        <p:spPr>
          <a:xfrm>
            <a:off x="5360164" y="2082418"/>
            <a:ext cx="3975100" cy="460211"/>
          </a:xfrm>
          <a:prstGeom prst="rect">
            <a:avLst/>
          </a:prstGeom>
          <a:noFill/>
        </p:spPr>
        <p:txBody>
          <a:bodyPr wrap="square" tIns="0" bIns="90000" rtlCol="0" anchor="t">
            <a:spAutoFit/>
          </a:bodyPr>
          <a:lstStyle/>
          <a:p>
            <a:pPr marL="0" lvl="1"/>
            <a:r>
              <a:rPr lang="en-US" altLang="en-US" sz="1200" dirty="0" smtClean="0"/>
              <a:t>Average number of creative activities per day</a:t>
            </a:r>
            <a:br>
              <a:rPr lang="en-US" altLang="en-US" sz="1200" dirty="0" smtClean="0"/>
            </a:br>
            <a:r>
              <a:rPr lang="en-US" altLang="en-US" sz="1200" dirty="0" smtClean="0"/>
              <a:t>(of visitors who completed at least one creative activity)</a:t>
            </a:r>
            <a:endParaRPr lang="en-US" sz="1200" dirty="0" smtClean="0">
              <a:sym typeface="+mn-lt"/>
            </a:endParaRPr>
          </a:p>
        </p:txBody>
      </p:sp>
      <p:sp>
        <p:nvSpPr>
          <p:cNvPr id="100" name="Rectangle 99"/>
          <p:cNvSpPr/>
          <p:nvPr>
            <p:custDataLst>
              <p:tags r:id="rId7"/>
            </p:custDataLst>
          </p:nvPr>
        </p:nvSpPr>
        <p:spPr bwMode="gray">
          <a:xfrm>
            <a:off x="3408362" y="2514600"/>
            <a:ext cx="936625" cy="546100"/>
          </a:xfrm>
          <a:prstGeom prst="rect">
            <a:avLst/>
          </a:prstGeom>
          <a:noFill/>
          <a:ln w="317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88" name="Oval 87"/>
          <p:cNvSpPr/>
          <p:nvPr>
            <p:custDataLst>
              <p:tags r:id="rId8"/>
            </p:custDataLst>
          </p:nvPr>
        </p:nvSpPr>
        <p:spPr bwMode="gray">
          <a:xfrm>
            <a:off x="3559175" y="2646362"/>
            <a:ext cx="66675" cy="66675"/>
          </a:xfrm>
          <a:prstGeom prst="ellipse">
            <a:avLst/>
          </a:prstGeom>
          <a:solidFill>
            <a:schemeClr val="tx2"/>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89" name="Oval 88"/>
          <p:cNvSpPr/>
          <p:nvPr>
            <p:custDataLst>
              <p:tags r:id="rId9"/>
            </p:custDataLst>
          </p:nvPr>
        </p:nvSpPr>
        <p:spPr bwMode="gray">
          <a:xfrm>
            <a:off x="3559175" y="2849562"/>
            <a:ext cx="66675" cy="66675"/>
          </a:xfrm>
          <a:prstGeom prst="ellipse">
            <a:avLst/>
          </a:prstGeom>
          <a:solidFill>
            <a:schemeClr val="hlink"/>
          </a:solidFill>
          <a:ln w="9525">
            <a:solidFill>
              <a:schemeClr val="hlink"/>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87" name="Text Placeholder 12"/>
          <p:cNvSpPr>
            <a:spLocks noGrp="1"/>
          </p:cNvSpPr>
          <p:nvPr>
            <p:custDataLst>
              <p:tags r:id="rId10"/>
            </p:custDataLst>
          </p:nvPr>
        </p:nvSpPr>
        <p:spPr bwMode="gray">
          <a:xfrm>
            <a:off x="3733800" y="2813050"/>
            <a:ext cx="515937"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r>
              <a:rPr lang="en-AU" sz="1000" dirty="0" smtClean="0">
                <a:sym typeface="+mn-lt"/>
              </a:rPr>
              <a:t>7+ nights</a:t>
            </a:r>
            <a:endParaRPr lang="en-US" sz="1000" dirty="0">
              <a:sym typeface="+mn-lt"/>
            </a:endParaRPr>
          </a:p>
        </p:txBody>
      </p:sp>
      <p:sp>
        <p:nvSpPr>
          <p:cNvPr id="86" name="Text Placeholder 12"/>
          <p:cNvSpPr>
            <a:spLocks noGrp="1"/>
          </p:cNvSpPr>
          <p:nvPr>
            <p:custDataLst>
              <p:tags r:id="rId11"/>
            </p:custDataLst>
          </p:nvPr>
        </p:nvSpPr>
        <p:spPr bwMode="gray">
          <a:xfrm>
            <a:off x="3733800" y="2609850"/>
            <a:ext cx="515937"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r>
              <a:rPr lang="en-AU" sz="1000" dirty="0" smtClean="0">
                <a:sym typeface="+mn-lt"/>
              </a:rPr>
              <a:t>&lt;7 nights</a:t>
            </a:r>
            <a:endParaRPr lang="en-US" sz="1000" dirty="0">
              <a:sym typeface="+mn-lt"/>
            </a:endParaRPr>
          </a:p>
        </p:txBody>
      </p:sp>
      <p:sp>
        <p:nvSpPr>
          <p:cNvPr id="104"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smtClean="0">
                <a:solidFill>
                  <a:srgbClr val="000000"/>
                </a:solidFill>
                <a:latin typeface="Arial" pitchFamily="34" charset="0"/>
                <a:cs typeface="Arial" pitchFamily="34" charset="0"/>
              </a:rPr>
              <a:t>Source: Global Traveller Survey (2016)</a:t>
            </a:r>
            <a:endParaRPr lang="en-AU" sz="800" dirty="0">
              <a:solidFill>
                <a:srgbClr val="000000"/>
              </a:solidFill>
              <a:latin typeface="Arial" pitchFamily="34" charset="0"/>
              <a:cs typeface="Arial" pitchFamily="34" charset="0"/>
            </a:endParaRPr>
          </a:p>
        </p:txBody>
      </p:sp>
      <p:sp>
        <p:nvSpPr>
          <p:cNvPr id="24" name="Rectangle 23"/>
          <p:cNvSpPr/>
          <p:nvPr/>
        </p:nvSpPr>
        <p:spPr>
          <a:xfrm>
            <a:off x="988828" y="3827721"/>
            <a:ext cx="723014" cy="1807535"/>
          </a:xfrm>
          <a:prstGeom prst="rect">
            <a:avLst/>
          </a:prstGeom>
          <a:noFill/>
          <a:ln w="9525">
            <a:solidFill>
              <a:srgbClr val="DC6E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27" name="Callout"/>
          <p:cNvSpPr>
            <a:spLocks noChangeArrowheads="1"/>
          </p:cNvSpPr>
          <p:nvPr/>
        </p:nvSpPr>
        <p:spPr bwMode="gray">
          <a:xfrm>
            <a:off x="1073890" y="2700670"/>
            <a:ext cx="1648046" cy="701749"/>
          </a:xfrm>
          <a:prstGeom prst="rect">
            <a:avLst/>
          </a:prstGeom>
          <a:solidFill>
            <a:schemeClr val="accent1"/>
          </a:solidFill>
          <a:ln w="9525" algn="ctr">
            <a:solidFill>
              <a:schemeClr val="bg2"/>
            </a:solidFill>
            <a:miter lim="800000"/>
            <a:headEnd/>
            <a:tailEnd/>
          </a:ln>
        </p:spPr>
        <p:txBody>
          <a:bodyPr tIns="91440" bIns="91440" anchor="ctr"/>
          <a:lstStyle/>
          <a:p>
            <a:pPr algn="ctr"/>
            <a:r>
              <a:rPr lang="en-AU" sz="1000" dirty="0" smtClean="0">
                <a:solidFill>
                  <a:srgbClr val="000000"/>
                </a:solidFill>
                <a:latin typeface="Arial" pitchFamily="34" charset="0"/>
                <a:cs typeface="Arial" pitchFamily="34" charset="0"/>
              </a:rPr>
              <a:t>Positive linear correlation between visit length and number of activities for first six days</a:t>
            </a:r>
            <a:endParaRPr lang="en-AU" sz="1000" dirty="0">
              <a:solidFill>
                <a:srgbClr val="000000"/>
              </a:solidFill>
              <a:latin typeface="Arial" pitchFamily="34" charset="0"/>
              <a:cs typeface="Arial" pitchFamily="34" charset="0"/>
            </a:endParaRPr>
          </a:p>
        </p:txBody>
      </p:sp>
      <p:cxnSp>
        <p:nvCxnSpPr>
          <p:cNvPr id="28" name="AutoShape 3"/>
          <p:cNvCxnSpPr>
            <a:cxnSpLocks noChangeShapeType="1"/>
            <a:stCxn id="27" idx="2"/>
            <a:endCxn id="24" idx="0"/>
          </p:cNvCxnSpPr>
          <p:nvPr/>
        </p:nvCxnSpPr>
        <p:spPr bwMode="gray">
          <a:xfrm flipH="1">
            <a:off x="1350335" y="3402419"/>
            <a:ext cx="547578" cy="425302"/>
          </a:xfrm>
          <a:prstGeom prst="straightConnector1">
            <a:avLst/>
          </a:prstGeom>
          <a:noFill/>
          <a:ln w="9525">
            <a:solidFill>
              <a:schemeClr val="bg2"/>
            </a:solidFill>
            <a:round/>
            <a:headEnd/>
            <a:tailEnd/>
          </a:ln>
        </p:spPr>
      </p:cxnSp>
      <p:sp>
        <p:nvSpPr>
          <p:cNvPr id="23" name="TextBox 22"/>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25" name="Rectangle 24"/>
          <p:cNvSpPr/>
          <p:nvPr/>
        </p:nvSpPr>
        <p:spPr>
          <a:xfrm>
            <a:off x="4219575"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dirty="0" smtClean="0">
                <a:solidFill>
                  <a:srgbClr val="177B57"/>
                </a:solidFill>
              </a:rPr>
              <a:t>Younger visitors favour festivals and public art</a:t>
            </a:r>
            <a:br>
              <a:rPr lang="" dirty="0" smtClean="0">
                <a:solidFill>
                  <a:srgbClr val="177B57"/>
                </a:solidFill>
              </a:rPr>
            </a:br>
            <a:r>
              <a:rPr lang="" sz="1600" b="0" dirty="0" smtClean="0">
                <a:solidFill>
                  <a:srgbClr val="177B57"/>
                </a:solidFill>
              </a:rPr>
              <a:t>Other groups more likely to visit Melbourne Museum and street art</a:t>
            </a:r>
            <a:endParaRPr lang="en-US" dirty="0"/>
          </a:p>
        </p:txBody>
      </p:sp>
      <p:sp>
        <p:nvSpPr>
          <p:cNvPr id="4" name="ColumnHeader"/>
          <p:cNvSpPr>
            <a:spLocks noChangeArrowheads="1"/>
          </p:cNvSpPr>
          <p:nvPr/>
        </p:nvSpPr>
        <p:spPr bwMode="gray">
          <a:xfrm>
            <a:off x="2047667" y="1609725"/>
            <a:ext cx="1850553" cy="428625"/>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wrap="square" tIns="91440" bIns="91440" anchor="b">
            <a:spAutoFit/>
          </a:bodyPr>
          <a:lstStyle/>
          <a:p>
            <a:pPr algn="ctr"/>
            <a:r>
              <a:rPr lang="en-AU" sz="1600" b="1" dirty="0" smtClean="0">
                <a:solidFill>
                  <a:srgbClr val="000000"/>
                </a:solidFill>
                <a:latin typeface="Arial" pitchFamily="34" charset="0"/>
                <a:cs typeface="Arial" pitchFamily="34" charset="0"/>
              </a:rPr>
              <a:t>Ages 18-24</a:t>
            </a:r>
            <a:endParaRPr lang="en-AU" sz="1600" b="1" dirty="0">
              <a:solidFill>
                <a:srgbClr val="000000"/>
              </a:solidFill>
              <a:latin typeface="Arial" pitchFamily="34" charset="0"/>
              <a:cs typeface="Arial" pitchFamily="34" charset="0"/>
            </a:endParaRPr>
          </a:p>
        </p:txBody>
      </p:sp>
      <p:sp>
        <p:nvSpPr>
          <p:cNvPr id="6" name="ColumnHeader"/>
          <p:cNvSpPr>
            <a:spLocks noChangeArrowheads="1"/>
          </p:cNvSpPr>
          <p:nvPr/>
        </p:nvSpPr>
        <p:spPr bwMode="gray">
          <a:xfrm>
            <a:off x="3898220" y="1609725"/>
            <a:ext cx="1850553" cy="428625"/>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wrap="square" tIns="91440" bIns="91440" anchor="b">
            <a:spAutoFit/>
          </a:bodyPr>
          <a:lstStyle/>
          <a:p>
            <a:pPr algn="ctr"/>
            <a:r>
              <a:rPr lang="en-AU" sz="1600" b="1" dirty="0" smtClean="0">
                <a:solidFill>
                  <a:srgbClr val="000000"/>
                </a:solidFill>
                <a:latin typeface="Arial" pitchFamily="34" charset="0"/>
                <a:cs typeface="Arial" pitchFamily="34" charset="0"/>
              </a:rPr>
              <a:t>Ages 25-39</a:t>
            </a:r>
            <a:endParaRPr lang="en-AU" sz="1600" b="1" dirty="0">
              <a:solidFill>
                <a:srgbClr val="000000"/>
              </a:solidFill>
              <a:latin typeface="Arial" pitchFamily="34" charset="0"/>
              <a:cs typeface="Arial" pitchFamily="34" charset="0"/>
            </a:endParaRPr>
          </a:p>
        </p:txBody>
      </p:sp>
      <p:sp>
        <p:nvSpPr>
          <p:cNvPr id="8" name="ColumnHeader"/>
          <p:cNvSpPr>
            <a:spLocks noChangeArrowheads="1"/>
          </p:cNvSpPr>
          <p:nvPr/>
        </p:nvSpPr>
        <p:spPr bwMode="gray">
          <a:xfrm>
            <a:off x="5748773" y="1609725"/>
            <a:ext cx="1850554" cy="428625"/>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wrap="square" tIns="91440" bIns="91440" anchor="b">
            <a:spAutoFit/>
          </a:bodyPr>
          <a:lstStyle/>
          <a:p>
            <a:pPr algn="ctr"/>
            <a:r>
              <a:rPr lang="en-AU" sz="1600" b="1" dirty="0" smtClean="0">
                <a:solidFill>
                  <a:srgbClr val="000000"/>
                </a:solidFill>
                <a:latin typeface="Arial" pitchFamily="34" charset="0"/>
                <a:cs typeface="Arial" pitchFamily="34" charset="0"/>
              </a:rPr>
              <a:t>Ages 40-59</a:t>
            </a:r>
            <a:endParaRPr lang="en-AU" sz="1600" b="1" dirty="0">
              <a:solidFill>
                <a:srgbClr val="000000"/>
              </a:solidFill>
              <a:latin typeface="Arial" pitchFamily="34" charset="0"/>
              <a:cs typeface="Arial" pitchFamily="34" charset="0"/>
            </a:endParaRPr>
          </a:p>
        </p:txBody>
      </p:sp>
      <p:sp>
        <p:nvSpPr>
          <p:cNvPr id="10" name="ColumnHeader"/>
          <p:cNvSpPr>
            <a:spLocks noChangeArrowheads="1"/>
          </p:cNvSpPr>
          <p:nvPr/>
        </p:nvSpPr>
        <p:spPr bwMode="gray">
          <a:xfrm>
            <a:off x="7599327" y="1609725"/>
            <a:ext cx="1842131" cy="428625"/>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wrap="square" tIns="91440" bIns="91440" anchor="b">
            <a:spAutoFit/>
          </a:bodyPr>
          <a:lstStyle/>
          <a:p>
            <a:pPr algn="ctr"/>
            <a:r>
              <a:rPr lang="en-AU" sz="1600" b="1" dirty="0" smtClean="0">
                <a:solidFill>
                  <a:srgbClr val="000000"/>
                </a:solidFill>
                <a:latin typeface="Arial" pitchFamily="34" charset="0"/>
                <a:cs typeface="Arial" pitchFamily="34" charset="0"/>
              </a:rPr>
              <a:t>Ages 60+</a:t>
            </a:r>
            <a:endParaRPr lang="en-AU" sz="1600" b="1" dirty="0">
              <a:solidFill>
                <a:srgbClr val="000000"/>
              </a:solidFill>
              <a:latin typeface="Arial" pitchFamily="34" charset="0"/>
              <a:cs typeface="Arial" pitchFamily="34" charset="0"/>
            </a:endParaRPr>
          </a:p>
        </p:txBody>
      </p:sp>
      <p:graphicFrame>
        <p:nvGraphicFramePr>
          <p:cNvPr id="15" name="Object 14"/>
          <p:cNvGraphicFramePr>
            <a:graphicFrameLocks noChangeAspect="1"/>
          </p:cNvGraphicFramePr>
          <p:nvPr>
            <p:custDataLst>
              <p:tags r:id="rId2"/>
            </p:custDataLst>
          </p:nvPr>
        </p:nvGraphicFramePr>
        <p:xfrm>
          <a:off x="1904999" y="2019300"/>
          <a:ext cx="2086020" cy="3219540"/>
        </p:xfrm>
        <a:graphic>
          <a:graphicData uri="http://schemas.openxmlformats.org/presentationml/2006/ole">
            <mc:AlternateContent xmlns:mc="http://schemas.openxmlformats.org/markup-compatibility/2006">
              <mc:Choice xmlns:v="urn:schemas-microsoft-com:vml" Requires="v">
                <p:oleObj spid="_x0000_s1861108" name="Chart" r:id="rId22" imgW="2086043" imgH="3219540" progId="MSGraph.Chart.8">
                  <p:embed followColorScheme="full"/>
                </p:oleObj>
              </mc:Choice>
              <mc:Fallback>
                <p:oleObj name="Chart" r:id="rId22" imgW="2086043" imgH="3219540" progId="MSGraph.Chart.8">
                  <p:embed followColorScheme="full"/>
                  <p:pic>
                    <p:nvPicPr>
                      <p:cNvPr id="0" name="Picture 19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904999" y="2019300"/>
                        <a:ext cx="2086020" cy="32195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 Placeholder 12"/>
          <p:cNvSpPr>
            <a:spLocks noGrp="1"/>
          </p:cNvSpPr>
          <p:nvPr>
            <p:custDataLst>
              <p:tags r:id="rId3"/>
            </p:custDataLst>
          </p:nvPr>
        </p:nvSpPr>
        <p:spPr bwMode="gray">
          <a:xfrm>
            <a:off x="866775" y="3386137"/>
            <a:ext cx="111760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DAA7986B-0AC1-4970-A47C-3753EF416DEF}" type="datetime'''''Me''l''bourn''''e'' ''M''''''u''''''''''''se''um'''''''''">
              <a:rPr lang="en-US" altLang="en-US" sz="1000" smtClean="0"/>
              <a:pPr marL="0" lvl="1" indent="0" algn="r">
                <a:spcBef>
                  <a:spcPct val="0"/>
                </a:spcBef>
                <a:spcAft>
                  <a:spcPct val="0"/>
                </a:spcAft>
                <a:buNone/>
              </a:pPr>
              <a:t>Melbourne Museum</a:t>
            </a:fld>
            <a:endParaRPr lang="en-US" sz="1000" dirty="0">
              <a:sym typeface="+mn-lt"/>
            </a:endParaRPr>
          </a:p>
        </p:txBody>
      </p:sp>
      <p:sp>
        <p:nvSpPr>
          <p:cNvPr id="16" name="Text Placeholder 12"/>
          <p:cNvSpPr>
            <a:spLocks noGrp="1"/>
          </p:cNvSpPr>
          <p:nvPr>
            <p:custDataLst>
              <p:tags r:id="rId4"/>
            </p:custDataLst>
          </p:nvPr>
        </p:nvSpPr>
        <p:spPr bwMode="gray">
          <a:xfrm>
            <a:off x="1547812" y="2243137"/>
            <a:ext cx="436562"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95392CEC-02EC-4642-8251-8185D4D99A3E}" type="datetime'''F''''''''''''e''s''''''t''''''i''''v''a''''''l'''''''''">
              <a:rPr lang="en-US" altLang="en-US" sz="1000" smtClean="0"/>
              <a:pPr marL="0" lvl="1" indent="0" algn="r">
                <a:spcBef>
                  <a:spcPct val="0"/>
                </a:spcBef>
                <a:spcAft>
                  <a:spcPct val="0"/>
                </a:spcAft>
                <a:buNone/>
              </a:pPr>
              <a:t>Festival</a:t>
            </a:fld>
            <a:endParaRPr lang="en-US" sz="1000" dirty="0">
              <a:sym typeface="+mn-lt"/>
            </a:endParaRPr>
          </a:p>
        </p:txBody>
      </p:sp>
      <p:sp>
        <p:nvSpPr>
          <p:cNvPr id="17" name="Text Placeholder 12"/>
          <p:cNvSpPr>
            <a:spLocks noGrp="1"/>
          </p:cNvSpPr>
          <p:nvPr>
            <p:custDataLst>
              <p:tags r:id="rId5"/>
            </p:custDataLst>
          </p:nvPr>
        </p:nvSpPr>
        <p:spPr bwMode="gray">
          <a:xfrm>
            <a:off x="1457325" y="2624137"/>
            <a:ext cx="5270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74F04B78-37BC-47E2-8376-FF89A839EE3C}" type="datetime'''P''''''ub''''''''''l''''''i''''''''c'' ''ar''''''''t'">
              <a:rPr lang="en-US" altLang="en-US" sz="1000" smtClean="0"/>
              <a:pPr marL="0" lvl="1" indent="0" algn="r">
                <a:spcBef>
                  <a:spcPct val="0"/>
                </a:spcBef>
                <a:spcAft>
                  <a:spcPct val="0"/>
                </a:spcAft>
                <a:buNone/>
              </a:pPr>
              <a:t>Public art</a:t>
            </a:fld>
            <a:endParaRPr lang="en-US" sz="1000" dirty="0">
              <a:sym typeface="+mn-lt"/>
            </a:endParaRPr>
          </a:p>
        </p:txBody>
      </p:sp>
      <p:sp>
        <p:nvSpPr>
          <p:cNvPr id="18" name="Text Placeholder 12"/>
          <p:cNvSpPr>
            <a:spLocks noGrp="1"/>
          </p:cNvSpPr>
          <p:nvPr>
            <p:custDataLst>
              <p:tags r:id="rId6"/>
            </p:custDataLst>
          </p:nvPr>
        </p:nvSpPr>
        <p:spPr bwMode="gray">
          <a:xfrm>
            <a:off x="566737" y="3005137"/>
            <a:ext cx="1417637"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FC938835-B73E-4FF3-B0B5-DED1FA9D495D}" type="datetime'''L''anew''a''y gr''aff''''iti''/str''''eet'''' art'">
              <a:rPr lang="en-US" altLang="en-US" sz="1000" smtClean="0"/>
              <a:pPr marL="0" lvl="1" indent="0" algn="r">
                <a:spcBef>
                  <a:spcPct val="0"/>
                </a:spcBef>
                <a:spcAft>
                  <a:spcPct val="0"/>
                </a:spcAft>
                <a:buNone/>
              </a:pPr>
              <a:t>Laneway graffiti/street art</a:t>
            </a:fld>
            <a:endParaRPr lang="en-US" sz="1000" dirty="0">
              <a:sym typeface="+mn-lt"/>
            </a:endParaRPr>
          </a:p>
        </p:txBody>
      </p:sp>
      <p:sp>
        <p:nvSpPr>
          <p:cNvPr id="21" name="Text Placeholder 12"/>
          <p:cNvSpPr>
            <a:spLocks noGrp="1"/>
          </p:cNvSpPr>
          <p:nvPr>
            <p:custDataLst>
              <p:tags r:id="rId7"/>
            </p:custDataLst>
          </p:nvPr>
        </p:nvSpPr>
        <p:spPr bwMode="gray">
          <a:xfrm>
            <a:off x="704850" y="3767137"/>
            <a:ext cx="1279525"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245814FA-EDA3-4A47-B7A3-2724F94BE575}" type="datetime'I''nde''''''''''''pen''de''nt'''''''''''' b''oo''k''sho''p'''">
              <a:rPr lang="en-US" altLang="en-US" sz="1000" smtClean="0"/>
              <a:pPr marL="0" lvl="1" indent="0" algn="r">
                <a:spcBef>
                  <a:spcPct val="0"/>
                </a:spcBef>
                <a:spcAft>
                  <a:spcPct val="0"/>
                </a:spcAft>
                <a:buNone/>
              </a:pPr>
              <a:t>Independent bookshop</a:t>
            </a:fld>
            <a:endParaRPr lang="en-US" sz="1000" dirty="0">
              <a:sym typeface="+mn-lt"/>
            </a:endParaRPr>
          </a:p>
        </p:txBody>
      </p:sp>
      <p:sp>
        <p:nvSpPr>
          <p:cNvPr id="22" name="Text Placeholder 12"/>
          <p:cNvSpPr>
            <a:spLocks noGrp="1"/>
          </p:cNvSpPr>
          <p:nvPr>
            <p:custDataLst>
              <p:tags r:id="rId8"/>
            </p:custDataLst>
          </p:nvPr>
        </p:nvSpPr>
        <p:spPr bwMode="gray">
          <a:xfrm>
            <a:off x="487362" y="4148137"/>
            <a:ext cx="1497012"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r>
              <a:rPr lang="en-US" altLang="en-US" sz="1000" dirty="0" smtClean="0"/>
              <a:t>National Gallery of Victoria</a:t>
            </a:r>
            <a:endParaRPr lang="en-US" sz="1000" dirty="0">
              <a:sym typeface="+mn-lt"/>
            </a:endParaRPr>
          </a:p>
        </p:txBody>
      </p:sp>
      <p:sp>
        <p:nvSpPr>
          <p:cNvPr id="23" name="Text Placeholder 12"/>
          <p:cNvSpPr>
            <a:spLocks noGrp="1"/>
          </p:cNvSpPr>
          <p:nvPr>
            <p:custDataLst>
              <p:tags r:id="rId9"/>
            </p:custDataLst>
          </p:nvPr>
        </p:nvSpPr>
        <p:spPr bwMode="gray">
          <a:xfrm>
            <a:off x="877887" y="4529137"/>
            <a:ext cx="1106487"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fld id="{AF19164A-F6D6-45E3-AB07-806AD337328F}" type="datetime'''In''de''''p''en''''d''e''''nt'' g''''a''''ll''''e''r''y'''">
              <a:rPr lang="en-US" altLang="en-US" sz="1000" smtClean="0"/>
              <a:pPr marL="0" lvl="1" indent="0" algn="r">
                <a:spcBef>
                  <a:spcPct val="0"/>
                </a:spcBef>
                <a:spcAft>
                  <a:spcPct val="0"/>
                </a:spcAft>
                <a:buNone/>
              </a:pPr>
              <a:t>Independent gallery</a:t>
            </a:fld>
            <a:endParaRPr lang="en-US" sz="1000" dirty="0">
              <a:sym typeface="+mn-lt"/>
            </a:endParaRPr>
          </a:p>
        </p:txBody>
      </p:sp>
      <p:sp>
        <p:nvSpPr>
          <p:cNvPr id="14" name="Text Placeholder 12"/>
          <p:cNvSpPr>
            <a:spLocks noGrp="1"/>
          </p:cNvSpPr>
          <p:nvPr>
            <p:custDataLst>
              <p:tags r:id="rId10"/>
            </p:custDataLst>
          </p:nvPr>
        </p:nvSpPr>
        <p:spPr bwMode="gray">
          <a:xfrm>
            <a:off x="3271837" y="5172075"/>
            <a:ext cx="608012" cy="182562"/>
          </a:xfrm>
          <a:prstGeom prst="rect">
            <a:avLst/>
          </a:prstGeom>
          <a:noFill/>
          <a:effectLst/>
        </p:spPr>
        <p:txBody>
          <a:bodyPr vert="horz" wrap="non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r>
              <a:rPr lang="en-US" altLang="en-US" sz="1200" dirty="0" smtClean="0">
                <a:sym typeface="+mn-lt"/>
              </a:rPr>
              <a:t>% visited</a:t>
            </a:r>
            <a:endParaRPr lang="en-US" sz="1200" dirty="0">
              <a:sym typeface="+mn-lt"/>
            </a:endParaRPr>
          </a:p>
        </p:txBody>
      </p:sp>
      <p:graphicFrame>
        <p:nvGraphicFramePr>
          <p:cNvPr id="36" name="Object 35"/>
          <p:cNvGraphicFramePr>
            <a:graphicFrameLocks noChangeAspect="1"/>
          </p:cNvGraphicFramePr>
          <p:nvPr>
            <p:custDataLst>
              <p:tags r:id="rId11"/>
            </p:custDataLst>
          </p:nvPr>
        </p:nvGraphicFramePr>
        <p:xfrm>
          <a:off x="3771900" y="2019300"/>
          <a:ext cx="1924020" cy="3219540"/>
        </p:xfrm>
        <a:graphic>
          <a:graphicData uri="http://schemas.openxmlformats.org/presentationml/2006/ole">
            <mc:AlternateContent xmlns:mc="http://schemas.openxmlformats.org/markup-compatibility/2006">
              <mc:Choice xmlns:v="urn:schemas-microsoft-com:vml" Requires="v">
                <p:oleObj spid="_x0000_s1861109" name="Chart" r:id="rId24" imgW="1924185" imgH="3219540" progId="MSGraph.Chart.8">
                  <p:embed followColorScheme="full"/>
                </p:oleObj>
              </mc:Choice>
              <mc:Fallback>
                <p:oleObj name="Chart" r:id="rId24" imgW="1924185" imgH="3219540" progId="MSGraph.Chart.8">
                  <p:embed followColorScheme="full"/>
                  <p:pic>
                    <p:nvPicPr>
                      <p:cNvPr id="0" name="Picture 19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771900" y="2019300"/>
                        <a:ext cx="1924020" cy="32195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 name="Text Placeholder 12"/>
          <p:cNvSpPr>
            <a:spLocks noGrp="1"/>
          </p:cNvSpPr>
          <p:nvPr>
            <p:custDataLst>
              <p:tags r:id="rId12"/>
            </p:custDataLst>
          </p:nvPr>
        </p:nvSpPr>
        <p:spPr bwMode="gray">
          <a:xfrm>
            <a:off x="4957762" y="5172075"/>
            <a:ext cx="608012" cy="365125"/>
          </a:xfrm>
          <a:prstGeom prst="rect">
            <a:avLst/>
          </a:prstGeom>
          <a:noFill/>
          <a:effectLst/>
        </p:spPr>
        <p:txBody>
          <a:bodyPr vert="horz" wrap="non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r>
              <a:rPr lang="en-US" altLang="en-US" sz="1200" dirty="0" smtClean="0">
                <a:sym typeface="+mn-lt"/>
              </a:rPr>
              <a:t>% visited</a:t>
            </a:r>
            <a:endParaRPr lang="en-US" sz="1200" dirty="0" smtClean="0">
              <a:sym typeface="+mn-lt"/>
            </a:endParaRPr>
          </a:p>
          <a:p>
            <a:pPr marL="0" lvl="1" indent="0" algn="r">
              <a:spcBef>
                <a:spcPct val="0"/>
              </a:spcBef>
              <a:spcAft>
                <a:spcPct val="0"/>
              </a:spcAft>
              <a:buNone/>
            </a:pPr>
            <a:endParaRPr lang="en-US" sz="1200" dirty="0">
              <a:sym typeface="+mn-lt"/>
            </a:endParaRPr>
          </a:p>
        </p:txBody>
      </p:sp>
      <p:graphicFrame>
        <p:nvGraphicFramePr>
          <p:cNvPr id="46" name="Object 45"/>
          <p:cNvGraphicFramePr>
            <a:graphicFrameLocks noChangeAspect="1"/>
          </p:cNvGraphicFramePr>
          <p:nvPr>
            <p:custDataLst>
              <p:tags r:id="rId13"/>
            </p:custDataLst>
          </p:nvPr>
        </p:nvGraphicFramePr>
        <p:xfrm>
          <a:off x="5562599" y="2019300"/>
          <a:ext cx="2086020" cy="3219540"/>
        </p:xfrm>
        <a:graphic>
          <a:graphicData uri="http://schemas.openxmlformats.org/presentationml/2006/ole">
            <mc:AlternateContent xmlns:mc="http://schemas.openxmlformats.org/markup-compatibility/2006">
              <mc:Choice xmlns:v="urn:schemas-microsoft-com:vml" Requires="v">
                <p:oleObj spid="_x0000_s1861110" name="Chart" r:id="rId26" imgW="2086020" imgH="3219540" progId="MSGraph.Chart.8">
                  <p:embed followColorScheme="full"/>
                </p:oleObj>
              </mc:Choice>
              <mc:Fallback>
                <p:oleObj name="Chart" r:id="rId26" imgW="2086020" imgH="3219540" progId="MSGraph.Chart.8">
                  <p:embed followColorScheme="full"/>
                  <p:pic>
                    <p:nvPicPr>
                      <p:cNvPr id="0" name="Picture 19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562599" y="2019300"/>
                        <a:ext cx="2086020" cy="32195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 name="Text Placeholder 12"/>
          <p:cNvSpPr>
            <a:spLocks noGrp="1"/>
          </p:cNvSpPr>
          <p:nvPr>
            <p:custDataLst>
              <p:tags r:id="rId14"/>
            </p:custDataLst>
          </p:nvPr>
        </p:nvSpPr>
        <p:spPr bwMode="gray">
          <a:xfrm>
            <a:off x="6929437" y="5172075"/>
            <a:ext cx="608012" cy="182562"/>
          </a:xfrm>
          <a:prstGeom prst="rect">
            <a:avLst/>
          </a:prstGeom>
          <a:noFill/>
          <a:effectLst/>
        </p:spPr>
        <p:txBody>
          <a:bodyPr vert="horz" wrap="non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r>
              <a:rPr lang="en-US" altLang="en-US" sz="1200" dirty="0" smtClean="0">
                <a:sym typeface="+mn-lt"/>
              </a:rPr>
              <a:t>% visited</a:t>
            </a:r>
            <a:endParaRPr lang="en-US" sz="1200" dirty="0">
              <a:sym typeface="+mn-lt"/>
            </a:endParaRPr>
          </a:p>
        </p:txBody>
      </p:sp>
      <p:graphicFrame>
        <p:nvGraphicFramePr>
          <p:cNvPr id="49" name="Object 48"/>
          <p:cNvGraphicFramePr>
            <a:graphicFrameLocks noChangeAspect="1"/>
          </p:cNvGraphicFramePr>
          <p:nvPr>
            <p:custDataLst>
              <p:tags r:id="rId15"/>
            </p:custDataLst>
          </p:nvPr>
        </p:nvGraphicFramePr>
        <p:xfrm>
          <a:off x="7391399" y="2019300"/>
          <a:ext cx="2086020" cy="3228975"/>
        </p:xfrm>
        <a:graphic>
          <a:graphicData uri="http://schemas.openxmlformats.org/presentationml/2006/ole">
            <mc:AlternateContent xmlns:mc="http://schemas.openxmlformats.org/markup-compatibility/2006">
              <mc:Choice xmlns:v="urn:schemas-microsoft-com:vml" Requires="v">
                <p:oleObj spid="_x0000_s1861111" name="Chart" r:id="rId28" imgW="2086020" imgH="3228975" progId="MSGraph.Chart.8">
                  <p:embed followColorScheme="full"/>
                </p:oleObj>
              </mc:Choice>
              <mc:Fallback>
                <p:oleObj name="Chart" r:id="rId28" imgW="2086020" imgH="3228975" progId="MSGraph.Chart.8">
                  <p:embed followColorScheme="full"/>
                  <p:pic>
                    <p:nvPicPr>
                      <p:cNvPr id="0" name="Picture 196"/>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391399" y="2019300"/>
                        <a:ext cx="2086020" cy="322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 name="Text Placeholder 12"/>
          <p:cNvSpPr>
            <a:spLocks noGrp="1"/>
          </p:cNvSpPr>
          <p:nvPr>
            <p:custDataLst>
              <p:tags r:id="rId16"/>
            </p:custDataLst>
          </p:nvPr>
        </p:nvSpPr>
        <p:spPr bwMode="gray">
          <a:xfrm>
            <a:off x="8758237" y="5172075"/>
            <a:ext cx="608012" cy="182562"/>
          </a:xfrm>
          <a:prstGeom prst="rect">
            <a:avLst/>
          </a:prstGeom>
          <a:noFill/>
          <a:effectLst/>
        </p:spPr>
        <p:txBody>
          <a:bodyPr vert="horz" wrap="non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a:spcBef>
                <a:spcPct val="0"/>
              </a:spcBef>
              <a:spcAft>
                <a:spcPct val="0"/>
              </a:spcAft>
              <a:buNone/>
            </a:pPr>
            <a:r>
              <a:rPr lang="en-US" altLang="en-US" sz="1200" dirty="0" smtClean="0">
                <a:sym typeface="+mn-lt"/>
              </a:rPr>
              <a:t>% visited</a:t>
            </a:r>
            <a:endParaRPr lang="en-US" sz="1200" dirty="0">
              <a:sym typeface="+mn-lt"/>
            </a:endParaRPr>
          </a:p>
        </p:txBody>
      </p:sp>
      <p:sp>
        <p:nvSpPr>
          <p:cNvPr id="58"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smtClean="0">
                <a:solidFill>
                  <a:srgbClr val="000000"/>
                </a:solidFill>
                <a:latin typeface="Arial" pitchFamily="34" charset="0"/>
                <a:cs typeface="Arial" pitchFamily="34" charset="0"/>
              </a:rPr>
              <a:t>Source: Global Traveller Survey (2016)</a:t>
            </a:r>
          </a:p>
        </p:txBody>
      </p:sp>
      <p:sp>
        <p:nvSpPr>
          <p:cNvPr id="25" name="Rectangle 24"/>
          <p:cNvSpPr/>
          <p:nvPr/>
        </p:nvSpPr>
        <p:spPr>
          <a:xfrm>
            <a:off x="2076421" y="2137976"/>
            <a:ext cx="1771706" cy="344119"/>
          </a:xfrm>
          <a:prstGeom prst="rect">
            <a:avLst/>
          </a:prstGeom>
          <a:noFill/>
          <a:ln w="15875">
            <a:solidFill>
              <a:srgbClr val="DC6E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26" name="Rectangle 25"/>
          <p:cNvSpPr/>
          <p:nvPr/>
        </p:nvSpPr>
        <p:spPr>
          <a:xfrm>
            <a:off x="3976540" y="3284366"/>
            <a:ext cx="1569237" cy="344119"/>
          </a:xfrm>
          <a:prstGeom prst="rect">
            <a:avLst/>
          </a:prstGeom>
          <a:noFill/>
          <a:ln w="15875">
            <a:solidFill>
              <a:srgbClr val="DC6E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27" name="Rectangle 26"/>
          <p:cNvSpPr/>
          <p:nvPr/>
        </p:nvSpPr>
        <p:spPr>
          <a:xfrm>
            <a:off x="5754196" y="3284411"/>
            <a:ext cx="1691633" cy="344119"/>
          </a:xfrm>
          <a:prstGeom prst="rect">
            <a:avLst/>
          </a:prstGeom>
          <a:noFill/>
          <a:ln w="15875">
            <a:solidFill>
              <a:srgbClr val="DC6E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28" name="Rectangle 27"/>
          <p:cNvSpPr/>
          <p:nvPr/>
        </p:nvSpPr>
        <p:spPr>
          <a:xfrm>
            <a:off x="5735146" y="4042188"/>
            <a:ext cx="1675057" cy="344119"/>
          </a:xfrm>
          <a:prstGeom prst="rect">
            <a:avLst/>
          </a:prstGeom>
          <a:noFill/>
          <a:ln w="15875">
            <a:solidFill>
              <a:srgbClr val="DC6E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29" name="Rectangle 28"/>
          <p:cNvSpPr/>
          <p:nvPr/>
        </p:nvSpPr>
        <p:spPr>
          <a:xfrm>
            <a:off x="7582997" y="2909277"/>
            <a:ext cx="1667881" cy="344119"/>
          </a:xfrm>
          <a:prstGeom prst="rect">
            <a:avLst/>
          </a:prstGeom>
          <a:noFill/>
          <a:ln w="15875">
            <a:solidFill>
              <a:srgbClr val="DC6E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37" name="Rectangle 36"/>
          <p:cNvSpPr/>
          <p:nvPr>
            <p:custDataLst>
              <p:tags r:id="rId17"/>
            </p:custDataLst>
          </p:nvPr>
        </p:nvSpPr>
        <p:spPr bwMode="gray">
          <a:xfrm>
            <a:off x="8453437" y="2236787"/>
            <a:ext cx="179388" cy="133350"/>
          </a:xfrm>
          <a:prstGeom prst="rect">
            <a:avLst/>
          </a:prstGeom>
          <a:solidFill>
            <a:schemeClr val="hlink"/>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39" name="Rectangle 38"/>
          <p:cNvSpPr/>
          <p:nvPr>
            <p:custDataLst>
              <p:tags r:id="rId18"/>
            </p:custDataLst>
          </p:nvPr>
        </p:nvSpPr>
        <p:spPr bwMode="gray">
          <a:xfrm>
            <a:off x="8453437" y="2439987"/>
            <a:ext cx="179388" cy="133350"/>
          </a:xfrm>
          <a:prstGeom prst="rect">
            <a:avLst/>
          </a:prstGeom>
          <a:solidFill>
            <a:schemeClr val="folHlink"/>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34" name="Text Placeholder 12"/>
          <p:cNvSpPr>
            <a:spLocks noGrp="1"/>
          </p:cNvSpPr>
          <p:nvPr>
            <p:custDataLst>
              <p:tags r:id="rId19"/>
            </p:custDataLst>
          </p:nvPr>
        </p:nvSpPr>
        <p:spPr bwMode="gray">
          <a:xfrm>
            <a:off x="8683625" y="2233612"/>
            <a:ext cx="561975"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fld id="{BBD293C7-877A-44C8-877A-BFD68313032D}" type="datetime'''A''u''''''''''''''''''''s''''''''t''''''ra''''li''''''an'">
              <a:rPr lang="en-US" altLang="en-US" sz="1000" smtClean="0"/>
              <a:pPr marL="0" lvl="1" indent="0">
                <a:spcBef>
                  <a:spcPct val="0"/>
                </a:spcBef>
                <a:spcAft>
                  <a:spcPct val="0"/>
                </a:spcAft>
                <a:buNone/>
              </a:pPr>
              <a:t>Australian</a:t>
            </a:fld>
            <a:endParaRPr lang="en-US" sz="1000" dirty="0">
              <a:sym typeface="+mn-lt"/>
            </a:endParaRPr>
          </a:p>
        </p:txBody>
      </p:sp>
      <p:sp>
        <p:nvSpPr>
          <p:cNvPr id="35" name="Text Placeholder 12"/>
          <p:cNvSpPr>
            <a:spLocks noGrp="1"/>
          </p:cNvSpPr>
          <p:nvPr>
            <p:custDataLst>
              <p:tags r:id="rId20"/>
            </p:custDataLst>
          </p:nvPr>
        </p:nvSpPr>
        <p:spPr bwMode="gray">
          <a:xfrm>
            <a:off x="8683625" y="2436812"/>
            <a:ext cx="693737"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ct val="0"/>
              </a:spcBef>
              <a:spcAft>
                <a:spcPct val="0"/>
              </a:spcAft>
              <a:buNone/>
            </a:pPr>
            <a:fld id="{5C776551-E738-4ED6-8CDC-2141B1354292}" type="datetime'''''''''''''''''I''n''''te''''''r''''n''a''t''''io''nal'">
              <a:rPr lang="en-US" altLang="en-US" sz="1000" smtClean="0"/>
              <a:pPr marL="0" lvl="1" indent="0">
                <a:spcBef>
                  <a:spcPct val="0"/>
                </a:spcBef>
                <a:spcAft>
                  <a:spcPct val="0"/>
                </a:spcAft>
                <a:buNone/>
              </a:pPr>
              <a:t>International</a:t>
            </a:fld>
            <a:endParaRPr lang="en-US" sz="1000" dirty="0">
              <a:sym typeface="+mn-lt"/>
            </a:endParaRPr>
          </a:p>
        </p:txBody>
      </p:sp>
      <p:sp>
        <p:nvSpPr>
          <p:cNvPr id="41" name="takeaway_box"/>
          <p:cNvSpPr>
            <a:spLocks noChangeArrowheads="1"/>
          </p:cNvSpPr>
          <p:nvPr/>
        </p:nvSpPr>
        <p:spPr bwMode="gray">
          <a:xfrm>
            <a:off x="1982788" y="5776913"/>
            <a:ext cx="5942012" cy="531812"/>
          </a:xfrm>
          <a:prstGeom prst="rect">
            <a:avLst/>
          </a:prstGeom>
          <a:solidFill>
            <a:schemeClr val="tx2"/>
          </a:solidFill>
          <a:ln w="9525" algn="ctr">
            <a:solidFill>
              <a:schemeClr val="tx2"/>
            </a:solidFill>
            <a:miter lim="800000"/>
            <a:headEnd type="none" w="lg" len="lg"/>
            <a:tailEnd type="none" w="lg" len="lg"/>
          </a:ln>
        </p:spPr>
        <p:txBody>
          <a:bodyPr anchor="ctr" anchorCtr="1"/>
          <a:lstStyle/>
          <a:p>
            <a:pPr algn="ctr"/>
            <a:r>
              <a:rPr lang="en-AU" sz="1600" b="1" dirty="0" smtClean="0">
                <a:solidFill>
                  <a:srgbClr val="FFFFFF"/>
                </a:solidFill>
                <a:latin typeface="Arial" pitchFamily="34" charset="0"/>
                <a:cs typeface="Arial" pitchFamily="34" charset="0"/>
              </a:rPr>
              <a:t>Generational preferences may change with age, i.e. today's 18-24 year old may choose museums over festivals in 2040</a:t>
            </a:r>
            <a:endParaRPr lang="en-AU" sz="1600" b="1" dirty="0">
              <a:solidFill>
                <a:srgbClr val="FFFFFF"/>
              </a:solidFill>
              <a:latin typeface="Arial" pitchFamily="34" charset="0"/>
              <a:cs typeface="Arial" pitchFamily="34" charset="0"/>
            </a:endParaRPr>
          </a:p>
        </p:txBody>
      </p:sp>
      <p:sp>
        <p:nvSpPr>
          <p:cNvPr id="44" name="TextBox 43"/>
          <p:cNvSpPr txBox="1"/>
          <p:nvPr/>
        </p:nvSpPr>
        <p:spPr>
          <a:xfrm>
            <a:off x="462715" y="1135337"/>
            <a:ext cx="8987673" cy="278778"/>
          </a:xfrm>
          <a:prstGeom prst="rect">
            <a:avLst/>
          </a:prstGeom>
          <a:solidFill>
            <a:schemeClr val="accent1"/>
          </a:solidFill>
          <a:ln>
            <a:solidFill>
              <a:schemeClr val="accent1"/>
            </a:solidFill>
          </a:ln>
        </p:spPr>
        <p:txBody>
          <a:bodyPr wrap="square" lIns="36000" tIns="0" rIns="36000" bIns="0" rtlCol="0" anchor="ctr">
            <a:noAutofit/>
          </a:bodyPr>
          <a:lstStyle/>
          <a:p>
            <a:r>
              <a:rPr lang="en-AU" sz="1000" b="1" i="1" dirty="0" smtClean="0">
                <a:solidFill>
                  <a:srgbClr val="000000"/>
                </a:solidFill>
                <a:latin typeface="Arial" pitchFamily="34" charset="0"/>
                <a:cs typeface="Arial" pitchFamily="34" charset="0"/>
              </a:rPr>
              <a:t>Question: Which of the following creative activities did you complete on your last holiday to Melbourne? </a:t>
            </a:r>
            <a:endParaRPr lang="en-US" sz="1000" b="1" i="1" dirty="0" smtClean="0">
              <a:solidFill>
                <a:srgbClr val="000000"/>
              </a:solidFill>
              <a:latin typeface="Arial" pitchFamily="34" charset="0"/>
              <a:cs typeface="Arial" pitchFamily="34" charset="0"/>
            </a:endParaRPr>
          </a:p>
        </p:txBody>
      </p:sp>
      <p:sp>
        <p:nvSpPr>
          <p:cNvPr id="40" name="TextBox 39"/>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42" name="Rectangle 41"/>
          <p:cNvSpPr/>
          <p:nvPr/>
        </p:nvSpPr>
        <p:spPr>
          <a:xfrm>
            <a:off x="4219575"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27158195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Executive Summary (2/3)</a:t>
            </a:r>
            <a:endParaRPr lang="en-US" dirty="0"/>
          </a:p>
        </p:txBody>
      </p:sp>
      <p:sp>
        <p:nvSpPr>
          <p:cNvPr id="3" name="Text Placeholder 2"/>
          <p:cNvSpPr>
            <a:spLocks noGrp="1"/>
          </p:cNvSpPr>
          <p:nvPr>
            <p:ph type="body" sz="quarter" idx="10"/>
          </p:nvPr>
        </p:nvSpPr>
        <p:spPr>
          <a:xfrm>
            <a:off x="457199" y="1151599"/>
            <a:ext cx="8997696" cy="4590288"/>
          </a:xfrm>
        </p:spPr>
        <p:txBody>
          <a:bodyPr>
            <a:noAutofit/>
          </a:bodyPr>
          <a:lstStyle/>
          <a:p>
            <a:pPr fontAlgn="base">
              <a:spcBef>
                <a:spcPts val="0"/>
              </a:spcBef>
              <a:buClr>
                <a:srgbClr val="000000"/>
              </a:buClr>
              <a:buSzPct val="100000"/>
            </a:pPr>
            <a:r>
              <a:rPr lang="en-AU" sz="1200" dirty="0" smtClean="0">
                <a:solidFill>
                  <a:srgbClr val="000000"/>
                </a:solidFill>
              </a:rPr>
              <a:t>Melbourne has clear strengths to build on as a cultural and creative city</a:t>
            </a:r>
          </a:p>
          <a:p>
            <a:pPr lvl="1" fontAlgn="base">
              <a:spcBef>
                <a:spcPts val="0"/>
              </a:spcBef>
              <a:buClr>
                <a:srgbClr val="177B57"/>
              </a:buClr>
              <a:buSzPct val="100000"/>
              <a:buFont typeface="Arial"/>
              <a:buChar char="•"/>
            </a:pPr>
            <a:r>
              <a:rPr lang="en-AU" sz="1200" dirty="0" smtClean="0">
                <a:solidFill>
                  <a:srgbClr val="000000"/>
                </a:solidFill>
                <a:latin typeface="Arial"/>
              </a:rPr>
              <a:t>A strong base of cultural infrastructure, driven by live music venues, and an average number of galleries per capita vs. other cultural and creative cities; however it has relatively fewer museums and theatres</a:t>
            </a:r>
            <a:r>
              <a:rPr lang="en-AU" sz="1200" baseline="30000" dirty="0" smtClean="0">
                <a:solidFill>
                  <a:srgbClr val="000000"/>
                </a:solidFill>
                <a:latin typeface="Arial"/>
              </a:rPr>
              <a:t>1</a:t>
            </a:r>
            <a:r>
              <a:rPr lang="en-AU" sz="1200" dirty="0" smtClean="0">
                <a:solidFill>
                  <a:srgbClr val="000000"/>
                </a:solidFill>
              </a:rPr>
              <a:t>. The city has a unique blend of contemporary and historical cultural buildings, such as the State Library, the heritage theatres, Federation Square and </a:t>
            </a:r>
            <a:r>
              <a:rPr lang="en-AU" sz="1200" dirty="0" err="1" smtClean="0">
                <a:solidFill>
                  <a:srgbClr val="000000"/>
                </a:solidFill>
              </a:rPr>
              <a:t>ACCA</a:t>
            </a:r>
            <a:endParaRPr lang="en-AU" sz="1200" dirty="0" smtClean="0">
              <a:solidFill>
                <a:srgbClr val="000000"/>
              </a:solidFill>
              <a:latin typeface="Arial"/>
            </a:endParaRPr>
          </a:p>
          <a:p>
            <a:pPr lvl="1" fontAlgn="base">
              <a:spcBef>
                <a:spcPts val="0"/>
              </a:spcBef>
              <a:buClr>
                <a:srgbClr val="177B57"/>
              </a:buClr>
              <a:buSzPct val="100000"/>
              <a:buFont typeface="Arial"/>
              <a:buChar char="•"/>
            </a:pPr>
            <a:r>
              <a:rPr lang="en-AU" sz="1200" dirty="0" smtClean="0">
                <a:solidFill>
                  <a:srgbClr val="000000"/>
                </a:solidFill>
              </a:rPr>
              <a:t>Some parts of Melbourne's cultural offer are strong and attracting growing audiences: </a:t>
            </a:r>
            <a:r>
              <a:rPr lang="en-AU" sz="1200" dirty="0" err="1" smtClean="0">
                <a:solidFill>
                  <a:srgbClr val="000000"/>
                </a:solidFill>
              </a:rPr>
              <a:t>NGV</a:t>
            </a:r>
            <a:r>
              <a:rPr lang="en-AU" sz="1200" dirty="0" smtClean="0">
                <a:solidFill>
                  <a:srgbClr val="000000"/>
                </a:solidFill>
              </a:rPr>
              <a:t> visits grew 50%, </a:t>
            </a:r>
            <a:r>
              <a:rPr lang="en-AU" sz="1200" dirty="0" err="1" smtClean="0">
                <a:solidFill>
                  <a:srgbClr val="000000"/>
                </a:solidFill>
              </a:rPr>
              <a:t>ACMI</a:t>
            </a:r>
            <a:r>
              <a:rPr lang="en-AU" sz="1200" dirty="0" smtClean="0">
                <a:solidFill>
                  <a:srgbClr val="000000"/>
                </a:solidFill>
              </a:rPr>
              <a:t> visits grew 27% and Arts Centre visits grew 7% from 2010-15; audiences to the East End Theatres are also growing</a:t>
            </a:r>
          </a:p>
          <a:p>
            <a:pPr lvl="1" fontAlgn="base">
              <a:spcBef>
                <a:spcPts val="0"/>
              </a:spcBef>
              <a:buClr>
                <a:srgbClr val="177B57"/>
              </a:buClr>
              <a:buSzPct val="100000"/>
              <a:buFont typeface="Arial"/>
              <a:buChar char="•"/>
            </a:pPr>
            <a:r>
              <a:rPr lang="en-AU" sz="1200" dirty="0" smtClean="0">
                <a:solidFill>
                  <a:srgbClr val="000000"/>
                </a:solidFill>
              </a:rPr>
              <a:t>A vibrant small/medium sector; some institutions leading the way on cross-sector collaboration and small/medium support to maintain and encourage creativity in this sector </a:t>
            </a:r>
          </a:p>
          <a:p>
            <a:pPr lvl="1" fontAlgn="base">
              <a:spcBef>
                <a:spcPts val="0"/>
              </a:spcBef>
              <a:buClr>
                <a:srgbClr val="177B57"/>
              </a:buClr>
              <a:buSzPct val="100000"/>
              <a:buFont typeface="Arial"/>
              <a:buChar char="•"/>
            </a:pPr>
            <a:r>
              <a:rPr lang="en-AU" sz="1200" dirty="0" smtClean="0">
                <a:solidFill>
                  <a:srgbClr val="000000"/>
                </a:solidFill>
                <a:latin typeface="Arial"/>
              </a:rPr>
              <a:t>Good governance: Creative State Strategy is supported by sector; relatively strong inter-agency collaboration (e.g. meetings of </a:t>
            </a:r>
            <a:r>
              <a:rPr lang="en-AU" sz="1200" dirty="0" err="1" smtClean="0">
                <a:solidFill>
                  <a:srgbClr val="000000"/>
                </a:solidFill>
                <a:latin typeface="Arial"/>
              </a:rPr>
              <a:t>CEOs</a:t>
            </a:r>
            <a:r>
              <a:rPr lang="en-AU" sz="1200" dirty="0" smtClean="0">
                <a:solidFill>
                  <a:srgbClr val="000000"/>
                </a:solidFill>
                <a:latin typeface="Arial"/>
              </a:rPr>
              <a:t>, marketing teams, etc). The establishment of Creative Victoria aligns creative industries with economic development</a:t>
            </a:r>
          </a:p>
          <a:p>
            <a:pPr lvl="1" fontAlgn="base">
              <a:spcBef>
                <a:spcPts val="0"/>
              </a:spcBef>
              <a:buClr>
                <a:srgbClr val="177B57"/>
              </a:buClr>
              <a:buSzPct val="100000"/>
              <a:buFont typeface="Arial"/>
              <a:buChar char="•"/>
            </a:pPr>
            <a:endParaRPr lang="en-AU" sz="1200" dirty="0" smtClean="0">
              <a:solidFill>
                <a:srgbClr val="000000"/>
              </a:solidFill>
              <a:latin typeface="Arial"/>
            </a:endParaRPr>
          </a:p>
          <a:p>
            <a:pPr fontAlgn="base">
              <a:spcBef>
                <a:spcPts val="0"/>
              </a:spcBef>
              <a:buClr>
                <a:srgbClr val="000000"/>
              </a:buClr>
              <a:buSzPct val="100000"/>
              <a:buFont typeface=""/>
            </a:pPr>
            <a:r>
              <a:rPr lang="en-AU" sz="1200" dirty="0" smtClean="0">
                <a:solidFill>
                  <a:srgbClr val="000000"/>
                </a:solidFill>
              </a:rPr>
              <a:t>However, there are some weaknesses to address to further improve Melbourne's cultural and creative offer</a:t>
            </a:r>
          </a:p>
          <a:p>
            <a:pPr lvl="1" fontAlgn="base">
              <a:spcBef>
                <a:spcPts val="0"/>
              </a:spcBef>
              <a:buClr>
                <a:srgbClr val="177B57"/>
              </a:buClr>
              <a:buSzPct val="100000"/>
              <a:buFont typeface="Arial"/>
              <a:buChar char="•"/>
            </a:pPr>
            <a:r>
              <a:rPr lang="en-AU" sz="1200" dirty="0" smtClean="0">
                <a:solidFill>
                  <a:srgbClr val="000000"/>
                </a:solidFill>
                <a:latin typeface="Arial"/>
              </a:rPr>
              <a:t>90% of Arts Agencies and Thought Leaders believe Melbourne's cultural offer is not clearly articulated or cutting through International visitors are 25% more likely to recommend Melbourne as a creative destination after visiting (versus before)</a:t>
            </a:r>
          </a:p>
          <a:p>
            <a:pPr lvl="1" fontAlgn="base">
              <a:spcBef>
                <a:spcPts val="0"/>
              </a:spcBef>
              <a:buClr>
                <a:srgbClr val="177B57"/>
              </a:buClr>
              <a:buSzPct val="100000"/>
              <a:buFont typeface="Arial"/>
              <a:buChar char="•"/>
            </a:pPr>
            <a:r>
              <a:rPr lang="en-AU" sz="1200" dirty="0" smtClean="0">
                <a:solidFill>
                  <a:srgbClr val="000000"/>
                </a:solidFill>
              </a:rPr>
              <a:t>Several gaps in Melbourne's offer, e.g. museum offer, world class contemporary art gallery, modern museums/galleries of science and design. Some parts of offer are losing audiences</a:t>
            </a:r>
          </a:p>
          <a:p>
            <a:pPr lvl="1" fontAlgn="base">
              <a:spcBef>
                <a:spcPts val="0"/>
              </a:spcBef>
              <a:buClr>
                <a:srgbClr val="177B57"/>
              </a:buClr>
              <a:buSzPct val="100000"/>
              <a:buFont typeface="Arial"/>
              <a:buChar char="•"/>
            </a:pPr>
            <a:r>
              <a:rPr lang="en-AU" sz="1200" dirty="0" smtClean="0">
                <a:solidFill>
                  <a:srgbClr val="000000"/>
                </a:solidFill>
                <a:latin typeface="Arial"/>
              </a:rPr>
              <a:t>It can be difficult for visitors to access the breadth/depth of Melbourne's offer, with no central source of Melbourne information</a:t>
            </a:r>
          </a:p>
          <a:p>
            <a:pPr lvl="1" fontAlgn="base">
              <a:spcBef>
                <a:spcPts val="0"/>
              </a:spcBef>
              <a:buClr>
                <a:srgbClr val="177B57"/>
              </a:buClr>
              <a:buSzPct val="100000"/>
              <a:buFont typeface="Arial"/>
              <a:buChar char="•"/>
            </a:pPr>
            <a:r>
              <a:rPr lang="en-AU" sz="1200" dirty="0" smtClean="0">
                <a:solidFill>
                  <a:srgbClr val="000000"/>
                </a:solidFill>
                <a:latin typeface="Arial"/>
              </a:rPr>
              <a:t>Workshop, studio and exhibition space appears to be declining in the City, and the affordability of remaining space is low, which risks a "hollowing out" of Melbourne's cultural and creative sector, and the "buzz" it generates for locals and visitors</a:t>
            </a:r>
          </a:p>
          <a:p>
            <a:pPr lvl="1" fontAlgn="base">
              <a:spcBef>
                <a:spcPts val="0"/>
              </a:spcBef>
              <a:buClr>
                <a:srgbClr val="177B57"/>
              </a:buClr>
              <a:buSzPct val="100000"/>
              <a:buFont typeface="Arial"/>
              <a:buChar char="•"/>
            </a:pPr>
            <a:r>
              <a:rPr lang="en-AU" sz="1200" dirty="0" smtClean="0">
                <a:solidFill>
                  <a:srgbClr val="000000"/>
                </a:solidFill>
                <a:latin typeface="Arial"/>
              </a:rPr>
              <a:t>Melbourne is seen as lacking the kind of icon associated with major uplifts in visits elsewhere (</a:t>
            </a:r>
            <a:r>
              <a:rPr lang="en-AU" sz="1200" dirty="0" err="1" smtClean="0">
                <a:solidFill>
                  <a:srgbClr val="000000"/>
                </a:solidFill>
                <a:latin typeface="Arial"/>
              </a:rPr>
              <a:t>eg</a:t>
            </a:r>
            <a:r>
              <a:rPr lang="en-AU" sz="1200" dirty="0" smtClean="0">
                <a:solidFill>
                  <a:srgbClr val="000000"/>
                </a:solidFill>
                <a:latin typeface="Arial"/>
              </a:rPr>
              <a:t>., MONA increased Hobart visitation ca. 8%); Thought Leaders have mixed views on need for new infrastructure</a:t>
            </a:r>
          </a:p>
          <a:p>
            <a:pPr lvl="1" fontAlgn="base">
              <a:spcBef>
                <a:spcPts val="0"/>
              </a:spcBef>
              <a:buClr>
                <a:srgbClr val="177B57"/>
              </a:buClr>
              <a:buSzPct val="100000"/>
              <a:buFont typeface="Arial"/>
              <a:buChar char="•"/>
            </a:pPr>
            <a:endParaRPr lang="en-AU" sz="1200" dirty="0" smtClean="0">
              <a:solidFill>
                <a:srgbClr val="000000"/>
              </a:solidFill>
              <a:latin typeface="Arial"/>
            </a:endParaRPr>
          </a:p>
          <a:p>
            <a:pPr fontAlgn="base">
              <a:spcBef>
                <a:spcPts val="0"/>
              </a:spcBef>
              <a:buClr>
                <a:srgbClr val="000000"/>
              </a:buClr>
              <a:buSzPct val="100000"/>
              <a:buFont typeface=""/>
            </a:pPr>
            <a:r>
              <a:rPr lang="en-AU" sz="1200" dirty="0" smtClean="0">
                <a:solidFill>
                  <a:srgbClr val="000000"/>
                </a:solidFill>
              </a:rPr>
              <a:t>These findings suggest five strategic priorities to improve Melbourne's position as a global cultural and creative destination, which may lift Melbourne's position on the Performance Index</a:t>
            </a:r>
          </a:p>
          <a:p>
            <a:pPr lvl="1" fontAlgn="base">
              <a:spcBef>
                <a:spcPts val="0"/>
              </a:spcBef>
              <a:buClr>
                <a:srgbClr val="177B57"/>
              </a:buClr>
              <a:buSzPct val="100000"/>
              <a:buFont typeface="+mj-lt"/>
              <a:buAutoNum type="arabicPeriod"/>
            </a:pPr>
            <a:r>
              <a:rPr lang="en-AU" sz="1200" i="1" dirty="0" smtClean="0">
                <a:solidFill>
                  <a:srgbClr val="000000"/>
                </a:solidFill>
              </a:rPr>
              <a:t>Increasing consumer awareness of Melbourne: </a:t>
            </a:r>
            <a:r>
              <a:rPr lang="en-AU" sz="1200" dirty="0" smtClean="0">
                <a:solidFill>
                  <a:srgbClr val="000000"/>
                </a:solidFill>
              </a:rPr>
              <a:t>clear creative city messages, targeting priority segments, growing awareness</a:t>
            </a:r>
          </a:p>
          <a:p>
            <a:pPr lvl="1" fontAlgn="base">
              <a:spcBef>
                <a:spcPts val="0"/>
              </a:spcBef>
              <a:buClr>
                <a:srgbClr val="177B57"/>
              </a:buClr>
              <a:buSzPct val="100000"/>
              <a:buFont typeface="+mj-lt"/>
              <a:buAutoNum type="arabicPeriod"/>
            </a:pPr>
            <a:r>
              <a:rPr lang="en-AU" sz="1200" i="1" dirty="0" smtClean="0">
                <a:solidFill>
                  <a:srgbClr val="000000"/>
                </a:solidFill>
              </a:rPr>
              <a:t>Protecting existing infrastructure: </a:t>
            </a:r>
            <a:r>
              <a:rPr lang="en-AU" sz="1200" dirty="0" smtClean="0">
                <a:solidFill>
                  <a:srgbClr val="000000"/>
                </a:solidFill>
              </a:rPr>
              <a:t>expanding supply of creative working spaces, addressing critical maintenance backlog</a:t>
            </a:r>
          </a:p>
          <a:p>
            <a:pPr lvl="1" fontAlgn="base">
              <a:spcBef>
                <a:spcPts val="0"/>
              </a:spcBef>
              <a:buClr>
                <a:srgbClr val="177B57"/>
              </a:buClr>
              <a:buSzPct val="100000"/>
              <a:buFont typeface="+mj-lt"/>
              <a:buAutoNum type="arabicPeriod"/>
            </a:pPr>
            <a:r>
              <a:rPr lang="en-AU" sz="1200" i="1" dirty="0" smtClean="0">
                <a:solidFill>
                  <a:srgbClr val="000000"/>
                </a:solidFill>
              </a:rPr>
              <a:t>Optimising the current offer: </a:t>
            </a:r>
            <a:r>
              <a:rPr lang="en-AU" sz="1200" dirty="0" smtClean="0">
                <a:solidFill>
                  <a:srgbClr val="000000"/>
                </a:solidFill>
              </a:rPr>
              <a:t>building an integrated marketing, sales and reviews platform, enhancing attraction connectivity</a:t>
            </a:r>
          </a:p>
          <a:p>
            <a:pPr lvl="1" fontAlgn="base">
              <a:spcBef>
                <a:spcPts val="0"/>
              </a:spcBef>
              <a:buClr>
                <a:srgbClr val="177B57"/>
              </a:buClr>
              <a:buSzPct val="100000"/>
              <a:buFont typeface="+mj-lt"/>
              <a:buAutoNum type="arabicPeriod"/>
            </a:pPr>
            <a:r>
              <a:rPr lang="en-AU" sz="1200" i="1" dirty="0" smtClean="0">
                <a:solidFill>
                  <a:srgbClr val="000000"/>
                </a:solidFill>
              </a:rPr>
              <a:t>Expanding the offer: </a:t>
            </a:r>
            <a:r>
              <a:rPr lang="en-AU" sz="1200" dirty="0" smtClean="0">
                <a:solidFill>
                  <a:srgbClr val="000000"/>
                </a:solidFill>
              </a:rPr>
              <a:t>strengthening festivals, events and institutions and investing in new infrastructure</a:t>
            </a:r>
          </a:p>
          <a:p>
            <a:pPr lvl="1" fontAlgn="base">
              <a:spcBef>
                <a:spcPts val="0"/>
              </a:spcBef>
              <a:buClr>
                <a:srgbClr val="177B57"/>
              </a:buClr>
              <a:buSzPct val="100000"/>
              <a:buFont typeface="+mj-lt"/>
              <a:buAutoNum type="arabicPeriod"/>
            </a:pPr>
            <a:r>
              <a:rPr lang="en-AU" sz="1200" i="1" dirty="0" smtClean="0">
                <a:solidFill>
                  <a:srgbClr val="000000"/>
                </a:solidFill>
              </a:rPr>
              <a:t>Enhancing governance: </a:t>
            </a:r>
            <a:r>
              <a:rPr lang="en-AU" sz="1200" dirty="0" smtClean="0">
                <a:solidFill>
                  <a:srgbClr val="000000"/>
                </a:solidFill>
              </a:rPr>
              <a:t>improving agency collaboration for mutual gain (e.g., digital); improve investment processes </a:t>
            </a:r>
            <a:endParaRPr lang="en-AU" sz="1200" dirty="0" smtClean="0">
              <a:solidFill>
                <a:srgbClr val="000000"/>
              </a:solidFill>
              <a:latin typeface="Arial"/>
            </a:endParaRPr>
          </a:p>
        </p:txBody>
      </p:sp>
      <p:sp>
        <p:nvSpPr>
          <p:cNvPr id="29" name="Rectangle 28"/>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a:solidFill>
                  <a:srgbClr val="000000"/>
                </a:solidFill>
                <a:cs typeface="Arial" pitchFamily="34" charset="0"/>
              </a:rPr>
              <a:t>1. Compared to 18 other major cultural and creative capitals, Melbourne ranks fourth highest in per capita assets (museums, galleries, theatres and live music venues)</a:t>
            </a:r>
          </a:p>
        </p:txBody>
      </p:sp>
      <p:sp>
        <p:nvSpPr>
          <p:cNvPr id="5" name="TextBox 4"/>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6" name="Rectangle 5"/>
          <p:cNvSpPr/>
          <p:nvPr/>
        </p:nvSpPr>
        <p:spPr>
          <a:xfrm>
            <a:off x="4254500" y="678125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8279988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4500"/>
            <a:ext cx="8992800" cy="549100"/>
          </a:xfrm>
        </p:spPr>
        <p:txBody>
          <a:bodyPr/>
          <a:lstStyle/>
          <a:p>
            <a:r>
              <a:rPr lang="en-AU" dirty="0" smtClean="0"/>
              <a:t>Three key trends that could impact Melbourne's offer </a:t>
            </a:r>
          </a:p>
        </p:txBody>
      </p:sp>
      <p:graphicFrame>
        <p:nvGraphicFramePr>
          <p:cNvPr id="4" name="table_type_name"/>
          <p:cNvGraphicFramePr>
            <a:graphicFrameLocks noGrp="1"/>
          </p:cNvGraphicFramePr>
          <p:nvPr/>
        </p:nvGraphicFramePr>
        <p:xfrm>
          <a:off x="455613" y="1504952"/>
          <a:ext cx="9002712" cy="4467225"/>
        </p:xfrm>
        <a:graphic>
          <a:graphicData uri="http://schemas.openxmlformats.org/drawingml/2006/table">
            <a:tbl>
              <a:tblPr/>
              <a:tblGrid>
                <a:gridCol w="1775121"/>
                <a:gridCol w="7227591"/>
              </a:tblGrid>
              <a:tr h="90487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AU" sz="1600" b="1" i="0" u="none" strike="noStrike" cap="none" normalizeH="0" baseline="0" dirty="0" smtClean="0">
                          <a:ln>
                            <a:noFill/>
                          </a:ln>
                          <a:solidFill>
                            <a:schemeClr val="tx1"/>
                          </a:solidFill>
                          <a:effectLst/>
                          <a:latin typeface="Arial" pitchFamily="34" charset="0"/>
                          <a:cs typeface="Arial" pitchFamily="34" charset="0"/>
                        </a:rPr>
                        <a:t>China</a:t>
                      </a:r>
                    </a:p>
                  </a:txBody>
                  <a:tcPr marT="91440" marB="91440" anchor="b" horzOverflow="overflow">
                    <a:lnL cap="flat">
                      <a:noFill/>
                    </a:lnL>
                    <a:lnR>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noFill/>
                  </a:tcPr>
                </a:tc>
                <a:tc>
                  <a:txBody>
                    <a:bodyPr/>
                    <a:lstStyle/>
                    <a:p>
                      <a:r>
                        <a:rPr lang="en-AU" sz="1400" b="1" dirty="0" smtClean="0">
                          <a:solidFill>
                            <a:srgbClr val="000000"/>
                          </a:solidFill>
                          <a:latin typeface="Arial" pitchFamily="34" charset="0"/>
                          <a:cs typeface="Arial" pitchFamily="34" charset="0"/>
                        </a:rPr>
                        <a:t>By 2030, a billion people in Asia will have the disposable income to travel </a:t>
                      </a:r>
                    </a:p>
                    <a:p>
                      <a:pPr marL="288925" lvl="1" indent="-174625">
                        <a:buClr>
                          <a:srgbClr val="177B57"/>
                        </a:buClr>
                        <a:buFontTx/>
                        <a:buChar char="•"/>
                      </a:pPr>
                      <a:r>
                        <a:rPr lang="en-AU" sz="1400" dirty="0" smtClean="0">
                          <a:solidFill>
                            <a:srgbClr val="000000"/>
                          </a:solidFill>
                          <a:latin typeface="Arial" pitchFamily="34" charset="0"/>
                          <a:cs typeface="Arial" pitchFamily="34" charset="0"/>
                        </a:rPr>
                        <a:t>Australia is one of Chinese travellers' top five "dream destinations"</a:t>
                      </a:r>
                      <a:r>
                        <a:rPr lang="en-AU" sz="1400" baseline="30000" dirty="0" smtClean="0">
                          <a:solidFill>
                            <a:srgbClr val="000000"/>
                          </a:solidFill>
                          <a:latin typeface="Arial" pitchFamily="34" charset="0"/>
                          <a:cs typeface="Arial" pitchFamily="34" charset="0"/>
                        </a:rPr>
                        <a:t>1</a:t>
                      </a:r>
                      <a:r>
                        <a:rPr lang="en-AU" sz="1400" dirty="0" smtClean="0">
                          <a:solidFill>
                            <a:srgbClr val="000000"/>
                          </a:solidFill>
                          <a:latin typeface="Arial" pitchFamily="34" charset="0"/>
                          <a:cs typeface="Arial" pitchFamily="34" charset="0"/>
                        </a:rPr>
                        <a:t> </a:t>
                      </a:r>
                    </a:p>
                    <a:p>
                      <a:pPr marL="288925" lvl="1" indent="-174625">
                        <a:buClr>
                          <a:srgbClr val="177B57"/>
                        </a:buClr>
                        <a:buFontTx/>
                        <a:buChar char="•"/>
                      </a:pPr>
                      <a:r>
                        <a:rPr lang="en-AU" sz="1400" dirty="0" smtClean="0">
                          <a:solidFill>
                            <a:srgbClr val="000000"/>
                          </a:solidFill>
                          <a:latin typeface="Arial" pitchFamily="34" charset="0"/>
                          <a:cs typeface="Arial" pitchFamily="34" charset="0"/>
                        </a:rPr>
                        <a:t>China is already Melbourne's</a:t>
                      </a:r>
                      <a:r>
                        <a:rPr lang="en-AU" sz="1400" baseline="0" dirty="0" smtClean="0">
                          <a:solidFill>
                            <a:srgbClr val="000000"/>
                          </a:solidFill>
                          <a:latin typeface="Arial" pitchFamily="34" charset="0"/>
                          <a:cs typeface="Arial" pitchFamily="34" charset="0"/>
                        </a:rPr>
                        <a:t> top source of international visitors (0.5m in 2015)</a:t>
                      </a:r>
                      <a:r>
                        <a:rPr lang="en-AU" sz="1400" baseline="30000" dirty="0" smtClean="0">
                          <a:solidFill>
                            <a:srgbClr val="000000"/>
                          </a:solidFill>
                          <a:latin typeface="Arial" pitchFamily="34" charset="0"/>
                          <a:cs typeface="Arial" pitchFamily="34" charset="0"/>
                        </a:rPr>
                        <a:t>2</a:t>
                      </a:r>
                      <a:endParaRPr lang="en-AU" sz="1400" baseline="0" dirty="0" smtClean="0">
                        <a:solidFill>
                          <a:srgbClr val="000000"/>
                        </a:solidFill>
                        <a:latin typeface="Arial" pitchFamily="34" charset="0"/>
                        <a:cs typeface="Arial" pitchFamily="34" charset="0"/>
                      </a:endParaRPr>
                    </a:p>
                    <a:p>
                      <a:pPr marL="288925" lvl="1" indent="-174625">
                        <a:buClr>
                          <a:srgbClr val="177B57"/>
                        </a:buClr>
                        <a:buFontTx/>
                        <a:buChar char="•"/>
                      </a:pPr>
                      <a:r>
                        <a:rPr lang="en-AU" sz="1400" baseline="0" dirty="0" smtClean="0">
                          <a:solidFill>
                            <a:srgbClr val="000000"/>
                          </a:solidFill>
                          <a:latin typeface="Arial" pitchFamily="34" charset="0"/>
                          <a:cs typeface="Arial" pitchFamily="34" charset="0"/>
                        </a:rPr>
                        <a:t>The number of Chinese visitors to Melbourne has increased 15% p.a. since 2006</a:t>
                      </a:r>
                      <a:r>
                        <a:rPr lang="en-AU" sz="1400" baseline="30000" dirty="0" smtClean="0">
                          <a:solidFill>
                            <a:srgbClr val="000000"/>
                          </a:solidFill>
                          <a:latin typeface="Arial" pitchFamily="34" charset="0"/>
                          <a:cs typeface="Arial" pitchFamily="34" charset="0"/>
                        </a:rPr>
                        <a:t>2</a:t>
                      </a:r>
                      <a:endParaRPr lang="en-AU" sz="1400" baseline="0" dirty="0" smtClean="0">
                        <a:solidFill>
                          <a:srgbClr val="000000"/>
                        </a:solidFill>
                        <a:latin typeface="Arial" pitchFamily="34" charset="0"/>
                        <a:cs typeface="Arial" pitchFamily="34" charset="0"/>
                      </a:endParaRPr>
                    </a:p>
                    <a:p>
                      <a:pPr marL="288925" lvl="1" indent="-174625">
                        <a:buClr>
                          <a:srgbClr val="177B57"/>
                        </a:buClr>
                        <a:buFontTx/>
                        <a:buChar char="•"/>
                      </a:pPr>
                      <a:r>
                        <a:rPr lang="en-AU" sz="1400" baseline="0" dirty="0" smtClean="0">
                          <a:solidFill>
                            <a:srgbClr val="000000"/>
                          </a:solidFill>
                          <a:latin typeface="Arial" pitchFamily="34" charset="0"/>
                          <a:cs typeface="Arial" pitchFamily="34" charset="0"/>
                        </a:rPr>
                        <a:t>Globally, creative attractions are taking steps to make themselves "China-ready"</a:t>
                      </a:r>
                      <a:r>
                        <a:rPr lang="en-AU" sz="1400" baseline="30000" dirty="0" smtClean="0">
                          <a:solidFill>
                            <a:srgbClr val="000000"/>
                          </a:solidFill>
                          <a:latin typeface="Arial" pitchFamily="34" charset="0"/>
                          <a:cs typeface="Arial" pitchFamily="34" charset="0"/>
                        </a:rPr>
                        <a:t>3</a:t>
                      </a:r>
                      <a:endParaRPr lang="en-AU" sz="1400" dirty="0" smtClean="0">
                        <a:solidFill>
                          <a:srgbClr val="000000"/>
                        </a:solidFill>
                        <a:latin typeface="Arial" pitchFamily="34" charset="0"/>
                        <a:cs typeface="Arial" pitchFamily="34" charset="0"/>
                      </a:endParaRPr>
                    </a:p>
                  </a:txBody>
                  <a:tcPr marT="91440" marB="91440" horzOverflow="overflow">
                    <a:lnL>
                      <a:noFill/>
                    </a:lnL>
                    <a:lnR cap="flat">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noFill/>
                  </a:tcPr>
                </a:tc>
              </a:tr>
              <a:tr h="180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AU" sz="600" b="1" i="0" u="none" strike="noStrike" cap="none" normalizeH="0" baseline="0" dirty="0" smtClean="0">
                        <a:ln>
                          <a:noFill/>
                        </a:ln>
                        <a:solidFill>
                          <a:schemeClr val="tx1"/>
                        </a:solidFill>
                        <a:effectLst/>
                        <a:latin typeface="Arial" pitchFamily="34" charset="0"/>
                        <a:cs typeface="Arial" pitchFamily="34" charset="0"/>
                      </a:endParaRPr>
                    </a:p>
                  </a:txBody>
                  <a:tcPr marT="0" marB="0" anchor="b" horzOverflow="overflow">
                    <a:lnL cap="flat">
                      <a:noFill/>
                    </a:lnL>
                    <a:lnR>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noFill/>
                  </a:tcPr>
                </a:tc>
                <a:tc>
                  <a:txBody>
                    <a:bodyPr/>
                    <a:lstStyle/>
                    <a:p>
                      <a:pPr marL="571500" marR="0" lvl="2" indent="-171450" algn="l" defTabSz="914400" rtl="0" eaLnBrk="1" fontAlgn="base" latinLnBrk="0" hangingPunct="1">
                        <a:lnSpc>
                          <a:spcPct val="100000"/>
                        </a:lnSpc>
                        <a:spcBef>
                          <a:spcPct val="0"/>
                        </a:spcBef>
                        <a:spcAft>
                          <a:spcPct val="0"/>
                        </a:spcAft>
                        <a:buClr>
                          <a:schemeClr val="tx2"/>
                        </a:buClr>
                        <a:buSzTx/>
                        <a:buFont typeface="Arial" charset="0"/>
                        <a:buChar char="–"/>
                        <a:tabLst/>
                      </a:pPr>
                      <a:endParaRPr kumimoji="0" lang="en-AU" sz="600" b="0" i="0" u="none" strike="noStrike" cap="none" normalizeH="0" baseline="0" dirty="0" smtClean="0">
                        <a:ln>
                          <a:noFill/>
                        </a:ln>
                        <a:solidFill>
                          <a:srgbClr val="000000"/>
                        </a:solidFill>
                        <a:effectLst/>
                        <a:latin typeface="Arial" pitchFamily="34" charset="0"/>
                        <a:cs typeface="Arial" pitchFamily="34" charset="0"/>
                      </a:endParaRPr>
                    </a:p>
                  </a:txBody>
                  <a:tcPr marT="0" marB="0" horzOverflow="overflow">
                    <a:lnL>
                      <a:noFill/>
                    </a:lnL>
                    <a:lnR cap="flat">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noFill/>
                  </a:tcPr>
                </a:tc>
              </a:tr>
              <a:tr h="9048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AU" sz="1600" b="1" i="0" u="none" strike="noStrike" cap="none" normalizeH="0" baseline="0" dirty="0" err="1" smtClean="0">
                          <a:ln>
                            <a:noFill/>
                          </a:ln>
                          <a:solidFill>
                            <a:schemeClr val="tx1"/>
                          </a:solidFill>
                          <a:effectLst/>
                          <a:latin typeface="Arial" pitchFamily="34" charset="0"/>
                          <a:cs typeface="Arial" pitchFamily="34" charset="0"/>
                        </a:rPr>
                        <a:t>Millennials</a:t>
                      </a:r>
                      <a:endParaRPr kumimoji="0" lang="en-AU" sz="1600" b="1" i="0" u="none" strike="noStrike" cap="none" normalizeH="0" baseline="0" dirty="0" smtClean="0">
                        <a:ln>
                          <a:noFill/>
                        </a:ln>
                        <a:solidFill>
                          <a:schemeClr val="tx1"/>
                        </a:solidFill>
                        <a:effectLst/>
                        <a:latin typeface="Arial" pitchFamily="34" charset="0"/>
                        <a:cs typeface="Arial" pitchFamily="34" charset="0"/>
                      </a:endParaRPr>
                    </a:p>
                  </a:txBody>
                  <a:tcPr marT="91440" marB="91440" anchor="b" horzOverflow="overflow">
                    <a:lnL cap="flat">
                      <a:noFill/>
                    </a:lnL>
                    <a:lnR>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r>
                        <a:rPr kumimoji="0" lang="en-AU" sz="1400" b="1" i="0" u="none" strike="noStrike" cap="none" normalizeH="0" baseline="0" dirty="0" smtClean="0">
                          <a:ln>
                            <a:noFill/>
                          </a:ln>
                          <a:solidFill>
                            <a:srgbClr val="000000"/>
                          </a:solidFill>
                          <a:effectLst/>
                          <a:latin typeface="Arial" pitchFamily="34" charset="0"/>
                          <a:cs typeface="Arial" pitchFamily="34" charset="0"/>
                        </a:rPr>
                        <a:t>By 2030, </a:t>
                      </a:r>
                      <a:r>
                        <a:rPr kumimoji="0" lang="en-AU" sz="1400" b="1" i="0" u="none" strike="noStrike" cap="none" normalizeH="0" baseline="0" dirty="0" err="1" smtClean="0">
                          <a:ln>
                            <a:noFill/>
                          </a:ln>
                          <a:solidFill>
                            <a:srgbClr val="000000"/>
                          </a:solidFill>
                          <a:effectLst/>
                          <a:latin typeface="Arial" pitchFamily="34" charset="0"/>
                          <a:cs typeface="Arial" pitchFamily="34" charset="0"/>
                        </a:rPr>
                        <a:t>millennials</a:t>
                      </a:r>
                      <a:r>
                        <a:rPr kumimoji="0" lang="en-AU" sz="1400" b="1" i="0" u="none" strike="noStrike" cap="none" normalizeH="0" baseline="0" dirty="0" smtClean="0">
                          <a:ln>
                            <a:noFill/>
                          </a:ln>
                          <a:solidFill>
                            <a:srgbClr val="000000"/>
                          </a:solidFill>
                          <a:effectLst/>
                          <a:latin typeface="Arial" pitchFamily="34" charset="0"/>
                          <a:cs typeface="Arial" pitchFamily="34" charset="0"/>
                        </a:rPr>
                        <a:t> will make up a large share of the tourism market</a:t>
                      </a:r>
                      <a:r>
                        <a:rPr kumimoji="0" lang="en-AU" sz="1400" b="1" i="0" u="none" strike="noStrike" cap="none" normalizeH="0" baseline="30000" dirty="0" smtClean="0">
                          <a:ln>
                            <a:noFill/>
                          </a:ln>
                          <a:solidFill>
                            <a:srgbClr val="000000"/>
                          </a:solidFill>
                          <a:effectLst/>
                          <a:latin typeface="Arial" pitchFamily="34" charset="0"/>
                          <a:cs typeface="Arial" pitchFamily="34" charset="0"/>
                        </a:rPr>
                        <a:t>4</a:t>
                      </a:r>
                      <a:endParaRPr kumimoji="0" lang="en-AU" sz="1400" b="1" i="0" u="none" strike="noStrike" cap="none" normalizeH="0" baseline="0" dirty="0" smtClean="0">
                        <a:ln>
                          <a:noFill/>
                        </a:ln>
                        <a:solidFill>
                          <a:srgbClr val="000000"/>
                        </a:solidFill>
                        <a:effectLst/>
                        <a:latin typeface="Arial" pitchFamily="34" charset="0"/>
                        <a:cs typeface="Arial" pitchFamily="34" charset="0"/>
                      </a:endParaRPr>
                    </a:p>
                    <a:p>
                      <a:pPr marL="285750" marR="0" lvl="1" indent="-171450" algn="l" defTabSz="914400" rtl="0" eaLnBrk="1" fontAlgn="base" latinLnBrk="0" hangingPunct="1">
                        <a:lnSpc>
                          <a:spcPct val="100000"/>
                        </a:lnSpc>
                        <a:spcBef>
                          <a:spcPct val="0"/>
                        </a:spcBef>
                        <a:spcAft>
                          <a:spcPct val="0"/>
                        </a:spcAft>
                        <a:buClr>
                          <a:schemeClr val="tx2"/>
                        </a:buClr>
                        <a:buSzTx/>
                        <a:buFontTx/>
                        <a:buChar char="•"/>
                        <a:tabLst/>
                      </a:pPr>
                      <a:r>
                        <a:rPr kumimoji="0" lang="en-AU" sz="1400" b="0" i="0" u="none" strike="noStrike" cap="none" normalizeH="0" baseline="0" dirty="0" smtClean="0">
                          <a:ln>
                            <a:noFill/>
                          </a:ln>
                          <a:solidFill>
                            <a:srgbClr val="000000"/>
                          </a:solidFill>
                          <a:effectLst/>
                          <a:latin typeface="Arial" pitchFamily="34" charset="0"/>
                          <a:cs typeface="Arial" pitchFamily="34" charset="0"/>
                        </a:rPr>
                        <a:t>In the coming years, </a:t>
                      </a:r>
                      <a:r>
                        <a:rPr kumimoji="0" lang="en-AU" sz="1400" b="0" i="0" u="none" strike="noStrike" cap="none" normalizeH="0" baseline="0" dirty="0" err="1" smtClean="0">
                          <a:ln>
                            <a:noFill/>
                          </a:ln>
                          <a:solidFill>
                            <a:srgbClr val="000000"/>
                          </a:solidFill>
                          <a:effectLst/>
                          <a:latin typeface="Arial" pitchFamily="34" charset="0"/>
                          <a:cs typeface="Arial" pitchFamily="34" charset="0"/>
                        </a:rPr>
                        <a:t>millennials</a:t>
                      </a:r>
                      <a:r>
                        <a:rPr kumimoji="0" lang="en-AU" sz="1400" b="0" i="0" u="none" strike="noStrike" cap="none" normalizeH="0" baseline="0" dirty="0" smtClean="0">
                          <a:ln>
                            <a:noFill/>
                          </a:ln>
                          <a:solidFill>
                            <a:srgbClr val="000000"/>
                          </a:solidFill>
                          <a:effectLst/>
                          <a:latin typeface="Arial" pitchFamily="34" charset="0"/>
                          <a:cs typeface="Arial" pitchFamily="34" charset="0"/>
                        </a:rPr>
                        <a:t> will have more disposable income</a:t>
                      </a:r>
                    </a:p>
                    <a:p>
                      <a:pPr marL="285750" marR="0" lvl="1" indent="-171450" algn="l" defTabSz="914400" rtl="0" eaLnBrk="1" fontAlgn="base" latinLnBrk="0" hangingPunct="1">
                        <a:lnSpc>
                          <a:spcPct val="100000"/>
                        </a:lnSpc>
                        <a:spcBef>
                          <a:spcPct val="0"/>
                        </a:spcBef>
                        <a:spcAft>
                          <a:spcPct val="0"/>
                        </a:spcAft>
                        <a:buClr>
                          <a:schemeClr val="tx2"/>
                        </a:buClr>
                        <a:buSzTx/>
                        <a:buFontTx/>
                        <a:buChar char="•"/>
                        <a:tabLst/>
                      </a:pPr>
                      <a:r>
                        <a:rPr kumimoji="0" lang="en-AU" sz="1400" b="0" i="0" u="none" strike="noStrike" cap="none" normalizeH="0" baseline="0" dirty="0" err="1" smtClean="0">
                          <a:ln>
                            <a:noFill/>
                          </a:ln>
                          <a:solidFill>
                            <a:srgbClr val="000000"/>
                          </a:solidFill>
                          <a:effectLst/>
                          <a:latin typeface="Arial" pitchFamily="34" charset="0"/>
                          <a:cs typeface="Arial" pitchFamily="34" charset="0"/>
                        </a:rPr>
                        <a:t>Millennials</a:t>
                      </a:r>
                      <a:r>
                        <a:rPr kumimoji="0" lang="en-AU" sz="1400" b="0" i="0" u="none" strike="noStrike" cap="none" normalizeH="0" baseline="0" dirty="0" smtClean="0">
                          <a:ln>
                            <a:noFill/>
                          </a:ln>
                          <a:solidFill>
                            <a:srgbClr val="000000"/>
                          </a:solidFill>
                          <a:effectLst/>
                          <a:latin typeface="Arial" pitchFamily="34" charset="0"/>
                          <a:cs typeface="Arial" pitchFamily="34" charset="0"/>
                        </a:rPr>
                        <a:t> are more interested in international travel and global cultural experiences than other generations</a:t>
                      </a:r>
                    </a:p>
                    <a:p>
                      <a:pPr marL="285750" marR="0" lvl="1" indent="-171450" algn="l" defTabSz="914400" rtl="0" eaLnBrk="1" fontAlgn="base" latinLnBrk="0" hangingPunct="1">
                        <a:lnSpc>
                          <a:spcPct val="100000"/>
                        </a:lnSpc>
                        <a:spcBef>
                          <a:spcPct val="0"/>
                        </a:spcBef>
                        <a:spcAft>
                          <a:spcPct val="0"/>
                        </a:spcAft>
                        <a:buClr>
                          <a:schemeClr val="tx2"/>
                        </a:buClr>
                        <a:buSzTx/>
                        <a:buFontTx/>
                        <a:buChar char="•"/>
                        <a:tabLst/>
                      </a:pPr>
                      <a:r>
                        <a:rPr kumimoji="0" lang="en-AU" sz="1400" b="0" i="0" u="none" strike="noStrike" cap="none" normalizeH="0" baseline="0" dirty="0" smtClean="0">
                          <a:ln>
                            <a:noFill/>
                          </a:ln>
                          <a:solidFill>
                            <a:srgbClr val="000000"/>
                          </a:solidFill>
                          <a:effectLst/>
                          <a:latin typeface="Arial" pitchFamily="34" charset="0"/>
                          <a:cs typeface="Arial" pitchFamily="34" charset="0"/>
                        </a:rPr>
                        <a:t>Globally, creative attractions are targeting </a:t>
                      </a:r>
                      <a:r>
                        <a:rPr kumimoji="0" lang="en-AU" sz="1400" b="0" i="0" u="none" strike="noStrike" cap="none" normalizeH="0" baseline="0" dirty="0" err="1" smtClean="0">
                          <a:ln>
                            <a:noFill/>
                          </a:ln>
                          <a:solidFill>
                            <a:srgbClr val="000000"/>
                          </a:solidFill>
                          <a:effectLst/>
                          <a:latin typeface="Arial" pitchFamily="34" charset="0"/>
                          <a:cs typeface="Arial" pitchFamily="34" charset="0"/>
                        </a:rPr>
                        <a:t>millennials</a:t>
                      </a:r>
                      <a:r>
                        <a:rPr kumimoji="0" lang="en-AU" sz="1400" b="0" i="0" u="none" strike="noStrike" cap="none" normalizeH="0" baseline="0" dirty="0" smtClean="0">
                          <a:ln>
                            <a:noFill/>
                          </a:ln>
                          <a:solidFill>
                            <a:srgbClr val="000000"/>
                          </a:solidFill>
                          <a:effectLst/>
                          <a:latin typeface="Arial" pitchFamily="34" charset="0"/>
                          <a:cs typeface="Arial" pitchFamily="34" charset="0"/>
                        </a:rPr>
                        <a:t> in their marketing and customising their offer to suit </a:t>
                      </a:r>
                      <a:r>
                        <a:rPr kumimoji="0" lang="en-AU" sz="1400" b="0" i="0" u="none" strike="noStrike" cap="none" normalizeH="0" baseline="0" dirty="0" err="1" smtClean="0">
                          <a:ln>
                            <a:noFill/>
                          </a:ln>
                          <a:solidFill>
                            <a:srgbClr val="000000"/>
                          </a:solidFill>
                          <a:effectLst/>
                          <a:latin typeface="Arial" pitchFamily="34" charset="0"/>
                          <a:cs typeface="Arial" pitchFamily="34" charset="0"/>
                        </a:rPr>
                        <a:t>millennials</a:t>
                      </a:r>
                      <a:r>
                        <a:rPr kumimoji="0" lang="en-AU" sz="1400" b="0" i="0" u="none" strike="noStrike" cap="none" normalizeH="0" baseline="0" dirty="0" smtClean="0">
                          <a:ln>
                            <a:noFill/>
                          </a:ln>
                          <a:solidFill>
                            <a:srgbClr val="000000"/>
                          </a:solidFill>
                          <a:effectLst/>
                          <a:latin typeface="Arial" pitchFamily="34" charset="0"/>
                          <a:cs typeface="Arial" pitchFamily="34" charset="0"/>
                        </a:rPr>
                        <a:t>' preferences</a:t>
                      </a:r>
                    </a:p>
                  </a:txBody>
                  <a:tcPr marT="91440" marB="91440" horzOverflow="overflow">
                    <a:lnL>
                      <a:noFill/>
                    </a:lnL>
                    <a:lnR cap="flat">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noFill/>
                  </a:tcPr>
                </a:tc>
              </a:tr>
              <a:tr h="152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AU" sz="600" b="1"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b" horzOverflow="overflow">
                    <a:lnL cap="flat">
                      <a:noFill/>
                    </a:lnL>
                    <a:lnR>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noFill/>
                  </a:tcPr>
                </a:tc>
                <a:tc>
                  <a:txBody>
                    <a:bodyPr/>
                    <a:lstStyle/>
                    <a:p>
                      <a:pPr marL="571500" marR="0" lvl="2" indent="-171450" algn="l" defTabSz="914400" rtl="0" eaLnBrk="1" fontAlgn="base" latinLnBrk="0" hangingPunct="1">
                        <a:lnSpc>
                          <a:spcPct val="100000"/>
                        </a:lnSpc>
                        <a:spcBef>
                          <a:spcPct val="0"/>
                        </a:spcBef>
                        <a:spcAft>
                          <a:spcPct val="0"/>
                        </a:spcAft>
                        <a:buClr>
                          <a:schemeClr val="tx2"/>
                        </a:buClr>
                        <a:buSzTx/>
                        <a:buFont typeface="Arial" charset="0"/>
                        <a:buChar char="–"/>
                        <a:tabLst/>
                      </a:pPr>
                      <a:endParaRPr kumimoji="0" lang="en-AU" sz="600" b="0" i="0" u="none" strike="noStrike" cap="none" normalizeH="0" baseline="0" dirty="0" smtClean="0">
                        <a:ln>
                          <a:noFill/>
                        </a:ln>
                        <a:solidFill>
                          <a:srgbClr val="000000"/>
                        </a:solidFill>
                        <a:effectLst/>
                        <a:latin typeface="Arial" pitchFamily="34" charset="0"/>
                        <a:cs typeface="Arial" pitchFamily="34" charset="0"/>
                      </a:endParaRPr>
                    </a:p>
                  </a:txBody>
                  <a:tcPr marL="0" marR="0" marT="0" marB="0" horzOverflow="overflow">
                    <a:lnL>
                      <a:noFill/>
                    </a:lnL>
                    <a:lnR cap="flat">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noFill/>
                  </a:tcPr>
                </a:tc>
              </a:tr>
              <a:tr h="914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AU" sz="1600" b="1" i="0" u="none" strike="noStrike" cap="none" normalizeH="0" baseline="0" dirty="0" smtClean="0">
                          <a:ln>
                            <a:noFill/>
                          </a:ln>
                          <a:solidFill>
                            <a:schemeClr val="tx1"/>
                          </a:solidFill>
                          <a:effectLst/>
                          <a:latin typeface="Arial" pitchFamily="34" charset="0"/>
                          <a:cs typeface="Arial" pitchFamily="34" charset="0"/>
                        </a:rPr>
                        <a:t>Digital</a:t>
                      </a:r>
                    </a:p>
                  </a:txBody>
                  <a:tcPr marT="91440" marB="91440" anchor="b" horzOverflow="overflow">
                    <a:lnL cap="flat">
                      <a:noFill/>
                    </a:lnL>
                    <a:lnR>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r>
                        <a:rPr kumimoji="0" lang="en-AU" sz="1400" b="1" i="0" u="none" strike="noStrike" cap="none" normalizeH="0" baseline="0" dirty="0" smtClean="0">
                          <a:ln>
                            <a:noFill/>
                          </a:ln>
                          <a:solidFill>
                            <a:srgbClr val="000000"/>
                          </a:solidFill>
                          <a:effectLst/>
                          <a:latin typeface="Arial" pitchFamily="34" charset="0"/>
                          <a:cs typeface="Arial" pitchFamily="34" charset="0"/>
                        </a:rPr>
                        <a:t>Cities and creative attractions are leveraging new technology to reach consumers and make their offer more attractive</a:t>
                      </a:r>
                    </a:p>
                    <a:p>
                      <a:pPr marL="285750" marR="0" lvl="1" indent="-171450" algn="l" defTabSz="914400" rtl="0" eaLnBrk="1" fontAlgn="base" latinLnBrk="0" hangingPunct="1">
                        <a:lnSpc>
                          <a:spcPct val="100000"/>
                        </a:lnSpc>
                        <a:spcBef>
                          <a:spcPct val="0"/>
                        </a:spcBef>
                        <a:spcAft>
                          <a:spcPct val="0"/>
                        </a:spcAft>
                        <a:buClr>
                          <a:schemeClr val="tx2"/>
                        </a:buClr>
                        <a:buSzTx/>
                        <a:buFontTx/>
                        <a:buChar char="•"/>
                        <a:tabLst/>
                      </a:pPr>
                      <a:r>
                        <a:rPr kumimoji="0" lang="en-AU" sz="1400" b="0" i="0" u="none" strike="noStrike" cap="none" normalizeH="0" baseline="0" dirty="0" smtClean="0">
                          <a:ln>
                            <a:noFill/>
                          </a:ln>
                          <a:solidFill>
                            <a:srgbClr val="000000"/>
                          </a:solidFill>
                          <a:effectLst/>
                          <a:latin typeface="Arial" pitchFamily="34" charset="0"/>
                          <a:cs typeface="Arial" pitchFamily="34" charset="0"/>
                        </a:rPr>
                        <a:t>Most top creative attractions and destinations now have a strong online presence, with a web page, social media accounts, and freely accessible online content</a:t>
                      </a:r>
                    </a:p>
                    <a:p>
                      <a:pPr marL="285750" marR="0" lvl="1" indent="-171450" algn="l" defTabSz="914400" rtl="0" eaLnBrk="1" fontAlgn="base" latinLnBrk="0" hangingPunct="1">
                        <a:lnSpc>
                          <a:spcPct val="100000"/>
                        </a:lnSpc>
                        <a:spcBef>
                          <a:spcPct val="0"/>
                        </a:spcBef>
                        <a:spcAft>
                          <a:spcPct val="0"/>
                        </a:spcAft>
                        <a:buClr>
                          <a:schemeClr val="tx2"/>
                        </a:buClr>
                        <a:buSzTx/>
                        <a:buFontTx/>
                        <a:buChar char="•"/>
                        <a:tabLst/>
                      </a:pPr>
                      <a:r>
                        <a:rPr kumimoji="0" lang="en-AU" sz="1400" b="0" i="0" u="none" strike="noStrike" cap="none" normalizeH="0" baseline="0" dirty="0" smtClean="0">
                          <a:ln>
                            <a:noFill/>
                          </a:ln>
                          <a:solidFill>
                            <a:srgbClr val="000000"/>
                          </a:solidFill>
                          <a:effectLst/>
                          <a:latin typeface="Arial" pitchFamily="34" charset="0"/>
                          <a:cs typeface="Arial" pitchFamily="34" charset="0"/>
                        </a:rPr>
                        <a:t>Mobile apps are increasingly used to enhance experiences at creative attractions </a:t>
                      </a:r>
                    </a:p>
                  </a:txBody>
                  <a:tcPr marT="91440" marB="91440" horzOverflow="overflow">
                    <a:lnL>
                      <a:noFill/>
                    </a:lnL>
                    <a:lnR cap="flat">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noFill/>
                  </a:tcPr>
                </a:tc>
              </a:tr>
              <a:tr h="1714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AU" sz="600" b="1"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b" horzOverflow="overflow">
                    <a:lnL cap="flat">
                      <a:noFill/>
                    </a:lnL>
                    <a:lnR>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noFill/>
                  </a:tcPr>
                </a:tc>
                <a:tc>
                  <a:txBody>
                    <a:bodyPr/>
                    <a:lstStyle/>
                    <a:p>
                      <a:pPr marL="571500" marR="0" lvl="2" indent="-171450" algn="l" defTabSz="914400" rtl="0" eaLnBrk="1" fontAlgn="base" latinLnBrk="0" hangingPunct="1">
                        <a:lnSpc>
                          <a:spcPct val="100000"/>
                        </a:lnSpc>
                        <a:spcBef>
                          <a:spcPct val="0"/>
                        </a:spcBef>
                        <a:spcAft>
                          <a:spcPct val="0"/>
                        </a:spcAft>
                        <a:buClr>
                          <a:schemeClr val="tx2"/>
                        </a:buClr>
                        <a:buSzTx/>
                        <a:buFont typeface="Arial" charset="0"/>
                        <a:buChar char="–"/>
                        <a:tabLst/>
                      </a:pPr>
                      <a:endParaRPr kumimoji="0" lang="en-AU" sz="600" b="0" i="0" u="none" strike="noStrike" cap="none" normalizeH="0" baseline="0" dirty="0" smtClean="0">
                        <a:ln>
                          <a:noFill/>
                        </a:ln>
                        <a:solidFill>
                          <a:srgbClr val="000000"/>
                        </a:solidFill>
                        <a:effectLst/>
                        <a:latin typeface="Arial" pitchFamily="34" charset="0"/>
                        <a:cs typeface="Arial" pitchFamily="34" charset="0"/>
                      </a:endParaRPr>
                    </a:p>
                  </a:txBody>
                  <a:tcPr marL="0" marR="0" marT="0" marB="0" horzOverflow="overflow">
                    <a:lnL>
                      <a:noFill/>
                    </a:lnL>
                    <a:lnR cap="flat">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noFill/>
                  </a:tcPr>
                </a:tc>
              </a:tr>
            </a:tbl>
          </a:graphicData>
        </a:graphic>
      </p:graphicFrame>
      <p:sp>
        <p:nvSpPr>
          <p:cNvPr id="5"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smtClean="0">
                <a:solidFill>
                  <a:srgbClr val="000000"/>
                </a:solidFill>
                <a:latin typeface="Arial" pitchFamily="34" charset="0"/>
                <a:cs typeface="Arial" pitchFamily="34" charset="0"/>
              </a:rPr>
              <a:t>1. BCG and Trip Advisor (2013): Winning the Next Billion Asian Travellers. 2. Tourism Research Australia: International Visitor Survey. 3. </a:t>
            </a:r>
            <a:r>
              <a:rPr lang="en-AU" sz="800" dirty="0" smtClean="0">
                <a:solidFill>
                  <a:srgbClr val="000000"/>
                </a:solidFill>
                <a:cs typeface="Arial" pitchFamily="34" charset="0"/>
              </a:rPr>
              <a:t>Los Angeles Tourism and Convention Board (2016): China-Ready Designation Requirements.  4. BCG (2011): </a:t>
            </a:r>
            <a:r>
              <a:rPr lang="en-AU" sz="800" dirty="0" err="1" smtClean="0">
                <a:solidFill>
                  <a:srgbClr val="000000"/>
                </a:solidFill>
                <a:cs typeface="Arial" pitchFamily="34" charset="0"/>
              </a:rPr>
              <a:t>Millennials</a:t>
            </a:r>
            <a:r>
              <a:rPr lang="en-AU" sz="800" dirty="0" smtClean="0">
                <a:solidFill>
                  <a:srgbClr val="000000"/>
                </a:solidFill>
                <a:cs typeface="Arial" pitchFamily="34" charset="0"/>
              </a:rPr>
              <a:t> Survey.</a:t>
            </a:r>
            <a:endParaRPr lang="en-AU" sz="800" dirty="0">
              <a:solidFill>
                <a:srgbClr val="000000"/>
              </a:solidFill>
              <a:latin typeface="Arial" pitchFamily="34" charset="0"/>
              <a:cs typeface="Arial" pitchFamily="34" charset="0"/>
            </a:endParaRPr>
          </a:p>
        </p:txBody>
      </p:sp>
      <p:pic>
        <p:nvPicPr>
          <p:cNvPr id="15" name="Picture 2" descr="Image result for digital"/>
          <p:cNvPicPr>
            <a:picLocks noChangeArrowheads="1"/>
          </p:cNvPicPr>
          <p:nvPr/>
        </p:nvPicPr>
        <p:blipFill>
          <a:blip r:embed="rId2" cstate="print"/>
          <a:srcRect/>
          <a:stretch>
            <a:fillRect/>
          </a:stretch>
        </p:blipFill>
        <p:spPr bwMode="auto">
          <a:xfrm>
            <a:off x="819150" y="4603859"/>
            <a:ext cx="1194479" cy="796120"/>
          </a:xfrm>
          <a:prstGeom prst="rect">
            <a:avLst/>
          </a:prstGeom>
          <a:noFill/>
        </p:spPr>
      </p:pic>
      <p:pic>
        <p:nvPicPr>
          <p:cNvPr id="20" name="Picture 4" descr="Image result for millennials"/>
          <p:cNvPicPr>
            <a:picLocks noChangeArrowheads="1"/>
          </p:cNvPicPr>
          <p:nvPr/>
        </p:nvPicPr>
        <p:blipFill>
          <a:blip r:embed="rId3" cstate="print"/>
          <a:srcRect/>
          <a:stretch>
            <a:fillRect/>
          </a:stretch>
        </p:blipFill>
        <p:spPr bwMode="auto">
          <a:xfrm>
            <a:off x="819150" y="3116264"/>
            <a:ext cx="1194479" cy="796120"/>
          </a:xfrm>
          <a:prstGeom prst="rect">
            <a:avLst/>
          </a:prstGeom>
          <a:noFill/>
        </p:spPr>
      </p:pic>
      <p:pic>
        <p:nvPicPr>
          <p:cNvPr id="25" name="Picture 6" descr="Image result for china flag"/>
          <p:cNvPicPr>
            <a:picLocks noChangeArrowheads="1"/>
          </p:cNvPicPr>
          <p:nvPr/>
        </p:nvPicPr>
        <p:blipFill>
          <a:blip r:embed="rId4" cstate="print"/>
          <a:srcRect/>
          <a:stretch>
            <a:fillRect/>
          </a:stretch>
        </p:blipFill>
        <p:spPr bwMode="auto">
          <a:xfrm>
            <a:off x="819150" y="1580593"/>
            <a:ext cx="1194479" cy="796121"/>
          </a:xfrm>
          <a:prstGeom prst="rect">
            <a:avLst/>
          </a:prstGeom>
          <a:noFill/>
        </p:spPr>
      </p:pic>
      <p:sp>
        <p:nvSpPr>
          <p:cNvPr id="8" name="Rectangle 7"/>
          <p:cNvSpPr/>
          <p:nvPr/>
        </p:nvSpPr>
        <p:spPr>
          <a:xfrm>
            <a:off x="4165600" y="970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fld id="{F2FF9434-A427-4CE8-940A-347A816FBED9}" type="datetime'Agenda'">
              <a:rPr lang="en-US" altLang="en-US" smtClean="0"/>
              <a:pPr/>
              <a:t>Agenda</a:t>
            </a:fld>
            <a:endParaRPr lang="en-US"/>
          </a:p>
        </p:txBody>
      </p:sp>
      <p:sp>
        <p:nvSpPr>
          <p:cNvPr id="6" name="Text Placeholder 12">
            <a:hlinkClick r:id="rId9" action="ppaction://hlinksldjump"/>
          </p:cNvPr>
          <p:cNvSpPr>
            <a:spLocks noGrp="1"/>
          </p:cNvSpPr>
          <p:nvPr>
            <p:custDataLst>
              <p:tags r:id="rId1"/>
            </p:custDataLst>
          </p:nvPr>
        </p:nvSpPr>
        <p:spPr bwMode="gray">
          <a:xfrm>
            <a:off x="0" y="13716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Executive Summary</a:t>
            </a:r>
            <a:endParaRPr lang="en-US" sz="2000" dirty="0">
              <a:solidFill>
                <a:srgbClr val="B2B2B2"/>
              </a:solidFill>
            </a:endParaRPr>
          </a:p>
        </p:txBody>
      </p:sp>
      <p:sp>
        <p:nvSpPr>
          <p:cNvPr id="15" name="Text Placeholder 12">
            <a:hlinkClick r:id="rId10" action="ppaction://hlinksldjump"/>
          </p:cNvPr>
          <p:cNvSpPr>
            <a:spLocks noGrp="1"/>
          </p:cNvSpPr>
          <p:nvPr>
            <p:custDataLst>
              <p:tags r:id="rId2"/>
            </p:custDataLst>
          </p:nvPr>
        </p:nvSpPr>
        <p:spPr bwMode="gray">
          <a:xfrm>
            <a:off x="0" y="19304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Context</a:t>
            </a:r>
            <a:endParaRPr lang="en-US" sz="2000" dirty="0">
              <a:solidFill>
                <a:srgbClr val="B2B2B2"/>
              </a:solidFill>
            </a:endParaRPr>
          </a:p>
        </p:txBody>
      </p:sp>
      <p:sp>
        <p:nvSpPr>
          <p:cNvPr id="14" name="Text Placeholder 12">
            <a:hlinkClick r:id="rId11" action="ppaction://hlinksldjump"/>
          </p:cNvPr>
          <p:cNvSpPr>
            <a:spLocks noGrp="1"/>
          </p:cNvSpPr>
          <p:nvPr>
            <p:custDataLst>
              <p:tags r:id="rId3"/>
            </p:custDataLst>
          </p:nvPr>
        </p:nvSpPr>
        <p:spPr bwMode="gray">
          <a:xfrm>
            <a:off x="0" y="24892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Performance Index</a:t>
            </a:r>
            <a:endParaRPr lang="en-US" sz="2000" dirty="0">
              <a:solidFill>
                <a:srgbClr val="B2B2B2"/>
              </a:solidFill>
            </a:endParaRPr>
          </a:p>
        </p:txBody>
      </p:sp>
      <p:sp>
        <p:nvSpPr>
          <p:cNvPr id="13" name="Text Placeholder 12">
            <a:hlinkClick r:id="rId12" action="ppaction://hlinksldjump"/>
          </p:cNvPr>
          <p:cNvSpPr>
            <a:spLocks noGrp="1"/>
          </p:cNvSpPr>
          <p:nvPr>
            <p:custDataLst>
              <p:tags r:id="rId4"/>
            </p:custDataLst>
          </p:nvPr>
        </p:nvSpPr>
        <p:spPr bwMode="gray">
          <a:xfrm>
            <a:off x="0" y="30480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Assessing Melbourne against best practice</a:t>
            </a:r>
            <a:endParaRPr lang="en-US" sz="2000" dirty="0">
              <a:solidFill>
                <a:srgbClr val="B2B2B2"/>
              </a:solidFill>
            </a:endParaRPr>
          </a:p>
        </p:txBody>
      </p:sp>
      <p:sp>
        <p:nvSpPr>
          <p:cNvPr id="20" name="Text Placeholder 12">
            <a:hlinkClick r:id="rId13" action="ppaction://hlinksldjump"/>
          </p:cNvPr>
          <p:cNvSpPr>
            <a:spLocks noGrp="1"/>
          </p:cNvSpPr>
          <p:nvPr>
            <p:custDataLst>
              <p:tags r:id="rId5"/>
            </p:custDataLst>
          </p:nvPr>
        </p:nvSpPr>
        <p:spPr bwMode="gray">
          <a:xfrm>
            <a:off x="0" y="36068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AU" sz="2000" dirty="0" smtClean="0">
                <a:solidFill>
                  <a:srgbClr val="B2B2B2"/>
                </a:solidFill>
              </a:rPr>
              <a:t>Cultural travellers and trends</a:t>
            </a:r>
            <a:endParaRPr lang="en-US" sz="2000" dirty="0">
              <a:solidFill>
                <a:srgbClr val="B2B2B2"/>
              </a:solidFill>
            </a:endParaRPr>
          </a:p>
        </p:txBody>
      </p:sp>
      <p:sp>
        <p:nvSpPr>
          <p:cNvPr id="10" name="Text Placeholder 12"/>
          <p:cNvSpPr>
            <a:spLocks noGrp="1"/>
          </p:cNvSpPr>
          <p:nvPr>
            <p:custDataLst>
              <p:tags r:id="rId6"/>
            </p:custDataLst>
          </p:nvPr>
        </p:nvSpPr>
        <p:spPr bwMode="gray">
          <a:xfrm>
            <a:off x="0" y="41656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chemeClr val="tx2"/>
                </a:solidFill>
              </a:rPr>
              <a:t>Strategic priorities</a:t>
            </a:r>
            <a:endParaRPr lang="en-US" sz="2000" dirty="0">
              <a:solidFill>
                <a:schemeClr val="tx2"/>
              </a:solidFill>
            </a:endParaRPr>
          </a:p>
        </p:txBody>
      </p:sp>
      <p:sp>
        <p:nvSpPr>
          <p:cNvPr id="12" name="Text Placeholder 12">
            <a:hlinkClick r:id="" action="ppaction://noaction"/>
          </p:cNvPr>
          <p:cNvSpPr>
            <a:spLocks noGrp="1"/>
          </p:cNvSpPr>
          <p:nvPr>
            <p:custDataLst>
              <p:tags r:id="rId7"/>
            </p:custDataLst>
          </p:nvPr>
        </p:nvSpPr>
        <p:spPr bwMode="gray">
          <a:xfrm>
            <a:off x="0" y="4724400"/>
            <a:ext cx="9906000" cy="762000"/>
          </a:xfrm>
          <a:prstGeom prst="rect">
            <a:avLst/>
          </a:prstGeom>
          <a:noFill/>
          <a:effectLst/>
        </p:spPr>
        <p:txBody>
          <a:bodyPr vert="horz" lIns="457200" tIns="228600" rIns="0" bIns="2286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Next steps</a:t>
            </a:r>
            <a:endParaRPr lang="en-US" sz="2000" dirty="0">
              <a:solidFill>
                <a:srgbClr val="B2B2B2"/>
              </a:solidFill>
            </a:endParaRPr>
          </a:p>
        </p:txBody>
      </p:sp>
      <p:sp>
        <p:nvSpPr>
          <p:cNvPr id="16" name="TextBox 15"/>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17" name="Rectangle 16"/>
          <p:cNvSpPr/>
          <p:nvPr/>
        </p:nvSpPr>
        <p:spPr>
          <a:xfrm>
            <a:off x="4219575"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999"/>
            <a:ext cx="8992799" cy="831600"/>
          </a:xfrm>
          <a:noFill/>
          <a:effectLst/>
        </p:spPr>
        <p:txBody>
          <a:bodyPr wrap="square"/>
          <a:lstStyle/>
          <a:p>
            <a:pPr lvl="0"/>
            <a:r>
              <a:rPr lang="" dirty="0" smtClean="0">
                <a:solidFill>
                  <a:srgbClr val="177B57"/>
                </a:solidFill>
                <a:latin typeface="Arial"/>
              </a:rPr>
              <a:t>Five strategic priorities to improve Melbourne's cultural offer</a:t>
            </a:r>
            <a:endParaRPr lang="" sz="1600" b="0" dirty="0">
              <a:solidFill>
                <a:srgbClr val="177B57"/>
              </a:solidFill>
              <a:latin typeface="Arial"/>
            </a:endParaRPr>
          </a:p>
        </p:txBody>
      </p:sp>
      <p:sp>
        <p:nvSpPr>
          <p:cNvPr id="4" name="Rectangle 3"/>
          <p:cNvSpPr/>
          <p:nvPr/>
        </p:nvSpPr>
        <p:spPr>
          <a:xfrm>
            <a:off x="825499" y="1676400"/>
            <a:ext cx="8505787" cy="914400"/>
          </a:xfrm>
          <a:prstGeom prst="rect">
            <a:avLst/>
          </a:prstGeom>
          <a:solidFill>
            <a:schemeClr val="tx2"/>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FFFFFF"/>
              </a:solidFill>
              <a:cs typeface="Arial" pitchFamily="34" charset="0"/>
            </a:endParaRPr>
          </a:p>
        </p:txBody>
      </p:sp>
      <p:sp>
        <p:nvSpPr>
          <p:cNvPr id="5" name="Rectangle 4"/>
          <p:cNvSpPr/>
          <p:nvPr/>
        </p:nvSpPr>
        <p:spPr>
          <a:xfrm>
            <a:off x="825499" y="2743199"/>
            <a:ext cx="2672443" cy="2324559"/>
          </a:xfrm>
          <a:prstGeom prst="rect">
            <a:avLst/>
          </a:prstGeom>
          <a:solidFill>
            <a:schemeClr val="tx2"/>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FFFFFF"/>
              </a:solidFill>
              <a:cs typeface="Arial" pitchFamily="34" charset="0"/>
            </a:endParaRPr>
          </a:p>
        </p:txBody>
      </p:sp>
      <p:sp>
        <p:nvSpPr>
          <p:cNvPr id="6" name="Rectangle 5"/>
          <p:cNvSpPr/>
          <p:nvPr/>
        </p:nvSpPr>
        <p:spPr>
          <a:xfrm>
            <a:off x="825499" y="5194300"/>
            <a:ext cx="8505788" cy="914400"/>
          </a:xfrm>
          <a:prstGeom prst="rect">
            <a:avLst/>
          </a:prstGeom>
          <a:solidFill>
            <a:schemeClr val="tx2"/>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FFFFFF"/>
              </a:solidFill>
              <a:cs typeface="Arial" pitchFamily="34" charset="0"/>
            </a:endParaRPr>
          </a:p>
        </p:txBody>
      </p:sp>
      <p:sp>
        <p:nvSpPr>
          <p:cNvPr id="7" name="Rectangle 6"/>
          <p:cNvSpPr/>
          <p:nvPr/>
        </p:nvSpPr>
        <p:spPr>
          <a:xfrm>
            <a:off x="3729472" y="2743199"/>
            <a:ext cx="2672443" cy="2324559"/>
          </a:xfrm>
          <a:prstGeom prst="rect">
            <a:avLst/>
          </a:prstGeom>
          <a:solidFill>
            <a:schemeClr val="tx2"/>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FFFFFF"/>
              </a:solidFill>
              <a:cs typeface="Arial" pitchFamily="34" charset="0"/>
            </a:endParaRPr>
          </a:p>
        </p:txBody>
      </p:sp>
      <p:sp>
        <p:nvSpPr>
          <p:cNvPr id="8" name="Rectangle 7"/>
          <p:cNvSpPr/>
          <p:nvPr/>
        </p:nvSpPr>
        <p:spPr>
          <a:xfrm>
            <a:off x="6633444" y="2743199"/>
            <a:ext cx="2701056" cy="2324559"/>
          </a:xfrm>
          <a:prstGeom prst="rect">
            <a:avLst/>
          </a:prstGeom>
          <a:solidFill>
            <a:schemeClr val="tx2"/>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FFFFFF"/>
              </a:solidFill>
              <a:cs typeface="Arial" pitchFamily="34" charset="0"/>
            </a:endParaRPr>
          </a:p>
        </p:txBody>
      </p:sp>
      <p:sp>
        <p:nvSpPr>
          <p:cNvPr id="9" name="Rectangle 8"/>
          <p:cNvSpPr/>
          <p:nvPr/>
        </p:nvSpPr>
        <p:spPr>
          <a:xfrm>
            <a:off x="826266" y="2782849"/>
            <a:ext cx="2677098" cy="276999"/>
          </a:xfrm>
          <a:prstGeom prst="rect">
            <a:avLst/>
          </a:prstGeom>
        </p:spPr>
        <p:txBody>
          <a:bodyPr wrap="square">
            <a:spAutoFit/>
          </a:bodyPr>
          <a:lstStyle/>
          <a:p>
            <a:pPr algn="ctr"/>
            <a:r>
              <a:rPr lang="en-AU" sz="1200" b="1" dirty="0">
                <a:solidFill>
                  <a:srgbClr val="FFFFFF"/>
                </a:solidFill>
                <a:cs typeface="Arial" pitchFamily="34" charset="0"/>
              </a:rPr>
              <a:t>Protect existing infrastructure</a:t>
            </a:r>
            <a:endParaRPr lang="en-US" sz="1200" b="1" dirty="0">
              <a:solidFill>
                <a:srgbClr val="FFFFFF"/>
              </a:solidFill>
              <a:cs typeface="Arial" pitchFamily="34" charset="0"/>
            </a:endParaRPr>
          </a:p>
        </p:txBody>
      </p:sp>
      <p:sp>
        <p:nvSpPr>
          <p:cNvPr id="10" name="Rectangle 9"/>
          <p:cNvSpPr/>
          <p:nvPr/>
        </p:nvSpPr>
        <p:spPr>
          <a:xfrm>
            <a:off x="790918" y="1852795"/>
            <a:ext cx="1853129" cy="646331"/>
          </a:xfrm>
          <a:prstGeom prst="rect">
            <a:avLst/>
          </a:prstGeom>
        </p:spPr>
        <p:txBody>
          <a:bodyPr wrap="square">
            <a:spAutoFit/>
          </a:bodyPr>
          <a:lstStyle/>
          <a:p>
            <a:pPr algn="ctr"/>
            <a:r>
              <a:rPr lang="en-AU" sz="1200" b="1" dirty="0">
                <a:solidFill>
                  <a:srgbClr val="FFFFFF"/>
                </a:solidFill>
                <a:cs typeface="Arial" pitchFamily="34" charset="0"/>
              </a:rPr>
              <a:t>Make culture a key part of the Melbourne </a:t>
            </a:r>
            <a:br>
              <a:rPr lang="en-AU" sz="1200" b="1" dirty="0">
                <a:solidFill>
                  <a:srgbClr val="FFFFFF"/>
                </a:solidFill>
                <a:cs typeface="Arial" pitchFamily="34" charset="0"/>
              </a:rPr>
            </a:br>
            <a:r>
              <a:rPr lang="en-AU" sz="1200" b="1" dirty="0">
                <a:solidFill>
                  <a:srgbClr val="FFFFFF"/>
                </a:solidFill>
                <a:cs typeface="Arial" pitchFamily="34" charset="0"/>
              </a:rPr>
              <a:t>proposition</a:t>
            </a:r>
            <a:endParaRPr lang="en-US" sz="1200" b="1" dirty="0">
              <a:solidFill>
                <a:srgbClr val="FFFFFF"/>
              </a:solidFill>
              <a:cs typeface="Arial" pitchFamily="34" charset="0"/>
            </a:endParaRPr>
          </a:p>
        </p:txBody>
      </p:sp>
      <p:sp>
        <p:nvSpPr>
          <p:cNvPr id="11" name="Rectangle 10"/>
          <p:cNvSpPr/>
          <p:nvPr/>
        </p:nvSpPr>
        <p:spPr>
          <a:xfrm>
            <a:off x="3721406" y="2782849"/>
            <a:ext cx="2677098" cy="276999"/>
          </a:xfrm>
          <a:prstGeom prst="rect">
            <a:avLst/>
          </a:prstGeom>
        </p:spPr>
        <p:txBody>
          <a:bodyPr>
            <a:spAutoFit/>
          </a:bodyPr>
          <a:lstStyle/>
          <a:p>
            <a:pPr algn="ctr"/>
            <a:r>
              <a:rPr lang="en-AU" sz="1200" b="1" dirty="0">
                <a:solidFill>
                  <a:srgbClr val="FFFFFF"/>
                </a:solidFill>
                <a:cs typeface="Arial" pitchFamily="34" charset="0"/>
              </a:rPr>
              <a:t>Optimise the current offer</a:t>
            </a:r>
            <a:endParaRPr lang="en-US" sz="1200" b="1" dirty="0">
              <a:solidFill>
                <a:srgbClr val="FFFFFF"/>
              </a:solidFill>
              <a:cs typeface="Arial" pitchFamily="34" charset="0"/>
            </a:endParaRPr>
          </a:p>
        </p:txBody>
      </p:sp>
      <p:sp>
        <p:nvSpPr>
          <p:cNvPr id="12" name="Rectangle 11"/>
          <p:cNvSpPr/>
          <p:nvPr/>
        </p:nvSpPr>
        <p:spPr>
          <a:xfrm>
            <a:off x="790917" y="5422900"/>
            <a:ext cx="1853128" cy="461665"/>
          </a:xfrm>
          <a:prstGeom prst="rect">
            <a:avLst/>
          </a:prstGeom>
        </p:spPr>
        <p:txBody>
          <a:bodyPr wrap="square">
            <a:spAutoFit/>
          </a:bodyPr>
          <a:lstStyle/>
          <a:p>
            <a:pPr algn="ctr"/>
            <a:r>
              <a:rPr lang="en-AU" sz="1200" b="1" dirty="0">
                <a:solidFill>
                  <a:srgbClr val="FFFFFF"/>
                </a:solidFill>
                <a:cs typeface="Arial" pitchFamily="34" charset="0"/>
              </a:rPr>
              <a:t>Enhance </a:t>
            </a:r>
            <a:br>
              <a:rPr lang="en-AU" sz="1200" b="1" dirty="0">
                <a:solidFill>
                  <a:srgbClr val="FFFFFF"/>
                </a:solidFill>
                <a:cs typeface="Arial" pitchFamily="34" charset="0"/>
              </a:rPr>
            </a:br>
            <a:r>
              <a:rPr lang="en-AU" sz="1200" b="1" dirty="0">
                <a:solidFill>
                  <a:srgbClr val="FFFFFF"/>
                </a:solidFill>
                <a:cs typeface="Arial" pitchFamily="34" charset="0"/>
              </a:rPr>
              <a:t>governance</a:t>
            </a:r>
          </a:p>
        </p:txBody>
      </p:sp>
      <p:sp>
        <p:nvSpPr>
          <p:cNvPr id="15" name="Rectangle 14"/>
          <p:cNvSpPr/>
          <p:nvPr/>
        </p:nvSpPr>
        <p:spPr>
          <a:xfrm>
            <a:off x="999169" y="4228489"/>
            <a:ext cx="2316907" cy="720000"/>
          </a:xfrm>
          <a:prstGeom prst="rect">
            <a:avLst/>
          </a:prstGeom>
          <a:solidFill>
            <a:schemeClr val="accent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b="1" dirty="0">
                <a:solidFill>
                  <a:srgbClr val="000000"/>
                </a:solidFill>
                <a:cs typeface="Arial" pitchFamily="34" charset="0"/>
              </a:rPr>
              <a:t>Improve maintenance, utilisation and storage of assets</a:t>
            </a:r>
          </a:p>
        </p:txBody>
      </p:sp>
      <p:sp>
        <p:nvSpPr>
          <p:cNvPr id="19" name="Rectangle 18"/>
          <p:cNvSpPr/>
          <p:nvPr/>
        </p:nvSpPr>
        <p:spPr>
          <a:xfrm>
            <a:off x="999169" y="3288994"/>
            <a:ext cx="2316908" cy="720000"/>
          </a:xfrm>
          <a:prstGeom prst="rect">
            <a:avLst/>
          </a:prstGeom>
          <a:solidFill>
            <a:schemeClr val="accent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90000" rIns="36000" bIns="90000" rtlCol="0" anchor="ctr" anchorCtr="0"/>
          <a:lstStyle/>
          <a:p>
            <a:pPr algn="ctr"/>
            <a:r>
              <a:rPr lang="en-AU" sz="1100" b="1" dirty="0">
                <a:solidFill>
                  <a:srgbClr val="000000"/>
                </a:solidFill>
                <a:cs typeface="Arial" pitchFamily="34" charset="0"/>
              </a:rPr>
              <a:t>Expand supply of </a:t>
            </a:r>
            <a:r>
              <a:rPr lang="en-AU" sz="1100" b="1" dirty="0" smtClean="0">
                <a:solidFill>
                  <a:srgbClr val="000000"/>
                </a:solidFill>
                <a:cs typeface="Arial" pitchFamily="34" charset="0"/>
              </a:rPr>
              <a:t>creative spaces </a:t>
            </a:r>
            <a:r>
              <a:rPr lang="en-AU" sz="1100" b="1" dirty="0">
                <a:solidFill>
                  <a:srgbClr val="000000"/>
                </a:solidFill>
                <a:cs typeface="Arial" pitchFamily="34" charset="0"/>
              </a:rPr>
              <a:t/>
            </a:r>
            <a:br>
              <a:rPr lang="en-AU" sz="1100" b="1" dirty="0">
                <a:solidFill>
                  <a:srgbClr val="000000"/>
                </a:solidFill>
                <a:cs typeface="Arial" pitchFamily="34" charset="0"/>
              </a:rPr>
            </a:br>
            <a:r>
              <a:rPr lang="en-AU" sz="1100" b="1" dirty="0">
                <a:solidFill>
                  <a:srgbClr val="000000"/>
                </a:solidFill>
                <a:cs typeface="Arial" pitchFamily="34" charset="0"/>
              </a:rPr>
              <a:t>in under-served areas, address affordability</a:t>
            </a:r>
            <a:endParaRPr lang="en-US" sz="1100" b="1" dirty="0">
              <a:solidFill>
                <a:srgbClr val="000000"/>
              </a:solidFill>
              <a:cs typeface="Arial" pitchFamily="34" charset="0"/>
            </a:endParaRPr>
          </a:p>
        </p:txBody>
      </p:sp>
      <p:sp>
        <p:nvSpPr>
          <p:cNvPr id="20" name="Rectangle 19"/>
          <p:cNvSpPr/>
          <p:nvPr/>
        </p:nvSpPr>
        <p:spPr>
          <a:xfrm>
            <a:off x="7066860" y="5307990"/>
            <a:ext cx="2036816" cy="719998"/>
          </a:xfrm>
          <a:prstGeom prst="rect">
            <a:avLst/>
          </a:prstGeom>
          <a:solidFill>
            <a:schemeClr val="accent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b="1" dirty="0">
                <a:solidFill>
                  <a:srgbClr val="000000"/>
                </a:solidFill>
                <a:cs typeface="Arial" pitchFamily="34" charset="0"/>
              </a:rPr>
              <a:t>Improve agency </a:t>
            </a:r>
            <a:r>
              <a:rPr lang="en-AU" sz="1100" b="1" dirty="0" smtClean="0">
                <a:solidFill>
                  <a:srgbClr val="000000"/>
                </a:solidFill>
                <a:cs typeface="Arial" pitchFamily="34" charset="0"/>
              </a:rPr>
              <a:t>collaboration</a:t>
            </a:r>
            <a:endParaRPr lang="en-US" sz="1100" b="1" dirty="0">
              <a:solidFill>
                <a:srgbClr val="000000"/>
              </a:solidFill>
              <a:cs typeface="Arial" pitchFamily="34" charset="0"/>
            </a:endParaRPr>
          </a:p>
        </p:txBody>
      </p:sp>
      <p:sp>
        <p:nvSpPr>
          <p:cNvPr id="21" name="Rectangle 20"/>
          <p:cNvSpPr/>
          <p:nvPr/>
        </p:nvSpPr>
        <p:spPr>
          <a:xfrm>
            <a:off x="4876176" y="5307990"/>
            <a:ext cx="2036816" cy="719998"/>
          </a:xfrm>
          <a:prstGeom prst="rect">
            <a:avLst/>
          </a:prstGeom>
          <a:solidFill>
            <a:schemeClr val="accent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b="1" dirty="0">
                <a:solidFill>
                  <a:srgbClr val="000000"/>
                </a:solidFill>
                <a:cs typeface="Arial" pitchFamily="34" charset="0"/>
              </a:rPr>
              <a:t>Strengthen </a:t>
            </a:r>
            <a:r>
              <a:rPr lang="en-AU" sz="1100" b="1" dirty="0" smtClean="0">
                <a:solidFill>
                  <a:srgbClr val="000000"/>
                </a:solidFill>
                <a:cs typeface="Arial" pitchFamily="34" charset="0"/>
              </a:rPr>
              <a:t>governance </a:t>
            </a:r>
            <a:r>
              <a:rPr lang="en-AU" sz="1100" b="1" dirty="0">
                <a:solidFill>
                  <a:srgbClr val="000000"/>
                </a:solidFill>
                <a:cs typeface="Arial" pitchFamily="34" charset="0"/>
              </a:rPr>
              <a:t/>
            </a:r>
            <a:br>
              <a:rPr lang="en-AU" sz="1100" b="1" dirty="0">
                <a:solidFill>
                  <a:srgbClr val="000000"/>
                </a:solidFill>
                <a:cs typeface="Arial" pitchFamily="34" charset="0"/>
              </a:rPr>
            </a:br>
            <a:r>
              <a:rPr lang="en-AU" sz="1100" b="1" dirty="0">
                <a:solidFill>
                  <a:srgbClr val="000000"/>
                </a:solidFill>
                <a:cs typeface="Arial" pitchFamily="34" charset="0"/>
              </a:rPr>
              <a:t>of Melbourne Arts Precinct</a:t>
            </a:r>
            <a:endParaRPr lang="en-US" sz="1100" b="1" dirty="0">
              <a:solidFill>
                <a:srgbClr val="000000"/>
              </a:solidFill>
              <a:cs typeface="Arial" pitchFamily="34" charset="0"/>
            </a:endParaRPr>
          </a:p>
        </p:txBody>
      </p:sp>
      <p:sp>
        <p:nvSpPr>
          <p:cNvPr id="22" name="Rectangle 21"/>
          <p:cNvSpPr/>
          <p:nvPr/>
        </p:nvSpPr>
        <p:spPr>
          <a:xfrm>
            <a:off x="2685493" y="5307990"/>
            <a:ext cx="2036816" cy="719998"/>
          </a:xfrm>
          <a:prstGeom prst="rect">
            <a:avLst/>
          </a:prstGeom>
          <a:solidFill>
            <a:schemeClr val="accent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90000" rIns="0" bIns="90000" rtlCol="0" anchor="ctr" anchorCtr="0"/>
          <a:lstStyle/>
          <a:p>
            <a:pPr algn="ctr"/>
            <a:r>
              <a:rPr lang="en-AU" sz="1100" b="1" dirty="0" smtClean="0">
                <a:solidFill>
                  <a:srgbClr val="000000"/>
                </a:solidFill>
                <a:cs typeface="Arial" pitchFamily="34" charset="0"/>
              </a:rPr>
              <a:t>Use the Evaluation </a:t>
            </a:r>
            <a:br>
              <a:rPr lang="en-AU" sz="1100" b="1" dirty="0" smtClean="0">
                <a:solidFill>
                  <a:srgbClr val="000000"/>
                </a:solidFill>
                <a:cs typeface="Arial" pitchFamily="34" charset="0"/>
              </a:rPr>
            </a:br>
            <a:r>
              <a:rPr lang="en-AU" sz="1100" b="1" dirty="0" smtClean="0">
                <a:solidFill>
                  <a:srgbClr val="000000"/>
                </a:solidFill>
                <a:cs typeface="Arial" pitchFamily="34" charset="0"/>
              </a:rPr>
              <a:t>Framework to assess impact, viability and feasibility to build a pipeline of investments</a:t>
            </a:r>
            <a:endParaRPr lang="en-US" sz="1100" b="1" dirty="0">
              <a:solidFill>
                <a:srgbClr val="000000"/>
              </a:solidFill>
              <a:cs typeface="Arial" pitchFamily="34" charset="0"/>
            </a:endParaRPr>
          </a:p>
        </p:txBody>
      </p:sp>
      <p:sp>
        <p:nvSpPr>
          <p:cNvPr id="23" name="Rectangle 22"/>
          <p:cNvSpPr/>
          <p:nvPr/>
        </p:nvSpPr>
        <p:spPr>
          <a:xfrm>
            <a:off x="6610121" y="2782849"/>
            <a:ext cx="2710150" cy="276999"/>
          </a:xfrm>
          <a:prstGeom prst="rect">
            <a:avLst/>
          </a:prstGeom>
        </p:spPr>
        <p:txBody>
          <a:bodyPr wrap="square">
            <a:spAutoFit/>
          </a:bodyPr>
          <a:lstStyle/>
          <a:p>
            <a:pPr algn="ctr"/>
            <a:r>
              <a:rPr lang="en-AU" sz="1200" b="1" dirty="0" smtClean="0">
                <a:solidFill>
                  <a:srgbClr val="FFFFFF"/>
                </a:solidFill>
                <a:cs typeface="Arial" pitchFamily="34" charset="0"/>
              </a:rPr>
              <a:t>Expand </a:t>
            </a:r>
            <a:r>
              <a:rPr lang="en-AU" sz="1200" b="1" dirty="0">
                <a:solidFill>
                  <a:srgbClr val="FFFFFF"/>
                </a:solidFill>
                <a:cs typeface="Arial" pitchFamily="34" charset="0"/>
              </a:rPr>
              <a:t>our offer</a:t>
            </a:r>
            <a:endParaRPr lang="en-US" sz="1200" b="1" dirty="0">
              <a:solidFill>
                <a:srgbClr val="FFFFFF"/>
              </a:solidFill>
              <a:cs typeface="Arial" pitchFamily="34" charset="0"/>
            </a:endParaRPr>
          </a:p>
        </p:txBody>
      </p:sp>
      <p:sp>
        <p:nvSpPr>
          <p:cNvPr id="25" name="Rectangle 24"/>
          <p:cNvSpPr/>
          <p:nvPr/>
        </p:nvSpPr>
        <p:spPr>
          <a:xfrm>
            <a:off x="3907469" y="3288995"/>
            <a:ext cx="2316907" cy="719999"/>
          </a:xfrm>
          <a:prstGeom prst="rect">
            <a:avLst/>
          </a:prstGeom>
          <a:solidFill>
            <a:schemeClr val="accent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b="1" dirty="0">
                <a:solidFill>
                  <a:srgbClr val="000000"/>
                </a:solidFill>
                <a:cs typeface="Arial" pitchFamily="34" charset="0"/>
              </a:rPr>
              <a:t>Build an integrated marketing, sales, reviews platform for creative and cultural activities</a:t>
            </a:r>
          </a:p>
        </p:txBody>
      </p:sp>
      <p:sp>
        <p:nvSpPr>
          <p:cNvPr id="29" name="Rectangle 28"/>
          <p:cNvSpPr/>
          <p:nvPr/>
        </p:nvSpPr>
        <p:spPr>
          <a:xfrm>
            <a:off x="2685493" y="1794549"/>
            <a:ext cx="2036816" cy="719999"/>
          </a:xfrm>
          <a:prstGeom prst="rect">
            <a:avLst/>
          </a:prstGeom>
          <a:solidFill>
            <a:schemeClr val="accent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b="1" dirty="0">
                <a:solidFill>
                  <a:srgbClr val="000000"/>
                </a:solidFill>
                <a:cs typeface="Arial" pitchFamily="34" charset="0"/>
              </a:rPr>
              <a:t>Develop clear </a:t>
            </a:r>
            <a:br>
              <a:rPr lang="en-AU" sz="1100" b="1" dirty="0">
                <a:solidFill>
                  <a:srgbClr val="000000"/>
                </a:solidFill>
                <a:cs typeface="Arial" pitchFamily="34" charset="0"/>
              </a:rPr>
            </a:br>
            <a:r>
              <a:rPr lang="en-AU" sz="1100" b="1" dirty="0">
                <a:solidFill>
                  <a:srgbClr val="000000"/>
                </a:solidFill>
                <a:cs typeface="Arial" pitchFamily="34" charset="0"/>
              </a:rPr>
              <a:t>creative city messages</a:t>
            </a:r>
          </a:p>
        </p:txBody>
      </p:sp>
      <p:sp>
        <p:nvSpPr>
          <p:cNvPr id="119" name="NumberBall"/>
          <p:cNvSpPr>
            <a:spLocks noChangeArrowheads="1"/>
          </p:cNvSpPr>
          <p:nvPr/>
        </p:nvSpPr>
        <p:spPr bwMode="gray">
          <a:xfrm>
            <a:off x="2544989" y="1693500"/>
            <a:ext cx="198000" cy="198000"/>
          </a:xfrm>
          <a:prstGeom prst="ellipse">
            <a:avLst/>
          </a:prstGeom>
          <a:solidFill>
            <a:srgbClr val="EEA632"/>
          </a:solidFill>
          <a:ln w="9525" algn="ctr">
            <a:solidFill>
              <a:srgbClr val="F9DFB5"/>
            </a:solidFill>
            <a:round/>
            <a:headEnd/>
            <a:tailEnd/>
          </a:ln>
        </p:spPr>
        <p:txBody>
          <a:bodyPr wrap="none" lIns="0" tIns="0" rIns="0" bIns="0" anchor="ctr"/>
          <a:lstStyle/>
          <a:p>
            <a:pPr algn="ctr"/>
            <a:r>
              <a:rPr lang="en-AU" sz="900" b="1" dirty="0">
                <a:solidFill>
                  <a:srgbClr val="FFFFFF"/>
                </a:solidFill>
                <a:cs typeface="Arial" pitchFamily="34" charset="0"/>
              </a:rPr>
              <a:t>1a</a:t>
            </a:r>
          </a:p>
        </p:txBody>
      </p:sp>
      <p:sp>
        <p:nvSpPr>
          <p:cNvPr id="120" name="NumberBall"/>
          <p:cNvSpPr>
            <a:spLocks noChangeArrowheads="1"/>
          </p:cNvSpPr>
          <p:nvPr/>
        </p:nvSpPr>
        <p:spPr bwMode="gray">
          <a:xfrm>
            <a:off x="880163" y="4108393"/>
            <a:ext cx="198000" cy="198000"/>
          </a:xfrm>
          <a:prstGeom prst="ellipse">
            <a:avLst/>
          </a:prstGeom>
          <a:solidFill>
            <a:srgbClr val="EEA632"/>
          </a:solidFill>
          <a:ln w="9525" algn="ctr">
            <a:solidFill>
              <a:srgbClr val="F9DFB5"/>
            </a:solidFill>
            <a:round/>
            <a:headEnd/>
            <a:tailEnd/>
          </a:ln>
        </p:spPr>
        <p:txBody>
          <a:bodyPr wrap="none" lIns="0" tIns="0" rIns="0" bIns="0" anchor="ctr"/>
          <a:lstStyle/>
          <a:p>
            <a:pPr algn="ctr"/>
            <a:r>
              <a:rPr lang="en-AU" sz="900" b="1" dirty="0">
                <a:solidFill>
                  <a:srgbClr val="FFFFFF"/>
                </a:solidFill>
                <a:cs typeface="Arial" pitchFamily="34" charset="0"/>
              </a:rPr>
              <a:t>2b</a:t>
            </a:r>
          </a:p>
        </p:txBody>
      </p:sp>
      <p:sp>
        <p:nvSpPr>
          <p:cNvPr id="130" name="NumberBall"/>
          <p:cNvSpPr>
            <a:spLocks noChangeArrowheads="1"/>
          </p:cNvSpPr>
          <p:nvPr/>
        </p:nvSpPr>
        <p:spPr bwMode="gray">
          <a:xfrm>
            <a:off x="880163" y="3221649"/>
            <a:ext cx="198000" cy="198000"/>
          </a:xfrm>
          <a:prstGeom prst="ellipse">
            <a:avLst/>
          </a:prstGeom>
          <a:solidFill>
            <a:srgbClr val="EEA632"/>
          </a:solidFill>
          <a:ln w="9525" algn="ctr">
            <a:solidFill>
              <a:srgbClr val="F9DFB5"/>
            </a:solidFill>
            <a:round/>
            <a:headEnd/>
            <a:tailEnd/>
          </a:ln>
        </p:spPr>
        <p:txBody>
          <a:bodyPr wrap="none" lIns="0" tIns="0" rIns="0" bIns="0" anchor="ctr"/>
          <a:lstStyle/>
          <a:p>
            <a:pPr algn="ctr"/>
            <a:r>
              <a:rPr lang="en-AU" sz="900" b="1" dirty="0">
                <a:solidFill>
                  <a:srgbClr val="FFFFFF"/>
                </a:solidFill>
                <a:cs typeface="Arial" pitchFamily="34" charset="0"/>
              </a:rPr>
              <a:t>2a</a:t>
            </a:r>
          </a:p>
        </p:txBody>
      </p:sp>
      <p:sp>
        <p:nvSpPr>
          <p:cNvPr id="135" name="NumberBall"/>
          <p:cNvSpPr>
            <a:spLocks noChangeArrowheads="1"/>
          </p:cNvSpPr>
          <p:nvPr/>
        </p:nvSpPr>
        <p:spPr bwMode="gray">
          <a:xfrm>
            <a:off x="2544989" y="5208588"/>
            <a:ext cx="198000" cy="198000"/>
          </a:xfrm>
          <a:prstGeom prst="ellipse">
            <a:avLst/>
          </a:prstGeom>
          <a:solidFill>
            <a:srgbClr val="EEA632"/>
          </a:solidFill>
          <a:ln w="9525" algn="ctr">
            <a:solidFill>
              <a:srgbClr val="F9DFB5"/>
            </a:solidFill>
            <a:round/>
            <a:headEnd/>
            <a:tailEnd/>
          </a:ln>
        </p:spPr>
        <p:txBody>
          <a:bodyPr wrap="none" lIns="0" tIns="0" rIns="0" bIns="0" anchor="ctr"/>
          <a:lstStyle/>
          <a:p>
            <a:pPr algn="ctr"/>
            <a:r>
              <a:rPr lang="en-AU" sz="900" b="1" dirty="0">
                <a:solidFill>
                  <a:srgbClr val="FFFFFF"/>
                </a:solidFill>
                <a:cs typeface="Arial" pitchFamily="34" charset="0"/>
              </a:rPr>
              <a:t>5a</a:t>
            </a:r>
          </a:p>
        </p:txBody>
      </p:sp>
      <p:sp>
        <p:nvSpPr>
          <p:cNvPr id="136" name="NumberBall"/>
          <p:cNvSpPr>
            <a:spLocks noChangeArrowheads="1"/>
          </p:cNvSpPr>
          <p:nvPr/>
        </p:nvSpPr>
        <p:spPr bwMode="gray">
          <a:xfrm>
            <a:off x="4803338" y="5208588"/>
            <a:ext cx="198000" cy="198000"/>
          </a:xfrm>
          <a:prstGeom prst="ellipse">
            <a:avLst/>
          </a:prstGeom>
          <a:solidFill>
            <a:srgbClr val="EEA632"/>
          </a:solidFill>
          <a:ln w="9525" algn="ctr">
            <a:solidFill>
              <a:srgbClr val="F9DFB5"/>
            </a:solidFill>
            <a:round/>
            <a:headEnd/>
            <a:tailEnd/>
          </a:ln>
        </p:spPr>
        <p:txBody>
          <a:bodyPr wrap="none" lIns="0" tIns="0" rIns="0" bIns="0" anchor="ctr"/>
          <a:lstStyle/>
          <a:p>
            <a:pPr algn="ctr"/>
            <a:r>
              <a:rPr lang="en-AU" sz="900" b="1" dirty="0">
                <a:solidFill>
                  <a:srgbClr val="FFFFFF"/>
                </a:solidFill>
                <a:cs typeface="Arial" pitchFamily="34" charset="0"/>
              </a:rPr>
              <a:t>5b</a:t>
            </a:r>
          </a:p>
        </p:txBody>
      </p:sp>
      <p:sp>
        <p:nvSpPr>
          <p:cNvPr id="137" name="NumberBall"/>
          <p:cNvSpPr>
            <a:spLocks noChangeArrowheads="1"/>
          </p:cNvSpPr>
          <p:nvPr/>
        </p:nvSpPr>
        <p:spPr bwMode="gray">
          <a:xfrm>
            <a:off x="6962687" y="5208588"/>
            <a:ext cx="198000" cy="198000"/>
          </a:xfrm>
          <a:prstGeom prst="ellipse">
            <a:avLst/>
          </a:prstGeom>
          <a:solidFill>
            <a:srgbClr val="EEA632"/>
          </a:solidFill>
          <a:ln w="9525" algn="ctr">
            <a:solidFill>
              <a:srgbClr val="F9DFB5"/>
            </a:solidFill>
            <a:round/>
            <a:headEnd/>
            <a:tailEnd/>
          </a:ln>
        </p:spPr>
        <p:txBody>
          <a:bodyPr wrap="none" lIns="0" tIns="0" rIns="0" bIns="0" anchor="ctr"/>
          <a:lstStyle/>
          <a:p>
            <a:pPr algn="ctr"/>
            <a:r>
              <a:rPr lang="en-AU" sz="900" b="1" dirty="0">
                <a:solidFill>
                  <a:srgbClr val="FFFFFF"/>
                </a:solidFill>
                <a:cs typeface="Arial" pitchFamily="34" charset="0"/>
              </a:rPr>
              <a:t>5c</a:t>
            </a:r>
          </a:p>
        </p:txBody>
      </p:sp>
      <p:sp>
        <p:nvSpPr>
          <p:cNvPr id="140" name="Rectangle 139"/>
          <p:cNvSpPr/>
          <p:nvPr/>
        </p:nvSpPr>
        <p:spPr>
          <a:xfrm>
            <a:off x="3908881" y="4228490"/>
            <a:ext cx="2316907" cy="719999"/>
          </a:xfrm>
          <a:prstGeom prst="rect">
            <a:avLst/>
          </a:prstGeom>
          <a:solidFill>
            <a:schemeClr val="accent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b="1" dirty="0">
                <a:solidFill>
                  <a:srgbClr val="000000"/>
                </a:solidFill>
                <a:cs typeface="Arial" pitchFamily="34" charset="0"/>
              </a:rPr>
              <a:t>Enhance connectivity</a:t>
            </a:r>
            <a:br>
              <a:rPr lang="en-AU" sz="1100" b="1" dirty="0">
                <a:solidFill>
                  <a:srgbClr val="000000"/>
                </a:solidFill>
                <a:cs typeface="Arial" pitchFamily="34" charset="0"/>
              </a:rPr>
            </a:br>
            <a:r>
              <a:rPr lang="en-AU" sz="1100" b="1" dirty="0">
                <a:solidFill>
                  <a:srgbClr val="000000"/>
                </a:solidFill>
                <a:cs typeface="Arial" pitchFamily="34" charset="0"/>
              </a:rPr>
              <a:t> between attractions</a:t>
            </a:r>
          </a:p>
        </p:txBody>
      </p:sp>
      <p:sp>
        <p:nvSpPr>
          <p:cNvPr id="41" name="Rectangle 40"/>
          <p:cNvSpPr/>
          <p:nvPr/>
        </p:nvSpPr>
        <p:spPr>
          <a:xfrm>
            <a:off x="4876176" y="1794549"/>
            <a:ext cx="2036816" cy="719999"/>
          </a:xfrm>
          <a:prstGeom prst="rect">
            <a:avLst/>
          </a:prstGeom>
          <a:solidFill>
            <a:schemeClr val="accent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b="1" dirty="0">
                <a:solidFill>
                  <a:srgbClr val="000000"/>
                </a:solidFill>
                <a:cs typeface="Arial" pitchFamily="34" charset="0"/>
              </a:rPr>
              <a:t>Target priority </a:t>
            </a:r>
            <a:br>
              <a:rPr lang="en-AU" sz="1100" b="1" dirty="0">
                <a:solidFill>
                  <a:srgbClr val="000000"/>
                </a:solidFill>
                <a:cs typeface="Arial" pitchFamily="34" charset="0"/>
              </a:rPr>
            </a:br>
            <a:r>
              <a:rPr lang="en-AU" sz="1100" b="1" dirty="0">
                <a:solidFill>
                  <a:srgbClr val="000000"/>
                </a:solidFill>
                <a:cs typeface="Arial" pitchFamily="34" charset="0"/>
              </a:rPr>
              <a:t>segments and travellers</a:t>
            </a:r>
          </a:p>
        </p:txBody>
      </p:sp>
      <p:sp>
        <p:nvSpPr>
          <p:cNvPr id="43" name="Rectangle 42"/>
          <p:cNvSpPr/>
          <p:nvPr/>
        </p:nvSpPr>
        <p:spPr>
          <a:xfrm>
            <a:off x="7066860" y="1794549"/>
            <a:ext cx="2036816" cy="719999"/>
          </a:xfrm>
          <a:prstGeom prst="rect">
            <a:avLst/>
          </a:prstGeom>
          <a:solidFill>
            <a:schemeClr val="accent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b="1" dirty="0">
                <a:solidFill>
                  <a:srgbClr val="000000"/>
                </a:solidFill>
                <a:cs typeface="Arial" pitchFamily="34" charset="0"/>
              </a:rPr>
              <a:t>Grow creative </a:t>
            </a:r>
            <a:r>
              <a:rPr lang="en-AU" sz="1100" b="1" dirty="0" smtClean="0">
                <a:solidFill>
                  <a:srgbClr val="000000"/>
                </a:solidFill>
                <a:cs typeface="Arial" pitchFamily="34" charset="0"/>
              </a:rPr>
              <a:t>city awareness through investment,  multi-faceted strategy (incl. social media)</a:t>
            </a:r>
            <a:endParaRPr lang="en-AU" sz="1100" b="1" dirty="0">
              <a:solidFill>
                <a:srgbClr val="000000"/>
              </a:solidFill>
              <a:cs typeface="Arial" pitchFamily="34" charset="0"/>
            </a:endParaRPr>
          </a:p>
        </p:txBody>
      </p:sp>
      <p:sp>
        <p:nvSpPr>
          <p:cNvPr id="44" name="NumberBall"/>
          <p:cNvSpPr>
            <a:spLocks noChangeArrowheads="1"/>
          </p:cNvSpPr>
          <p:nvPr/>
        </p:nvSpPr>
        <p:spPr bwMode="gray">
          <a:xfrm>
            <a:off x="4803338" y="1693500"/>
            <a:ext cx="198000" cy="198000"/>
          </a:xfrm>
          <a:prstGeom prst="ellipse">
            <a:avLst/>
          </a:prstGeom>
          <a:solidFill>
            <a:srgbClr val="EEA632"/>
          </a:solidFill>
          <a:ln w="9525" algn="ctr">
            <a:solidFill>
              <a:srgbClr val="F9DFB5"/>
            </a:solidFill>
            <a:round/>
            <a:headEnd/>
            <a:tailEnd/>
          </a:ln>
        </p:spPr>
        <p:txBody>
          <a:bodyPr wrap="none" lIns="0" tIns="0" rIns="0" bIns="0" anchor="ctr"/>
          <a:lstStyle/>
          <a:p>
            <a:pPr algn="ctr"/>
            <a:r>
              <a:rPr lang="en-AU" sz="900" b="1" dirty="0">
                <a:solidFill>
                  <a:srgbClr val="FFFFFF"/>
                </a:solidFill>
                <a:cs typeface="Arial" pitchFamily="34" charset="0"/>
              </a:rPr>
              <a:t>1b</a:t>
            </a:r>
          </a:p>
        </p:txBody>
      </p:sp>
      <p:sp>
        <p:nvSpPr>
          <p:cNvPr id="45" name="NumberBall"/>
          <p:cNvSpPr>
            <a:spLocks noChangeArrowheads="1"/>
          </p:cNvSpPr>
          <p:nvPr/>
        </p:nvSpPr>
        <p:spPr bwMode="gray">
          <a:xfrm>
            <a:off x="6962687" y="1693500"/>
            <a:ext cx="198000" cy="198000"/>
          </a:xfrm>
          <a:prstGeom prst="ellipse">
            <a:avLst/>
          </a:prstGeom>
          <a:solidFill>
            <a:srgbClr val="EEA632"/>
          </a:solidFill>
          <a:ln w="9525" algn="ctr">
            <a:solidFill>
              <a:srgbClr val="F9DFB5"/>
            </a:solidFill>
            <a:round/>
            <a:headEnd/>
            <a:tailEnd/>
          </a:ln>
        </p:spPr>
        <p:txBody>
          <a:bodyPr wrap="none" lIns="0" tIns="0" rIns="0" bIns="0" anchor="ctr"/>
          <a:lstStyle/>
          <a:p>
            <a:pPr algn="ctr"/>
            <a:r>
              <a:rPr lang="en-AU" sz="900" b="1" dirty="0">
                <a:solidFill>
                  <a:srgbClr val="FFFFFF"/>
                </a:solidFill>
                <a:cs typeface="Arial" pitchFamily="34" charset="0"/>
              </a:rPr>
              <a:t>1c</a:t>
            </a:r>
          </a:p>
        </p:txBody>
      </p:sp>
      <p:sp>
        <p:nvSpPr>
          <p:cNvPr id="69" name="NumberBall"/>
          <p:cNvSpPr>
            <a:spLocks noChangeArrowheads="1"/>
          </p:cNvSpPr>
          <p:nvPr/>
        </p:nvSpPr>
        <p:spPr bwMode="gray">
          <a:xfrm>
            <a:off x="718238" y="2640624"/>
            <a:ext cx="254674" cy="254674"/>
          </a:xfrm>
          <a:prstGeom prst="ellipse">
            <a:avLst/>
          </a:prstGeom>
          <a:solidFill>
            <a:srgbClr val="DC8700"/>
          </a:solidFill>
          <a:ln w="9525" algn="ctr">
            <a:solidFill>
              <a:schemeClr val="bg1"/>
            </a:solidFill>
            <a:round/>
            <a:headEnd/>
            <a:tailEnd/>
          </a:ln>
        </p:spPr>
        <p:txBody>
          <a:bodyPr wrap="none" lIns="0" tIns="0" rIns="0" bIns="0" anchor="ctr"/>
          <a:lstStyle/>
          <a:p>
            <a:pPr algn="ctr"/>
            <a:r>
              <a:rPr lang="en-AU" sz="1207" b="1" dirty="0">
                <a:solidFill>
                  <a:srgbClr val="FFFFFF"/>
                </a:solidFill>
                <a:cs typeface="Arial" pitchFamily="34" charset="0"/>
              </a:rPr>
              <a:t>2</a:t>
            </a:r>
          </a:p>
        </p:txBody>
      </p:sp>
      <p:sp>
        <p:nvSpPr>
          <p:cNvPr id="70" name="NumberBall"/>
          <p:cNvSpPr>
            <a:spLocks noChangeArrowheads="1"/>
          </p:cNvSpPr>
          <p:nvPr/>
        </p:nvSpPr>
        <p:spPr bwMode="gray">
          <a:xfrm>
            <a:off x="718238" y="1583005"/>
            <a:ext cx="254674" cy="254674"/>
          </a:xfrm>
          <a:prstGeom prst="ellipse">
            <a:avLst/>
          </a:prstGeom>
          <a:solidFill>
            <a:srgbClr val="DC8700"/>
          </a:solidFill>
          <a:ln w="9525" algn="ctr">
            <a:solidFill>
              <a:schemeClr val="bg1"/>
            </a:solidFill>
            <a:round/>
            <a:headEnd/>
            <a:tailEnd/>
          </a:ln>
        </p:spPr>
        <p:txBody>
          <a:bodyPr wrap="none" lIns="0" tIns="0" rIns="0" bIns="0" anchor="ctr"/>
          <a:lstStyle/>
          <a:p>
            <a:pPr algn="ctr"/>
            <a:r>
              <a:rPr lang="en-AU" sz="1207" b="1" dirty="0">
                <a:solidFill>
                  <a:srgbClr val="FFFFFF"/>
                </a:solidFill>
                <a:cs typeface="Arial" pitchFamily="34" charset="0"/>
              </a:rPr>
              <a:t>1</a:t>
            </a:r>
          </a:p>
        </p:txBody>
      </p:sp>
      <p:sp>
        <p:nvSpPr>
          <p:cNvPr id="71" name="NumberBall"/>
          <p:cNvSpPr>
            <a:spLocks noChangeArrowheads="1"/>
          </p:cNvSpPr>
          <p:nvPr/>
        </p:nvSpPr>
        <p:spPr bwMode="gray">
          <a:xfrm>
            <a:off x="3613838" y="2640624"/>
            <a:ext cx="254674" cy="254674"/>
          </a:xfrm>
          <a:prstGeom prst="ellipse">
            <a:avLst/>
          </a:prstGeom>
          <a:solidFill>
            <a:srgbClr val="DC8700"/>
          </a:solidFill>
          <a:ln w="9525" algn="ctr">
            <a:solidFill>
              <a:schemeClr val="bg1"/>
            </a:solidFill>
            <a:round/>
            <a:headEnd/>
            <a:tailEnd/>
          </a:ln>
        </p:spPr>
        <p:txBody>
          <a:bodyPr wrap="none" lIns="0" tIns="0" rIns="0" bIns="0" anchor="ctr"/>
          <a:lstStyle/>
          <a:p>
            <a:pPr algn="ctr"/>
            <a:r>
              <a:rPr lang="en-AU" sz="1207" b="1" dirty="0">
                <a:solidFill>
                  <a:srgbClr val="FFFFFF"/>
                </a:solidFill>
                <a:cs typeface="Arial" pitchFamily="34" charset="0"/>
              </a:rPr>
              <a:t>3</a:t>
            </a:r>
          </a:p>
        </p:txBody>
      </p:sp>
      <p:sp>
        <p:nvSpPr>
          <p:cNvPr id="72" name="NumberBall"/>
          <p:cNvSpPr>
            <a:spLocks noChangeArrowheads="1"/>
          </p:cNvSpPr>
          <p:nvPr/>
        </p:nvSpPr>
        <p:spPr bwMode="gray">
          <a:xfrm>
            <a:off x="6522291" y="2640624"/>
            <a:ext cx="254674" cy="254674"/>
          </a:xfrm>
          <a:prstGeom prst="ellipse">
            <a:avLst/>
          </a:prstGeom>
          <a:solidFill>
            <a:srgbClr val="DC8700"/>
          </a:solidFill>
          <a:ln w="9525" algn="ctr">
            <a:solidFill>
              <a:schemeClr val="bg1"/>
            </a:solidFill>
            <a:round/>
            <a:headEnd/>
            <a:tailEnd/>
          </a:ln>
        </p:spPr>
        <p:txBody>
          <a:bodyPr wrap="none" lIns="0" tIns="0" rIns="0" bIns="0" anchor="ctr"/>
          <a:lstStyle/>
          <a:p>
            <a:pPr algn="ctr"/>
            <a:r>
              <a:rPr lang="en-AU" sz="1207" b="1" dirty="0">
                <a:solidFill>
                  <a:srgbClr val="FFFFFF"/>
                </a:solidFill>
                <a:cs typeface="Arial" pitchFamily="34" charset="0"/>
              </a:rPr>
              <a:t>4</a:t>
            </a:r>
          </a:p>
        </p:txBody>
      </p:sp>
      <p:sp>
        <p:nvSpPr>
          <p:cNvPr id="73" name="NumberBall"/>
          <p:cNvSpPr>
            <a:spLocks noChangeArrowheads="1"/>
          </p:cNvSpPr>
          <p:nvPr/>
        </p:nvSpPr>
        <p:spPr bwMode="gray">
          <a:xfrm>
            <a:off x="718238" y="5079024"/>
            <a:ext cx="254674" cy="254674"/>
          </a:xfrm>
          <a:prstGeom prst="ellipse">
            <a:avLst/>
          </a:prstGeom>
          <a:solidFill>
            <a:srgbClr val="DC8700"/>
          </a:solidFill>
          <a:ln w="9525" algn="ctr">
            <a:solidFill>
              <a:schemeClr val="bg1"/>
            </a:solidFill>
            <a:round/>
            <a:headEnd/>
            <a:tailEnd/>
          </a:ln>
        </p:spPr>
        <p:txBody>
          <a:bodyPr wrap="none" lIns="0" tIns="0" rIns="0" bIns="0" anchor="ctr"/>
          <a:lstStyle/>
          <a:p>
            <a:pPr algn="ctr"/>
            <a:r>
              <a:rPr lang="en-AU" sz="1207" b="1" dirty="0">
                <a:solidFill>
                  <a:srgbClr val="FFFFFF"/>
                </a:solidFill>
                <a:cs typeface="Arial" pitchFamily="34" charset="0"/>
              </a:rPr>
              <a:t>5</a:t>
            </a:r>
          </a:p>
        </p:txBody>
      </p:sp>
      <p:sp>
        <p:nvSpPr>
          <p:cNvPr id="74" name="Rectangle 73"/>
          <p:cNvSpPr/>
          <p:nvPr/>
        </p:nvSpPr>
        <p:spPr>
          <a:xfrm>
            <a:off x="6803069" y="3288995"/>
            <a:ext cx="2316907" cy="719999"/>
          </a:xfrm>
          <a:prstGeom prst="rect">
            <a:avLst/>
          </a:prstGeom>
          <a:solidFill>
            <a:schemeClr val="accent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b="1" dirty="0" smtClean="0">
                <a:solidFill>
                  <a:srgbClr val="000000"/>
                </a:solidFill>
                <a:cs typeface="Arial" pitchFamily="34" charset="0"/>
              </a:rPr>
              <a:t>Upgrade and invest in new </a:t>
            </a:r>
            <a:r>
              <a:rPr lang="en-AU" sz="1100" b="1" u="sng" dirty="0" smtClean="0">
                <a:solidFill>
                  <a:srgbClr val="000000"/>
                </a:solidFill>
                <a:cs typeface="Arial" pitchFamily="34" charset="0"/>
              </a:rPr>
              <a:t>programming</a:t>
            </a:r>
            <a:endParaRPr lang="en-AU" sz="1100" b="1" dirty="0">
              <a:solidFill>
                <a:srgbClr val="000000"/>
              </a:solidFill>
              <a:cs typeface="Arial" pitchFamily="34" charset="0"/>
            </a:endParaRPr>
          </a:p>
        </p:txBody>
      </p:sp>
      <p:sp>
        <p:nvSpPr>
          <p:cNvPr id="75" name="Rectangle 74"/>
          <p:cNvSpPr/>
          <p:nvPr/>
        </p:nvSpPr>
        <p:spPr>
          <a:xfrm>
            <a:off x="6804481" y="4228490"/>
            <a:ext cx="2316907" cy="719999"/>
          </a:xfrm>
          <a:prstGeom prst="rect">
            <a:avLst/>
          </a:prstGeom>
          <a:solidFill>
            <a:schemeClr val="accent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AU" sz="1100" b="1" dirty="0" smtClean="0">
                <a:solidFill>
                  <a:srgbClr val="000000"/>
                </a:solidFill>
                <a:cs typeface="Arial" pitchFamily="34" charset="0"/>
              </a:rPr>
              <a:t>Upgrade and invest in new </a:t>
            </a:r>
            <a:r>
              <a:rPr lang="en-AU" sz="1100" b="1" u="sng" dirty="0" smtClean="0">
                <a:solidFill>
                  <a:srgbClr val="000000"/>
                </a:solidFill>
                <a:cs typeface="Arial" pitchFamily="34" charset="0"/>
              </a:rPr>
              <a:t>infrastructure</a:t>
            </a:r>
            <a:r>
              <a:rPr lang="en-AU" sz="1100" b="1" dirty="0" smtClean="0">
                <a:solidFill>
                  <a:srgbClr val="000000"/>
                </a:solidFill>
                <a:cs typeface="Arial" pitchFamily="34" charset="0"/>
              </a:rPr>
              <a:t> </a:t>
            </a:r>
            <a:r>
              <a:rPr lang="en-AU" sz="1100" b="1" dirty="0">
                <a:solidFill>
                  <a:srgbClr val="000000"/>
                </a:solidFill>
                <a:cs typeface="Arial" pitchFamily="34" charset="0"/>
              </a:rPr>
              <a:t>to fill </a:t>
            </a:r>
            <a:r>
              <a:rPr lang="en-AU" sz="1100" b="1" dirty="0" smtClean="0">
                <a:solidFill>
                  <a:srgbClr val="000000"/>
                </a:solidFill>
                <a:cs typeface="Arial" pitchFamily="34" charset="0"/>
              </a:rPr>
              <a:t>gaps</a:t>
            </a:r>
            <a:endParaRPr lang="en-AU" sz="1100" b="1" dirty="0">
              <a:solidFill>
                <a:srgbClr val="000000"/>
              </a:solidFill>
              <a:cs typeface="Arial" pitchFamily="34" charset="0"/>
            </a:endParaRPr>
          </a:p>
        </p:txBody>
      </p:sp>
      <p:sp>
        <p:nvSpPr>
          <p:cNvPr id="76" name="NumberBall"/>
          <p:cNvSpPr>
            <a:spLocks noChangeArrowheads="1"/>
          </p:cNvSpPr>
          <p:nvPr/>
        </p:nvSpPr>
        <p:spPr bwMode="gray">
          <a:xfrm>
            <a:off x="3810650" y="4075342"/>
            <a:ext cx="198000" cy="198000"/>
          </a:xfrm>
          <a:prstGeom prst="ellipse">
            <a:avLst/>
          </a:prstGeom>
          <a:solidFill>
            <a:srgbClr val="EEA632"/>
          </a:solidFill>
          <a:ln w="9525" algn="ctr">
            <a:solidFill>
              <a:srgbClr val="F9DFB5"/>
            </a:solidFill>
            <a:round/>
            <a:headEnd/>
            <a:tailEnd/>
          </a:ln>
        </p:spPr>
        <p:txBody>
          <a:bodyPr wrap="none" lIns="0" tIns="0" rIns="0" bIns="0" anchor="ctr"/>
          <a:lstStyle/>
          <a:p>
            <a:pPr algn="ctr"/>
            <a:r>
              <a:rPr lang="en-AU" sz="900" b="1" dirty="0">
                <a:solidFill>
                  <a:srgbClr val="FFFFFF"/>
                </a:solidFill>
                <a:cs typeface="Arial" pitchFamily="34" charset="0"/>
              </a:rPr>
              <a:t>3b</a:t>
            </a:r>
          </a:p>
        </p:txBody>
      </p:sp>
      <p:sp>
        <p:nvSpPr>
          <p:cNvPr id="77" name="NumberBall"/>
          <p:cNvSpPr>
            <a:spLocks noChangeArrowheads="1"/>
          </p:cNvSpPr>
          <p:nvPr/>
        </p:nvSpPr>
        <p:spPr bwMode="gray">
          <a:xfrm>
            <a:off x="3810650" y="3188598"/>
            <a:ext cx="198000" cy="198000"/>
          </a:xfrm>
          <a:prstGeom prst="ellipse">
            <a:avLst/>
          </a:prstGeom>
          <a:solidFill>
            <a:srgbClr val="EEA632"/>
          </a:solidFill>
          <a:ln w="9525" algn="ctr">
            <a:solidFill>
              <a:srgbClr val="F9DFB5"/>
            </a:solidFill>
            <a:round/>
            <a:headEnd/>
            <a:tailEnd/>
          </a:ln>
        </p:spPr>
        <p:txBody>
          <a:bodyPr wrap="none" lIns="0" tIns="0" rIns="0" bIns="0" anchor="ctr"/>
          <a:lstStyle/>
          <a:p>
            <a:pPr algn="ctr"/>
            <a:r>
              <a:rPr lang="en-AU" sz="900" b="1" dirty="0">
                <a:solidFill>
                  <a:srgbClr val="FFFFFF"/>
                </a:solidFill>
                <a:cs typeface="Arial" pitchFamily="34" charset="0"/>
              </a:rPr>
              <a:t>3a</a:t>
            </a:r>
          </a:p>
        </p:txBody>
      </p:sp>
      <p:sp>
        <p:nvSpPr>
          <p:cNvPr id="78" name="NumberBall"/>
          <p:cNvSpPr>
            <a:spLocks noChangeArrowheads="1"/>
          </p:cNvSpPr>
          <p:nvPr/>
        </p:nvSpPr>
        <p:spPr bwMode="gray">
          <a:xfrm>
            <a:off x="6697069" y="4086359"/>
            <a:ext cx="198000" cy="198000"/>
          </a:xfrm>
          <a:prstGeom prst="ellipse">
            <a:avLst/>
          </a:prstGeom>
          <a:solidFill>
            <a:srgbClr val="EEA632"/>
          </a:solidFill>
          <a:ln w="9525" algn="ctr">
            <a:solidFill>
              <a:srgbClr val="F9DFB5"/>
            </a:solidFill>
            <a:round/>
            <a:headEnd/>
            <a:tailEnd/>
          </a:ln>
        </p:spPr>
        <p:txBody>
          <a:bodyPr wrap="none" lIns="0" tIns="0" rIns="0" bIns="0" anchor="ctr"/>
          <a:lstStyle/>
          <a:p>
            <a:pPr algn="ctr"/>
            <a:r>
              <a:rPr lang="en-AU" sz="900" b="1" dirty="0">
                <a:solidFill>
                  <a:srgbClr val="FFFFFF"/>
                </a:solidFill>
                <a:cs typeface="Arial" pitchFamily="34" charset="0"/>
              </a:rPr>
              <a:t>4b</a:t>
            </a:r>
          </a:p>
        </p:txBody>
      </p:sp>
      <p:sp>
        <p:nvSpPr>
          <p:cNvPr id="79" name="NumberBall"/>
          <p:cNvSpPr>
            <a:spLocks noChangeArrowheads="1"/>
          </p:cNvSpPr>
          <p:nvPr/>
        </p:nvSpPr>
        <p:spPr bwMode="gray">
          <a:xfrm>
            <a:off x="6697069" y="3199615"/>
            <a:ext cx="198000" cy="198000"/>
          </a:xfrm>
          <a:prstGeom prst="ellipse">
            <a:avLst/>
          </a:prstGeom>
          <a:solidFill>
            <a:srgbClr val="EEA632"/>
          </a:solidFill>
          <a:ln w="9525" algn="ctr">
            <a:solidFill>
              <a:srgbClr val="F9DFB5"/>
            </a:solidFill>
            <a:round/>
            <a:headEnd/>
            <a:tailEnd/>
          </a:ln>
        </p:spPr>
        <p:txBody>
          <a:bodyPr wrap="none" lIns="0" tIns="0" rIns="0" bIns="0" anchor="ctr"/>
          <a:lstStyle/>
          <a:p>
            <a:pPr algn="ctr"/>
            <a:r>
              <a:rPr lang="en-AU" sz="900" b="1" dirty="0">
                <a:solidFill>
                  <a:srgbClr val="FFFFFF"/>
                </a:solidFill>
                <a:cs typeface="Arial" pitchFamily="34" charset="0"/>
              </a:rPr>
              <a:t>4a</a:t>
            </a:r>
          </a:p>
        </p:txBody>
      </p:sp>
      <p:sp>
        <p:nvSpPr>
          <p:cNvPr id="42" name="TextBox 41"/>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46" name="Rectangle 45"/>
          <p:cNvSpPr/>
          <p:nvPr/>
        </p:nvSpPr>
        <p:spPr>
          <a:xfrm>
            <a:off x="4219575"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0283753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600" y="-117401"/>
            <a:ext cx="8992799" cy="831600"/>
          </a:xfrm>
          <a:noFill/>
          <a:effectLst/>
        </p:spPr>
        <p:txBody>
          <a:bodyPr wrap="square"/>
          <a:lstStyle/>
          <a:p>
            <a:pPr lvl="0"/>
            <a:r>
              <a:rPr lang="" dirty="0" smtClean="0">
                <a:solidFill>
                  <a:srgbClr val="177B57"/>
                </a:solidFill>
                <a:latin typeface="Arial"/>
              </a:rPr>
              <a:t>These priorities build on the Creative State Strategy</a:t>
            </a:r>
            <a:endParaRPr lang="" sz="1600" b="0" dirty="0">
              <a:solidFill>
                <a:srgbClr val="177B57"/>
              </a:solidFill>
              <a:latin typeface="Arial"/>
            </a:endParaRPr>
          </a:p>
        </p:txBody>
      </p:sp>
      <p:graphicFrame>
        <p:nvGraphicFramePr>
          <p:cNvPr id="4" name="table_type_name"/>
          <p:cNvGraphicFramePr>
            <a:graphicFrameLocks noGrp="1"/>
          </p:cNvGraphicFramePr>
          <p:nvPr>
            <p:extLst>
              <p:ext uri="{D42A27DB-BD31-4B8C-83A1-F6EECF244321}">
                <p14:modId xmlns:p14="http://schemas.microsoft.com/office/powerpoint/2010/main" val="917800812"/>
              </p:ext>
            </p:extLst>
          </p:nvPr>
        </p:nvGraphicFramePr>
        <p:xfrm>
          <a:off x="177800" y="761998"/>
          <a:ext cx="9728200" cy="6157062"/>
        </p:xfrm>
        <a:graphic>
          <a:graphicData uri="http://schemas.openxmlformats.org/drawingml/2006/table">
            <a:tbl>
              <a:tblPr bandRow="1">
                <a:tableStyleId>{EB344D84-9AFB-497E-A393-DC336BA19D2E}</a:tableStyleId>
              </a:tblPr>
              <a:tblGrid>
                <a:gridCol w="1587500"/>
                <a:gridCol w="97400"/>
                <a:gridCol w="3791312"/>
                <a:gridCol w="102794"/>
                <a:gridCol w="4149194"/>
              </a:tblGrid>
              <a:tr h="5339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AU" sz="1400" b="1" i="0" u="none" strike="noStrike" cap="none" normalizeH="0" baseline="0" dirty="0" smtClean="0">
                          <a:ln>
                            <a:noFill/>
                          </a:ln>
                          <a:solidFill>
                            <a:srgbClr val="000000"/>
                          </a:solidFill>
                          <a:effectLst/>
                          <a:latin typeface="Arial" pitchFamily="34" charset="0"/>
                          <a:cs typeface="Arial" pitchFamily="34" charset="0"/>
                        </a:rPr>
                        <a:t>Area of weakness</a:t>
                      </a:r>
                    </a:p>
                  </a:txBody>
                  <a:tcPr marL="36000" marR="36000" marT="36000" marB="36000" anchor="b" horzOverflow="overflow">
                    <a:lnL>
                      <a:noFill/>
                    </a:lnL>
                    <a:lnR>
                      <a:noFill/>
                    </a:lnR>
                    <a:lnT w="254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AU" sz="1400" b="1" i="0" u="none" strike="noStrike" cap="none" normalizeH="0" baseline="0" dirty="0" smtClean="0">
                        <a:ln>
                          <a:noFill/>
                        </a:ln>
                        <a:solidFill>
                          <a:srgbClr val="000000"/>
                        </a:solidFill>
                        <a:effectLst/>
                        <a:latin typeface="Arial" pitchFamily="34" charset="0"/>
                        <a:cs typeface="Arial" pitchFamily="34" charset="0"/>
                      </a:endParaRPr>
                    </a:p>
                  </a:txBody>
                  <a:tcPr marL="36000" marR="36000" marT="36000" marB="36000" anchor="b" horzOverflow="overflow">
                    <a:lnL>
                      <a:noFill/>
                    </a:lnL>
                    <a:lnR>
                      <a:noFill/>
                    </a:lnR>
                    <a:lnT w="25400" cmpd="sng">
                      <a:noFill/>
                    </a:lnT>
                    <a:lnB>
                      <a:no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AU" sz="1400" b="1" u="none" strike="noStrike" cap="none" normalizeH="0" baseline="0" dirty="0" smtClean="0">
                          <a:ln>
                            <a:noFill/>
                          </a:ln>
                          <a:solidFill>
                            <a:srgbClr val="000000"/>
                          </a:solidFill>
                          <a:effectLst/>
                          <a:latin typeface="Arial" pitchFamily="34" charset="0"/>
                          <a:cs typeface="Arial" pitchFamily="34" charset="0"/>
                        </a:rPr>
                        <a:t>Creative State Strategy </a:t>
                      </a:r>
                      <a:endParaRPr kumimoji="0" lang="en-AU" sz="1400" b="1" i="0" u="none" strike="noStrike" cap="none" normalizeH="0" baseline="0" dirty="0" smtClean="0">
                        <a:ln>
                          <a:noFill/>
                        </a:ln>
                        <a:solidFill>
                          <a:srgbClr val="000000"/>
                        </a:solidFill>
                        <a:effectLst/>
                        <a:latin typeface="Arial" pitchFamily="34" charset="0"/>
                        <a:cs typeface="Arial" pitchFamily="34" charset="0"/>
                      </a:endParaRPr>
                    </a:p>
                  </a:txBody>
                  <a:tcPr marL="36000" marR="36000" marT="36000" marB="36000" anchor="b" horzOverflow="overflow">
                    <a:lnL>
                      <a:noFill/>
                    </a:lnL>
                    <a:lnR>
                      <a:noFill/>
                    </a:lnR>
                    <a:lnT w="254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AU" sz="1400" b="1" i="0" u="none" strike="noStrike" cap="none" normalizeH="0" baseline="0" dirty="0" smtClean="0">
                        <a:ln>
                          <a:noFill/>
                        </a:ln>
                        <a:solidFill>
                          <a:srgbClr val="000000"/>
                        </a:solidFill>
                        <a:effectLst/>
                        <a:latin typeface="Arial" pitchFamily="34" charset="0"/>
                        <a:cs typeface="Arial" pitchFamily="34" charset="0"/>
                      </a:endParaRPr>
                    </a:p>
                  </a:txBody>
                  <a:tcPr marL="36000" marR="36000" marT="36000" marB="36000" anchor="b" horzOverflow="overflow">
                    <a:lnL>
                      <a:noFill/>
                    </a:lnL>
                    <a:lnR>
                      <a:noFill/>
                    </a:lnR>
                    <a:lnT w="25400" cmpd="sng">
                      <a:noFill/>
                    </a:lnT>
                    <a:lnB>
                      <a:no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AU" sz="1400" b="1" u="none" strike="noStrike" cap="none" normalizeH="0" baseline="0" dirty="0" smtClean="0">
                          <a:ln>
                            <a:noFill/>
                          </a:ln>
                          <a:solidFill>
                            <a:srgbClr val="000000"/>
                          </a:solidFill>
                          <a:effectLst/>
                          <a:latin typeface="Arial" pitchFamily="34" charset="0"/>
                          <a:cs typeface="Arial" pitchFamily="34" charset="0"/>
                        </a:rPr>
                        <a:t>Strategic Priorities</a:t>
                      </a:r>
                      <a:endParaRPr kumimoji="0" lang="en-AU" sz="1400" b="1" i="0" u="none" strike="noStrike" cap="none" normalizeH="0" baseline="0" dirty="0" smtClean="0">
                        <a:ln>
                          <a:noFill/>
                        </a:ln>
                        <a:solidFill>
                          <a:srgbClr val="000000"/>
                        </a:solidFill>
                        <a:effectLst/>
                        <a:latin typeface="Arial" pitchFamily="34" charset="0"/>
                        <a:cs typeface="Arial" pitchFamily="34" charset="0"/>
                      </a:endParaRPr>
                    </a:p>
                  </a:txBody>
                  <a:tcPr marL="36000" marR="36000" marT="36000" marB="36000" anchor="b" horzOverflow="overflow">
                    <a:lnL>
                      <a:noFill/>
                    </a:lnL>
                    <a:lnR>
                      <a:noFill/>
                    </a:lnR>
                    <a:lnT w="254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7949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b="1" dirty="0" smtClean="0">
                          <a:solidFill>
                            <a:schemeClr val="bg1"/>
                          </a:solidFill>
                          <a:latin typeface="Arial" pitchFamily="34" charset="0"/>
                          <a:cs typeface="Arial" pitchFamily="34" charset="0"/>
                        </a:rPr>
                        <a:t>Brand and marketing</a:t>
                      </a:r>
                    </a:p>
                  </a:txBody>
                  <a:tcPr marL="36000" marR="36000" marT="36000" marB="36000">
                    <a:lnL>
                      <a:noFill/>
                    </a:lnL>
                    <a:lnR>
                      <a:noFill/>
                    </a:lnR>
                    <a:lnT w="1905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114300" marR="0" lvl="1" indent="-171450" algn="l" defTabSz="914400" rtl="0" eaLnBrk="1" fontAlgn="base" latinLnBrk="0" hangingPunct="1">
                        <a:lnSpc>
                          <a:spcPct val="100000"/>
                        </a:lnSpc>
                        <a:spcBef>
                          <a:spcPct val="0"/>
                        </a:spcBef>
                        <a:spcAft>
                          <a:spcPct val="0"/>
                        </a:spcAft>
                        <a:buClr>
                          <a:schemeClr val="tx2"/>
                        </a:buClr>
                        <a:buSzTx/>
                        <a:buFont typeface="Arial" charset="0"/>
                        <a:buNone/>
                        <a:tabLst/>
                      </a:pPr>
                      <a:r>
                        <a:rPr kumimoji="0" lang="en-AU" sz="1200" b="0" i="0" u="none" strike="noStrike" cap="none" normalizeH="0" baseline="0" dirty="0" smtClean="0">
                          <a:ln>
                            <a:noFill/>
                          </a:ln>
                          <a:solidFill>
                            <a:srgbClr val="000000"/>
                          </a:solidFill>
                          <a:effectLst/>
                          <a:latin typeface="Arial" pitchFamily="34" charset="0"/>
                          <a:cs typeface="Arial" pitchFamily="34" charset="0"/>
                        </a:rPr>
                        <a:t> </a:t>
                      </a:r>
                    </a:p>
                  </a:txBody>
                  <a:tcPr marL="36000" marR="36000" marT="36000" marB="36000" horzOverflow="overflow">
                    <a:lnL>
                      <a:noFill/>
                    </a:lnL>
                    <a:lnR>
                      <a:noFill/>
                    </a:lnR>
                    <a:lnT>
                      <a:noFill/>
                    </a:lnT>
                    <a:lnB>
                      <a:noFill/>
                    </a:lnB>
                    <a:lnTlToBr w="12700" cmpd="sng">
                      <a:noFill/>
                      <a:prstDash val="solid"/>
                    </a:lnTlToBr>
                    <a:lnBlToTr w="12700" cmpd="sng">
                      <a:noFill/>
                      <a:prstDash val="solid"/>
                    </a:lnBlToTr>
                    <a:noFill/>
                  </a:tcPr>
                </a:tc>
                <a:tc>
                  <a:txBody>
                    <a:bodyPr/>
                    <a:lstStyle/>
                    <a:p>
                      <a:pPr marL="288925" marR="0" lvl="1" indent="-174625" algn="l" defTabSz="914400" rtl="0" eaLnBrk="1" fontAlgn="base" latinLnBrk="0" hangingPunct="1">
                        <a:lnSpc>
                          <a:spcPct val="100000"/>
                        </a:lnSpc>
                        <a:spcBef>
                          <a:spcPct val="0"/>
                        </a:spcBef>
                        <a:spcAft>
                          <a:spcPct val="0"/>
                        </a:spcAft>
                        <a:buClr>
                          <a:srgbClr val="177B57"/>
                        </a:buClr>
                        <a:buSzTx/>
                        <a:buFontTx/>
                        <a:buChar char="•"/>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Affordable advertising for arts orgs </a:t>
                      </a:r>
                    </a:p>
                    <a:p>
                      <a:pPr marL="288925" marR="0" lvl="1" indent="-174625" algn="l" defTabSz="914400" rtl="0" eaLnBrk="1" fontAlgn="base" latinLnBrk="0" hangingPunct="1">
                        <a:lnSpc>
                          <a:spcPct val="100000"/>
                        </a:lnSpc>
                        <a:spcBef>
                          <a:spcPct val="0"/>
                        </a:spcBef>
                        <a:spcAft>
                          <a:spcPct val="0"/>
                        </a:spcAft>
                        <a:buClr>
                          <a:srgbClr val="177B57"/>
                        </a:buClr>
                        <a:buSzTx/>
                        <a:buFontTx/>
                        <a:buChar char="•"/>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Innovative </a:t>
                      </a:r>
                      <a:r>
                        <a:rPr kumimoji="0" lang="en-AU" sz="1200" b="0" u="none" strike="noStrike" cap="none" normalizeH="0" baseline="0" dirty="0" smtClean="0">
                          <a:ln>
                            <a:noFill/>
                          </a:ln>
                          <a:solidFill>
                            <a:srgbClr val="000000"/>
                          </a:solidFill>
                          <a:effectLst/>
                          <a:latin typeface="Arial" pitchFamily="34" charset="0"/>
                          <a:cs typeface="Arial" pitchFamily="34" charset="0"/>
                        </a:rPr>
                        <a:t>marketing for small/mediums </a:t>
                      </a:r>
                    </a:p>
                    <a:p>
                      <a:pPr marL="288925" marR="0" lvl="1" indent="-174625" algn="l" defTabSz="914400" rtl="0" eaLnBrk="1" fontAlgn="base" latinLnBrk="0" hangingPunct="1">
                        <a:lnSpc>
                          <a:spcPct val="100000"/>
                        </a:lnSpc>
                        <a:spcBef>
                          <a:spcPct val="0"/>
                        </a:spcBef>
                        <a:spcAft>
                          <a:spcPct val="0"/>
                        </a:spcAft>
                        <a:buClr>
                          <a:srgbClr val="177B57"/>
                        </a:buClr>
                        <a:buSzTx/>
                        <a:buFontTx/>
                        <a:buChar char="•"/>
                        <a:tabLst/>
                        <a:defRPr/>
                      </a:pPr>
                      <a:r>
                        <a:rPr kumimoji="0" lang="en-AU" sz="1200" b="0" u="none" strike="noStrike" cap="none" normalizeH="0" baseline="0" dirty="0" smtClean="0">
                          <a:ln>
                            <a:noFill/>
                          </a:ln>
                          <a:solidFill>
                            <a:srgbClr val="000000"/>
                          </a:solidFill>
                          <a:effectLst/>
                          <a:latin typeface="Arial" pitchFamily="34" charset="0"/>
                          <a:cs typeface="Arial" pitchFamily="34" charset="0"/>
                        </a:rPr>
                        <a:t>International touring, events, collaboration</a:t>
                      </a:r>
                    </a:p>
                  </a:txBody>
                  <a:tcPr marL="36000" marR="36000" marT="36000" marB="36000" horzOverflow="overflow">
                    <a:lnL>
                      <a:noFill/>
                    </a:lnL>
                    <a:lnR>
                      <a:noFill/>
                    </a:lnR>
                    <a:lnT w="19050" cap="flat" cmpd="sng" algn="ctr">
                      <a:solidFill>
                        <a:schemeClr val="tx2"/>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114300" marR="0" lvl="1" indent="-171450" algn="l" defTabSz="914400" rtl="0" eaLnBrk="1" fontAlgn="base" latinLnBrk="0" hangingPunct="1">
                        <a:lnSpc>
                          <a:spcPct val="100000"/>
                        </a:lnSpc>
                        <a:spcBef>
                          <a:spcPct val="0"/>
                        </a:spcBef>
                        <a:spcAft>
                          <a:spcPct val="0"/>
                        </a:spcAft>
                        <a:buClr>
                          <a:schemeClr val="tx2"/>
                        </a:buClr>
                        <a:buSzTx/>
                        <a:buFont typeface="Arial" charset="0"/>
                        <a:buNone/>
                        <a:tabLst/>
                      </a:pPr>
                      <a:r>
                        <a:rPr kumimoji="0" lang="en-AU" sz="1200" b="0" i="0" u="none" strike="noStrike" cap="none" normalizeH="0" baseline="0" dirty="0" smtClean="0">
                          <a:ln>
                            <a:noFill/>
                          </a:ln>
                          <a:solidFill>
                            <a:srgbClr val="000000"/>
                          </a:solidFill>
                          <a:effectLst/>
                          <a:latin typeface="Arial" pitchFamily="34" charset="0"/>
                          <a:cs typeface="Arial" pitchFamily="34" charset="0"/>
                        </a:rPr>
                        <a:t> </a:t>
                      </a:r>
                    </a:p>
                  </a:txBody>
                  <a:tcPr marL="36000" marR="36000" marT="36000" marB="36000" horzOverflow="overflow">
                    <a:lnL>
                      <a:noFill/>
                    </a:lnL>
                    <a:lnR>
                      <a:noFill/>
                    </a:lnR>
                    <a:lnT>
                      <a:noFill/>
                    </a:lnT>
                    <a:lnB>
                      <a:noFill/>
                    </a:lnB>
                    <a:lnTlToBr w="12700" cmpd="sng">
                      <a:noFill/>
                      <a:prstDash val="solid"/>
                    </a:lnTlToBr>
                    <a:lnBlToTr w="12700" cmpd="sng">
                      <a:noFill/>
                      <a:prstDash val="solid"/>
                    </a:lnBlToTr>
                    <a:noFill/>
                  </a:tcPr>
                </a:tc>
                <a:tc>
                  <a:txBody>
                    <a:bodyPr/>
                    <a:lstStyle/>
                    <a:p>
                      <a:pPr marL="288925" marR="0" lvl="1" indent="-174625" algn="l" defTabSz="914400" rtl="0" eaLnBrk="1" fontAlgn="base" latinLnBrk="0" hangingPunct="1">
                        <a:lnSpc>
                          <a:spcPct val="100000"/>
                        </a:lnSpc>
                        <a:spcBef>
                          <a:spcPct val="0"/>
                        </a:spcBef>
                        <a:spcAft>
                          <a:spcPct val="0"/>
                        </a:spcAft>
                        <a:buClr>
                          <a:srgbClr val="177B57"/>
                        </a:buClr>
                        <a:buSzTx/>
                        <a:buFontTx/>
                        <a:buChar char="•"/>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Develop clear creative city messages</a:t>
                      </a:r>
                    </a:p>
                    <a:p>
                      <a:pPr marL="288925" marR="0" lvl="1" indent="-174625" algn="l" defTabSz="914400" rtl="0" eaLnBrk="1" fontAlgn="base" latinLnBrk="0" hangingPunct="1">
                        <a:lnSpc>
                          <a:spcPct val="100000"/>
                        </a:lnSpc>
                        <a:spcBef>
                          <a:spcPct val="0"/>
                        </a:spcBef>
                        <a:spcAft>
                          <a:spcPct val="0"/>
                        </a:spcAft>
                        <a:buClr>
                          <a:srgbClr val="177B57"/>
                        </a:buClr>
                        <a:buSzTx/>
                        <a:buFontTx/>
                        <a:buChar char="•"/>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Target priority segments and travellers</a:t>
                      </a:r>
                    </a:p>
                    <a:p>
                      <a:pPr marL="288925" marR="0" lvl="1" indent="-174625" algn="l" defTabSz="914400" rtl="0" eaLnBrk="1" fontAlgn="base" latinLnBrk="0" hangingPunct="1">
                        <a:lnSpc>
                          <a:spcPct val="100000"/>
                        </a:lnSpc>
                        <a:spcBef>
                          <a:spcPct val="0"/>
                        </a:spcBef>
                        <a:spcAft>
                          <a:spcPct val="0"/>
                        </a:spcAft>
                        <a:buClr>
                          <a:srgbClr val="177B57"/>
                        </a:buClr>
                        <a:buSzTx/>
                        <a:buFontTx/>
                        <a:buChar char="•"/>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Grow creative city awareness through investment, multi-faceted strategy (incl. social media)</a:t>
                      </a:r>
                    </a:p>
                  </a:txBody>
                  <a:tcPr marL="36000" marR="36000" marT="36000" marB="36000" horzOverflow="overflow">
                    <a:lnL>
                      <a:noFill/>
                    </a:lnL>
                    <a:lnR>
                      <a:noFill/>
                    </a:lnR>
                    <a:lnT w="19050" cap="flat" cmpd="sng" algn="ctr">
                      <a:solidFill>
                        <a:schemeClr val="tx2"/>
                      </a:solidFill>
                      <a:prstDash val="solid"/>
                      <a:round/>
                      <a:headEnd type="none" w="med" len="med"/>
                      <a:tailEnd type="none" w="med" len="med"/>
                    </a:lnT>
                    <a:lnB>
                      <a:noFill/>
                    </a:lnB>
                    <a:lnTlToBr w="12700" cmpd="sng">
                      <a:noFill/>
                      <a:prstDash val="solid"/>
                    </a:lnTlToBr>
                    <a:lnBlToTr w="12700" cmpd="sng">
                      <a:noFill/>
                      <a:prstDash val="solid"/>
                    </a:lnBlToTr>
                    <a:noFill/>
                  </a:tcPr>
                </a:tc>
              </a:tr>
              <a:tr h="10211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b="1" dirty="0" smtClean="0">
                          <a:solidFill>
                            <a:schemeClr val="bg1"/>
                          </a:solidFill>
                          <a:latin typeface="Arial" pitchFamily="34" charset="0"/>
                          <a:cs typeface="Arial" pitchFamily="34" charset="0"/>
                        </a:rPr>
                        <a:t>Availability</a:t>
                      </a:r>
                      <a:r>
                        <a:rPr lang="en-AU" sz="1200" b="1" baseline="0" dirty="0" smtClean="0">
                          <a:solidFill>
                            <a:schemeClr val="bg1"/>
                          </a:solidFill>
                          <a:latin typeface="Arial" pitchFamily="34" charset="0"/>
                          <a:cs typeface="Arial" pitchFamily="34" charset="0"/>
                        </a:rPr>
                        <a:t> and affordability of </a:t>
                      </a:r>
                      <a:r>
                        <a:rPr lang="en-AU" sz="1200" b="1" dirty="0" smtClean="0">
                          <a:solidFill>
                            <a:schemeClr val="bg1"/>
                          </a:solidFill>
                          <a:latin typeface="Arial" pitchFamily="34" charset="0"/>
                          <a:cs typeface="Arial" pitchFamily="34" charset="0"/>
                        </a:rPr>
                        <a:t>Space</a:t>
                      </a:r>
                    </a:p>
                  </a:txBody>
                  <a:tcPr marL="36000" marR="36000" marT="36000" marB="36000">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endParaRPr kumimoji="0" lang="en-AU" sz="1200" b="0" i="0" u="none" strike="noStrike" cap="none" normalizeH="0" baseline="0" dirty="0" smtClean="0">
                        <a:ln>
                          <a:noFill/>
                        </a:ln>
                        <a:solidFill>
                          <a:srgbClr val="000000"/>
                        </a:solidFill>
                        <a:effectLst/>
                        <a:latin typeface="Arial" pitchFamily="34" charset="0"/>
                        <a:cs typeface="Arial" pitchFamily="34" charset="0"/>
                      </a:endParaRPr>
                    </a:p>
                  </a:txBody>
                  <a:tcPr marL="36000" marR="36000" marT="36000" marB="36000" horzOverflow="overflow">
                    <a:lnL>
                      <a:noFill/>
                    </a:lnL>
                    <a:lnR>
                      <a:noFill/>
                    </a:lnR>
                    <a:lnT>
                      <a:noFill/>
                    </a:lnT>
                    <a:lnB>
                      <a:noFill/>
                    </a:lnB>
                    <a:lnTlToBr w="12700" cmpd="sng">
                      <a:noFill/>
                      <a:prstDash val="solid"/>
                    </a:lnTlToBr>
                    <a:lnBlToTr w="12700" cmpd="sng">
                      <a:noFill/>
                      <a:prstDash val="solid"/>
                    </a:lnBlToTr>
                    <a:noFill/>
                  </a:tcPr>
                </a:tc>
                <a:tc>
                  <a:txBody>
                    <a:bodyPr/>
                    <a:lstStyle/>
                    <a:p>
                      <a:pPr marL="288925" marR="0" lvl="1" indent="-174625" algn="l" defTabSz="914400" rtl="0" eaLnBrk="1" fontAlgn="base" latinLnBrk="0" hangingPunct="1">
                        <a:lnSpc>
                          <a:spcPct val="100000"/>
                        </a:lnSpc>
                        <a:spcBef>
                          <a:spcPct val="0"/>
                        </a:spcBef>
                        <a:spcAft>
                          <a:spcPct val="0"/>
                        </a:spcAft>
                        <a:buClr>
                          <a:srgbClr val="177B57"/>
                        </a:buClr>
                        <a:buSzTx/>
                        <a:buFontTx/>
                        <a:buChar char="•"/>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Identify and unlock creative spaces in metropolitan and regional areas</a:t>
                      </a:r>
                    </a:p>
                    <a:p>
                      <a:pPr marL="288925" marR="0" lvl="1" indent="-174625" algn="l" defTabSz="914400" rtl="0" eaLnBrk="1" fontAlgn="base" latinLnBrk="0" hangingPunct="1">
                        <a:lnSpc>
                          <a:spcPct val="100000"/>
                        </a:lnSpc>
                        <a:spcBef>
                          <a:spcPct val="0"/>
                        </a:spcBef>
                        <a:spcAft>
                          <a:spcPct val="0"/>
                        </a:spcAft>
                        <a:buClr>
                          <a:srgbClr val="177B57"/>
                        </a:buClr>
                        <a:buSzTx/>
                        <a:buFontTx/>
                        <a:buChar char="•"/>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Guidelines to apply design principles to improve streetscapes, renew spaces, integrate art into new development</a:t>
                      </a:r>
                      <a:endParaRPr kumimoji="0" lang="en-AU" sz="1200" b="0" i="0" u="none" strike="noStrike" cap="none" normalizeH="0" baseline="0" dirty="0" smtClean="0">
                        <a:ln>
                          <a:noFill/>
                        </a:ln>
                        <a:solidFill>
                          <a:srgbClr val="000000"/>
                        </a:solidFill>
                        <a:effectLst/>
                        <a:latin typeface="Arial" pitchFamily="34" charset="0"/>
                        <a:cs typeface="Arial" pitchFamily="34" charset="0"/>
                      </a:endParaRPr>
                    </a:p>
                  </a:txBody>
                  <a:tcPr marL="36000" marR="36000" marT="36000" marB="36000" horzOverflow="overflow">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endParaRPr kumimoji="0" lang="en-AU" sz="1200" b="0" i="0" u="none" strike="noStrike" cap="none" normalizeH="0" baseline="0" dirty="0" smtClean="0">
                        <a:ln>
                          <a:noFill/>
                        </a:ln>
                        <a:solidFill>
                          <a:srgbClr val="000000"/>
                        </a:solidFill>
                        <a:effectLst/>
                        <a:latin typeface="Arial" pitchFamily="34" charset="0"/>
                        <a:cs typeface="Arial" pitchFamily="34" charset="0"/>
                      </a:endParaRPr>
                    </a:p>
                  </a:txBody>
                  <a:tcPr marL="36000" marR="36000" marT="36000" marB="36000" horzOverflow="overflow">
                    <a:lnL>
                      <a:noFill/>
                    </a:lnL>
                    <a:lnR>
                      <a:noFill/>
                    </a:lnR>
                    <a:lnT>
                      <a:noFill/>
                    </a:lnT>
                    <a:lnB>
                      <a:noFill/>
                    </a:lnB>
                    <a:lnTlToBr w="12700" cmpd="sng">
                      <a:noFill/>
                      <a:prstDash val="solid"/>
                    </a:lnTlToBr>
                    <a:lnBlToTr w="12700" cmpd="sng">
                      <a:noFill/>
                      <a:prstDash val="solid"/>
                    </a:lnBlToTr>
                    <a:noFill/>
                  </a:tcPr>
                </a:tc>
                <a:tc>
                  <a:txBody>
                    <a:bodyPr/>
                    <a:lstStyle/>
                    <a:p>
                      <a:pPr marL="266700" marR="0" lvl="1" indent="0" algn="l" defTabSz="914400" rtl="0" eaLnBrk="1" fontAlgn="base" latinLnBrk="0" hangingPunct="1">
                        <a:lnSpc>
                          <a:spcPct val="100000"/>
                        </a:lnSpc>
                        <a:spcBef>
                          <a:spcPct val="0"/>
                        </a:spcBef>
                        <a:spcAft>
                          <a:spcPct val="0"/>
                        </a:spcAft>
                        <a:buClr>
                          <a:srgbClr val="177B57"/>
                        </a:buClr>
                        <a:buSzTx/>
                        <a:buFontTx/>
                        <a:buNone/>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 Expand supply of creative spaces in under-served areas, address affordability</a:t>
                      </a:r>
                    </a:p>
                  </a:txBody>
                  <a:tcPr marL="36000" marR="36000" marT="36000" marB="36000" horzOverflow="overflow">
                    <a:lnL>
                      <a:noFill/>
                    </a:lnL>
                    <a:lnR>
                      <a:noFill/>
                    </a:lnR>
                    <a:lnT>
                      <a:noFill/>
                    </a:lnT>
                    <a:lnB>
                      <a:noFill/>
                    </a:lnB>
                    <a:lnTlToBr w="12700" cmpd="sng">
                      <a:noFill/>
                      <a:prstDash val="solid"/>
                    </a:lnTlToBr>
                    <a:lnBlToTr w="12700" cmpd="sng">
                      <a:noFill/>
                      <a:prstDash val="solid"/>
                    </a:lnBlToTr>
                    <a:noFill/>
                  </a:tcPr>
                </a:tc>
              </a:tr>
              <a:tr h="473517">
                <a:tc>
                  <a:txBody>
                    <a:bodyPr/>
                    <a:lstStyle/>
                    <a:p>
                      <a:r>
                        <a:rPr lang="en-US" sz="1200" b="1" dirty="0" smtClean="0">
                          <a:solidFill>
                            <a:schemeClr val="bg1"/>
                          </a:solidFill>
                        </a:rPr>
                        <a:t>Infrastructure maintenance</a:t>
                      </a:r>
                    </a:p>
                  </a:txBody>
                  <a:tcPr marL="36000" marR="36000" marT="36000" marB="36000">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endParaRPr kumimoji="0" lang="en-AU" sz="1200" b="0" i="0" u="none" strike="noStrike" cap="none" normalizeH="0" baseline="0" dirty="0" smtClean="0">
                        <a:ln>
                          <a:noFill/>
                        </a:ln>
                        <a:solidFill>
                          <a:srgbClr val="000000"/>
                        </a:solidFill>
                        <a:effectLst/>
                        <a:latin typeface="Arial" pitchFamily="34" charset="0"/>
                        <a:cs typeface="Arial" pitchFamily="34" charset="0"/>
                      </a:endParaRPr>
                    </a:p>
                  </a:txBody>
                  <a:tcPr marL="36000" marR="36000" marT="36000" marB="36000" horzOverflow="overflow">
                    <a:lnL>
                      <a:noFill/>
                    </a:lnL>
                    <a:lnR>
                      <a:noFill/>
                    </a:lnR>
                    <a:lnT>
                      <a:noFill/>
                    </a:lnT>
                    <a:lnB>
                      <a:noFill/>
                    </a:lnB>
                    <a:lnTlToBr w="12700" cmpd="sng">
                      <a:noFill/>
                      <a:prstDash val="solid"/>
                    </a:lnTlToBr>
                    <a:lnBlToTr w="12700" cmpd="sng">
                      <a:noFill/>
                      <a:prstDash val="solid"/>
                    </a:lnBlToTr>
                    <a:noFill/>
                  </a:tcPr>
                </a:tc>
                <a:tc>
                  <a:txBody>
                    <a:bodyPr/>
                    <a:lstStyle/>
                    <a:p>
                      <a:pPr marL="288925" marR="0" lvl="1" indent="-174625" algn="l" defTabSz="914400" rtl="0" eaLnBrk="1" fontAlgn="base" latinLnBrk="0" hangingPunct="1">
                        <a:lnSpc>
                          <a:spcPct val="100000"/>
                        </a:lnSpc>
                        <a:spcBef>
                          <a:spcPct val="0"/>
                        </a:spcBef>
                        <a:spcAft>
                          <a:spcPct val="0"/>
                        </a:spcAft>
                        <a:buClr>
                          <a:srgbClr val="177B57"/>
                        </a:buClr>
                        <a:buSzTx/>
                        <a:buFontTx/>
                        <a:buChar char="•"/>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Invest in Collections Storage</a:t>
                      </a:r>
                    </a:p>
                  </a:txBody>
                  <a:tcPr marL="36000" marR="36000" marT="36000" marB="36000" horzOverflow="overflow">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endParaRPr kumimoji="0" lang="en-AU" sz="1200" b="0" i="0" u="none" strike="noStrike" cap="none" normalizeH="0" baseline="0" dirty="0" smtClean="0">
                        <a:ln>
                          <a:noFill/>
                        </a:ln>
                        <a:solidFill>
                          <a:srgbClr val="000000"/>
                        </a:solidFill>
                        <a:effectLst/>
                        <a:latin typeface="Arial" pitchFamily="34" charset="0"/>
                        <a:cs typeface="Arial" pitchFamily="34" charset="0"/>
                      </a:endParaRPr>
                    </a:p>
                  </a:txBody>
                  <a:tcPr marL="36000" marR="36000" marT="36000" marB="36000" horzOverflow="overflow">
                    <a:lnL>
                      <a:noFill/>
                    </a:lnL>
                    <a:lnR>
                      <a:noFill/>
                    </a:lnR>
                    <a:lnT>
                      <a:noFill/>
                    </a:lnT>
                    <a:lnB>
                      <a:noFill/>
                    </a:lnB>
                    <a:lnTlToBr w="12700" cmpd="sng">
                      <a:noFill/>
                      <a:prstDash val="solid"/>
                    </a:lnTlToBr>
                    <a:lnBlToTr w="12700" cmpd="sng">
                      <a:noFill/>
                      <a:prstDash val="solid"/>
                    </a:lnBlToTr>
                    <a:noFill/>
                  </a:tcPr>
                </a:tc>
                <a:tc>
                  <a:txBody>
                    <a:bodyPr/>
                    <a:lstStyle/>
                    <a:p>
                      <a:pPr marL="288925" marR="0" lvl="1" indent="-174625" algn="l" defTabSz="914400" rtl="0" eaLnBrk="1" fontAlgn="base" latinLnBrk="0" hangingPunct="1">
                        <a:lnSpc>
                          <a:spcPct val="100000"/>
                        </a:lnSpc>
                        <a:spcBef>
                          <a:spcPct val="0"/>
                        </a:spcBef>
                        <a:spcAft>
                          <a:spcPct val="0"/>
                        </a:spcAft>
                        <a:buClr>
                          <a:srgbClr val="177B57"/>
                        </a:buClr>
                        <a:buSzTx/>
                        <a:buFontTx/>
                        <a:buChar char="•"/>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Improve maintenance, utilisation and storage of assets</a:t>
                      </a:r>
                    </a:p>
                  </a:txBody>
                  <a:tcPr marL="36000" marR="36000" marT="36000" marB="36000" horzOverflow="overflow">
                    <a:lnL>
                      <a:noFill/>
                    </a:lnL>
                    <a:lnR>
                      <a:noFill/>
                    </a:lnR>
                    <a:lnT>
                      <a:noFill/>
                    </a:lnT>
                    <a:lnB>
                      <a:noFill/>
                    </a:lnB>
                    <a:lnTlToBr w="12700" cmpd="sng">
                      <a:noFill/>
                      <a:prstDash val="solid"/>
                    </a:lnTlToBr>
                    <a:lnBlToTr w="12700" cmpd="sng">
                      <a:noFill/>
                      <a:prstDash val="solid"/>
                    </a:lnBlToTr>
                    <a:noFill/>
                  </a:tcPr>
                </a:tc>
              </a:tr>
              <a:tr h="613986">
                <a:tc>
                  <a:txBody>
                    <a:bodyPr/>
                    <a:lstStyle/>
                    <a:p>
                      <a:r>
                        <a:rPr lang="en-AU" sz="1200" b="1" dirty="0" smtClean="0">
                          <a:solidFill>
                            <a:schemeClr val="bg1"/>
                          </a:solidFill>
                          <a:latin typeface="Arial" pitchFamily="34" charset="0"/>
                          <a:cs typeface="Arial" pitchFamily="34" charset="0"/>
                        </a:rPr>
                        <a:t>Information</a:t>
                      </a:r>
                      <a:r>
                        <a:rPr lang="en-AU" sz="1200" b="1" baseline="0" dirty="0" smtClean="0">
                          <a:solidFill>
                            <a:schemeClr val="bg1"/>
                          </a:solidFill>
                          <a:latin typeface="Arial" pitchFamily="34" charset="0"/>
                          <a:cs typeface="Arial" pitchFamily="34" charset="0"/>
                        </a:rPr>
                        <a:t> and connectivity</a:t>
                      </a:r>
                      <a:endParaRPr lang="en-AU" sz="1200" b="1" dirty="0" smtClean="0">
                        <a:solidFill>
                          <a:schemeClr val="bg1"/>
                        </a:solidFill>
                        <a:latin typeface="Arial" pitchFamily="34" charset="0"/>
                        <a:cs typeface="Arial" pitchFamily="34" charset="0"/>
                      </a:endParaRPr>
                    </a:p>
                  </a:txBody>
                  <a:tcPr marL="36000" marR="36000" marT="36000" marB="36000">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endParaRPr kumimoji="0" lang="en-AU" sz="1200" b="0" i="0" u="none" strike="noStrike" cap="none" normalizeH="0" baseline="0" dirty="0" smtClean="0">
                        <a:ln>
                          <a:noFill/>
                        </a:ln>
                        <a:solidFill>
                          <a:srgbClr val="000000"/>
                        </a:solidFill>
                        <a:effectLst/>
                        <a:latin typeface="Arial" pitchFamily="34" charset="0"/>
                        <a:cs typeface="Arial" pitchFamily="34" charset="0"/>
                      </a:endParaRPr>
                    </a:p>
                  </a:txBody>
                  <a:tcPr marL="36000" marR="36000" marT="36000" marB="36000" horzOverflow="overflow">
                    <a:lnL>
                      <a:noFill/>
                    </a:lnL>
                    <a:lnR>
                      <a:noFill/>
                    </a:lnR>
                    <a:lnT>
                      <a:noFill/>
                    </a:lnT>
                    <a:lnB>
                      <a:noFill/>
                    </a:lnB>
                    <a:lnTlToBr w="12700" cmpd="sng">
                      <a:noFill/>
                      <a:prstDash val="solid"/>
                    </a:lnTlToBr>
                    <a:lnBlToTr w="12700" cmpd="sng">
                      <a:noFill/>
                      <a:prstDash val="solid"/>
                    </a:lnBlToTr>
                    <a:noFill/>
                  </a:tcPr>
                </a:tc>
                <a:tc>
                  <a:txBody>
                    <a:bodyPr/>
                    <a:lstStyle/>
                    <a:p>
                      <a:pPr marL="288925" marR="0" lvl="1" indent="-174625" algn="l" defTabSz="914400" rtl="0" eaLnBrk="1" fontAlgn="base" latinLnBrk="0" hangingPunct="1">
                        <a:lnSpc>
                          <a:spcPct val="100000"/>
                        </a:lnSpc>
                        <a:spcBef>
                          <a:spcPct val="0"/>
                        </a:spcBef>
                        <a:spcAft>
                          <a:spcPct val="0"/>
                        </a:spcAft>
                        <a:buClr>
                          <a:srgbClr val="177B57"/>
                        </a:buClr>
                        <a:buSzTx/>
                        <a:buFontTx/>
                        <a:buChar char="•"/>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Shared data platform for program info</a:t>
                      </a:r>
                    </a:p>
                  </a:txBody>
                  <a:tcPr marL="36000" marR="36000" marT="36000" marB="36000" horzOverflow="overflow">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endParaRPr kumimoji="0" lang="en-AU" sz="1200" b="0" i="0" u="none" strike="noStrike" cap="none" normalizeH="0" baseline="0" dirty="0" smtClean="0">
                        <a:ln>
                          <a:noFill/>
                        </a:ln>
                        <a:solidFill>
                          <a:srgbClr val="000000"/>
                        </a:solidFill>
                        <a:effectLst/>
                        <a:latin typeface="Arial" pitchFamily="34" charset="0"/>
                        <a:cs typeface="Arial" pitchFamily="34" charset="0"/>
                      </a:endParaRPr>
                    </a:p>
                  </a:txBody>
                  <a:tcPr marL="36000" marR="36000" marT="36000" marB="36000" horzOverflow="overflow">
                    <a:lnL>
                      <a:noFill/>
                    </a:lnL>
                    <a:lnR>
                      <a:noFill/>
                    </a:lnR>
                    <a:lnT>
                      <a:noFill/>
                    </a:lnT>
                    <a:lnB>
                      <a:noFill/>
                    </a:lnB>
                    <a:lnTlToBr w="12700" cmpd="sng">
                      <a:noFill/>
                      <a:prstDash val="solid"/>
                    </a:lnTlToBr>
                    <a:lnBlToTr w="12700" cmpd="sng">
                      <a:noFill/>
                      <a:prstDash val="solid"/>
                    </a:lnBlToTr>
                    <a:noFill/>
                  </a:tcPr>
                </a:tc>
                <a:tc>
                  <a:txBody>
                    <a:bodyPr/>
                    <a:lstStyle/>
                    <a:p>
                      <a:pPr marL="288925" marR="0" lvl="1" indent="-174625" algn="l" defTabSz="914400" rtl="0" eaLnBrk="1" fontAlgn="base" latinLnBrk="0" hangingPunct="1">
                        <a:lnSpc>
                          <a:spcPct val="100000"/>
                        </a:lnSpc>
                        <a:spcBef>
                          <a:spcPct val="0"/>
                        </a:spcBef>
                        <a:spcAft>
                          <a:spcPct val="0"/>
                        </a:spcAft>
                        <a:buClr>
                          <a:srgbClr val="177B57"/>
                        </a:buClr>
                        <a:buSzTx/>
                        <a:buFontTx/>
                        <a:buChar char="•"/>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Build an integrated marketing, sale reviews platform for creative and cultural activities</a:t>
                      </a:r>
                    </a:p>
                    <a:p>
                      <a:pPr marL="114300" marR="0" lvl="1" indent="0" algn="l" defTabSz="914400" rtl="0" eaLnBrk="1" fontAlgn="base" latinLnBrk="0" hangingPunct="1">
                        <a:lnSpc>
                          <a:spcPct val="100000"/>
                        </a:lnSpc>
                        <a:spcBef>
                          <a:spcPct val="0"/>
                        </a:spcBef>
                        <a:spcAft>
                          <a:spcPct val="0"/>
                        </a:spcAft>
                        <a:buClr>
                          <a:srgbClr val="177B57"/>
                        </a:buClr>
                        <a:buSzTx/>
                        <a:buFontTx/>
                        <a:buNone/>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    Enhance connectivity between attractions</a:t>
                      </a:r>
                    </a:p>
                  </a:txBody>
                  <a:tcPr marL="36000" marR="36000" marT="36000" marB="36000" horzOverflow="overflow">
                    <a:lnL>
                      <a:noFill/>
                    </a:lnL>
                    <a:lnR>
                      <a:noFill/>
                    </a:lnR>
                    <a:lnT>
                      <a:noFill/>
                    </a:lnT>
                    <a:lnB>
                      <a:noFill/>
                    </a:lnB>
                    <a:lnTlToBr w="12700" cmpd="sng">
                      <a:noFill/>
                      <a:prstDash val="solid"/>
                    </a:lnTlToBr>
                    <a:lnBlToTr w="12700" cmpd="sng">
                      <a:noFill/>
                      <a:prstDash val="solid"/>
                    </a:lnBlToTr>
                    <a:noFill/>
                  </a:tcPr>
                </a:tc>
              </a:tr>
              <a:tr h="1699502">
                <a:tc>
                  <a:txBody>
                    <a:bodyPr/>
                    <a:lstStyle/>
                    <a:p>
                      <a:r>
                        <a:rPr lang="en-AU" sz="1200" b="1" dirty="0" smtClean="0">
                          <a:solidFill>
                            <a:schemeClr val="bg1"/>
                          </a:solidFill>
                          <a:latin typeface="Arial" pitchFamily="34" charset="0"/>
                          <a:cs typeface="Arial" pitchFamily="34" charset="0"/>
                        </a:rPr>
                        <a:t>Events and programs; cultural</a:t>
                      </a:r>
                      <a:r>
                        <a:rPr lang="en-AU" sz="1200" b="1" baseline="0" dirty="0" smtClean="0">
                          <a:solidFill>
                            <a:schemeClr val="bg1"/>
                          </a:solidFill>
                          <a:latin typeface="Arial" pitchFamily="34" charset="0"/>
                          <a:cs typeface="Arial" pitchFamily="34" charset="0"/>
                        </a:rPr>
                        <a:t> and creative content</a:t>
                      </a:r>
                      <a:endParaRPr lang="en-AU" sz="1200" b="1" dirty="0" smtClean="0">
                        <a:solidFill>
                          <a:schemeClr val="bg1"/>
                        </a:solidFill>
                        <a:latin typeface="Arial" pitchFamily="34" charset="0"/>
                        <a:cs typeface="Arial" pitchFamily="34" charset="0"/>
                      </a:endParaRPr>
                    </a:p>
                  </a:txBody>
                  <a:tcPr marL="36000" marR="36000" marT="36000" marB="36000">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endParaRPr kumimoji="0" lang="en-AU" sz="1200" b="0" i="0" u="none" strike="noStrike" cap="none" normalizeH="0" baseline="0" dirty="0" smtClean="0">
                        <a:ln>
                          <a:noFill/>
                        </a:ln>
                        <a:solidFill>
                          <a:srgbClr val="000000"/>
                        </a:solidFill>
                        <a:effectLst/>
                        <a:latin typeface="Arial" pitchFamily="34" charset="0"/>
                        <a:cs typeface="Arial" pitchFamily="34" charset="0"/>
                      </a:endParaRPr>
                    </a:p>
                  </a:txBody>
                  <a:tcPr marL="36000" marR="36000" marT="36000" marB="36000" horzOverflow="overflow">
                    <a:lnL>
                      <a:noFill/>
                    </a:lnL>
                    <a:lnR>
                      <a:noFill/>
                    </a:lnR>
                    <a:lnT>
                      <a:noFill/>
                    </a:lnT>
                    <a:lnB>
                      <a:noFill/>
                    </a:lnB>
                    <a:lnTlToBr w="12700" cmpd="sng">
                      <a:noFill/>
                      <a:prstDash val="solid"/>
                    </a:lnTlToBr>
                    <a:lnBlToTr w="12700" cmpd="sng">
                      <a:noFill/>
                      <a:prstDash val="solid"/>
                    </a:lnBlToTr>
                    <a:noFill/>
                  </a:tcPr>
                </a:tc>
                <a:tc>
                  <a:txBody>
                    <a:bodyPr/>
                    <a:lstStyle/>
                    <a:p>
                      <a:pPr marL="288925" marR="0" lvl="1" indent="-174625" algn="l" defTabSz="914400" rtl="0" eaLnBrk="1" fontAlgn="base" latinLnBrk="0" hangingPunct="1">
                        <a:lnSpc>
                          <a:spcPct val="100000"/>
                        </a:lnSpc>
                        <a:spcBef>
                          <a:spcPct val="0"/>
                        </a:spcBef>
                        <a:spcAft>
                          <a:spcPct val="0"/>
                        </a:spcAft>
                        <a:buClr>
                          <a:srgbClr val="177B57"/>
                        </a:buClr>
                        <a:buSzTx/>
                        <a:buFontTx/>
                        <a:buChar char="•"/>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Aboriginal training and employment in creative sector; greater engagement</a:t>
                      </a:r>
                      <a:endParaRPr kumimoji="0" lang="en-US"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p>
                      <a:pPr marL="288925" marR="0" lvl="1" indent="-174625" algn="l" defTabSz="914400" rtl="0" eaLnBrk="1" fontAlgn="base" latinLnBrk="0" hangingPunct="1">
                        <a:lnSpc>
                          <a:spcPct val="100000"/>
                        </a:lnSpc>
                        <a:spcBef>
                          <a:spcPct val="0"/>
                        </a:spcBef>
                        <a:spcAft>
                          <a:spcPct val="0"/>
                        </a:spcAft>
                        <a:buClr>
                          <a:srgbClr val="177B57"/>
                        </a:buClr>
                        <a:buSzTx/>
                        <a:buFontTx/>
                        <a:buChar char="•"/>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Support small/medium artists to develop,</a:t>
                      </a:r>
                    </a:p>
                    <a:p>
                      <a:pPr marL="288925" marR="0" lvl="1" indent="-174625" algn="l" defTabSz="914400" rtl="0" eaLnBrk="1" fontAlgn="base" latinLnBrk="0" hangingPunct="1">
                        <a:lnSpc>
                          <a:spcPct val="100000"/>
                        </a:lnSpc>
                        <a:spcBef>
                          <a:spcPct val="0"/>
                        </a:spcBef>
                        <a:spcAft>
                          <a:spcPct val="0"/>
                        </a:spcAft>
                        <a:buClr>
                          <a:srgbClr val="177B57"/>
                        </a:buClr>
                        <a:buSzTx/>
                        <a:buFontTx/>
                        <a:buChar char="•"/>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Commission groundbreaking works </a:t>
                      </a:r>
                    </a:p>
                    <a:p>
                      <a:pPr marL="288925" marR="0" lvl="1" indent="-174625" algn="l" defTabSz="914400" rtl="0" eaLnBrk="1" fontAlgn="base" latinLnBrk="0" hangingPunct="1">
                        <a:lnSpc>
                          <a:spcPct val="100000"/>
                        </a:lnSpc>
                        <a:spcBef>
                          <a:spcPct val="0"/>
                        </a:spcBef>
                        <a:spcAft>
                          <a:spcPct val="0"/>
                        </a:spcAft>
                        <a:buClr>
                          <a:srgbClr val="177B57"/>
                        </a:buClr>
                        <a:buSzTx/>
                        <a:buFontTx/>
                        <a:buChar char="•"/>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Business acceleration services</a:t>
                      </a:r>
                      <a:endParaRPr kumimoji="0" lang="en-US"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p>
                      <a:pPr marL="288925" marR="0" lvl="1" indent="-174625" algn="l" defTabSz="914400" rtl="0" eaLnBrk="1" fontAlgn="base" latinLnBrk="0" hangingPunct="1">
                        <a:lnSpc>
                          <a:spcPct val="100000"/>
                        </a:lnSpc>
                        <a:spcBef>
                          <a:spcPct val="0"/>
                        </a:spcBef>
                        <a:spcAft>
                          <a:spcPct val="0"/>
                        </a:spcAft>
                        <a:buClr>
                          <a:srgbClr val="177B57"/>
                        </a:buClr>
                        <a:buSzTx/>
                        <a:buFontTx/>
                        <a:buChar char="•"/>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Funding for small/mediums to build audiences, respond to market challenges </a:t>
                      </a:r>
                    </a:p>
                    <a:p>
                      <a:pPr marL="288925" marR="0" lvl="1" indent="-174625" algn="l" defTabSz="914400" rtl="0" eaLnBrk="1" fontAlgn="base" latinLnBrk="0" hangingPunct="1">
                        <a:lnSpc>
                          <a:spcPct val="100000"/>
                        </a:lnSpc>
                        <a:spcBef>
                          <a:spcPct val="0"/>
                        </a:spcBef>
                        <a:spcAft>
                          <a:spcPct val="0"/>
                        </a:spcAft>
                        <a:buClr>
                          <a:srgbClr val="177B57"/>
                        </a:buClr>
                        <a:buSzTx/>
                        <a:buFontTx/>
                        <a:buChar char="•"/>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Review role, delivery and operation of festivals, community events</a:t>
                      </a:r>
                    </a:p>
                  </a:txBody>
                  <a:tcPr marL="36000" marR="36000" marT="36000" marB="36000" horzOverflow="overflow">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endParaRPr kumimoji="0" lang="en-AU" sz="1200" b="0" i="0" u="none" strike="noStrike" cap="none" normalizeH="0" baseline="0" dirty="0" smtClean="0">
                        <a:ln>
                          <a:noFill/>
                        </a:ln>
                        <a:solidFill>
                          <a:srgbClr val="000000"/>
                        </a:solidFill>
                        <a:effectLst/>
                        <a:latin typeface="Arial" pitchFamily="34" charset="0"/>
                        <a:cs typeface="Arial" pitchFamily="34" charset="0"/>
                      </a:endParaRPr>
                    </a:p>
                  </a:txBody>
                  <a:tcPr marL="36000" marR="36000" marT="36000" marB="36000" horzOverflow="overflow">
                    <a:lnL>
                      <a:noFill/>
                    </a:lnL>
                    <a:lnR>
                      <a:noFill/>
                    </a:lnR>
                    <a:lnT>
                      <a:noFill/>
                    </a:lnT>
                    <a:lnB>
                      <a:noFill/>
                    </a:lnB>
                    <a:lnTlToBr w="12700" cmpd="sng">
                      <a:noFill/>
                      <a:prstDash val="solid"/>
                    </a:lnTlToBr>
                    <a:lnBlToTr w="12700" cmpd="sng">
                      <a:noFill/>
                      <a:prstDash val="solid"/>
                    </a:lnBlToTr>
                    <a:noFill/>
                  </a:tcPr>
                </a:tc>
                <a:tc>
                  <a:txBody>
                    <a:bodyPr/>
                    <a:lstStyle/>
                    <a:p>
                      <a:pPr marL="288925" marR="0" lvl="1" indent="-174625" algn="l" defTabSz="914400" rtl="0" eaLnBrk="1" fontAlgn="base" latinLnBrk="0" hangingPunct="1">
                        <a:lnSpc>
                          <a:spcPct val="100000"/>
                        </a:lnSpc>
                        <a:spcBef>
                          <a:spcPct val="0"/>
                        </a:spcBef>
                        <a:spcAft>
                          <a:spcPct val="0"/>
                        </a:spcAft>
                        <a:buClr>
                          <a:srgbClr val="177B57"/>
                        </a:buClr>
                        <a:buSzTx/>
                        <a:buFontTx/>
                        <a:buChar char="•"/>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Upgrade and invest in new programming</a:t>
                      </a:r>
                    </a:p>
                    <a:p>
                      <a:pPr marL="288925" marR="0" lvl="1" indent="-174625" algn="l" defTabSz="914400" rtl="0" eaLnBrk="1" fontAlgn="base" latinLnBrk="0" hangingPunct="1">
                        <a:lnSpc>
                          <a:spcPct val="100000"/>
                        </a:lnSpc>
                        <a:spcBef>
                          <a:spcPct val="0"/>
                        </a:spcBef>
                        <a:spcAft>
                          <a:spcPct val="0"/>
                        </a:spcAft>
                        <a:buClr>
                          <a:srgbClr val="177B57"/>
                        </a:buClr>
                        <a:buSzTx/>
                        <a:buFontTx/>
                        <a:buChar char="•"/>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Upgrade and invest in new infrastructure to fill gaps</a:t>
                      </a:r>
                    </a:p>
                    <a:p>
                      <a:pPr marL="288925" marR="0" lvl="1" indent="-174625" algn="l" defTabSz="914400" rtl="0" eaLnBrk="1" fontAlgn="base" latinLnBrk="0" hangingPunct="1">
                        <a:lnSpc>
                          <a:spcPct val="100000"/>
                        </a:lnSpc>
                        <a:spcBef>
                          <a:spcPct val="0"/>
                        </a:spcBef>
                        <a:spcAft>
                          <a:spcPct val="0"/>
                        </a:spcAft>
                        <a:buClr>
                          <a:srgbClr val="177B57"/>
                        </a:buClr>
                        <a:buSzTx/>
                        <a:buFontTx/>
                        <a:buChar char="•"/>
                        <a:tabLst/>
                        <a:defRPr/>
                      </a:pPr>
                      <a:endPar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marL="36000" marR="36000" marT="36000" marB="36000" horzOverflow="overflow">
                    <a:lnL>
                      <a:noFill/>
                    </a:lnL>
                    <a:lnR>
                      <a:noFill/>
                    </a:lnR>
                    <a:lnT>
                      <a:noFill/>
                    </a:lnT>
                    <a:lnB>
                      <a:noFill/>
                    </a:lnB>
                    <a:lnTlToBr w="12700" cmpd="sng">
                      <a:noFill/>
                      <a:prstDash val="solid"/>
                    </a:lnTlToBr>
                    <a:lnBlToTr w="12700" cmpd="sng">
                      <a:noFill/>
                      <a:prstDash val="solid"/>
                    </a:lnBlToTr>
                    <a:noFill/>
                  </a:tcPr>
                </a:tc>
              </a:tr>
              <a:tr h="613986">
                <a:tc>
                  <a:txBody>
                    <a:bodyPr/>
                    <a:lstStyle/>
                    <a:p>
                      <a:r>
                        <a:rPr lang="en-AU" sz="1200" b="1" dirty="0" smtClean="0">
                          <a:solidFill>
                            <a:schemeClr val="bg1"/>
                          </a:solidFill>
                        </a:rPr>
                        <a:t>Governance</a:t>
                      </a:r>
                      <a:r>
                        <a:rPr lang="en-AU" sz="1200" b="1" baseline="0" dirty="0" smtClean="0">
                          <a:solidFill>
                            <a:schemeClr val="bg1"/>
                          </a:solidFill>
                        </a:rPr>
                        <a:t> and collaboration</a:t>
                      </a:r>
                      <a:endParaRPr lang="en-AU" sz="1200" b="1" dirty="0" smtClean="0">
                        <a:solidFill>
                          <a:schemeClr val="bg1"/>
                        </a:solidFill>
                      </a:endParaRPr>
                    </a:p>
                  </a:txBody>
                  <a:tcPr marL="36000" marR="36000" marT="36000" marB="36000">
                    <a:lnL>
                      <a:noFill/>
                    </a:lnL>
                    <a:lnR>
                      <a:noFill/>
                    </a:lnR>
                    <a:lnT w="12700" cap="flat" cmpd="sng" algn="ctr">
                      <a:solidFill>
                        <a:schemeClr val="bg1"/>
                      </a:solidFill>
                      <a:prstDash val="solid"/>
                      <a:round/>
                      <a:headEnd type="none" w="med" len="med"/>
                      <a:tailEnd type="none" w="med" len="med"/>
                    </a:lnT>
                    <a:lnB w="25400" cmpd="sng">
                      <a:noFill/>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endParaRPr kumimoji="0" lang="en-AU" sz="1200" b="0" i="0" u="none" strike="noStrike" cap="none" normalizeH="0" baseline="0" dirty="0" smtClean="0">
                        <a:ln>
                          <a:noFill/>
                        </a:ln>
                        <a:solidFill>
                          <a:srgbClr val="000000"/>
                        </a:solidFill>
                        <a:effectLst/>
                        <a:latin typeface="Arial" pitchFamily="34" charset="0"/>
                        <a:cs typeface="Arial" pitchFamily="34" charset="0"/>
                      </a:endParaRPr>
                    </a:p>
                  </a:txBody>
                  <a:tcPr marL="36000" marR="36000" marT="36000" marB="36000" horzOverflow="overflow">
                    <a:lnL>
                      <a:noFill/>
                    </a:lnL>
                    <a:lnR>
                      <a:noFill/>
                    </a:lnR>
                    <a:lnT>
                      <a:noFill/>
                    </a:lnT>
                    <a:lnB w="25400" cmpd="sng">
                      <a:noFill/>
                    </a:lnB>
                    <a:lnTlToBr w="12700" cmpd="sng">
                      <a:noFill/>
                      <a:prstDash val="solid"/>
                    </a:lnTlToBr>
                    <a:lnBlToTr w="12700" cmpd="sng">
                      <a:noFill/>
                      <a:prstDash val="solid"/>
                    </a:lnBlToTr>
                    <a:noFill/>
                  </a:tcPr>
                </a:tc>
                <a:tc>
                  <a:txBody>
                    <a:bodyPr/>
                    <a:lstStyle/>
                    <a:p>
                      <a:pPr marL="263525" marR="0" lvl="1" indent="0" algn="l" defTabSz="914400" rtl="0" eaLnBrk="1" fontAlgn="base" latinLnBrk="0" hangingPunct="1">
                        <a:lnSpc>
                          <a:spcPct val="100000"/>
                        </a:lnSpc>
                        <a:spcBef>
                          <a:spcPct val="0"/>
                        </a:spcBef>
                        <a:spcAft>
                          <a:spcPct val="0"/>
                        </a:spcAft>
                        <a:buClr>
                          <a:srgbClr val="177B57"/>
                        </a:buClr>
                        <a:buSzTx/>
                        <a:buFontTx/>
                        <a:buNone/>
                        <a:tabLst/>
                        <a:defRPr/>
                      </a:pPr>
                      <a:r>
                        <a:rPr kumimoji="0" lang="en-AU" sz="1200" b="0" i="0" u="none" strike="noStrike" cap="none" normalizeH="0" baseline="0" dirty="0" smtClean="0">
                          <a:ln>
                            <a:noFill/>
                          </a:ln>
                          <a:solidFill>
                            <a:srgbClr val="000000"/>
                          </a:solidFill>
                          <a:effectLst/>
                          <a:latin typeface="Arial" pitchFamily="34" charset="0"/>
                          <a:cs typeface="Arial" pitchFamily="34" charset="0"/>
                        </a:rPr>
                        <a:t>An annual summit and program of events for cultural and creative professions</a:t>
                      </a:r>
                    </a:p>
                  </a:txBody>
                  <a:tcPr marL="36000" marR="36000" marT="36000" marB="36000" horzOverflow="overflow">
                    <a:lnL>
                      <a:noFill/>
                    </a:lnL>
                    <a:lnR>
                      <a:noFill/>
                    </a:lnR>
                    <a:lnT>
                      <a:noFill/>
                    </a:lnT>
                    <a:lnB w="25400" cmpd="sng">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endParaRPr kumimoji="0" lang="en-AU" sz="1200" b="0" i="0" u="none" strike="noStrike" cap="none" normalizeH="0" baseline="0" dirty="0" smtClean="0">
                        <a:ln>
                          <a:noFill/>
                        </a:ln>
                        <a:solidFill>
                          <a:srgbClr val="000000"/>
                        </a:solidFill>
                        <a:effectLst/>
                        <a:latin typeface="Arial" pitchFamily="34" charset="0"/>
                        <a:cs typeface="Arial" pitchFamily="34" charset="0"/>
                      </a:endParaRPr>
                    </a:p>
                  </a:txBody>
                  <a:tcPr marL="36000" marR="36000" marT="36000" marB="36000" horzOverflow="overflow">
                    <a:lnL>
                      <a:noFill/>
                    </a:lnL>
                    <a:lnR>
                      <a:noFill/>
                    </a:lnR>
                    <a:lnT>
                      <a:noFill/>
                    </a:lnT>
                    <a:lnB w="25400" cmpd="sng">
                      <a:noFill/>
                    </a:lnB>
                    <a:lnTlToBr w="12700" cmpd="sng">
                      <a:noFill/>
                      <a:prstDash val="solid"/>
                    </a:lnTlToBr>
                    <a:lnBlToTr w="12700" cmpd="sng">
                      <a:noFill/>
                      <a:prstDash val="solid"/>
                    </a:lnBlToTr>
                    <a:noFill/>
                  </a:tcPr>
                </a:tc>
                <a:tc>
                  <a:txBody>
                    <a:bodyPr/>
                    <a:lstStyle/>
                    <a:p>
                      <a:pPr marL="288925" marR="0" lvl="1" indent="-174625" algn="l" defTabSz="914400" rtl="0" eaLnBrk="1" fontAlgn="base" latinLnBrk="0" hangingPunct="1">
                        <a:lnSpc>
                          <a:spcPct val="100000"/>
                        </a:lnSpc>
                        <a:spcBef>
                          <a:spcPct val="0"/>
                        </a:spcBef>
                        <a:spcAft>
                          <a:spcPct val="0"/>
                        </a:spcAft>
                        <a:buClr>
                          <a:srgbClr val="177B57"/>
                        </a:buClr>
                        <a:buSzTx/>
                        <a:buFontTx/>
                        <a:buChar char="•"/>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Use the Evaluation Framework to assess impact, viability and feasibility to build a pipeline of investments</a:t>
                      </a:r>
                    </a:p>
                    <a:p>
                      <a:pPr marL="288925" marR="0" lvl="1" indent="-174625" algn="l" defTabSz="914400" rtl="0" eaLnBrk="1" fontAlgn="base" latinLnBrk="0" hangingPunct="1">
                        <a:lnSpc>
                          <a:spcPct val="100000"/>
                        </a:lnSpc>
                        <a:spcBef>
                          <a:spcPct val="0"/>
                        </a:spcBef>
                        <a:spcAft>
                          <a:spcPct val="0"/>
                        </a:spcAft>
                        <a:buClr>
                          <a:srgbClr val="177B57"/>
                        </a:buClr>
                        <a:buSzTx/>
                        <a:buFontTx/>
                        <a:buChar char="•"/>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Strengthen governance of Melbourne Arts Precinct</a:t>
                      </a:r>
                    </a:p>
                    <a:p>
                      <a:pPr marL="288925" marR="0" lvl="1" indent="-174625" algn="l" defTabSz="914400" rtl="0" eaLnBrk="1" fontAlgn="base" latinLnBrk="0" hangingPunct="1">
                        <a:lnSpc>
                          <a:spcPct val="100000"/>
                        </a:lnSpc>
                        <a:spcBef>
                          <a:spcPct val="0"/>
                        </a:spcBef>
                        <a:spcAft>
                          <a:spcPct val="0"/>
                        </a:spcAft>
                        <a:buClr>
                          <a:srgbClr val="177B57"/>
                        </a:buClr>
                        <a:buSzTx/>
                        <a:buFontTx/>
                        <a:buChar char="•"/>
                        <a:tabLst/>
                        <a:defRPr/>
                      </a:pPr>
                      <a:r>
                        <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Improve agency collaboration</a:t>
                      </a:r>
                    </a:p>
                    <a:p>
                      <a:pPr marL="288925" marR="0" lvl="1" indent="-174625" algn="l" defTabSz="914400" rtl="0" eaLnBrk="1" fontAlgn="base" latinLnBrk="0" hangingPunct="1">
                        <a:lnSpc>
                          <a:spcPct val="100000"/>
                        </a:lnSpc>
                        <a:spcBef>
                          <a:spcPct val="0"/>
                        </a:spcBef>
                        <a:spcAft>
                          <a:spcPct val="0"/>
                        </a:spcAft>
                        <a:buClr>
                          <a:srgbClr val="177B57"/>
                        </a:buClr>
                        <a:buSzTx/>
                        <a:buFontTx/>
                        <a:buChar char="•"/>
                        <a:tabLst/>
                        <a:defRPr/>
                      </a:pPr>
                      <a:endParaRPr kumimoji="0" lang="en-AU" sz="12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marL="36000" marR="36000" marT="36000" marB="36000" horzOverflow="overflow">
                    <a:lnL>
                      <a:noFill/>
                    </a:lnL>
                    <a:lnR>
                      <a:noFill/>
                    </a:lnR>
                    <a:lnT>
                      <a:noFill/>
                    </a:lnT>
                    <a:lnB w="25400" cmpd="sng">
                      <a:noFill/>
                    </a:lnB>
                    <a:lnTlToBr w="12700" cmpd="sng">
                      <a:noFill/>
                      <a:prstDash val="solid"/>
                    </a:lnTlToBr>
                    <a:lnBlToTr w="12700" cmpd="sng">
                      <a:noFill/>
                      <a:prstDash val="solid"/>
                    </a:lnBlToTr>
                    <a:noFill/>
                  </a:tcPr>
                </a:tc>
              </a:tr>
            </a:tbl>
          </a:graphicData>
        </a:graphic>
      </p:graphicFrame>
      <p:sp>
        <p:nvSpPr>
          <p:cNvPr id="17" name="NumberBall"/>
          <p:cNvSpPr>
            <a:spLocks noChangeArrowheads="1"/>
          </p:cNvSpPr>
          <p:nvPr/>
        </p:nvSpPr>
        <p:spPr bwMode="gray">
          <a:xfrm>
            <a:off x="1870534" y="1327568"/>
            <a:ext cx="221456" cy="221456"/>
          </a:xfrm>
          <a:prstGeom prst="ellipse">
            <a:avLst/>
          </a:prstGeom>
          <a:solidFill>
            <a:srgbClr val="DCC05A"/>
          </a:solidFill>
          <a:ln w="9525" algn="ctr">
            <a:solidFill>
              <a:srgbClr val="DCC05A"/>
            </a:solidFill>
            <a:round/>
            <a:headEnd/>
            <a:tailEnd/>
          </a:ln>
        </p:spPr>
        <p:txBody>
          <a:bodyPr wrap="none" lIns="0" tIns="0" rIns="0" bIns="0" anchor="ctr"/>
          <a:lstStyle/>
          <a:p>
            <a:pPr algn="ctr"/>
            <a:r>
              <a:rPr lang="en-AU" sz="1050" b="1" dirty="0">
                <a:solidFill>
                  <a:srgbClr val="FFFFFF"/>
                </a:solidFill>
                <a:cs typeface="Arial" pitchFamily="34" charset="0"/>
              </a:rPr>
              <a:t>8</a:t>
            </a:r>
          </a:p>
        </p:txBody>
      </p:sp>
      <p:sp>
        <p:nvSpPr>
          <p:cNvPr id="21" name="NumberBall"/>
          <p:cNvSpPr>
            <a:spLocks noChangeArrowheads="1"/>
          </p:cNvSpPr>
          <p:nvPr/>
        </p:nvSpPr>
        <p:spPr bwMode="gray">
          <a:xfrm>
            <a:off x="5804878" y="1327568"/>
            <a:ext cx="221456" cy="221456"/>
          </a:xfrm>
          <a:prstGeom prst="ellipse">
            <a:avLst/>
          </a:prstGeom>
          <a:solidFill>
            <a:srgbClr val="DC8700"/>
          </a:solidFill>
          <a:ln w="9525" algn="ctr">
            <a:solidFill>
              <a:schemeClr val="bg1"/>
            </a:solidFill>
            <a:round/>
            <a:headEnd/>
            <a:tailEnd/>
          </a:ln>
        </p:spPr>
        <p:txBody>
          <a:bodyPr wrap="none" lIns="0" tIns="0" rIns="0" bIns="0" anchor="ctr"/>
          <a:lstStyle/>
          <a:p>
            <a:pPr algn="ctr"/>
            <a:r>
              <a:rPr lang="en-AU" sz="1207" b="1" dirty="0">
                <a:solidFill>
                  <a:srgbClr val="FFFFFF"/>
                </a:solidFill>
                <a:cs typeface="Arial" pitchFamily="34" charset="0"/>
              </a:rPr>
              <a:t>1a</a:t>
            </a:r>
          </a:p>
        </p:txBody>
      </p:sp>
      <p:sp>
        <p:nvSpPr>
          <p:cNvPr id="25" name="NumberBall"/>
          <p:cNvSpPr>
            <a:spLocks noChangeArrowheads="1"/>
          </p:cNvSpPr>
          <p:nvPr/>
        </p:nvSpPr>
        <p:spPr bwMode="gray">
          <a:xfrm>
            <a:off x="1870534" y="1538572"/>
            <a:ext cx="221456" cy="221456"/>
          </a:xfrm>
          <a:prstGeom prst="ellipse">
            <a:avLst/>
          </a:prstGeom>
          <a:solidFill>
            <a:srgbClr val="DCC05A"/>
          </a:solidFill>
          <a:ln w="9525" algn="ctr">
            <a:solidFill>
              <a:srgbClr val="DCC05A"/>
            </a:solidFill>
            <a:round/>
            <a:headEnd/>
            <a:tailEnd/>
          </a:ln>
        </p:spPr>
        <p:txBody>
          <a:bodyPr wrap="none" lIns="0" tIns="0" rIns="0" bIns="0" anchor="ctr"/>
          <a:lstStyle/>
          <a:p>
            <a:pPr algn="ctr"/>
            <a:r>
              <a:rPr lang="en-AU" sz="1050" b="1" dirty="0">
                <a:solidFill>
                  <a:srgbClr val="FFFFFF"/>
                </a:solidFill>
                <a:cs typeface="Arial" pitchFamily="34" charset="0"/>
              </a:rPr>
              <a:t>11</a:t>
            </a:r>
          </a:p>
        </p:txBody>
      </p:sp>
      <p:sp>
        <p:nvSpPr>
          <p:cNvPr id="27" name="NumberBall"/>
          <p:cNvSpPr>
            <a:spLocks noChangeArrowheads="1"/>
          </p:cNvSpPr>
          <p:nvPr/>
        </p:nvSpPr>
        <p:spPr bwMode="gray">
          <a:xfrm>
            <a:off x="1870534" y="1693816"/>
            <a:ext cx="221456" cy="221456"/>
          </a:xfrm>
          <a:prstGeom prst="ellipse">
            <a:avLst/>
          </a:prstGeom>
          <a:solidFill>
            <a:srgbClr val="DCC05A"/>
          </a:solidFill>
          <a:ln w="9525" algn="ctr">
            <a:solidFill>
              <a:srgbClr val="DCC05A"/>
            </a:solidFill>
            <a:round/>
            <a:headEnd/>
            <a:tailEnd/>
          </a:ln>
        </p:spPr>
        <p:txBody>
          <a:bodyPr wrap="none" lIns="0" tIns="0" rIns="0" bIns="0" anchor="ctr"/>
          <a:lstStyle/>
          <a:p>
            <a:pPr algn="ctr"/>
            <a:r>
              <a:rPr lang="en-AU" sz="1050" b="1" dirty="0">
                <a:solidFill>
                  <a:srgbClr val="FFFFFF"/>
                </a:solidFill>
                <a:cs typeface="Arial" pitchFamily="34" charset="0"/>
              </a:rPr>
              <a:t>33</a:t>
            </a:r>
          </a:p>
        </p:txBody>
      </p:sp>
      <p:sp>
        <p:nvSpPr>
          <p:cNvPr id="28" name="NumberBall"/>
          <p:cNvSpPr>
            <a:spLocks noChangeArrowheads="1"/>
          </p:cNvSpPr>
          <p:nvPr/>
        </p:nvSpPr>
        <p:spPr bwMode="gray">
          <a:xfrm>
            <a:off x="1883358" y="2143124"/>
            <a:ext cx="221456" cy="221456"/>
          </a:xfrm>
          <a:prstGeom prst="ellipse">
            <a:avLst/>
          </a:prstGeom>
          <a:solidFill>
            <a:srgbClr val="DCC05A"/>
          </a:solidFill>
          <a:ln w="9525" algn="ctr">
            <a:solidFill>
              <a:srgbClr val="DCC05A"/>
            </a:solidFill>
            <a:round/>
            <a:headEnd/>
            <a:tailEnd/>
          </a:ln>
        </p:spPr>
        <p:txBody>
          <a:bodyPr wrap="none" lIns="0" tIns="0" rIns="0" bIns="0" anchor="ctr"/>
          <a:lstStyle/>
          <a:p>
            <a:pPr algn="ctr"/>
            <a:r>
              <a:rPr lang="en-AU" sz="1050" b="1" dirty="0">
                <a:solidFill>
                  <a:srgbClr val="FFFFFF"/>
                </a:solidFill>
                <a:cs typeface="Arial" pitchFamily="34" charset="0"/>
              </a:rPr>
              <a:t>7</a:t>
            </a:r>
          </a:p>
        </p:txBody>
      </p:sp>
      <p:sp>
        <p:nvSpPr>
          <p:cNvPr id="29" name="NumberBall"/>
          <p:cNvSpPr>
            <a:spLocks noChangeArrowheads="1"/>
          </p:cNvSpPr>
          <p:nvPr/>
        </p:nvSpPr>
        <p:spPr bwMode="gray">
          <a:xfrm>
            <a:off x="1857834" y="3155350"/>
            <a:ext cx="221456" cy="221456"/>
          </a:xfrm>
          <a:prstGeom prst="ellipse">
            <a:avLst/>
          </a:prstGeom>
          <a:solidFill>
            <a:srgbClr val="DCC05A"/>
          </a:solidFill>
          <a:ln w="9525" algn="ctr">
            <a:solidFill>
              <a:srgbClr val="DCC05A"/>
            </a:solidFill>
            <a:round/>
            <a:headEnd/>
            <a:tailEnd/>
          </a:ln>
        </p:spPr>
        <p:txBody>
          <a:bodyPr wrap="none" lIns="0" tIns="0" rIns="0" bIns="0" anchor="ctr"/>
          <a:lstStyle/>
          <a:p>
            <a:pPr algn="ctr"/>
            <a:r>
              <a:rPr lang="en-AU" sz="1050" b="1" dirty="0">
                <a:solidFill>
                  <a:srgbClr val="FFFFFF"/>
                </a:solidFill>
                <a:cs typeface="Arial" pitchFamily="34" charset="0"/>
              </a:rPr>
              <a:t>9</a:t>
            </a:r>
          </a:p>
        </p:txBody>
      </p:sp>
      <p:sp>
        <p:nvSpPr>
          <p:cNvPr id="30" name="NumberBall"/>
          <p:cNvSpPr>
            <a:spLocks noChangeArrowheads="1"/>
          </p:cNvSpPr>
          <p:nvPr/>
        </p:nvSpPr>
        <p:spPr bwMode="gray">
          <a:xfrm>
            <a:off x="1883358" y="4247723"/>
            <a:ext cx="221456" cy="221456"/>
          </a:xfrm>
          <a:prstGeom prst="ellipse">
            <a:avLst/>
          </a:prstGeom>
          <a:solidFill>
            <a:srgbClr val="DCC05A"/>
          </a:solidFill>
          <a:ln w="9525" algn="ctr">
            <a:solidFill>
              <a:srgbClr val="DCC05A"/>
            </a:solidFill>
            <a:round/>
            <a:headEnd/>
            <a:tailEnd/>
          </a:ln>
        </p:spPr>
        <p:txBody>
          <a:bodyPr wrap="none" lIns="0" tIns="0" rIns="0" bIns="0" anchor="ctr"/>
          <a:lstStyle/>
          <a:p>
            <a:pPr algn="ctr"/>
            <a:r>
              <a:rPr lang="en-AU" sz="1050" b="1" dirty="0">
                <a:solidFill>
                  <a:srgbClr val="FFFFFF"/>
                </a:solidFill>
                <a:cs typeface="Arial" pitchFamily="34" charset="0"/>
              </a:rPr>
              <a:t>1</a:t>
            </a:r>
          </a:p>
        </p:txBody>
      </p:sp>
      <p:sp>
        <p:nvSpPr>
          <p:cNvPr id="31" name="NumberBall"/>
          <p:cNvSpPr>
            <a:spLocks noChangeArrowheads="1"/>
          </p:cNvSpPr>
          <p:nvPr/>
        </p:nvSpPr>
        <p:spPr bwMode="gray">
          <a:xfrm>
            <a:off x="1883234" y="4532734"/>
            <a:ext cx="221456" cy="221456"/>
          </a:xfrm>
          <a:prstGeom prst="ellipse">
            <a:avLst/>
          </a:prstGeom>
          <a:solidFill>
            <a:srgbClr val="DCC05A"/>
          </a:solidFill>
          <a:ln w="9525" algn="ctr">
            <a:solidFill>
              <a:srgbClr val="DCC05A"/>
            </a:solidFill>
            <a:round/>
            <a:headEnd/>
            <a:tailEnd/>
          </a:ln>
        </p:spPr>
        <p:txBody>
          <a:bodyPr wrap="none" lIns="0" tIns="0" rIns="0" bIns="0" anchor="ctr"/>
          <a:lstStyle/>
          <a:p>
            <a:pPr algn="ctr"/>
            <a:r>
              <a:rPr lang="en-AU" sz="1050" b="1" dirty="0">
                <a:solidFill>
                  <a:srgbClr val="FFFFFF"/>
                </a:solidFill>
                <a:cs typeface="Arial" pitchFamily="34" charset="0"/>
              </a:rPr>
              <a:t>4</a:t>
            </a:r>
          </a:p>
        </p:txBody>
      </p:sp>
      <p:sp>
        <p:nvSpPr>
          <p:cNvPr id="32" name="NumberBall"/>
          <p:cNvSpPr>
            <a:spLocks noChangeArrowheads="1"/>
          </p:cNvSpPr>
          <p:nvPr/>
        </p:nvSpPr>
        <p:spPr bwMode="gray">
          <a:xfrm>
            <a:off x="1883234" y="4774034"/>
            <a:ext cx="221456" cy="221456"/>
          </a:xfrm>
          <a:prstGeom prst="ellipse">
            <a:avLst/>
          </a:prstGeom>
          <a:solidFill>
            <a:srgbClr val="DCC05A"/>
          </a:solidFill>
          <a:ln w="9525" algn="ctr">
            <a:solidFill>
              <a:srgbClr val="DCC05A"/>
            </a:solidFill>
            <a:round/>
            <a:headEnd/>
            <a:tailEnd/>
          </a:ln>
        </p:spPr>
        <p:txBody>
          <a:bodyPr wrap="none" lIns="0" tIns="0" rIns="0" bIns="0" anchor="ctr"/>
          <a:lstStyle/>
          <a:p>
            <a:pPr algn="ctr"/>
            <a:r>
              <a:rPr lang="en-AU" sz="1050" b="1" dirty="0">
                <a:solidFill>
                  <a:srgbClr val="FFFFFF"/>
                </a:solidFill>
                <a:cs typeface="Arial" pitchFamily="34" charset="0"/>
              </a:rPr>
              <a:t>3</a:t>
            </a:r>
          </a:p>
        </p:txBody>
      </p:sp>
      <p:sp>
        <p:nvSpPr>
          <p:cNvPr id="33" name="NumberBall"/>
          <p:cNvSpPr>
            <a:spLocks noChangeArrowheads="1"/>
          </p:cNvSpPr>
          <p:nvPr/>
        </p:nvSpPr>
        <p:spPr bwMode="gray">
          <a:xfrm>
            <a:off x="1870534" y="4977234"/>
            <a:ext cx="221456" cy="221456"/>
          </a:xfrm>
          <a:prstGeom prst="ellipse">
            <a:avLst/>
          </a:prstGeom>
          <a:solidFill>
            <a:srgbClr val="DCC05A"/>
          </a:solidFill>
          <a:ln w="9525" algn="ctr">
            <a:solidFill>
              <a:srgbClr val="DCC05A"/>
            </a:solidFill>
            <a:round/>
            <a:headEnd/>
            <a:tailEnd/>
          </a:ln>
        </p:spPr>
        <p:txBody>
          <a:bodyPr wrap="none" lIns="0" tIns="0" rIns="0" bIns="0" anchor="ctr"/>
          <a:lstStyle/>
          <a:p>
            <a:pPr algn="ctr"/>
            <a:r>
              <a:rPr lang="en-AU" sz="1050" b="1" dirty="0">
                <a:solidFill>
                  <a:srgbClr val="FFFFFF"/>
                </a:solidFill>
                <a:cs typeface="Arial" pitchFamily="34" charset="0"/>
              </a:rPr>
              <a:t>6</a:t>
            </a:r>
          </a:p>
        </p:txBody>
      </p:sp>
      <p:sp>
        <p:nvSpPr>
          <p:cNvPr id="34" name="NumberBall"/>
          <p:cNvSpPr>
            <a:spLocks noChangeArrowheads="1"/>
          </p:cNvSpPr>
          <p:nvPr/>
        </p:nvSpPr>
        <p:spPr bwMode="gray">
          <a:xfrm>
            <a:off x="1883234" y="5176807"/>
            <a:ext cx="221456" cy="221456"/>
          </a:xfrm>
          <a:prstGeom prst="ellipse">
            <a:avLst/>
          </a:prstGeom>
          <a:solidFill>
            <a:srgbClr val="DCC05A"/>
          </a:solidFill>
          <a:ln w="9525" algn="ctr">
            <a:solidFill>
              <a:srgbClr val="DCC05A"/>
            </a:solidFill>
            <a:round/>
            <a:headEnd/>
            <a:tailEnd/>
          </a:ln>
        </p:spPr>
        <p:txBody>
          <a:bodyPr wrap="none" lIns="0" tIns="0" rIns="0" bIns="0" anchor="ctr"/>
          <a:lstStyle/>
          <a:p>
            <a:pPr algn="ctr"/>
            <a:r>
              <a:rPr lang="en-AU" sz="1050" b="1" dirty="0">
                <a:solidFill>
                  <a:srgbClr val="FFFFFF"/>
                </a:solidFill>
                <a:cs typeface="Arial" pitchFamily="34" charset="0"/>
              </a:rPr>
              <a:t>11</a:t>
            </a:r>
          </a:p>
        </p:txBody>
      </p:sp>
      <p:sp>
        <p:nvSpPr>
          <p:cNvPr id="35" name="NumberBall"/>
          <p:cNvSpPr>
            <a:spLocks noChangeArrowheads="1"/>
          </p:cNvSpPr>
          <p:nvPr/>
        </p:nvSpPr>
        <p:spPr bwMode="gray">
          <a:xfrm>
            <a:off x="5827684" y="3169948"/>
            <a:ext cx="221456" cy="221456"/>
          </a:xfrm>
          <a:prstGeom prst="ellipse">
            <a:avLst/>
          </a:prstGeom>
          <a:solidFill>
            <a:srgbClr val="DC8700"/>
          </a:solidFill>
          <a:ln w="9525" algn="ctr">
            <a:solidFill>
              <a:schemeClr val="bg1"/>
            </a:solidFill>
            <a:round/>
            <a:headEnd/>
            <a:tailEnd/>
          </a:ln>
        </p:spPr>
        <p:txBody>
          <a:bodyPr wrap="none" lIns="0" tIns="0" rIns="0" bIns="0" anchor="ctr"/>
          <a:lstStyle/>
          <a:p>
            <a:pPr algn="ctr"/>
            <a:r>
              <a:rPr lang="en-AU" sz="1050" b="1" dirty="0">
                <a:solidFill>
                  <a:srgbClr val="FFFFFF"/>
                </a:solidFill>
                <a:cs typeface="Arial" pitchFamily="34" charset="0"/>
              </a:rPr>
              <a:t>2b</a:t>
            </a:r>
          </a:p>
        </p:txBody>
      </p:sp>
      <p:sp>
        <p:nvSpPr>
          <p:cNvPr id="39" name="NumberBall"/>
          <p:cNvSpPr>
            <a:spLocks noChangeArrowheads="1"/>
          </p:cNvSpPr>
          <p:nvPr/>
        </p:nvSpPr>
        <p:spPr bwMode="gray">
          <a:xfrm>
            <a:off x="1895934" y="5421736"/>
            <a:ext cx="221456" cy="221456"/>
          </a:xfrm>
          <a:prstGeom prst="ellipse">
            <a:avLst/>
          </a:prstGeom>
          <a:solidFill>
            <a:srgbClr val="DCC05A"/>
          </a:solidFill>
          <a:ln w="9525" algn="ctr">
            <a:solidFill>
              <a:srgbClr val="DCC05A"/>
            </a:solidFill>
            <a:round/>
            <a:headEnd/>
            <a:tailEnd/>
          </a:ln>
        </p:spPr>
        <p:txBody>
          <a:bodyPr wrap="none" lIns="0" tIns="0" rIns="0" bIns="0" anchor="ctr"/>
          <a:lstStyle/>
          <a:p>
            <a:pPr algn="ctr"/>
            <a:r>
              <a:rPr lang="en-AU" sz="1050" b="1" dirty="0">
                <a:solidFill>
                  <a:srgbClr val="FFFFFF"/>
                </a:solidFill>
                <a:cs typeface="Arial" pitchFamily="34" charset="0"/>
              </a:rPr>
              <a:t>28</a:t>
            </a:r>
          </a:p>
        </p:txBody>
      </p:sp>
      <p:sp>
        <p:nvSpPr>
          <p:cNvPr id="40" name="NumberBall"/>
          <p:cNvSpPr>
            <a:spLocks noChangeArrowheads="1"/>
          </p:cNvSpPr>
          <p:nvPr/>
        </p:nvSpPr>
        <p:spPr bwMode="gray">
          <a:xfrm>
            <a:off x="1883234" y="6107423"/>
            <a:ext cx="221456" cy="221456"/>
          </a:xfrm>
          <a:prstGeom prst="ellipse">
            <a:avLst/>
          </a:prstGeom>
          <a:solidFill>
            <a:srgbClr val="DCC05A"/>
          </a:solidFill>
          <a:ln w="9525" algn="ctr">
            <a:solidFill>
              <a:srgbClr val="DCC05A"/>
            </a:solidFill>
            <a:round/>
            <a:headEnd/>
            <a:tailEnd/>
          </a:ln>
        </p:spPr>
        <p:txBody>
          <a:bodyPr wrap="none" lIns="0" tIns="0" rIns="0" bIns="0" anchor="ctr"/>
          <a:lstStyle/>
          <a:p>
            <a:pPr algn="ctr"/>
            <a:r>
              <a:rPr lang="en-AU" sz="1050" b="1" dirty="0">
                <a:solidFill>
                  <a:srgbClr val="FFFFFF"/>
                </a:solidFill>
                <a:cs typeface="Arial" pitchFamily="34" charset="0"/>
              </a:rPr>
              <a:t>12</a:t>
            </a:r>
          </a:p>
        </p:txBody>
      </p:sp>
      <p:sp>
        <p:nvSpPr>
          <p:cNvPr id="74" name="NumberBall"/>
          <p:cNvSpPr>
            <a:spLocks noChangeArrowheads="1"/>
          </p:cNvSpPr>
          <p:nvPr/>
        </p:nvSpPr>
        <p:spPr bwMode="gray">
          <a:xfrm>
            <a:off x="5804878" y="2187176"/>
            <a:ext cx="221456" cy="221456"/>
          </a:xfrm>
          <a:prstGeom prst="ellipse">
            <a:avLst/>
          </a:prstGeom>
          <a:solidFill>
            <a:srgbClr val="DC8700"/>
          </a:solidFill>
          <a:ln w="9525" algn="ctr">
            <a:solidFill>
              <a:schemeClr val="bg1"/>
            </a:solidFill>
            <a:round/>
            <a:headEnd/>
            <a:tailEnd/>
          </a:ln>
        </p:spPr>
        <p:txBody>
          <a:bodyPr wrap="none" lIns="0" tIns="0" rIns="0" bIns="0" anchor="ctr"/>
          <a:lstStyle/>
          <a:p>
            <a:pPr algn="ctr"/>
            <a:r>
              <a:rPr lang="en-AU" sz="1050" b="1" dirty="0">
                <a:solidFill>
                  <a:srgbClr val="FFFFFF"/>
                </a:solidFill>
                <a:cs typeface="Arial" pitchFamily="34" charset="0"/>
              </a:rPr>
              <a:t>2a</a:t>
            </a:r>
          </a:p>
        </p:txBody>
      </p:sp>
      <p:sp>
        <p:nvSpPr>
          <p:cNvPr id="75" name="NumberBall"/>
          <p:cNvSpPr>
            <a:spLocks noChangeArrowheads="1"/>
          </p:cNvSpPr>
          <p:nvPr/>
        </p:nvSpPr>
        <p:spPr bwMode="gray">
          <a:xfrm>
            <a:off x="5822496" y="3657200"/>
            <a:ext cx="221456" cy="221456"/>
          </a:xfrm>
          <a:prstGeom prst="ellipse">
            <a:avLst/>
          </a:prstGeom>
          <a:solidFill>
            <a:srgbClr val="DC8700"/>
          </a:solidFill>
          <a:ln w="9525" algn="ctr">
            <a:solidFill>
              <a:schemeClr val="bg1"/>
            </a:solidFill>
            <a:round/>
            <a:headEnd/>
            <a:tailEnd/>
          </a:ln>
        </p:spPr>
        <p:txBody>
          <a:bodyPr wrap="none" lIns="0" tIns="0" rIns="0" bIns="0" anchor="ctr"/>
          <a:lstStyle/>
          <a:p>
            <a:pPr algn="ctr"/>
            <a:r>
              <a:rPr lang="en-AU" sz="1050" b="1" dirty="0">
                <a:solidFill>
                  <a:srgbClr val="FFFFFF"/>
                </a:solidFill>
                <a:cs typeface="Arial" pitchFamily="34" charset="0"/>
              </a:rPr>
              <a:t>3a</a:t>
            </a:r>
          </a:p>
        </p:txBody>
      </p:sp>
      <p:sp>
        <p:nvSpPr>
          <p:cNvPr id="77" name="NumberBall"/>
          <p:cNvSpPr>
            <a:spLocks noChangeArrowheads="1"/>
          </p:cNvSpPr>
          <p:nvPr/>
        </p:nvSpPr>
        <p:spPr bwMode="gray">
          <a:xfrm>
            <a:off x="5850490" y="4239302"/>
            <a:ext cx="221456" cy="221456"/>
          </a:xfrm>
          <a:prstGeom prst="ellipse">
            <a:avLst/>
          </a:prstGeom>
          <a:solidFill>
            <a:srgbClr val="DC8700"/>
          </a:solidFill>
          <a:ln w="9525" algn="ctr">
            <a:solidFill>
              <a:schemeClr val="bg1"/>
            </a:solidFill>
            <a:round/>
            <a:headEnd/>
            <a:tailEnd/>
          </a:ln>
        </p:spPr>
        <p:txBody>
          <a:bodyPr wrap="none" lIns="0" tIns="0" rIns="0" bIns="0" anchor="ctr"/>
          <a:lstStyle/>
          <a:p>
            <a:pPr algn="ctr"/>
            <a:r>
              <a:rPr lang="en-AU" sz="1050" b="1" dirty="0">
                <a:solidFill>
                  <a:srgbClr val="FFFFFF"/>
                </a:solidFill>
                <a:cs typeface="Arial" pitchFamily="34" charset="0"/>
              </a:rPr>
              <a:t>4a</a:t>
            </a:r>
          </a:p>
        </p:txBody>
      </p:sp>
      <p:sp>
        <p:nvSpPr>
          <p:cNvPr id="78" name="NumberBall"/>
          <p:cNvSpPr>
            <a:spLocks noChangeArrowheads="1"/>
          </p:cNvSpPr>
          <p:nvPr/>
        </p:nvSpPr>
        <p:spPr bwMode="gray">
          <a:xfrm>
            <a:off x="5827684" y="5971351"/>
            <a:ext cx="221456" cy="221456"/>
          </a:xfrm>
          <a:prstGeom prst="ellipse">
            <a:avLst/>
          </a:prstGeom>
          <a:solidFill>
            <a:srgbClr val="DC8700"/>
          </a:solidFill>
          <a:ln w="9525" algn="ctr">
            <a:solidFill>
              <a:schemeClr val="bg1"/>
            </a:solidFill>
            <a:round/>
            <a:headEnd/>
            <a:tailEnd/>
          </a:ln>
        </p:spPr>
        <p:txBody>
          <a:bodyPr wrap="none" lIns="0" tIns="0" rIns="0" bIns="0" anchor="ctr"/>
          <a:lstStyle/>
          <a:p>
            <a:pPr algn="ctr"/>
            <a:r>
              <a:rPr lang="en-AU" sz="1050" b="1" dirty="0">
                <a:solidFill>
                  <a:srgbClr val="FFFFFF"/>
                </a:solidFill>
                <a:cs typeface="Arial" pitchFamily="34" charset="0"/>
              </a:rPr>
              <a:t>5a</a:t>
            </a:r>
          </a:p>
        </p:txBody>
      </p:sp>
      <p:sp>
        <p:nvSpPr>
          <p:cNvPr id="79" name="NumberBall"/>
          <p:cNvSpPr>
            <a:spLocks noChangeArrowheads="1"/>
          </p:cNvSpPr>
          <p:nvPr/>
        </p:nvSpPr>
        <p:spPr bwMode="gray">
          <a:xfrm>
            <a:off x="5812390" y="6314308"/>
            <a:ext cx="221456" cy="221456"/>
          </a:xfrm>
          <a:prstGeom prst="ellipse">
            <a:avLst/>
          </a:prstGeom>
          <a:solidFill>
            <a:srgbClr val="DC8700"/>
          </a:solidFill>
          <a:ln w="9525" algn="ctr">
            <a:solidFill>
              <a:schemeClr val="bg1"/>
            </a:solidFill>
            <a:round/>
            <a:headEnd/>
            <a:tailEnd/>
          </a:ln>
        </p:spPr>
        <p:txBody>
          <a:bodyPr wrap="none" lIns="0" tIns="0" rIns="0" bIns="0" anchor="ctr"/>
          <a:lstStyle/>
          <a:p>
            <a:pPr algn="ctr"/>
            <a:r>
              <a:rPr lang="en-AU" sz="1050" b="1" dirty="0">
                <a:solidFill>
                  <a:srgbClr val="FFFFFF"/>
                </a:solidFill>
                <a:cs typeface="Arial" pitchFamily="34" charset="0"/>
              </a:rPr>
              <a:t>5b</a:t>
            </a:r>
          </a:p>
        </p:txBody>
      </p:sp>
      <p:sp>
        <p:nvSpPr>
          <p:cNvPr id="80" name="NumberBall"/>
          <p:cNvSpPr>
            <a:spLocks noChangeArrowheads="1"/>
          </p:cNvSpPr>
          <p:nvPr/>
        </p:nvSpPr>
        <p:spPr bwMode="gray">
          <a:xfrm>
            <a:off x="5825090" y="6532322"/>
            <a:ext cx="221456" cy="221456"/>
          </a:xfrm>
          <a:prstGeom prst="ellipse">
            <a:avLst/>
          </a:prstGeom>
          <a:solidFill>
            <a:srgbClr val="DC8700"/>
          </a:solidFill>
          <a:ln w="9525" algn="ctr">
            <a:solidFill>
              <a:schemeClr val="bg1"/>
            </a:solidFill>
            <a:round/>
            <a:headEnd/>
            <a:tailEnd/>
          </a:ln>
        </p:spPr>
        <p:txBody>
          <a:bodyPr wrap="none" lIns="0" tIns="0" rIns="0" bIns="0" anchor="ctr"/>
          <a:lstStyle/>
          <a:p>
            <a:pPr algn="ctr"/>
            <a:r>
              <a:rPr lang="en-AU" sz="1050" b="1" dirty="0">
                <a:solidFill>
                  <a:srgbClr val="FFFFFF"/>
                </a:solidFill>
                <a:cs typeface="Arial" pitchFamily="34" charset="0"/>
              </a:rPr>
              <a:t>5c</a:t>
            </a:r>
          </a:p>
        </p:txBody>
      </p:sp>
      <p:sp>
        <p:nvSpPr>
          <p:cNvPr id="76" name="NumberBall"/>
          <p:cNvSpPr>
            <a:spLocks noChangeArrowheads="1"/>
          </p:cNvSpPr>
          <p:nvPr/>
        </p:nvSpPr>
        <p:spPr bwMode="gray">
          <a:xfrm>
            <a:off x="5804878" y="1530768"/>
            <a:ext cx="221456" cy="221456"/>
          </a:xfrm>
          <a:prstGeom prst="ellipse">
            <a:avLst/>
          </a:prstGeom>
          <a:solidFill>
            <a:srgbClr val="DC8700"/>
          </a:solidFill>
          <a:ln w="9525" algn="ctr">
            <a:solidFill>
              <a:schemeClr val="bg1"/>
            </a:solidFill>
            <a:round/>
            <a:headEnd/>
            <a:tailEnd/>
          </a:ln>
        </p:spPr>
        <p:txBody>
          <a:bodyPr wrap="none" lIns="0" tIns="0" rIns="0" bIns="0" anchor="ctr"/>
          <a:lstStyle/>
          <a:p>
            <a:pPr algn="ctr"/>
            <a:r>
              <a:rPr lang="en-AU" sz="1050" b="1" dirty="0">
                <a:solidFill>
                  <a:srgbClr val="FFFFFF"/>
                </a:solidFill>
                <a:cs typeface="Arial" pitchFamily="34" charset="0"/>
              </a:rPr>
              <a:t>1b</a:t>
            </a:r>
          </a:p>
        </p:txBody>
      </p:sp>
      <p:sp>
        <p:nvSpPr>
          <p:cNvPr id="81" name="NumberBall"/>
          <p:cNvSpPr>
            <a:spLocks noChangeArrowheads="1"/>
          </p:cNvSpPr>
          <p:nvPr/>
        </p:nvSpPr>
        <p:spPr bwMode="gray">
          <a:xfrm>
            <a:off x="5804878" y="1746668"/>
            <a:ext cx="221456" cy="221456"/>
          </a:xfrm>
          <a:prstGeom prst="ellipse">
            <a:avLst/>
          </a:prstGeom>
          <a:solidFill>
            <a:srgbClr val="DC8700"/>
          </a:solidFill>
          <a:ln w="9525" algn="ctr">
            <a:solidFill>
              <a:schemeClr val="bg1"/>
            </a:solidFill>
            <a:round/>
            <a:headEnd/>
            <a:tailEnd/>
          </a:ln>
        </p:spPr>
        <p:txBody>
          <a:bodyPr wrap="none" lIns="0" tIns="0" rIns="0" bIns="0" anchor="ctr"/>
          <a:lstStyle/>
          <a:p>
            <a:pPr algn="ctr"/>
            <a:r>
              <a:rPr lang="en-AU" sz="1050" b="1" dirty="0">
                <a:solidFill>
                  <a:srgbClr val="FFFFFF"/>
                </a:solidFill>
                <a:cs typeface="Arial" pitchFamily="34" charset="0"/>
              </a:rPr>
              <a:t>1c</a:t>
            </a:r>
          </a:p>
        </p:txBody>
      </p:sp>
      <p:sp>
        <p:nvSpPr>
          <p:cNvPr id="83" name="NumberBall"/>
          <p:cNvSpPr>
            <a:spLocks noChangeArrowheads="1"/>
          </p:cNvSpPr>
          <p:nvPr/>
        </p:nvSpPr>
        <p:spPr bwMode="gray">
          <a:xfrm>
            <a:off x="5827684" y="3952588"/>
            <a:ext cx="221456" cy="221456"/>
          </a:xfrm>
          <a:prstGeom prst="ellipse">
            <a:avLst/>
          </a:prstGeom>
          <a:solidFill>
            <a:srgbClr val="DC8700"/>
          </a:solidFill>
          <a:ln w="9525" algn="ctr">
            <a:solidFill>
              <a:schemeClr val="bg1"/>
            </a:solidFill>
            <a:round/>
            <a:headEnd/>
            <a:tailEnd/>
          </a:ln>
        </p:spPr>
        <p:txBody>
          <a:bodyPr wrap="none" lIns="0" tIns="0" rIns="0" bIns="0" anchor="ctr"/>
          <a:lstStyle/>
          <a:p>
            <a:pPr algn="ctr"/>
            <a:r>
              <a:rPr lang="en-AU" sz="1050" b="1" dirty="0">
                <a:solidFill>
                  <a:srgbClr val="FFFFFF"/>
                </a:solidFill>
                <a:cs typeface="Arial" pitchFamily="34" charset="0"/>
              </a:rPr>
              <a:t>3b</a:t>
            </a:r>
          </a:p>
        </p:txBody>
      </p:sp>
      <p:sp>
        <p:nvSpPr>
          <p:cNvPr id="84" name="NumberBall"/>
          <p:cNvSpPr>
            <a:spLocks noChangeArrowheads="1"/>
          </p:cNvSpPr>
          <p:nvPr/>
        </p:nvSpPr>
        <p:spPr bwMode="gray">
          <a:xfrm>
            <a:off x="5847896" y="4455770"/>
            <a:ext cx="221456" cy="221456"/>
          </a:xfrm>
          <a:prstGeom prst="ellipse">
            <a:avLst/>
          </a:prstGeom>
          <a:solidFill>
            <a:srgbClr val="DC8700"/>
          </a:solidFill>
          <a:ln w="9525" algn="ctr">
            <a:solidFill>
              <a:schemeClr val="bg1"/>
            </a:solidFill>
            <a:round/>
            <a:headEnd/>
            <a:tailEnd/>
          </a:ln>
        </p:spPr>
        <p:txBody>
          <a:bodyPr wrap="none" lIns="0" tIns="0" rIns="0" bIns="0" anchor="ctr"/>
          <a:lstStyle/>
          <a:p>
            <a:pPr algn="ctr"/>
            <a:r>
              <a:rPr lang="en-AU" sz="1050" b="1" dirty="0">
                <a:solidFill>
                  <a:srgbClr val="FFFFFF"/>
                </a:solidFill>
                <a:cs typeface="Arial" pitchFamily="34" charset="0"/>
              </a:rPr>
              <a:t>4b</a:t>
            </a:r>
          </a:p>
        </p:txBody>
      </p:sp>
      <p:sp>
        <p:nvSpPr>
          <p:cNvPr id="43" name="NumberBall"/>
          <p:cNvSpPr>
            <a:spLocks noChangeArrowheads="1"/>
          </p:cNvSpPr>
          <p:nvPr/>
        </p:nvSpPr>
        <p:spPr bwMode="gray">
          <a:xfrm>
            <a:off x="1883296" y="3602886"/>
            <a:ext cx="221456" cy="221456"/>
          </a:xfrm>
          <a:prstGeom prst="ellipse">
            <a:avLst/>
          </a:prstGeom>
          <a:solidFill>
            <a:srgbClr val="DCC05A"/>
          </a:solidFill>
          <a:ln w="9525" algn="ctr">
            <a:solidFill>
              <a:srgbClr val="DCC05A"/>
            </a:solidFill>
            <a:round/>
            <a:headEnd/>
            <a:tailEnd/>
          </a:ln>
        </p:spPr>
        <p:txBody>
          <a:bodyPr wrap="none" lIns="0" tIns="0" rIns="0" bIns="0" anchor="ctr"/>
          <a:lstStyle/>
          <a:p>
            <a:pPr algn="ctr"/>
            <a:r>
              <a:rPr lang="en-AU" sz="1050" b="1" dirty="0">
                <a:solidFill>
                  <a:srgbClr val="FFFFFF"/>
                </a:solidFill>
                <a:cs typeface="Arial" pitchFamily="34" charset="0"/>
              </a:rPr>
              <a:t>27</a:t>
            </a:r>
          </a:p>
        </p:txBody>
      </p:sp>
      <p:sp>
        <p:nvSpPr>
          <p:cNvPr id="52" name="NumberBall"/>
          <p:cNvSpPr>
            <a:spLocks noChangeArrowheads="1"/>
          </p:cNvSpPr>
          <p:nvPr/>
        </p:nvSpPr>
        <p:spPr bwMode="gray">
          <a:xfrm>
            <a:off x="1883296" y="2451550"/>
            <a:ext cx="221456" cy="221456"/>
          </a:xfrm>
          <a:prstGeom prst="ellipse">
            <a:avLst/>
          </a:prstGeom>
          <a:solidFill>
            <a:srgbClr val="DCC05A"/>
          </a:solidFill>
          <a:ln w="9525" algn="ctr">
            <a:solidFill>
              <a:srgbClr val="DCC05A"/>
            </a:solidFill>
            <a:round/>
            <a:headEnd/>
            <a:tailEnd/>
          </a:ln>
        </p:spPr>
        <p:txBody>
          <a:bodyPr wrap="none" lIns="0" tIns="0" rIns="0" bIns="0" anchor="ctr"/>
          <a:lstStyle/>
          <a:p>
            <a:pPr algn="ctr"/>
            <a:r>
              <a:rPr lang="en-AU" sz="1050" b="1" dirty="0" smtClean="0">
                <a:solidFill>
                  <a:srgbClr val="FFFFFF"/>
                </a:solidFill>
                <a:cs typeface="Arial" pitchFamily="34" charset="0"/>
              </a:rPr>
              <a:t>19</a:t>
            </a:r>
            <a:endParaRPr lang="en-AU" sz="1050" b="1" dirty="0">
              <a:solidFill>
                <a:srgbClr val="FFFFFF"/>
              </a:solidFill>
              <a:cs typeface="Arial" pitchFamily="34" charset="0"/>
            </a:endParaRPr>
          </a:p>
        </p:txBody>
      </p:sp>
      <p:sp>
        <p:nvSpPr>
          <p:cNvPr id="37" name="Rectangle 36"/>
          <p:cNvSpPr/>
          <p:nvPr/>
        </p:nvSpPr>
        <p:spPr>
          <a:xfrm>
            <a:off x="4219575"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
        <p:nvSpPr>
          <p:cNvPr id="38" name="TextBox 37"/>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41096886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999"/>
            <a:ext cx="8992799" cy="831600"/>
          </a:xfrm>
          <a:noFill/>
          <a:effectLst/>
        </p:spPr>
        <p:txBody>
          <a:bodyPr wrap="square"/>
          <a:lstStyle/>
          <a:p>
            <a:pPr lvl="0"/>
            <a:r>
              <a:rPr lang="en-AU" dirty="0" smtClean="0">
                <a:solidFill>
                  <a:srgbClr val="177B57"/>
                </a:solidFill>
                <a:latin typeface="Arial"/>
              </a:rPr>
              <a:t>Ideas should be compared against the Evaluation Framework</a:t>
            </a:r>
            <a:br>
              <a:rPr lang="en-AU" dirty="0" smtClean="0">
                <a:solidFill>
                  <a:srgbClr val="177B57"/>
                </a:solidFill>
                <a:latin typeface="Arial"/>
              </a:rPr>
            </a:br>
            <a:r>
              <a:rPr lang="en-AU" sz="1600" b="0" dirty="0" smtClean="0">
                <a:solidFill>
                  <a:srgbClr val="177B57"/>
                </a:solidFill>
                <a:latin typeface="Arial"/>
              </a:rPr>
              <a:t>Framework can support development of 10-year pipeline</a:t>
            </a:r>
            <a:endParaRPr lang="en-AU" sz="1600" b="0" dirty="0">
              <a:solidFill>
                <a:srgbClr val="177B57"/>
              </a:solidFill>
              <a:latin typeface="Arial"/>
            </a:endParaRPr>
          </a:p>
        </p:txBody>
      </p:sp>
      <p:sp>
        <p:nvSpPr>
          <p:cNvPr id="21" name="TextBox 20"/>
          <p:cNvSpPr txBox="1"/>
          <p:nvPr/>
        </p:nvSpPr>
        <p:spPr>
          <a:xfrm>
            <a:off x="2025592" y="4619352"/>
            <a:ext cx="7057356" cy="470104"/>
          </a:xfrm>
          <a:prstGeom prst="rect">
            <a:avLst/>
          </a:prstGeom>
          <a:solidFill>
            <a:schemeClr val="accent2"/>
          </a:solidFill>
          <a:ln>
            <a:solidFill>
              <a:schemeClr val="accent2"/>
            </a:solidFill>
          </a:ln>
        </p:spPr>
        <p:txBody>
          <a:bodyPr wrap="square" lIns="36000" tIns="90000" rIns="36000" bIns="90000" rtlCol="0" anchor="ctr">
            <a:noAutofit/>
          </a:bodyPr>
          <a:lstStyle/>
          <a:p>
            <a:pPr algn="ctr"/>
            <a:r>
              <a:rPr lang="en-AU" sz="1400" dirty="0">
                <a:solidFill>
                  <a:srgbClr val="000000"/>
                </a:solidFill>
                <a:cs typeface="Arial" pitchFamily="34" charset="0"/>
              </a:rPr>
              <a:t>Does the idea provide an acceptable </a:t>
            </a:r>
            <a:r>
              <a:rPr lang="en-AU" sz="1400" b="1" dirty="0">
                <a:solidFill>
                  <a:srgbClr val="000000"/>
                </a:solidFill>
                <a:cs typeface="Arial" pitchFamily="34" charset="0"/>
              </a:rPr>
              <a:t>economic return</a:t>
            </a:r>
            <a:r>
              <a:rPr lang="en-AU" sz="1400" dirty="0">
                <a:solidFill>
                  <a:srgbClr val="000000"/>
                </a:solidFill>
                <a:cs typeface="Arial" pitchFamily="34" charset="0"/>
              </a:rPr>
              <a:t>?</a:t>
            </a:r>
          </a:p>
        </p:txBody>
      </p:sp>
      <p:sp>
        <p:nvSpPr>
          <p:cNvPr id="23" name="TextBox 22"/>
          <p:cNvSpPr txBox="1"/>
          <p:nvPr/>
        </p:nvSpPr>
        <p:spPr>
          <a:xfrm>
            <a:off x="2025591" y="5757272"/>
            <a:ext cx="7057356" cy="497542"/>
          </a:xfrm>
          <a:prstGeom prst="rect">
            <a:avLst/>
          </a:prstGeom>
          <a:solidFill>
            <a:schemeClr val="accent2"/>
          </a:solidFill>
          <a:ln>
            <a:solidFill>
              <a:schemeClr val="accent2"/>
            </a:solidFill>
          </a:ln>
        </p:spPr>
        <p:txBody>
          <a:bodyPr wrap="square" lIns="36000" tIns="90000" rIns="36000" bIns="90000" rtlCol="0" anchor="ctr">
            <a:noAutofit/>
          </a:bodyPr>
          <a:lstStyle/>
          <a:p>
            <a:pPr algn="ctr"/>
            <a:r>
              <a:rPr lang="en-AU" sz="1400" dirty="0">
                <a:solidFill>
                  <a:srgbClr val="000000"/>
                </a:solidFill>
                <a:cs typeface="Arial" pitchFamily="34" charset="0"/>
              </a:rPr>
              <a:t>Is the idea </a:t>
            </a:r>
            <a:r>
              <a:rPr lang="en-AU" sz="1400" b="1" dirty="0">
                <a:solidFill>
                  <a:srgbClr val="000000"/>
                </a:solidFill>
                <a:cs typeface="Arial" pitchFamily="34" charset="0"/>
              </a:rPr>
              <a:t>technically, administratively </a:t>
            </a:r>
            <a:r>
              <a:rPr lang="en-AU" sz="1400" dirty="0">
                <a:solidFill>
                  <a:srgbClr val="000000"/>
                </a:solidFill>
                <a:cs typeface="Arial" pitchFamily="34" charset="0"/>
              </a:rPr>
              <a:t>and</a:t>
            </a:r>
            <a:r>
              <a:rPr lang="en-AU" sz="1400" b="1" dirty="0">
                <a:solidFill>
                  <a:srgbClr val="000000"/>
                </a:solidFill>
                <a:cs typeface="Arial" pitchFamily="34" charset="0"/>
              </a:rPr>
              <a:t> politically </a:t>
            </a:r>
            <a:r>
              <a:rPr lang="en-AU" sz="1400" dirty="0">
                <a:solidFill>
                  <a:srgbClr val="000000"/>
                </a:solidFill>
                <a:cs typeface="Arial" pitchFamily="34" charset="0"/>
              </a:rPr>
              <a:t>feasible? </a:t>
            </a:r>
          </a:p>
        </p:txBody>
      </p:sp>
      <p:sp>
        <p:nvSpPr>
          <p:cNvPr id="58" name="TextBox 57"/>
          <p:cNvSpPr txBox="1"/>
          <p:nvPr/>
        </p:nvSpPr>
        <p:spPr>
          <a:xfrm>
            <a:off x="562465" y="1781524"/>
            <a:ext cx="1303905" cy="2646194"/>
          </a:xfrm>
          <a:prstGeom prst="rect">
            <a:avLst/>
          </a:prstGeom>
          <a:solidFill>
            <a:schemeClr val="tx2"/>
          </a:solidFill>
          <a:ln>
            <a:solidFill>
              <a:schemeClr val="tx2"/>
            </a:solidFill>
          </a:ln>
        </p:spPr>
        <p:txBody>
          <a:bodyPr wrap="square" lIns="7200" tIns="90000" rIns="7200" bIns="90000" rtlCol="0" anchor="ctr">
            <a:noAutofit/>
          </a:bodyPr>
          <a:lstStyle/>
          <a:p>
            <a:pPr algn="ctr"/>
            <a:r>
              <a:rPr lang="en-AU" sz="1400" b="1" dirty="0">
                <a:solidFill>
                  <a:srgbClr val="FFFFFF"/>
                </a:solidFill>
                <a:cs typeface="Arial" pitchFamily="34" charset="0"/>
              </a:rPr>
              <a:t>Desirability </a:t>
            </a:r>
          </a:p>
          <a:p>
            <a:pPr algn="ctr"/>
            <a:r>
              <a:rPr lang="en-AU" sz="1200" b="1" i="1" dirty="0">
                <a:solidFill>
                  <a:srgbClr val="FFFFFF"/>
                </a:solidFill>
                <a:cs typeface="Arial" pitchFamily="34" charset="0"/>
              </a:rPr>
              <a:t>(measured by the Performance Index)</a:t>
            </a:r>
            <a:endParaRPr lang="en-AU" sz="1200" i="1" dirty="0">
              <a:solidFill>
                <a:srgbClr val="FFFFFF"/>
              </a:solidFill>
              <a:cs typeface="Arial" pitchFamily="34" charset="0"/>
            </a:endParaRPr>
          </a:p>
        </p:txBody>
      </p:sp>
      <p:sp>
        <p:nvSpPr>
          <p:cNvPr id="59" name="TextBox 58"/>
          <p:cNvSpPr txBox="1"/>
          <p:nvPr/>
        </p:nvSpPr>
        <p:spPr>
          <a:xfrm>
            <a:off x="562466" y="4603050"/>
            <a:ext cx="1303905" cy="1061149"/>
          </a:xfrm>
          <a:prstGeom prst="rect">
            <a:avLst/>
          </a:prstGeom>
          <a:solidFill>
            <a:schemeClr val="tx2"/>
          </a:solidFill>
          <a:ln>
            <a:solidFill>
              <a:schemeClr val="tx2"/>
            </a:solidFill>
          </a:ln>
        </p:spPr>
        <p:txBody>
          <a:bodyPr wrap="square" lIns="36000" tIns="90000" rIns="36000" bIns="90000" rtlCol="0" anchor="ctr">
            <a:noAutofit/>
          </a:bodyPr>
          <a:lstStyle/>
          <a:p>
            <a:pPr algn="ctr"/>
            <a:r>
              <a:rPr lang="en-AU" sz="1400" b="1" dirty="0">
                <a:solidFill>
                  <a:srgbClr val="FFFFFF"/>
                </a:solidFill>
                <a:cs typeface="Arial" pitchFamily="34" charset="0"/>
              </a:rPr>
              <a:t>Viability</a:t>
            </a:r>
          </a:p>
        </p:txBody>
      </p:sp>
      <p:sp>
        <p:nvSpPr>
          <p:cNvPr id="28" name="Rectangle 27"/>
          <p:cNvSpPr/>
          <p:nvPr/>
        </p:nvSpPr>
        <p:spPr>
          <a:xfrm>
            <a:off x="2063693" y="1781524"/>
            <a:ext cx="7019255" cy="487223"/>
          </a:xfrm>
          <a:prstGeom prst="rect">
            <a:avLst/>
          </a:prstGeom>
          <a:solidFill>
            <a:schemeClr val="accent2"/>
          </a:solidFill>
          <a:ln w="9525" cap="flat" cmpd="sng" algn="ctr">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base">
              <a:spcBef>
                <a:spcPct val="0"/>
              </a:spcBef>
              <a:spcAft>
                <a:spcPct val="0"/>
              </a:spcAft>
              <a:buClr>
                <a:srgbClr val="177B57"/>
              </a:buClr>
              <a:defRPr/>
            </a:pPr>
            <a:r>
              <a:rPr lang="en-AU" sz="1400" dirty="0">
                <a:solidFill>
                  <a:srgbClr val="000000"/>
                </a:solidFill>
                <a:cs typeface="Arial" pitchFamily="34" charset="0"/>
              </a:rPr>
              <a:t>Does the idea make Melbourne a more </a:t>
            </a:r>
            <a:r>
              <a:rPr lang="en-AU" sz="1400" b="1" dirty="0">
                <a:solidFill>
                  <a:srgbClr val="000000"/>
                </a:solidFill>
                <a:cs typeface="Arial" pitchFamily="34" charset="0"/>
              </a:rPr>
              <a:t>attractive</a:t>
            </a:r>
            <a:r>
              <a:rPr lang="en-AU" sz="1400" dirty="0">
                <a:solidFill>
                  <a:srgbClr val="000000"/>
                </a:solidFill>
                <a:cs typeface="Arial" pitchFamily="34" charset="0"/>
              </a:rPr>
              <a:t> </a:t>
            </a:r>
            <a:br>
              <a:rPr lang="en-AU" sz="1400" dirty="0">
                <a:solidFill>
                  <a:srgbClr val="000000"/>
                </a:solidFill>
                <a:cs typeface="Arial" pitchFamily="34" charset="0"/>
              </a:rPr>
            </a:br>
            <a:r>
              <a:rPr lang="en-AU" sz="1400" b="1" dirty="0">
                <a:solidFill>
                  <a:srgbClr val="000000"/>
                </a:solidFill>
                <a:cs typeface="Arial" pitchFamily="34" charset="0"/>
              </a:rPr>
              <a:t>place</a:t>
            </a:r>
            <a:r>
              <a:rPr lang="en-AU" sz="1400" dirty="0">
                <a:solidFill>
                  <a:srgbClr val="000000"/>
                </a:solidFill>
                <a:cs typeface="Arial" pitchFamily="34" charset="0"/>
              </a:rPr>
              <a:t> for people to </a:t>
            </a:r>
            <a:r>
              <a:rPr lang="en-AU" sz="1400" b="1" dirty="0">
                <a:solidFill>
                  <a:srgbClr val="000000"/>
                </a:solidFill>
                <a:cs typeface="Arial" pitchFamily="34" charset="0"/>
              </a:rPr>
              <a:t>study and work</a:t>
            </a:r>
            <a:r>
              <a:rPr lang="en-AU" sz="1400" dirty="0">
                <a:solidFill>
                  <a:srgbClr val="000000"/>
                </a:solidFill>
                <a:cs typeface="Arial" pitchFamily="34" charset="0"/>
              </a:rPr>
              <a:t> in?</a:t>
            </a:r>
          </a:p>
        </p:txBody>
      </p:sp>
      <p:sp>
        <p:nvSpPr>
          <p:cNvPr id="30" name="Rectangle 29"/>
          <p:cNvSpPr/>
          <p:nvPr/>
        </p:nvSpPr>
        <p:spPr>
          <a:xfrm>
            <a:off x="2063693" y="3940495"/>
            <a:ext cx="7019255" cy="487223"/>
          </a:xfrm>
          <a:prstGeom prst="rect">
            <a:avLst/>
          </a:prstGeom>
          <a:solidFill>
            <a:schemeClr val="accent2"/>
          </a:solidFill>
          <a:ln w="9525" cap="flat" cmpd="sng" algn="ctr">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base">
              <a:spcBef>
                <a:spcPct val="0"/>
              </a:spcBef>
              <a:spcAft>
                <a:spcPct val="0"/>
              </a:spcAft>
              <a:buClr>
                <a:srgbClr val="177B57"/>
              </a:buClr>
              <a:defRPr/>
            </a:pPr>
            <a:r>
              <a:rPr lang="en-AU" sz="1400" dirty="0">
                <a:solidFill>
                  <a:srgbClr val="000000"/>
                </a:solidFill>
                <a:cs typeface="Arial" pitchFamily="34" charset="0"/>
              </a:rPr>
              <a:t>Does the idea enhance Melbourne's international </a:t>
            </a:r>
            <a:br>
              <a:rPr lang="en-AU" sz="1400" dirty="0">
                <a:solidFill>
                  <a:srgbClr val="000000"/>
                </a:solidFill>
                <a:cs typeface="Arial" pitchFamily="34" charset="0"/>
              </a:rPr>
            </a:br>
            <a:r>
              <a:rPr lang="en-AU" sz="1400" b="1" dirty="0">
                <a:solidFill>
                  <a:srgbClr val="000000"/>
                </a:solidFill>
                <a:cs typeface="Arial" pitchFamily="34" charset="0"/>
              </a:rPr>
              <a:t>brand recognition and strength</a:t>
            </a:r>
            <a:r>
              <a:rPr lang="en-AU" sz="1400" dirty="0">
                <a:solidFill>
                  <a:srgbClr val="000000"/>
                </a:solidFill>
                <a:cs typeface="Arial" pitchFamily="34" charset="0"/>
              </a:rPr>
              <a:t>?</a:t>
            </a:r>
          </a:p>
        </p:txBody>
      </p:sp>
      <p:sp>
        <p:nvSpPr>
          <p:cNvPr id="60" name="TextBox 59"/>
          <p:cNvSpPr txBox="1"/>
          <p:nvPr/>
        </p:nvSpPr>
        <p:spPr>
          <a:xfrm>
            <a:off x="562466" y="5749299"/>
            <a:ext cx="1303905" cy="505515"/>
          </a:xfrm>
          <a:prstGeom prst="rect">
            <a:avLst/>
          </a:prstGeom>
          <a:solidFill>
            <a:schemeClr val="tx2"/>
          </a:solidFill>
          <a:ln>
            <a:solidFill>
              <a:schemeClr val="tx2"/>
            </a:solidFill>
          </a:ln>
        </p:spPr>
        <p:txBody>
          <a:bodyPr wrap="square" lIns="36000" tIns="90000" rIns="36000" bIns="90000" rtlCol="0" anchor="ctr">
            <a:noAutofit/>
          </a:bodyPr>
          <a:lstStyle/>
          <a:p>
            <a:pPr algn="ctr"/>
            <a:r>
              <a:rPr lang="en-AU" sz="1400" b="1" dirty="0">
                <a:solidFill>
                  <a:srgbClr val="FFFFFF"/>
                </a:solidFill>
                <a:cs typeface="Arial" pitchFamily="34" charset="0"/>
              </a:rPr>
              <a:t>Feasibility</a:t>
            </a:r>
          </a:p>
        </p:txBody>
      </p:sp>
      <p:sp>
        <p:nvSpPr>
          <p:cNvPr id="49" name="Rectangle 48"/>
          <p:cNvSpPr/>
          <p:nvPr/>
        </p:nvSpPr>
        <p:spPr>
          <a:xfrm>
            <a:off x="2063693" y="2321267"/>
            <a:ext cx="7019255" cy="487223"/>
          </a:xfrm>
          <a:prstGeom prst="rect">
            <a:avLst/>
          </a:prstGeom>
          <a:solidFill>
            <a:schemeClr val="accent2"/>
          </a:solidFill>
          <a:ln w="9525" cap="flat" cmpd="sng" algn="ctr">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base">
              <a:spcBef>
                <a:spcPct val="0"/>
              </a:spcBef>
              <a:spcAft>
                <a:spcPct val="0"/>
              </a:spcAft>
              <a:buClr>
                <a:srgbClr val="177B57"/>
              </a:buClr>
              <a:defRPr/>
            </a:pPr>
            <a:r>
              <a:rPr lang="en-AU" sz="1400" dirty="0">
                <a:solidFill>
                  <a:srgbClr val="000000"/>
                </a:solidFill>
                <a:cs typeface="Arial" pitchFamily="34" charset="0"/>
              </a:rPr>
              <a:t>Does the idea enhance </a:t>
            </a:r>
            <a:r>
              <a:rPr lang="en-AU" sz="1400" b="1" dirty="0">
                <a:solidFill>
                  <a:srgbClr val="000000"/>
                </a:solidFill>
                <a:cs typeface="Arial" pitchFamily="34" charset="0"/>
              </a:rPr>
              <a:t>consumer perception</a:t>
            </a:r>
            <a:r>
              <a:rPr lang="en-AU" sz="1400" dirty="0">
                <a:solidFill>
                  <a:srgbClr val="000000"/>
                </a:solidFill>
                <a:cs typeface="Arial" pitchFamily="34" charset="0"/>
              </a:rPr>
              <a:t> of the </a:t>
            </a:r>
            <a:r>
              <a:rPr lang="en-AU" sz="1400" b="1" dirty="0">
                <a:solidFill>
                  <a:srgbClr val="000000"/>
                </a:solidFill>
                <a:cs typeface="Arial" pitchFamily="34" charset="0"/>
              </a:rPr>
              <a:t>quality</a:t>
            </a:r>
            <a:r>
              <a:rPr lang="en-AU" sz="1400" dirty="0">
                <a:solidFill>
                  <a:srgbClr val="000000"/>
                </a:solidFill>
                <a:cs typeface="Arial" pitchFamily="34" charset="0"/>
              </a:rPr>
              <a:t> </a:t>
            </a:r>
            <a:br>
              <a:rPr lang="en-AU" sz="1400" dirty="0">
                <a:solidFill>
                  <a:srgbClr val="000000"/>
                </a:solidFill>
                <a:cs typeface="Arial" pitchFamily="34" charset="0"/>
              </a:rPr>
            </a:br>
            <a:r>
              <a:rPr lang="en-AU" sz="1400" dirty="0">
                <a:solidFill>
                  <a:srgbClr val="000000"/>
                </a:solidFill>
                <a:cs typeface="Arial" pitchFamily="34" charset="0"/>
              </a:rPr>
              <a:t>of Melbourne's </a:t>
            </a:r>
            <a:r>
              <a:rPr lang="en-AU" sz="1400" b="1" dirty="0">
                <a:solidFill>
                  <a:srgbClr val="000000"/>
                </a:solidFill>
                <a:cs typeface="Arial" pitchFamily="34" charset="0"/>
              </a:rPr>
              <a:t>cultural and creative offer?</a:t>
            </a:r>
          </a:p>
        </p:txBody>
      </p:sp>
      <p:sp>
        <p:nvSpPr>
          <p:cNvPr id="65" name="Rectangle 64"/>
          <p:cNvSpPr/>
          <p:nvPr/>
        </p:nvSpPr>
        <p:spPr>
          <a:xfrm>
            <a:off x="2063693" y="3400753"/>
            <a:ext cx="7019255" cy="487223"/>
          </a:xfrm>
          <a:prstGeom prst="rect">
            <a:avLst/>
          </a:prstGeom>
          <a:solidFill>
            <a:schemeClr val="accent2"/>
          </a:solidFill>
          <a:ln w="9525" cap="flat" cmpd="sng" algn="ctr">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base">
              <a:spcBef>
                <a:spcPct val="0"/>
              </a:spcBef>
              <a:spcAft>
                <a:spcPct val="0"/>
              </a:spcAft>
              <a:buClr>
                <a:srgbClr val="177B57"/>
              </a:buClr>
              <a:defRPr/>
            </a:pPr>
            <a:r>
              <a:rPr lang="en-AU" sz="1400" dirty="0">
                <a:solidFill>
                  <a:srgbClr val="000000"/>
                </a:solidFill>
                <a:cs typeface="Arial" pitchFamily="34" charset="0"/>
              </a:rPr>
              <a:t>Does the idea make Melbourne more </a:t>
            </a:r>
            <a:r>
              <a:rPr lang="en-AU" sz="1400" b="1" dirty="0">
                <a:solidFill>
                  <a:srgbClr val="000000"/>
                </a:solidFill>
                <a:cs typeface="Arial" pitchFamily="34" charset="0"/>
              </a:rPr>
              <a:t>attractive </a:t>
            </a:r>
            <a:br>
              <a:rPr lang="en-AU" sz="1400" b="1" dirty="0">
                <a:solidFill>
                  <a:srgbClr val="000000"/>
                </a:solidFill>
                <a:cs typeface="Arial" pitchFamily="34" charset="0"/>
              </a:rPr>
            </a:br>
            <a:r>
              <a:rPr lang="en-AU" sz="1400" dirty="0">
                <a:solidFill>
                  <a:srgbClr val="000000"/>
                </a:solidFill>
                <a:cs typeface="Arial" pitchFamily="34" charset="0"/>
              </a:rPr>
              <a:t>for locals and international </a:t>
            </a:r>
            <a:r>
              <a:rPr lang="en-AU" sz="1400" b="1" dirty="0">
                <a:solidFill>
                  <a:srgbClr val="000000"/>
                </a:solidFill>
                <a:cs typeface="Arial" pitchFamily="34" charset="0"/>
              </a:rPr>
              <a:t>tourists to visit</a:t>
            </a:r>
            <a:r>
              <a:rPr lang="en-AU" sz="1400" dirty="0">
                <a:solidFill>
                  <a:srgbClr val="000000"/>
                </a:solidFill>
                <a:cs typeface="Arial" pitchFamily="34" charset="0"/>
              </a:rPr>
              <a:t>?</a:t>
            </a:r>
          </a:p>
        </p:txBody>
      </p:sp>
      <p:sp>
        <p:nvSpPr>
          <p:cNvPr id="20" name="TextBox 19"/>
          <p:cNvSpPr txBox="1"/>
          <p:nvPr/>
        </p:nvSpPr>
        <p:spPr>
          <a:xfrm>
            <a:off x="3319380" y="1353544"/>
            <a:ext cx="3267241" cy="427979"/>
          </a:xfrm>
          <a:prstGeom prst="rect">
            <a:avLst/>
          </a:prstGeom>
          <a:noFill/>
        </p:spPr>
        <p:txBody>
          <a:bodyPr wrap="none" tIns="90000" bIns="90000" rtlCol="0" anchor="t">
            <a:spAutoFit/>
          </a:bodyPr>
          <a:lstStyle/>
          <a:p>
            <a:pPr algn="ctr"/>
            <a:r>
              <a:rPr lang="en-AU" sz="1600" b="1" dirty="0">
                <a:solidFill>
                  <a:srgbClr val="000000"/>
                </a:solidFill>
                <a:cs typeface="Arial" pitchFamily="34" charset="0"/>
              </a:rPr>
              <a:t>Initiative </a:t>
            </a:r>
            <a:r>
              <a:rPr lang="en-AU" sz="1600" b="1" dirty="0" smtClean="0">
                <a:solidFill>
                  <a:srgbClr val="000000"/>
                </a:solidFill>
                <a:cs typeface="Arial" pitchFamily="34" charset="0"/>
              </a:rPr>
              <a:t>Evaluation Framework</a:t>
            </a:r>
            <a:endParaRPr lang="en-US" sz="1600" b="1" dirty="0">
              <a:solidFill>
                <a:srgbClr val="000000"/>
              </a:solidFill>
              <a:cs typeface="Arial" pitchFamily="34" charset="0"/>
            </a:endParaRPr>
          </a:p>
        </p:txBody>
      </p:sp>
      <p:sp>
        <p:nvSpPr>
          <p:cNvPr id="24" name="NumberBall"/>
          <p:cNvSpPr>
            <a:spLocks noChangeArrowheads="1"/>
          </p:cNvSpPr>
          <p:nvPr/>
        </p:nvSpPr>
        <p:spPr bwMode="gray">
          <a:xfrm>
            <a:off x="437243" y="1644601"/>
            <a:ext cx="295275" cy="295275"/>
          </a:xfrm>
          <a:prstGeom prst="ellipse">
            <a:avLst/>
          </a:prstGeom>
          <a:solidFill>
            <a:srgbClr val="DCC05A"/>
          </a:solidFill>
          <a:ln w="9525" algn="ctr">
            <a:solidFill>
              <a:srgbClr val="DCC05A"/>
            </a:solidFill>
            <a:round/>
            <a:headEnd/>
            <a:tailEnd/>
          </a:ln>
        </p:spPr>
        <p:txBody>
          <a:bodyPr wrap="none" lIns="0" tIns="0" rIns="0" bIns="0" anchor="ctr"/>
          <a:lstStyle/>
          <a:p>
            <a:pPr algn="ctr"/>
            <a:r>
              <a:rPr lang="en-AU" sz="1200" b="1" dirty="0">
                <a:solidFill>
                  <a:srgbClr val="FFFFFF"/>
                </a:solidFill>
                <a:cs typeface="Arial" pitchFamily="34" charset="0"/>
              </a:rPr>
              <a:t>A</a:t>
            </a:r>
          </a:p>
        </p:txBody>
      </p:sp>
      <p:sp>
        <p:nvSpPr>
          <p:cNvPr id="25" name="NumberBall"/>
          <p:cNvSpPr>
            <a:spLocks noChangeArrowheads="1"/>
          </p:cNvSpPr>
          <p:nvPr/>
        </p:nvSpPr>
        <p:spPr bwMode="gray">
          <a:xfrm>
            <a:off x="422728" y="4439558"/>
            <a:ext cx="295275" cy="295275"/>
          </a:xfrm>
          <a:prstGeom prst="ellipse">
            <a:avLst/>
          </a:prstGeom>
          <a:solidFill>
            <a:srgbClr val="DCC05A"/>
          </a:solidFill>
          <a:ln w="9525" algn="ctr">
            <a:solidFill>
              <a:srgbClr val="DCC05A"/>
            </a:solidFill>
            <a:round/>
            <a:headEnd/>
            <a:tailEnd/>
          </a:ln>
        </p:spPr>
        <p:txBody>
          <a:bodyPr wrap="none" lIns="0" tIns="0" rIns="0" bIns="0" anchor="ctr"/>
          <a:lstStyle/>
          <a:p>
            <a:pPr algn="ctr"/>
            <a:r>
              <a:rPr lang="en-AU" sz="1200" b="1" dirty="0">
                <a:solidFill>
                  <a:srgbClr val="FFFFFF"/>
                </a:solidFill>
                <a:cs typeface="Arial" pitchFamily="34" charset="0"/>
              </a:rPr>
              <a:t>B</a:t>
            </a:r>
          </a:p>
        </p:txBody>
      </p:sp>
      <p:sp>
        <p:nvSpPr>
          <p:cNvPr id="26" name="NumberBall"/>
          <p:cNvSpPr>
            <a:spLocks noChangeArrowheads="1"/>
          </p:cNvSpPr>
          <p:nvPr/>
        </p:nvSpPr>
        <p:spPr bwMode="gray">
          <a:xfrm>
            <a:off x="422728" y="5662386"/>
            <a:ext cx="295275" cy="295275"/>
          </a:xfrm>
          <a:prstGeom prst="ellipse">
            <a:avLst/>
          </a:prstGeom>
          <a:solidFill>
            <a:srgbClr val="DCC05A"/>
          </a:solidFill>
          <a:ln w="9525" algn="ctr">
            <a:solidFill>
              <a:srgbClr val="DCC05A"/>
            </a:solidFill>
            <a:round/>
            <a:headEnd/>
            <a:tailEnd/>
          </a:ln>
        </p:spPr>
        <p:txBody>
          <a:bodyPr wrap="none" lIns="0" tIns="0" rIns="0" bIns="0" anchor="ctr"/>
          <a:lstStyle/>
          <a:p>
            <a:pPr algn="ctr"/>
            <a:r>
              <a:rPr lang="en-AU" sz="1200" b="1" dirty="0">
                <a:solidFill>
                  <a:srgbClr val="FFFFFF"/>
                </a:solidFill>
                <a:cs typeface="Arial" pitchFamily="34" charset="0"/>
              </a:rPr>
              <a:t>C</a:t>
            </a:r>
          </a:p>
        </p:txBody>
      </p:sp>
      <p:sp>
        <p:nvSpPr>
          <p:cNvPr id="18" name="TextBox 17"/>
          <p:cNvSpPr txBox="1"/>
          <p:nvPr/>
        </p:nvSpPr>
        <p:spPr>
          <a:xfrm>
            <a:off x="2025591" y="5188312"/>
            <a:ext cx="7057356" cy="470104"/>
          </a:xfrm>
          <a:prstGeom prst="rect">
            <a:avLst/>
          </a:prstGeom>
          <a:solidFill>
            <a:schemeClr val="accent2"/>
          </a:solidFill>
          <a:ln>
            <a:solidFill>
              <a:schemeClr val="accent2"/>
            </a:solidFill>
          </a:ln>
        </p:spPr>
        <p:txBody>
          <a:bodyPr wrap="square" lIns="36000" tIns="90000" rIns="36000" bIns="90000" rtlCol="0" anchor="ctr">
            <a:noAutofit/>
          </a:bodyPr>
          <a:lstStyle/>
          <a:p>
            <a:pPr algn="ctr"/>
            <a:r>
              <a:rPr lang="en-AU" sz="1400" dirty="0">
                <a:solidFill>
                  <a:srgbClr val="000000"/>
                </a:solidFill>
                <a:cs typeface="Arial" pitchFamily="34" charset="0"/>
              </a:rPr>
              <a:t>Does the idea provide </a:t>
            </a:r>
            <a:r>
              <a:rPr lang="en-AU" sz="1400" b="1" dirty="0">
                <a:solidFill>
                  <a:srgbClr val="000000"/>
                </a:solidFill>
                <a:cs typeface="Arial" pitchFamily="34" charset="0"/>
              </a:rPr>
              <a:t>important non-economic benefits</a:t>
            </a:r>
            <a:r>
              <a:rPr lang="en-AU" sz="1400" dirty="0">
                <a:solidFill>
                  <a:srgbClr val="000000"/>
                </a:solidFill>
                <a:cs typeface="Arial" pitchFamily="34" charset="0"/>
              </a:rPr>
              <a:t>?</a:t>
            </a:r>
          </a:p>
        </p:txBody>
      </p:sp>
      <p:sp>
        <p:nvSpPr>
          <p:cNvPr id="29" name="Rectangle 28"/>
          <p:cNvSpPr/>
          <p:nvPr/>
        </p:nvSpPr>
        <p:spPr>
          <a:xfrm>
            <a:off x="2063693" y="2861010"/>
            <a:ext cx="7019255" cy="487223"/>
          </a:xfrm>
          <a:prstGeom prst="rect">
            <a:avLst/>
          </a:prstGeom>
          <a:solidFill>
            <a:schemeClr val="accent2"/>
          </a:solidFill>
          <a:ln w="9525" cap="flat" cmpd="sng" algn="ctr">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base">
              <a:spcBef>
                <a:spcPct val="0"/>
              </a:spcBef>
              <a:spcAft>
                <a:spcPct val="0"/>
              </a:spcAft>
              <a:buClr>
                <a:srgbClr val="177B57"/>
              </a:buClr>
              <a:defRPr/>
            </a:pPr>
            <a:r>
              <a:rPr lang="en-AU" sz="1400" dirty="0">
                <a:solidFill>
                  <a:srgbClr val="000000"/>
                </a:solidFill>
                <a:cs typeface="Arial" pitchFamily="34" charset="0"/>
              </a:rPr>
              <a:t>Does the idea enhance </a:t>
            </a:r>
            <a:r>
              <a:rPr lang="en-AU" sz="1400" b="1" dirty="0">
                <a:solidFill>
                  <a:srgbClr val="000000"/>
                </a:solidFill>
                <a:cs typeface="Arial" pitchFamily="34" charset="0"/>
              </a:rPr>
              <a:t>expert perception</a:t>
            </a:r>
            <a:r>
              <a:rPr lang="en-AU" sz="1400" dirty="0">
                <a:solidFill>
                  <a:srgbClr val="000000"/>
                </a:solidFill>
                <a:cs typeface="Arial" pitchFamily="34" charset="0"/>
              </a:rPr>
              <a:t> of the </a:t>
            </a:r>
            <a:r>
              <a:rPr lang="en-AU" sz="1400" b="1" dirty="0">
                <a:solidFill>
                  <a:srgbClr val="000000"/>
                </a:solidFill>
                <a:cs typeface="Arial" pitchFamily="34" charset="0"/>
              </a:rPr>
              <a:t>quality</a:t>
            </a:r>
            <a:r>
              <a:rPr lang="en-AU" sz="1400" dirty="0">
                <a:solidFill>
                  <a:srgbClr val="000000"/>
                </a:solidFill>
                <a:cs typeface="Arial" pitchFamily="34" charset="0"/>
              </a:rPr>
              <a:t> </a:t>
            </a:r>
            <a:br>
              <a:rPr lang="en-AU" sz="1400" dirty="0">
                <a:solidFill>
                  <a:srgbClr val="000000"/>
                </a:solidFill>
                <a:cs typeface="Arial" pitchFamily="34" charset="0"/>
              </a:rPr>
            </a:br>
            <a:r>
              <a:rPr lang="en-AU" sz="1400" dirty="0">
                <a:solidFill>
                  <a:srgbClr val="000000"/>
                </a:solidFill>
                <a:cs typeface="Arial" pitchFamily="34" charset="0"/>
              </a:rPr>
              <a:t>of Melbourne's </a:t>
            </a:r>
            <a:r>
              <a:rPr lang="en-AU" sz="1400" b="1" dirty="0">
                <a:solidFill>
                  <a:srgbClr val="000000"/>
                </a:solidFill>
                <a:cs typeface="Arial" pitchFamily="34" charset="0"/>
              </a:rPr>
              <a:t>cultural and creative offer?</a:t>
            </a:r>
          </a:p>
        </p:txBody>
      </p:sp>
      <p:sp>
        <p:nvSpPr>
          <p:cNvPr id="27" name="stamp"/>
          <p:cNvSpPr>
            <a:spLocks noChangeArrowheads="1"/>
          </p:cNvSpPr>
          <p:nvPr/>
        </p:nvSpPr>
        <p:spPr bwMode="auto">
          <a:xfrm>
            <a:off x="465214" y="71974"/>
            <a:ext cx="1126912" cy="184666"/>
          </a:xfrm>
          <a:prstGeom prst="rect">
            <a:avLst/>
          </a:prstGeom>
          <a:noFill/>
          <a:ln w="9525" algn="ctr">
            <a:noFill/>
            <a:miter lim="800000"/>
            <a:headEnd type="none" w="lg" len="lg"/>
            <a:tailEnd type="none" w="lg" len="lg"/>
          </a:ln>
        </p:spPr>
        <p:txBody>
          <a:bodyPr wrap="none" lIns="0" tIns="0" rIns="0" bIns="0" anchor="ctr">
            <a:spAutoFit/>
          </a:bodyPr>
          <a:lstStyle/>
          <a:p>
            <a:pPr algn="r"/>
            <a:r>
              <a:rPr lang="en-AU" sz="1200" dirty="0">
                <a:solidFill>
                  <a:srgbClr val="808080"/>
                </a:solidFill>
                <a:cs typeface="Arial" pitchFamily="34" charset="0"/>
              </a:rPr>
              <a:t>Expand the offer</a:t>
            </a:r>
          </a:p>
        </p:txBody>
      </p:sp>
      <p:sp>
        <p:nvSpPr>
          <p:cNvPr id="34" name="NumberBall"/>
          <p:cNvSpPr>
            <a:spLocks noChangeArrowheads="1"/>
          </p:cNvSpPr>
          <p:nvPr/>
        </p:nvSpPr>
        <p:spPr bwMode="gray">
          <a:xfrm>
            <a:off x="88900" y="88900"/>
            <a:ext cx="295275" cy="295275"/>
          </a:xfrm>
          <a:prstGeom prst="ellipse">
            <a:avLst/>
          </a:prstGeom>
          <a:solidFill>
            <a:srgbClr val="DC8700"/>
          </a:solidFill>
          <a:ln w="9525" algn="ctr">
            <a:solidFill>
              <a:srgbClr val="DC8700"/>
            </a:solidFill>
            <a:round/>
            <a:headEnd/>
            <a:tailEnd/>
          </a:ln>
        </p:spPr>
        <p:txBody>
          <a:bodyPr wrap="none" lIns="0" tIns="0" rIns="0" bIns="0" anchor="ctr"/>
          <a:lstStyle/>
          <a:p>
            <a:pPr algn="ctr"/>
            <a:r>
              <a:rPr lang="en-AU" sz="1200" b="1" dirty="0">
                <a:solidFill>
                  <a:srgbClr val="FFFFFF"/>
                </a:solidFill>
                <a:cs typeface="Arial" pitchFamily="34" charset="0"/>
              </a:rPr>
              <a:t>4</a:t>
            </a:r>
          </a:p>
        </p:txBody>
      </p:sp>
      <p:sp>
        <p:nvSpPr>
          <p:cNvPr id="22" name="TextBox 21"/>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31" name="Rectangle 30"/>
          <p:cNvSpPr/>
          <p:nvPr/>
        </p:nvSpPr>
        <p:spPr>
          <a:xfrm>
            <a:off x="4219575"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4533415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19575"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
        <p:nvSpPr>
          <p:cNvPr id="3" name="TextBox 2"/>
          <p:cNvSpPr txBox="1"/>
          <p:nvPr/>
        </p:nvSpPr>
        <p:spPr>
          <a:xfrm>
            <a:off x="3594100" y="172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smtClean="0"/>
              <a:t>Objectives of this project</a:t>
            </a:r>
            <a:endParaRPr lang="en-AU" dirty="0"/>
          </a:p>
        </p:txBody>
      </p:sp>
      <p:sp>
        <p:nvSpPr>
          <p:cNvPr id="6" name="Text Placeholder 5"/>
          <p:cNvSpPr>
            <a:spLocks noGrp="1"/>
          </p:cNvSpPr>
          <p:nvPr>
            <p:ph type="body" sz="quarter" idx="10"/>
          </p:nvPr>
        </p:nvSpPr>
        <p:spPr>
          <a:xfrm>
            <a:off x="638629" y="1508760"/>
            <a:ext cx="8816266" cy="4590288"/>
          </a:xfrm>
        </p:spPr>
        <p:txBody>
          <a:bodyPr>
            <a:normAutofit/>
          </a:bodyPr>
          <a:lstStyle/>
          <a:p>
            <a:pPr marL="342900" indent="-342900">
              <a:spcAft>
                <a:spcPts val="600"/>
              </a:spcAft>
              <a:buFont typeface="+mj-lt"/>
              <a:buAutoNum type="arabicPeriod"/>
            </a:pPr>
            <a:r>
              <a:rPr lang="en-AU" sz="1400" b="0" dirty="0" smtClean="0"/>
              <a:t>Define the </a:t>
            </a:r>
            <a:r>
              <a:rPr lang="en-AU" sz="1400" dirty="0" smtClean="0"/>
              <a:t>characteristics of Melbourne's cultural and creative offer </a:t>
            </a:r>
            <a:r>
              <a:rPr lang="en-AU" sz="1400" b="0" dirty="0" smtClean="0"/>
              <a:t>and its </a:t>
            </a:r>
            <a:r>
              <a:rPr lang="en-AU" sz="1400" dirty="0" smtClean="0"/>
              <a:t>national and international brand </a:t>
            </a:r>
            <a:r>
              <a:rPr lang="en-AU" sz="1400" b="0" dirty="0" smtClean="0"/>
              <a:t>as a cultural and creative destination </a:t>
            </a:r>
          </a:p>
          <a:p>
            <a:pPr marL="342900" indent="-342900">
              <a:spcAft>
                <a:spcPts val="600"/>
              </a:spcAft>
              <a:buFont typeface="+mj-lt"/>
              <a:buAutoNum type="arabicPeriod"/>
            </a:pPr>
            <a:r>
              <a:rPr lang="en-AU" sz="1400" b="0" dirty="0" smtClean="0"/>
              <a:t>Compare this offering with </a:t>
            </a:r>
            <a:r>
              <a:rPr lang="en-AU" sz="1400" dirty="0" smtClean="0"/>
              <a:t>existing and emerging competitors </a:t>
            </a:r>
            <a:r>
              <a:rPr lang="en-AU" sz="1400" b="0" dirty="0" smtClean="0"/>
              <a:t>regionally and worldwide</a:t>
            </a:r>
          </a:p>
          <a:p>
            <a:pPr marL="342900" indent="-342900">
              <a:spcAft>
                <a:spcPts val="600"/>
              </a:spcAft>
              <a:buFont typeface="+mj-lt"/>
              <a:buAutoNum type="arabicPeriod"/>
            </a:pPr>
            <a:r>
              <a:rPr lang="en-AU" sz="1400" b="0" dirty="0" smtClean="0"/>
              <a:t>Better understand the </a:t>
            </a:r>
            <a:r>
              <a:rPr lang="en-AU" sz="1400" dirty="0" smtClean="0"/>
              <a:t>current cultural tourism market</a:t>
            </a:r>
            <a:r>
              <a:rPr lang="en-AU" sz="1400" b="0" dirty="0" smtClean="0"/>
              <a:t>, its </a:t>
            </a:r>
            <a:r>
              <a:rPr lang="en-AU" sz="1400" dirty="0" smtClean="0"/>
              <a:t>changing dynamics </a:t>
            </a:r>
            <a:r>
              <a:rPr lang="en-AU" sz="1400" b="0" dirty="0" smtClean="0"/>
              <a:t>and </a:t>
            </a:r>
            <a:r>
              <a:rPr lang="en-AU" sz="1400" dirty="0" smtClean="0"/>
              <a:t>expected evolution </a:t>
            </a:r>
            <a:r>
              <a:rPr lang="en-AU" sz="1400" b="0" dirty="0" smtClean="0"/>
              <a:t>over the longer term</a:t>
            </a:r>
          </a:p>
          <a:p>
            <a:pPr marL="342900" indent="-342900">
              <a:spcAft>
                <a:spcPts val="600"/>
              </a:spcAft>
              <a:buFont typeface="+mj-lt"/>
              <a:buAutoNum type="arabicPeriod"/>
            </a:pPr>
            <a:r>
              <a:rPr lang="en-AU" sz="1400" b="0" dirty="0" smtClean="0"/>
              <a:t>Develop </a:t>
            </a:r>
            <a:r>
              <a:rPr lang="en-AU" sz="1400" dirty="0" smtClean="0"/>
              <a:t>ambitious, </a:t>
            </a:r>
            <a:r>
              <a:rPr lang="en-AU" sz="1400" dirty="0" err="1" smtClean="0"/>
              <a:t>aspirational</a:t>
            </a:r>
            <a:r>
              <a:rPr lang="en-AU" sz="1400" dirty="0" smtClean="0"/>
              <a:t> goals </a:t>
            </a:r>
            <a:r>
              <a:rPr lang="en-AU" sz="1400" b="0" dirty="0" smtClean="0"/>
              <a:t>for Melbourne to improve as a cultural and creative destination</a:t>
            </a:r>
          </a:p>
          <a:p>
            <a:pPr marL="342900" indent="-342900">
              <a:spcAft>
                <a:spcPts val="600"/>
              </a:spcAft>
              <a:buFont typeface="+mj-lt"/>
              <a:buAutoNum type="arabicPeriod"/>
            </a:pPr>
            <a:r>
              <a:rPr lang="en-AU" sz="1400" b="0" dirty="0" smtClean="0"/>
              <a:t>Develop a framework and index (backed by a clear rationale and methodology) to </a:t>
            </a:r>
            <a:r>
              <a:rPr lang="en-AU" sz="1400" dirty="0" smtClean="0"/>
              <a:t>measure Melbourne’s cultural and creative offering and reputation </a:t>
            </a:r>
            <a:r>
              <a:rPr lang="en-AU" sz="1400" b="0" dirty="0" smtClean="0"/>
              <a:t>and </a:t>
            </a:r>
            <a:r>
              <a:rPr lang="en-AU" sz="1400" dirty="0" smtClean="0"/>
              <a:t>track progress </a:t>
            </a:r>
            <a:r>
              <a:rPr lang="en-AU" sz="1400" b="0" dirty="0" smtClean="0"/>
              <a:t>against goals</a:t>
            </a:r>
          </a:p>
          <a:p>
            <a:pPr marL="342900" indent="-342900">
              <a:spcAft>
                <a:spcPts val="600"/>
              </a:spcAft>
              <a:buFont typeface="+mj-lt"/>
              <a:buAutoNum type="arabicPeriod"/>
            </a:pPr>
            <a:r>
              <a:rPr lang="en-AU" sz="1400" b="0" dirty="0" smtClean="0"/>
              <a:t>Make </a:t>
            </a:r>
            <a:r>
              <a:rPr lang="en-AU" sz="1400" dirty="0" smtClean="0"/>
              <a:t>recommendations on actions to achieve these goals </a:t>
            </a:r>
            <a:r>
              <a:rPr lang="en-AU" sz="1400" b="0" dirty="0" smtClean="0"/>
              <a:t>and to provide the strongest value for money outcomes for the State</a:t>
            </a:r>
          </a:p>
        </p:txBody>
      </p:sp>
      <p:sp>
        <p:nvSpPr>
          <p:cNvPr id="4" name="NumberBall"/>
          <p:cNvSpPr>
            <a:spLocks noChangeArrowheads="1"/>
          </p:cNvSpPr>
          <p:nvPr/>
        </p:nvSpPr>
        <p:spPr bwMode="gray">
          <a:xfrm>
            <a:off x="532490" y="1527854"/>
            <a:ext cx="295275" cy="295275"/>
          </a:xfrm>
          <a:prstGeom prst="ellipse">
            <a:avLst/>
          </a:prstGeom>
          <a:solidFill>
            <a:schemeClr val="tx2"/>
          </a:solidFill>
          <a:ln w="9525" algn="ctr">
            <a:solidFill>
              <a:schemeClr val="tx2"/>
            </a:solidFill>
            <a:round/>
            <a:headEnd/>
            <a:tailEnd/>
          </a:ln>
        </p:spPr>
        <p:txBody>
          <a:bodyPr wrap="none" lIns="0" tIns="0" rIns="0" bIns="0" anchor="ctr"/>
          <a:lstStyle/>
          <a:p>
            <a:pPr algn="ctr"/>
            <a:r>
              <a:rPr lang="en-AU" sz="1400" b="1" smtClean="0">
                <a:solidFill>
                  <a:srgbClr val="FFFFFF"/>
                </a:solidFill>
                <a:latin typeface="Arial" pitchFamily="34" charset="0"/>
                <a:cs typeface="Arial" pitchFamily="34" charset="0"/>
              </a:rPr>
              <a:t>1</a:t>
            </a:r>
            <a:endParaRPr lang="en-AU" sz="1400" b="1">
              <a:solidFill>
                <a:srgbClr val="FFFFFF"/>
              </a:solidFill>
              <a:latin typeface="Arial" pitchFamily="34" charset="0"/>
              <a:cs typeface="Arial" pitchFamily="34" charset="0"/>
            </a:endParaRPr>
          </a:p>
        </p:txBody>
      </p:sp>
      <p:sp>
        <p:nvSpPr>
          <p:cNvPr id="7" name="NumberBall"/>
          <p:cNvSpPr>
            <a:spLocks noChangeArrowheads="1"/>
          </p:cNvSpPr>
          <p:nvPr/>
        </p:nvSpPr>
        <p:spPr bwMode="gray">
          <a:xfrm>
            <a:off x="532490" y="2020659"/>
            <a:ext cx="295275" cy="295275"/>
          </a:xfrm>
          <a:prstGeom prst="ellipse">
            <a:avLst/>
          </a:prstGeom>
          <a:solidFill>
            <a:schemeClr val="tx2"/>
          </a:solidFill>
          <a:ln w="9525" algn="ctr">
            <a:solidFill>
              <a:schemeClr val="tx2"/>
            </a:solidFill>
            <a:round/>
            <a:headEnd/>
            <a:tailEnd/>
          </a:ln>
        </p:spPr>
        <p:txBody>
          <a:bodyPr wrap="none" lIns="0" tIns="0" rIns="0" bIns="0" anchor="ctr"/>
          <a:lstStyle/>
          <a:p>
            <a:pPr algn="ctr"/>
            <a:r>
              <a:rPr lang="en-AU" sz="1400" b="1" smtClean="0">
                <a:solidFill>
                  <a:srgbClr val="FFFFFF"/>
                </a:solidFill>
                <a:latin typeface="Arial" pitchFamily="34" charset="0"/>
                <a:cs typeface="Arial" pitchFamily="34" charset="0"/>
              </a:rPr>
              <a:t>2</a:t>
            </a:r>
            <a:endParaRPr lang="en-AU" sz="1400" b="1">
              <a:solidFill>
                <a:srgbClr val="FFFFFF"/>
              </a:solidFill>
              <a:latin typeface="Arial" pitchFamily="34" charset="0"/>
              <a:cs typeface="Arial" pitchFamily="34" charset="0"/>
            </a:endParaRPr>
          </a:p>
        </p:txBody>
      </p:sp>
      <p:sp>
        <p:nvSpPr>
          <p:cNvPr id="8" name="NumberBall"/>
          <p:cNvSpPr>
            <a:spLocks noChangeArrowheads="1"/>
          </p:cNvSpPr>
          <p:nvPr/>
        </p:nvSpPr>
        <p:spPr bwMode="gray">
          <a:xfrm>
            <a:off x="532490" y="2404064"/>
            <a:ext cx="295275" cy="295275"/>
          </a:xfrm>
          <a:prstGeom prst="ellipse">
            <a:avLst/>
          </a:prstGeom>
          <a:solidFill>
            <a:schemeClr val="tx2"/>
          </a:solidFill>
          <a:ln w="9525" algn="ctr">
            <a:solidFill>
              <a:schemeClr val="tx2"/>
            </a:solidFill>
            <a:round/>
            <a:headEnd/>
            <a:tailEnd/>
          </a:ln>
        </p:spPr>
        <p:txBody>
          <a:bodyPr wrap="none" lIns="0" tIns="0" rIns="0" bIns="0" anchor="ctr"/>
          <a:lstStyle/>
          <a:p>
            <a:pPr algn="ctr"/>
            <a:r>
              <a:rPr lang="en-AU" sz="1400" b="1" smtClean="0">
                <a:solidFill>
                  <a:srgbClr val="FFFFFF"/>
                </a:solidFill>
                <a:latin typeface="Arial" pitchFamily="34" charset="0"/>
                <a:cs typeface="Arial" pitchFamily="34" charset="0"/>
              </a:rPr>
              <a:t>3</a:t>
            </a:r>
            <a:endParaRPr lang="en-AU" sz="1400" b="1">
              <a:solidFill>
                <a:srgbClr val="FFFFFF"/>
              </a:solidFill>
              <a:latin typeface="Arial" pitchFamily="34" charset="0"/>
              <a:cs typeface="Arial" pitchFamily="34" charset="0"/>
            </a:endParaRPr>
          </a:p>
        </p:txBody>
      </p:sp>
      <p:sp>
        <p:nvSpPr>
          <p:cNvPr id="9" name="NumberBall"/>
          <p:cNvSpPr>
            <a:spLocks noChangeArrowheads="1"/>
          </p:cNvSpPr>
          <p:nvPr/>
        </p:nvSpPr>
        <p:spPr bwMode="gray">
          <a:xfrm>
            <a:off x="532490" y="2912473"/>
            <a:ext cx="295275" cy="295275"/>
          </a:xfrm>
          <a:prstGeom prst="ellipse">
            <a:avLst/>
          </a:prstGeom>
          <a:solidFill>
            <a:schemeClr val="tx2"/>
          </a:solidFill>
          <a:ln w="9525" algn="ctr">
            <a:solidFill>
              <a:schemeClr val="tx2"/>
            </a:solidFill>
            <a:round/>
            <a:headEnd/>
            <a:tailEnd/>
          </a:ln>
        </p:spPr>
        <p:txBody>
          <a:bodyPr wrap="none" lIns="0" tIns="0" rIns="0" bIns="0" anchor="ctr"/>
          <a:lstStyle/>
          <a:p>
            <a:pPr algn="ctr"/>
            <a:r>
              <a:rPr lang="en-AU" sz="1400" b="1" smtClean="0">
                <a:solidFill>
                  <a:srgbClr val="FFFFFF"/>
                </a:solidFill>
                <a:latin typeface="Arial" pitchFamily="34" charset="0"/>
                <a:cs typeface="Arial" pitchFamily="34" charset="0"/>
              </a:rPr>
              <a:t>4</a:t>
            </a:r>
            <a:endParaRPr lang="en-AU" sz="1400" b="1">
              <a:solidFill>
                <a:srgbClr val="FFFFFF"/>
              </a:solidFill>
              <a:latin typeface="Arial" pitchFamily="34" charset="0"/>
              <a:cs typeface="Arial" pitchFamily="34" charset="0"/>
            </a:endParaRPr>
          </a:p>
        </p:txBody>
      </p:sp>
      <p:sp>
        <p:nvSpPr>
          <p:cNvPr id="10" name="NumberBall"/>
          <p:cNvSpPr>
            <a:spLocks noChangeArrowheads="1"/>
          </p:cNvSpPr>
          <p:nvPr/>
        </p:nvSpPr>
        <p:spPr bwMode="gray">
          <a:xfrm>
            <a:off x="532490" y="3309666"/>
            <a:ext cx="295275" cy="295275"/>
          </a:xfrm>
          <a:prstGeom prst="ellipse">
            <a:avLst/>
          </a:prstGeom>
          <a:solidFill>
            <a:schemeClr val="tx2"/>
          </a:solidFill>
          <a:ln w="9525" algn="ctr">
            <a:solidFill>
              <a:schemeClr val="tx2"/>
            </a:solidFill>
            <a:round/>
            <a:headEnd/>
            <a:tailEnd/>
          </a:ln>
        </p:spPr>
        <p:txBody>
          <a:bodyPr wrap="none" lIns="0" tIns="0" rIns="0" bIns="0" anchor="ctr"/>
          <a:lstStyle/>
          <a:p>
            <a:pPr algn="ctr"/>
            <a:r>
              <a:rPr lang="en-AU" sz="1400" b="1" smtClean="0">
                <a:solidFill>
                  <a:srgbClr val="FFFFFF"/>
                </a:solidFill>
                <a:latin typeface="Arial" pitchFamily="34" charset="0"/>
                <a:cs typeface="Arial" pitchFamily="34" charset="0"/>
              </a:rPr>
              <a:t>5</a:t>
            </a:r>
            <a:endParaRPr lang="en-AU" sz="1400" b="1">
              <a:solidFill>
                <a:srgbClr val="FFFFFF"/>
              </a:solidFill>
              <a:latin typeface="Arial" pitchFamily="34" charset="0"/>
              <a:cs typeface="Arial" pitchFamily="34" charset="0"/>
            </a:endParaRPr>
          </a:p>
        </p:txBody>
      </p:sp>
      <p:sp>
        <p:nvSpPr>
          <p:cNvPr id="11" name="NumberBall"/>
          <p:cNvSpPr>
            <a:spLocks noChangeArrowheads="1"/>
          </p:cNvSpPr>
          <p:nvPr/>
        </p:nvSpPr>
        <p:spPr bwMode="gray">
          <a:xfrm>
            <a:off x="541380" y="3843831"/>
            <a:ext cx="295275" cy="295275"/>
          </a:xfrm>
          <a:prstGeom prst="ellipse">
            <a:avLst/>
          </a:prstGeom>
          <a:solidFill>
            <a:schemeClr val="tx2"/>
          </a:solidFill>
          <a:ln w="9525" algn="ctr">
            <a:solidFill>
              <a:schemeClr val="tx2"/>
            </a:solidFill>
            <a:round/>
            <a:headEnd/>
            <a:tailEnd/>
          </a:ln>
        </p:spPr>
        <p:txBody>
          <a:bodyPr wrap="none" lIns="0" tIns="0" rIns="0" bIns="0" anchor="ctr"/>
          <a:lstStyle/>
          <a:p>
            <a:pPr algn="ctr"/>
            <a:r>
              <a:rPr lang="en-AU" sz="1400" b="1" smtClean="0">
                <a:solidFill>
                  <a:srgbClr val="FFFFFF"/>
                </a:solidFill>
                <a:latin typeface="Arial" pitchFamily="34" charset="0"/>
                <a:cs typeface="Arial" pitchFamily="34" charset="0"/>
              </a:rPr>
              <a:t>6</a:t>
            </a:r>
            <a:endParaRPr lang="en-AU" sz="1400" b="1">
              <a:solidFill>
                <a:srgbClr val="FFFFFF"/>
              </a:solidFill>
              <a:latin typeface="Arial" pitchFamily="34" charset="0"/>
              <a:cs typeface="Arial" pitchFamily="34" charset="0"/>
            </a:endParaRPr>
          </a:p>
        </p:txBody>
      </p:sp>
      <p:sp>
        <p:nvSpPr>
          <p:cNvPr id="12" name="TextBox 11"/>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13" name="Rectangle 12"/>
          <p:cNvSpPr/>
          <p:nvPr/>
        </p:nvSpPr>
        <p:spPr>
          <a:xfrm>
            <a:off x="4305300"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fld id="{F2FF9434-A427-4CE8-940A-347A816FBED9}" type="datetime'Agenda'">
              <a:rPr lang="en-US" altLang="en-US" smtClean="0"/>
              <a:pPr/>
              <a:t>Agenda</a:t>
            </a:fld>
            <a:endParaRPr lang="en-US"/>
          </a:p>
        </p:txBody>
      </p:sp>
      <p:sp>
        <p:nvSpPr>
          <p:cNvPr id="6" name="Text Placeholder 12">
            <a:hlinkClick r:id="rId9" action="ppaction://hlinksldjump"/>
          </p:cNvPr>
          <p:cNvSpPr>
            <a:spLocks noGrp="1"/>
          </p:cNvSpPr>
          <p:nvPr>
            <p:custDataLst>
              <p:tags r:id="rId1"/>
            </p:custDataLst>
          </p:nvPr>
        </p:nvSpPr>
        <p:spPr bwMode="gray">
          <a:xfrm>
            <a:off x="0" y="13716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Executive Summary</a:t>
            </a:r>
            <a:endParaRPr lang="en-US" sz="2000" dirty="0">
              <a:solidFill>
                <a:srgbClr val="B2B2B2"/>
              </a:solidFill>
            </a:endParaRPr>
          </a:p>
        </p:txBody>
      </p:sp>
      <p:sp>
        <p:nvSpPr>
          <p:cNvPr id="19" name="Text Placeholder 12"/>
          <p:cNvSpPr>
            <a:spLocks noGrp="1"/>
          </p:cNvSpPr>
          <p:nvPr>
            <p:custDataLst>
              <p:tags r:id="rId2"/>
            </p:custDataLst>
          </p:nvPr>
        </p:nvSpPr>
        <p:spPr bwMode="gray">
          <a:xfrm>
            <a:off x="0" y="19304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chemeClr val="tx2"/>
                </a:solidFill>
              </a:rPr>
              <a:t>Context</a:t>
            </a:r>
            <a:endParaRPr lang="en-US" sz="2000" dirty="0">
              <a:solidFill>
                <a:schemeClr val="tx2"/>
              </a:solidFill>
            </a:endParaRPr>
          </a:p>
        </p:txBody>
      </p:sp>
      <p:sp>
        <p:nvSpPr>
          <p:cNvPr id="14" name="Text Placeholder 12">
            <a:hlinkClick r:id="rId10" action="ppaction://hlinksldjump"/>
          </p:cNvPr>
          <p:cNvSpPr>
            <a:spLocks noGrp="1"/>
          </p:cNvSpPr>
          <p:nvPr>
            <p:custDataLst>
              <p:tags r:id="rId3"/>
            </p:custDataLst>
          </p:nvPr>
        </p:nvSpPr>
        <p:spPr bwMode="gray">
          <a:xfrm>
            <a:off x="0" y="24892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Performance Index</a:t>
            </a:r>
            <a:endParaRPr lang="en-US" sz="2000" dirty="0">
              <a:solidFill>
                <a:srgbClr val="B2B2B2"/>
              </a:solidFill>
            </a:endParaRPr>
          </a:p>
        </p:txBody>
      </p:sp>
      <p:sp>
        <p:nvSpPr>
          <p:cNvPr id="13" name="Text Placeholder 12">
            <a:hlinkClick r:id="rId11" action="ppaction://hlinksldjump"/>
          </p:cNvPr>
          <p:cNvSpPr>
            <a:spLocks noGrp="1"/>
          </p:cNvSpPr>
          <p:nvPr>
            <p:custDataLst>
              <p:tags r:id="rId4"/>
            </p:custDataLst>
          </p:nvPr>
        </p:nvSpPr>
        <p:spPr bwMode="gray">
          <a:xfrm>
            <a:off x="0" y="30480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Assessing Melbourne against best practice</a:t>
            </a:r>
            <a:endParaRPr lang="en-US" sz="2000" dirty="0">
              <a:solidFill>
                <a:srgbClr val="B2B2B2"/>
              </a:solidFill>
            </a:endParaRPr>
          </a:p>
        </p:txBody>
      </p:sp>
      <p:sp>
        <p:nvSpPr>
          <p:cNvPr id="21" name="Text Placeholder 12">
            <a:hlinkClick r:id="rId12" action="ppaction://hlinksldjump"/>
          </p:cNvPr>
          <p:cNvSpPr>
            <a:spLocks noGrp="1"/>
          </p:cNvSpPr>
          <p:nvPr>
            <p:custDataLst>
              <p:tags r:id="rId5"/>
            </p:custDataLst>
          </p:nvPr>
        </p:nvSpPr>
        <p:spPr bwMode="gray">
          <a:xfrm>
            <a:off x="0" y="36068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AU" sz="2000" dirty="0" smtClean="0">
                <a:solidFill>
                  <a:srgbClr val="B2B2B2"/>
                </a:solidFill>
              </a:rPr>
              <a:t>Cultural travellers and trends</a:t>
            </a:r>
            <a:endParaRPr lang="en-US" sz="2000" dirty="0">
              <a:solidFill>
                <a:srgbClr val="B2B2B2"/>
              </a:solidFill>
            </a:endParaRPr>
          </a:p>
        </p:txBody>
      </p:sp>
      <p:sp>
        <p:nvSpPr>
          <p:cNvPr id="15" name="Text Placeholder 12">
            <a:hlinkClick r:id="rId13" action="ppaction://hlinksldjump"/>
          </p:cNvPr>
          <p:cNvSpPr>
            <a:spLocks noGrp="1"/>
          </p:cNvSpPr>
          <p:nvPr>
            <p:custDataLst>
              <p:tags r:id="rId6"/>
            </p:custDataLst>
          </p:nvPr>
        </p:nvSpPr>
        <p:spPr bwMode="gray">
          <a:xfrm>
            <a:off x="0" y="4165600"/>
            <a:ext cx="9906000" cy="558800"/>
          </a:xfrm>
          <a:prstGeom prst="rect">
            <a:avLst/>
          </a:prstGeom>
          <a:noFill/>
          <a:effectLst/>
        </p:spPr>
        <p:txBody>
          <a:bodyPr vert="horz" lIns="457200" tIns="228600" rIns="0" bIns="254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Strategic priorities</a:t>
            </a:r>
            <a:endParaRPr lang="en-US" sz="2000" dirty="0">
              <a:solidFill>
                <a:srgbClr val="B2B2B2"/>
              </a:solidFill>
            </a:endParaRPr>
          </a:p>
        </p:txBody>
      </p:sp>
      <p:sp>
        <p:nvSpPr>
          <p:cNvPr id="16" name="Text Placeholder 12">
            <a:hlinkClick r:id="" action="ppaction://noaction"/>
          </p:cNvPr>
          <p:cNvSpPr>
            <a:spLocks noGrp="1"/>
          </p:cNvSpPr>
          <p:nvPr>
            <p:custDataLst>
              <p:tags r:id="rId7"/>
            </p:custDataLst>
          </p:nvPr>
        </p:nvSpPr>
        <p:spPr bwMode="gray">
          <a:xfrm>
            <a:off x="0" y="4724400"/>
            <a:ext cx="9906000" cy="762000"/>
          </a:xfrm>
          <a:prstGeom prst="rect">
            <a:avLst/>
          </a:prstGeom>
          <a:noFill/>
          <a:effectLst/>
        </p:spPr>
        <p:txBody>
          <a:bodyPr vert="horz" lIns="457200" tIns="228600" rIns="0" bIns="22860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altLang="en-US" sz="2000" dirty="0" smtClean="0">
                <a:solidFill>
                  <a:srgbClr val="B2B2B2"/>
                </a:solidFill>
              </a:rPr>
              <a:t>Next steps</a:t>
            </a:r>
            <a:endParaRPr lang="en-US" sz="2000" dirty="0">
              <a:solidFill>
                <a:srgbClr val="B2B2B2"/>
              </a:solidFill>
            </a:endParaRPr>
          </a:p>
        </p:txBody>
      </p:sp>
      <p:sp>
        <p:nvSpPr>
          <p:cNvPr id="12" name="TextBox 11"/>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17" name="Rectangle 16"/>
          <p:cNvSpPr/>
          <p:nvPr/>
        </p:nvSpPr>
        <p:spPr>
          <a:xfrm>
            <a:off x="4254500"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3683000" y="3537411"/>
            <a:ext cx="2410587" cy="1840069"/>
          </a:xfrm>
          <a:prstGeom prst="ellipse">
            <a:avLst/>
          </a:prstGeom>
          <a:solidFill>
            <a:srgbClr val="FF0000">
              <a:alpha val="25000"/>
            </a:srgbClr>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
        <p:nvSpPr>
          <p:cNvPr id="2" name="Title 1"/>
          <p:cNvSpPr>
            <a:spLocks noGrp="1"/>
          </p:cNvSpPr>
          <p:nvPr>
            <p:ph type="title"/>
          </p:nvPr>
        </p:nvSpPr>
        <p:spPr>
          <a:xfrm>
            <a:off x="177800" y="98499"/>
            <a:ext cx="9512300" cy="831600"/>
          </a:xfrm>
          <a:noFill/>
          <a:effectLst/>
        </p:spPr>
        <p:txBody>
          <a:bodyPr wrap="square"/>
          <a:lstStyle/>
          <a:p>
            <a:pPr lvl="0"/>
            <a:r>
              <a:rPr lang="" dirty="0" smtClean="0">
                <a:solidFill>
                  <a:srgbClr val="177B57"/>
                </a:solidFill>
                <a:latin typeface="Arial"/>
              </a:rPr>
              <a:t>Creativity and</a:t>
            </a:r>
            <a:r>
              <a:rPr lang="en-AU" dirty="0" smtClean="0">
                <a:solidFill>
                  <a:srgbClr val="177B57"/>
                </a:solidFill>
                <a:latin typeface="Arial"/>
              </a:rPr>
              <a:t> </a:t>
            </a:r>
            <a:r>
              <a:rPr lang="" dirty="0" smtClean="0">
                <a:solidFill>
                  <a:srgbClr val="177B57"/>
                </a:solidFill>
                <a:latin typeface="Arial"/>
              </a:rPr>
              <a:t>culture are one part of </a:t>
            </a:r>
            <a:r>
              <a:rPr lang="en-AU" dirty="0" smtClean="0">
                <a:solidFill>
                  <a:srgbClr val="177B57"/>
                </a:solidFill>
                <a:latin typeface="Arial"/>
              </a:rPr>
              <a:t>the offer - focus of this work</a:t>
            </a:r>
            <a:r>
              <a:rPr lang="" dirty="0" smtClean="0">
                <a:solidFill>
                  <a:srgbClr val="177B57"/>
                </a:solidFill>
                <a:latin typeface="Arial"/>
              </a:rPr>
              <a:t/>
            </a:r>
            <a:br>
              <a:rPr lang="" dirty="0" smtClean="0">
                <a:solidFill>
                  <a:srgbClr val="177B57"/>
                </a:solidFill>
                <a:latin typeface="Arial"/>
              </a:rPr>
            </a:br>
            <a:r>
              <a:rPr lang="" sz="1600" b="0" dirty="0" smtClean="0">
                <a:solidFill>
                  <a:srgbClr val="177B57"/>
                </a:solidFill>
                <a:latin typeface="Arial"/>
              </a:rPr>
              <a:t>Melbourne's offering is broad, covering </a:t>
            </a:r>
            <a:r>
              <a:rPr lang="en-AU" sz="1600" b="0" dirty="0" smtClean="0">
                <a:solidFill>
                  <a:srgbClr val="177B57"/>
                </a:solidFill>
                <a:latin typeface="Arial"/>
              </a:rPr>
              <a:t>f</a:t>
            </a:r>
            <a:r>
              <a:rPr lang="" sz="1600" b="0" dirty="0" smtClean="0">
                <a:solidFill>
                  <a:srgbClr val="177B57"/>
                </a:solidFill>
                <a:latin typeface="Arial"/>
              </a:rPr>
              <a:t>ive sectors</a:t>
            </a:r>
            <a:endParaRPr lang="" sz="1600" b="0" dirty="0">
              <a:solidFill>
                <a:srgbClr val="177B57"/>
              </a:solidFill>
              <a:latin typeface="Arial"/>
            </a:endParaRPr>
          </a:p>
        </p:txBody>
      </p:sp>
      <p:sp>
        <p:nvSpPr>
          <p:cNvPr id="17" name="Rectangle 16"/>
          <p:cNvSpPr/>
          <p:nvPr/>
        </p:nvSpPr>
        <p:spPr>
          <a:xfrm>
            <a:off x="660400" y="5425172"/>
            <a:ext cx="8789600" cy="1123384"/>
          </a:xfrm>
          <a:prstGeom prst="rect">
            <a:avLst/>
          </a:prstGeom>
        </p:spPr>
        <p:txBody>
          <a:bodyPr wrap="square" anchor="ctr">
            <a:spAutoFit/>
          </a:bodyPr>
          <a:lstStyle/>
          <a:p>
            <a:pPr algn="ctr"/>
            <a:r>
              <a:rPr lang="en-US" sz="1200" i="1" dirty="0" smtClean="0"/>
              <a:t>“Creative industries are an evolving mix of sectors spanning </a:t>
            </a:r>
            <a:r>
              <a:rPr lang="en-US" sz="1200" b="1" i="1" dirty="0" smtClean="0">
                <a:solidFill>
                  <a:srgbClr val="DC6E00"/>
                </a:solidFill>
              </a:rPr>
              <a:t>arts, culture, screen, design, publishing and advertising</a:t>
            </a:r>
            <a:r>
              <a:rPr lang="en-US" sz="1200" i="1" dirty="0" smtClean="0"/>
              <a:t>. They cover disciplines as diverse as </a:t>
            </a:r>
            <a:r>
              <a:rPr lang="en-US" sz="1200" b="1" i="1" dirty="0" smtClean="0">
                <a:solidFill>
                  <a:srgbClr val="DC6E00"/>
                </a:solidFill>
              </a:rPr>
              <a:t>game development and graphic design, fashion and filmmaking, performing arts and publishing, architecture and advertising, media and music, comedy and craft</a:t>
            </a:r>
            <a:r>
              <a:rPr lang="en-US" sz="1200" i="1" dirty="0" smtClean="0"/>
              <a:t>. They include activities that are commercially-driven and community based, experimental and export-intense”</a:t>
            </a:r>
          </a:p>
          <a:p>
            <a:pPr algn="r"/>
            <a:endParaRPr lang="en-AU" sz="700" b="1" dirty="0" smtClean="0"/>
          </a:p>
          <a:p>
            <a:pPr algn="r"/>
            <a:r>
              <a:rPr lang="en-AU" sz="1200" b="1" dirty="0" smtClean="0"/>
              <a:t>- Creative State, 2016</a:t>
            </a:r>
          </a:p>
        </p:txBody>
      </p:sp>
      <p:sp>
        <p:nvSpPr>
          <p:cNvPr id="91" name="TextBox 90"/>
          <p:cNvSpPr txBox="1"/>
          <p:nvPr/>
        </p:nvSpPr>
        <p:spPr>
          <a:xfrm>
            <a:off x="6199397" y="3951890"/>
            <a:ext cx="184731" cy="397201"/>
          </a:xfrm>
          <a:prstGeom prst="rect">
            <a:avLst/>
          </a:prstGeom>
          <a:noFill/>
          <a:ln>
            <a:noFill/>
          </a:ln>
        </p:spPr>
        <p:txBody>
          <a:bodyPr wrap="none" tIns="90000" bIns="90000" rtlCol="0" anchor="t">
            <a:spAutoFit/>
          </a:bodyPr>
          <a:lstStyle/>
          <a:p>
            <a:pPr algn="ctr"/>
            <a:endParaRPr lang="en-US" sz="1400" b="1" dirty="0" smtClean="0">
              <a:latin typeface="Arial" pitchFamily="34" charset="0"/>
              <a:cs typeface="Arial" pitchFamily="34" charset="0"/>
            </a:endParaRPr>
          </a:p>
        </p:txBody>
      </p:sp>
      <p:sp>
        <p:nvSpPr>
          <p:cNvPr id="92" name="Oval 91"/>
          <p:cNvSpPr/>
          <p:nvPr/>
        </p:nvSpPr>
        <p:spPr>
          <a:xfrm>
            <a:off x="1355402" y="2033734"/>
            <a:ext cx="1602959" cy="520748"/>
          </a:xfrm>
          <a:prstGeom prst="ellipse">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7723" tIns="76499" rIns="77723" bIns="76499" rtlCol="0" anchor="ctr" anchorCtr="0"/>
          <a:lstStyle/>
          <a:p>
            <a:pPr algn="ctr"/>
            <a:r>
              <a:rPr lang="en-US" sz="1190" b="1" dirty="0" smtClean="0">
                <a:solidFill>
                  <a:schemeClr val="tx1"/>
                </a:solidFill>
                <a:latin typeface="Arial" pitchFamily="34" charset="0"/>
                <a:cs typeface="Arial" pitchFamily="34" charset="0"/>
              </a:rPr>
              <a:t>Sports and recreation</a:t>
            </a:r>
          </a:p>
        </p:txBody>
      </p:sp>
      <p:sp>
        <p:nvSpPr>
          <p:cNvPr id="93" name="Oval 92"/>
          <p:cNvSpPr/>
          <p:nvPr/>
        </p:nvSpPr>
        <p:spPr>
          <a:xfrm>
            <a:off x="3962400" y="4869432"/>
            <a:ext cx="1854200" cy="520748"/>
          </a:xfrm>
          <a:prstGeom prst="ellipse">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7723" tIns="76499" rIns="77723" bIns="76499" rtlCol="0" anchor="ctr" anchorCtr="0"/>
          <a:lstStyle/>
          <a:p>
            <a:pPr algn="ctr"/>
            <a:r>
              <a:rPr lang="en-US" sz="1190" b="1" dirty="0" smtClean="0">
                <a:solidFill>
                  <a:schemeClr val="tx1"/>
                </a:solidFill>
                <a:latin typeface="Arial" pitchFamily="34" charset="0"/>
                <a:cs typeface="Arial" pitchFamily="34" charset="0"/>
              </a:rPr>
              <a:t>Creative and cultural</a:t>
            </a:r>
          </a:p>
        </p:txBody>
      </p:sp>
      <p:sp>
        <p:nvSpPr>
          <p:cNvPr id="94" name="Oval 93"/>
          <p:cNvSpPr/>
          <p:nvPr/>
        </p:nvSpPr>
        <p:spPr>
          <a:xfrm>
            <a:off x="6796332" y="2120033"/>
            <a:ext cx="1602959" cy="520748"/>
          </a:xfrm>
          <a:prstGeom prst="ellipse">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30600" tIns="76499" rIns="30600" bIns="76499" rtlCol="0" anchor="ctr" anchorCtr="0"/>
          <a:lstStyle/>
          <a:p>
            <a:pPr algn="ctr"/>
            <a:r>
              <a:rPr lang="en-US" sz="1190" b="1" dirty="0" smtClean="0">
                <a:solidFill>
                  <a:schemeClr val="tx1"/>
                </a:solidFill>
                <a:latin typeface="Arial" pitchFamily="34" charset="0"/>
                <a:cs typeface="Arial" pitchFamily="34" charset="0"/>
              </a:rPr>
              <a:t>Restaurants, cafes, bars</a:t>
            </a:r>
          </a:p>
        </p:txBody>
      </p:sp>
      <p:sp>
        <p:nvSpPr>
          <p:cNvPr id="95" name="Oval 94"/>
          <p:cNvSpPr/>
          <p:nvPr/>
        </p:nvSpPr>
        <p:spPr>
          <a:xfrm>
            <a:off x="1287617" y="4301000"/>
            <a:ext cx="1602959" cy="520748"/>
          </a:xfrm>
          <a:prstGeom prst="ellipse">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30600" tIns="76499" rIns="30600" bIns="76499" rtlCol="0" anchor="ctr" anchorCtr="0"/>
          <a:lstStyle/>
          <a:p>
            <a:pPr algn="ctr"/>
            <a:r>
              <a:rPr lang="en-US" sz="1190" b="1" dirty="0" smtClean="0">
                <a:solidFill>
                  <a:schemeClr val="tx1"/>
                </a:solidFill>
                <a:latin typeface="Arial" pitchFamily="34" charset="0"/>
                <a:cs typeface="Arial" pitchFamily="34" charset="0"/>
              </a:rPr>
              <a:t>Environment and heritage</a:t>
            </a:r>
          </a:p>
        </p:txBody>
      </p:sp>
      <p:sp>
        <p:nvSpPr>
          <p:cNvPr id="96" name="Oval 95"/>
          <p:cNvSpPr/>
          <p:nvPr/>
        </p:nvSpPr>
        <p:spPr>
          <a:xfrm>
            <a:off x="7174947" y="4245916"/>
            <a:ext cx="1602959" cy="520748"/>
          </a:xfrm>
          <a:prstGeom prst="ellipse">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30600" tIns="76499" rIns="30600" bIns="76499" rtlCol="0" anchor="ctr" anchorCtr="0"/>
          <a:lstStyle/>
          <a:p>
            <a:pPr algn="ctr"/>
            <a:r>
              <a:rPr lang="en-US" sz="1190" b="1" dirty="0" smtClean="0">
                <a:solidFill>
                  <a:schemeClr val="tx1"/>
                </a:solidFill>
                <a:latin typeface="Arial" pitchFamily="34" charset="0"/>
                <a:cs typeface="Arial" pitchFamily="34" charset="0"/>
              </a:rPr>
              <a:t>Shopping</a:t>
            </a:r>
          </a:p>
        </p:txBody>
      </p:sp>
      <p:pic>
        <p:nvPicPr>
          <p:cNvPr id="38" name="Picture 5" descr="http://www.visitmelbourne.com/-/media/images/melbourne/food-and-wine/bars/f-j/howler-bar-and-cultural-hub_mel_r_1409850_1150x863.jpg?ts=20150924571030&amp;w=480&amp;h=360&amp;crop=1%7C/-/media/images/melbourne/food-and-wine/bars/f-j/howler-bar-and-cultural-hub_mel_r_1409850_1150x863.jpg?ts=20150924571030&amp;w=720&amp;h=540&amp;crop=1"/>
          <p:cNvPicPr>
            <a:picLocks noChangeArrowheads="1"/>
          </p:cNvPicPr>
          <p:nvPr/>
        </p:nvPicPr>
        <p:blipFill>
          <a:blip r:embed="rId2" cstate="print"/>
          <a:srcRect/>
          <a:stretch>
            <a:fillRect/>
          </a:stretch>
        </p:blipFill>
        <p:spPr bwMode="auto">
          <a:xfrm>
            <a:off x="5082983" y="1806766"/>
            <a:ext cx="1840964" cy="1254771"/>
          </a:xfrm>
          <a:prstGeom prst="ellipse">
            <a:avLst/>
          </a:prstGeom>
          <a:noFill/>
        </p:spPr>
      </p:pic>
      <p:pic>
        <p:nvPicPr>
          <p:cNvPr id="47" name="Picture 7" descr="https://upload.wikimedia.org/wikipedia/commons/9/96/Melbourne_Old_Post_Office_(Shopping_Mall_Interior).jpg"/>
          <p:cNvPicPr>
            <a:picLocks noChangeArrowheads="1"/>
          </p:cNvPicPr>
          <p:nvPr/>
        </p:nvPicPr>
        <p:blipFill>
          <a:blip r:embed="rId3" cstate="print"/>
          <a:srcRect/>
          <a:stretch>
            <a:fillRect/>
          </a:stretch>
        </p:blipFill>
        <p:spPr bwMode="auto">
          <a:xfrm>
            <a:off x="5960366" y="3194891"/>
            <a:ext cx="1840963" cy="1381523"/>
          </a:xfrm>
          <a:prstGeom prst="ellipse">
            <a:avLst/>
          </a:prstGeom>
          <a:noFill/>
        </p:spPr>
      </p:pic>
      <p:pic>
        <p:nvPicPr>
          <p:cNvPr id="1115145" name="Picture 9" descr="https://melbourneheritageaction.files.wordpress.com/2016/09/propsal-lower-levels.jpg?w=980&amp;h=980&amp;crop=1"/>
          <p:cNvPicPr>
            <a:picLocks noChangeAspect="1" noChangeArrowheads="1"/>
          </p:cNvPicPr>
          <p:nvPr/>
        </p:nvPicPr>
        <p:blipFill>
          <a:blip r:embed="rId4" cstate="print"/>
          <a:srcRect/>
          <a:stretch>
            <a:fillRect/>
          </a:stretch>
        </p:blipFill>
        <p:spPr bwMode="auto">
          <a:xfrm>
            <a:off x="2057054" y="3194891"/>
            <a:ext cx="1840963" cy="1233661"/>
          </a:xfrm>
          <a:prstGeom prst="ellipse">
            <a:avLst/>
          </a:prstGeom>
          <a:noFill/>
        </p:spPr>
      </p:pic>
      <p:pic>
        <p:nvPicPr>
          <p:cNvPr id="1115147" name="Picture 11" descr="https://static1.squarespace.com/static/53b941d0e4b078c586ec5168/53e4fd24e4b0781694aeaee8/53e4fd24e4b0781694aeaeec/1406215869306/Rod+Laver+Arena+Hero+shot+mid_res.JPG"/>
          <p:cNvPicPr>
            <a:picLocks noChangeAspect="1" noChangeArrowheads="1"/>
          </p:cNvPicPr>
          <p:nvPr/>
        </p:nvPicPr>
        <p:blipFill>
          <a:blip r:embed="rId5" cstate="print"/>
          <a:srcRect/>
          <a:stretch>
            <a:fillRect/>
          </a:stretch>
        </p:blipFill>
        <p:spPr bwMode="auto">
          <a:xfrm>
            <a:off x="2818328" y="1784734"/>
            <a:ext cx="1907722" cy="1243754"/>
          </a:xfrm>
          <a:prstGeom prst="ellipse">
            <a:avLst/>
          </a:prstGeom>
          <a:noFill/>
        </p:spPr>
      </p:pic>
      <p:pic>
        <p:nvPicPr>
          <p:cNvPr id="1115149" name="Picture 13" descr="http://english.cri.cn/mmsource/images/2009/10/14/dd8497f5f9604183935ef19574fc413f.jpg"/>
          <p:cNvPicPr>
            <a:picLocks noChangeAspect="1" noChangeArrowheads="1"/>
          </p:cNvPicPr>
          <p:nvPr/>
        </p:nvPicPr>
        <p:blipFill>
          <a:blip r:embed="rId6" cstate="print"/>
          <a:srcRect/>
          <a:stretch>
            <a:fillRect/>
          </a:stretch>
        </p:blipFill>
        <p:spPr bwMode="auto">
          <a:xfrm>
            <a:off x="3987800" y="3702875"/>
            <a:ext cx="1804368" cy="1223963"/>
          </a:xfrm>
          <a:prstGeom prst="ellipse">
            <a:avLst/>
          </a:prstGeom>
          <a:noFill/>
        </p:spPr>
      </p:pic>
      <p:sp>
        <p:nvSpPr>
          <p:cNvPr id="4" name="TextBox 3"/>
          <p:cNvSpPr txBox="1"/>
          <p:nvPr/>
        </p:nvSpPr>
        <p:spPr>
          <a:xfrm>
            <a:off x="1048615" y="6251580"/>
            <a:ext cx="2412516" cy="366424"/>
          </a:xfrm>
          <a:prstGeom prst="rect">
            <a:avLst/>
          </a:prstGeom>
          <a:noFill/>
        </p:spPr>
        <p:txBody>
          <a:bodyPr wrap="square" tIns="90000" bIns="90000" rtlCol="0" anchor="t">
            <a:spAutoFit/>
          </a:bodyPr>
          <a:lstStyle/>
          <a:p>
            <a:r>
              <a:rPr lang="en-AU" sz="1200" i="1" dirty="0" smtClean="0">
                <a:solidFill>
                  <a:srgbClr val="000000"/>
                </a:solidFill>
                <a:latin typeface="Arial" pitchFamily="34" charset="0"/>
                <a:cs typeface="Arial" pitchFamily="34" charset="0"/>
              </a:rPr>
              <a:t>Focus of this work</a:t>
            </a:r>
          </a:p>
        </p:txBody>
      </p:sp>
      <p:sp>
        <p:nvSpPr>
          <p:cNvPr id="20" name="Oval 19"/>
          <p:cNvSpPr/>
          <p:nvPr/>
        </p:nvSpPr>
        <p:spPr>
          <a:xfrm>
            <a:off x="660400" y="6339807"/>
            <a:ext cx="388215" cy="206892"/>
          </a:xfrm>
          <a:prstGeom prst="ellipse">
            <a:avLst/>
          </a:prstGeom>
          <a:solidFill>
            <a:srgbClr val="FF0000">
              <a:alpha val="25000"/>
            </a:srgbClr>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
        <p:nvSpPr>
          <p:cNvPr id="19" name="TextBox 18"/>
          <p:cNvSpPr txBox="1"/>
          <p:nvPr/>
        </p:nvSpPr>
        <p:spPr>
          <a:xfrm>
            <a:off x="3441700" y="4599"/>
            <a:ext cx="2781300" cy="351035"/>
          </a:xfrm>
          <a:prstGeom prst="rect">
            <a:avLst/>
          </a:prstGeom>
          <a:solidFill>
            <a:schemeClr val="bg1"/>
          </a:solidFill>
        </p:spPr>
        <p:txBody>
          <a:bodyPr wrap="square" tIns="90000" bIns="90000" rtlCol="0" anchor="t">
            <a:spAutoFit/>
          </a:bodyPr>
          <a:lstStyle/>
          <a:p>
            <a:pPr algn="ctr"/>
            <a:endParaRPr lang="en-AU" sz="1100" b="1" dirty="0" smtClean="0">
              <a:solidFill>
                <a:srgbClr val="000000"/>
              </a:solidFill>
              <a:latin typeface="Arial" pitchFamily="34" charset="0"/>
              <a:cs typeface="Arial" pitchFamily="34" charset="0"/>
            </a:endParaRPr>
          </a:p>
        </p:txBody>
      </p:sp>
      <p:sp>
        <p:nvSpPr>
          <p:cNvPr id="21" name="Rectangle 20"/>
          <p:cNvSpPr/>
          <p:nvPr/>
        </p:nvSpPr>
        <p:spPr>
          <a:xfrm>
            <a:off x="4356700" y="67772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6926613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lumnHeader"/>
          <p:cNvSpPr>
            <a:spLocks noChangeArrowheads="1"/>
          </p:cNvSpPr>
          <p:nvPr/>
        </p:nvSpPr>
        <p:spPr bwMode="gray">
          <a:xfrm>
            <a:off x="455613" y="1422797"/>
            <a:ext cx="4113212" cy="615553"/>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a:r>
              <a:rPr lang="en-AU" sz="1400" b="1" dirty="0" smtClean="0">
                <a:solidFill>
                  <a:srgbClr val="000000"/>
                </a:solidFill>
                <a:cs typeface="Arial" pitchFamily="34" charset="0"/>
              </a:rPr>
              <a:t>The cultural and creative economy represents</a:t>
            </a:r>
            <a:br>
              <a:rPr lang="en-AU" sz="1400" b="1" dirty="0" smtClean="0">
                <a:solidFill>
                  <a:srgbClr val="000000"/>
                </a:solidFill>
                <a:cs typeface="Arial" pitchFamily="34" charset="0"/>
              </a:rPr>
            </a:br>
            <a:r>
              <a:rPr lang="en-AU" sz="1400" b="1" dirty="0" smtClean="0">
                <a:solidFill>
                  <a:srgbClr val="000000"/>
                </a:solidFill>
                <a:cs typeface="Arial" pitchFamily="34" charset="0"/>
              </a:rPr>
              <a:t>~8</a:t>
            </a:r>
            <a:r>
              <a:rPr lang="en-AU" sz="1400" b="1" dirty="0">
                <a:solidFill>
                  <a:srgbClr val="000000"/>
                </a:solidFill>
                <a:cs typeface="Arial" pitchFamily="34" charset="0"/>
              </a:rPr>
              <a:t>% of </a:t>
            </a:r>
            <a:r>
              <a:rPr lang="en-AU" sz="1400" b="1" dirty="0" smtClean="0">
                <a:solidFill>
                  <a:srgbClr val="000000"/>
                </a:solidFill>
                <a:cs typeface="Arial" pitchFamily="34" charset="0"/>
              </a:rPr>
              <a:t>Victorian employment ...</a:t>
            </a:r>
            <a:endParaRPr lang="en-AU" sz="1400" b="1" dirty="0">
              <a:solidFill>
                <a:srgbClr val="000000"/>
              </a:solidFill>
              <a:cs typeface="Arial" pitchFamily="34" charset="0"/>
            </a:endParaRPr>
          </a:p>
        </p:txBody>
      </p:sp>
      <p:sp>
        <p:nvSpPr>
          <p:cNvPr id="6" name="ColumnHeader"/>
          <p:cNvSpPr>
            <a:spLocks noChangeArrowheads="1"/>
          </p:cNvSpPr>
          <p:nvPr/>
        </p:nvSpPr>
        <p:spPr bwMode="gray">
          <a:xfrm>
            <a:off x="5073186" y="1422797"/>
            <a:ext cx="4113213" cy="615553"/>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a:r>
              <a:rPr lang="en-AU" sz="1400" b="1" dirty="0" smtClean="0">
                <a:solidFill>
                  <a:srgbClr val="000000"/>
                </a:solidFill>
                <a:cs typeface="Arial" pitchFamily="34" charset="0"/>
              </a:rPr>
              <a:t>.. and its </a:t>
            </a:r>
            <a:r>
              <a:rPr lang="en-AU" sz="1400" b="1" dirty="0" err="1" smtClean="0">
                <a:solidFill>
                  <a:srgbClr val="000000"/>
                </a:solidFill>
                <a:cs typeface="Arial" pitchFamily="34" charset="0"/>
              </a:rPr>
              <a:t>GVA</a:t>
            </a:r>
            <a:r>
              <a:rPr lang="en-AU" sz="1400" b="1" dirty="0" smtClean="0">
                <a:solidFill>
                  <a:srgbClr val="000000"/>
                </a:solidFill>
                <a:cs typeface="Arial" pitchFamily="34" charset="0"/>
              </a:rPr>
              <a:t> </a:t>
            </a:r>
            <a:r>
              <a:rPr lang="en-AU" sz="1400" b="1" dirty="0">
                <a:solidFill>
                  <a:srgbClr val="000000"/>
                </a:solidFill>
                <a:cs typeface="Arial" pitchFamily="34" charset="0"/>
              </a:rPr>
              <a:t>share </a:t>
            </a:r>
            <a:r>
              <a:rPr lang="en-AU" sz="1400" b="1" dirty="0" smtClean="0">
                <a:solidFill>
                  <a:srgbClr val="000000"/>
                </a:solidFill>
                <a:cs typeface="Arial" pitchFamily="34" charset="0"/>
              </a:rPr>
              <a:t>is growing </a:t>
            </a:r>
            <a:r>
              <a:rPr lang="en-AU" sz="1400" b="1" dirty="0">
                <a:solidFill>
                  <a:srgbClr val="000000"/>
                </a:solidFill>
                <a:cs typeface="Arial" pitchFamily="34" charset="0"/>
              </a:rPr>
              <a:t>relative </a:t>
            </a:r>
            <a:r>
              <a:rPr lang="en-AU" sz="1400" b="1" dirty="0" smtClean="0">
                <a:solidFill>
                  <a:srgbClr val="000000"/>
                </a:solidFill>
                <a:cs typeface="Arial" pitchFamily="34" charset="0"/>
              </a:rPr>
              <a:t/>
            </a:r>
            <a:br>
              <a:rPr lang="en-AU" sz="1400" b="1" dirty="0" smtClean="0">
                <a:solidFill>
                  <a:srgbClr val="000000"/>
                </a:solidFill>
                <a:cs typeface="Arial" pitchFamily="34" charset="0"/>
              </a:rPr>
            </a:br>
            <a:r>
              <a:rPr lang="en-AU" sz="1400" b="1" dirty="0" smtClean="0">
                <a:solidFill>
                  <a:srgbClr val="000000"/>
                </a:solidFill>
                <a:cs typeface="Arial" pitchFamily="34" charset="0"/>
              </a:rPr>
              <a:t>to the </a:t>
            </a:r>
            <a:r>
              <a:rPr lang="en-AU" sz="1400" b="1" dirty="0">
                <a:solidFill>
                  <a:srgbClr val="000000"/>
                </a:solidFill>
                <a:cs typeface="Arial" pitchFamily="34" charset="0"/>
              </a:rPr>
              <a:t>Victorian economy </a:t>
            </a:r>
          </a:p>
        </p:txBody>
      </p:sp>
      <p:pic>
        <p:nvPicPr>
          <p:cNvPr id="316418" name="Picture 2"/>
          <p:cNvPicPr>
            <a:picLocks noChangeArrowheads="1"/>
          </p:cNvPicPr>
          <p:nvPr>
            <p:custDataLst>
              <p:tags r:id="rId1"/>
            </p:custDataLst>
          </p:nvPr>
        </p:nvPicPr>
        <p:blipFill>
          <a:blip r:embed="rId40" cstate="print"/>
          <a:srcRect/>
          <a:stretch>
            <a:fillRect/>
          </a:stretch>
        </p:blipFill>
        <p:spPr bwMode="auto">
          <a:xfrm>
            <a:off x="800100" y="2552700"/>
            <a:ext cx="2971800" cy="2819400"/>
          </a:xfrm>
          <a:prstGeom prst="rect">
            <a:avLst/>
          </a:prstGeom>
          <a:noFill/>
        </p:spPr>
      </p:pic>
      <p:sp>
        <p:nvSpPr>
          <p:cNvPr id="11" name="Text Placeholder 20"/>
          <p:cNvSpPr>
            <a:spLocks noGrp="1"/>
          </p:cNvSpPr>
          <p:nvPr>
            <p:custDataLst>
              <p:tags r:id="rId2"/>
            </p:custDataLst>
          </p:nvPr>
        </p:nvSpPr>
        <p:spPr bwMode="gray">
          <a:xfrm>
            <a:off x="731837" y="2735262"/>
            <a:ext cx="11271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spcBef>
                <a:spcPct val="0"/>
              </a:spcBef>
              <a:spcAft>
                <a:spcPct val="0"/>
              </a:spcAft>
            </a:pPr>
            <a:r>
              <a:rPr lang="en-AU" sz="1000" b="0" smtClean="0">
                <a:solidFill>
                  <a:srgbClr val="000000"/>
                </a:solidFill>
                <a:sym typeface="+mn-lt"/>
              </a:rPr>
              <a:t>%</a:t>
            </a:r>
            <a:endParaRPr lang="en-AU" sz="1000" b="0" dirty="0">
              <a:solidFill>
                <a:srgbClr val="000000"/>
              </a:solidFill>
              <a:sym typeface="+mn-lt"/>
            </a:endParaRPr>
          </a:p>
        </p:txBody>
      </p:sp>
      <p:sp>
        <p:nvSpPr>
          <p:cNvPr id="12" name="Text Placeholder 8"/>
          <p:cNvSpPr>
            <a:spLocks noGrp="1"/>
          </p:cNvSpPr>
          <p:nvPr>
            <p:custDataLst>
              <p:tags r:id="rId3"/>
            </p:custDataLst>
          </p:nvPr>
        </p:nvSpPr>
        <p:spPr bwMode="gray">
          <a:xfrm>
            <a:off x="3332162" y="5237162"/>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936A9B5F-8DA5-4617-8EB5-209F728D60FD}" type="datetime'''''''''''''''''''2''''''''''''0''''''1''3'''''''''''''''''''">
              <a:rPr lang="en-AU" sz="1000" b="0" smtClean="0">
                <a:solidFill>
                  <a:srgbClr val="000000"/>
                </a:solidFill>
              </a:rPr>
              <a:pPr algn="ctr">
                <a:spcBef>
                  <a:spcPct val="0"/>
                </a:spcBef>
                <a:spcAft>
                  <a:spcPct val="0"/>
                </a:spcAft>
              </a:pPr>
              <a:t>2013</a:t>
            </a:fld>
            <a:endParaRPr lang="en-AU" sz="1000" b="0" dirty="0">
              <a:solidFill>
                <a:srgbClr val="000000"/>
              </a:solidFill>
              <a:sym typeface="+mn-lt"/>
            </a:endParaRPr>
          </a:p>
        </p:txBody>
      </p:sp>
      <p:sp>
        <p:nvSpPr>
          <p:cNvPr id="67" name="Text Placeholder 68"/>
          <p:cNvSpPr>
            <a:spLocks noGrp="1"/>
          </p:cNvSpPr>
          <p:nvPr>
            <p:custDataLst>
              <p:tags r:id="rId4"/>
            </p:custDataLst>
          </p:nvPr>
        </p:nvSpPr>
        <p:spPr bwMode="gray">
          <a:xfrm>
            <a:off x="3365500" y="3151187"/>
            <a:ext cx="225425" cy="152400"/>
          </a:xfrm>
          <a:prstGeom prst="rect">
            <a:avLst/>
          </a:prstGeom>
          <a:noFill/>
          <a:effectLst/>
        </p:spPr>
        <p:txBody>
          <a:bodyPr wrap="none" lIns="25400" tIns="0" rIns="25400" bIns="0" numCol="1" spc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9335F81E-B377-4195-BCF0-A340CD4D5D1B}" type="datetime'7''.''''''''''''''''8'''''''''''''''''''''''''''''''''''''''''">
              <a:rPr lang="en-AU" sz="1000" b="0" smtClean="0">
                <a:solidFill>
                  <a:srgbClr val="000000"/>
                </a:solidFill>
              </a:rPr>
              <a:pPr algn="ctr">
                <a:spcBef>
                  <a:spcPct val="0"/>
                </a:spcBef>
                <a:spcAft>
                  <a:spcPct val="0"/>
                </a:spcAft>
              </a:pPr>
              <a:t>7.8</a:t>
            </a:fld>
            <a:endParaRPr lang="en-AU" sz="1000" b="0">
              <a:solidFill>
                <a:srgbClr val="000000"/>
              </a:solidFill>
              <a:sym typeface="+mn-lt"/>
            </a:endParaRPr>
          </a:p>
        </p:txBody>
      </p:sp>
      <p:sp>
        <p:nvSpPr>
          <p:cNvPr id="13" name="Text Placeholder 7"/>
          <p:cNvSpPr>
            <a:spLocks noGrp="1"/>
          </p:cNvSpPr>
          <p:nvPr>
            <p:custDataLst>
              <p:tags r:id="rId5"/>
            </p:custDataLst>
          </p:nvPr>
        </p:nvSpPr>
        <p:spPr bwMode="gray">
          <a:xfrm>
            <a:off x="2916237" y="5237162"/>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0D3FE9E4-EB32-48F9-A31B-81D91C1DB3E8}" type="datetime'''''''''''''''2''01''''''''''''''2'">
              <a:rPr lang="en-AU" sz="1000" b="0" smtClean="0">
                <a:solidFill>
                  <a:srgbClr val="000000"/>
                </a:solidFill>
              </a:rPr>
              <a:pPr algn="ctr">
                <a:spcBef>
                  <a:spcPct val="0"/>
                </a:spcBef>
                <a:spcAft>
                  <a:spcPct val="0"/>
                </a:spcAft>
              </a:pPr>
              <a:t>2012</a:t>
            </a:fld>
            <a:endParaRPr lang="en-AU" sz="1000" b="0" dirty="0">
              <a:solidFill>
                <a:srgbClr val="000000"/>
              </a:solidFill>
              <a:sym typeface="+mn-lt"/>
            </a:endParaRPr>
          </a:p>
        </p:txBody>
      </p:sp>
      <p:sp>
        <p:nvSpPr>
          <p:cNvPr id="63" name="Text Placeholder 67"/>
          <p:cNvSpPr>
            <a:spLocks noGrp="1"/>
          </p:cNvSpPr>
          <p:nvPr>
            <p:custDataLst>
              <p:tags r:id="rId6"/>
            </p:custDataLst>
          </p:nvPr>
        </p:nvSpPr>
        <p:spPr bwMode="gray">
          <a:xfrm>
            <a:off x="2949575" y="3175000"/>
            <a:ext cx="225425" cy="152400"/>
          </a:xfrm>
          <a:prstGeom prst="rect">
            <a:avLst/>
          </a:prstGeom>
          <a:noFill/>
          <a:effectLst/>
        </p:spPr>
        <p:txBody>
          <a:bodyPr wrap="none" lIns="25400" tIns="0" rIns="25400" bIns="0" numCol="1" spc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4C3DFFDD-8321-47F5-A0C5-3E1D9B53EA66}" type="datetime'''''''''''''7''''''''''''''''''.''7'''''''''''''''">
              <a:rPr lang="en-AU" sz="1000" b="0" smtClean="0">
                <a:solidFill>
                  <a:srgbClr val="000000"/>
                </a:solidFill>
              </a:rPr>
              <a:pPr algn="ctr">
                <a:spcBef>
                  <a:spcPct val="0"/>
                </a:spcBef>
                <a:spcAft>
                  <a:spcPct val="0"/>
                </a:spcAft>
              </a:pPr>
              <a:t>7.7</a:t>
            </a:fld>
            <a:endParaRPr lang="en-AU" sz="1000" b="0">
              <a:solidFill>
                <a:srgbClr val="000000"/>
              </a:solidFill>
              <a:sym typeface="+mn-lt"/>
            </a:endParaRPr>
          </a:p>
        </p:txBody>
      </p:sp>
      <p:sp>
        <p:nvSpPr>
          <p:cNvPr id="9" name="Text Placeholder 6"/>
          <p:cNvSpPr>
            <a:spLocks noGrp="1"/>
          </p:cNvSpPr>
          <p:nvPr>
            <p:custDataLst>
              <p:tags r:id="rId7"/>
            </p:custDataLst>
          </p:nvPr>
        </p:nvSpPr>
        <p:spPr bwMode="gray">
          <a:xfrm>
            <a:off x="2501900" y="5237162"/>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D315C00A-8783-43D6-9F32-087B723581F2}" type="datetime'''''''''''''''''''''''2''''0''''''''''''''1''''''''''1'''''">
              <a:rPr lang="en-AU" sz="1000" b="0" smtClean="0">
                <a:solidFill>
                  <a:srgbClr val="000000"/>
                </a:solidFill>
              </a:rPr>
              <a:pPr algn="ctr">
                <a:spcBef>
                  <a:spcPct val="0"/>
                </a:spcBef>
                <a:spcAft>
                  <a:spcPct val="0"/>
                </a:spcAft>
              </a:pPr>
              <a:t>2011</a:t>
            </a:fld>
            <a:endParaRPr lang="en-AU" sz="1000" b="0" dirty="0">
              <a:solidFill>
                <a:srgbClr val="000000"/>
              </a:solidFill>
              <a:sym typeface="+mn-lt"/>
            </a:endParaRPr>
          </a:p>
        </p:txBody>
      </p:sp>
      <p:sp>
        <p:nvSpPr>
          <p:cNvPr id="55" name="Text Placeholder 66"/>
          <p:cNvSpPr>
            <a:spLocks noGrp="1"/>
          </p:cNvSpPr>
          <p:nvPr>
            <p:custDataLst>
              <p:tags r:id="rId8"/>
            </p:custDataLst>
          </p:nvPr>
        </p:nvSpPr>
        <p:spPr bwMode="gray">
          <a:xfrm>
            <a:off x="2535237" y="3205162"/>
            <a:ext cx="225425" cy="152400"/>
          </a:xfrm>
          <a:prstGeom prst="rect">
            <a:avLst/>
          </a:prstGeom>
          <a:noFill/>
          <a:effectLst/>
        </p:spPr>
        <p:txBody>
          <a:bodyPr wrap="none" lIns="25400" tIns="0" rIns="25400" bIns="0" numCol="1" spc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1ECA310F-F1FF-4DE6-ACEE-35D562E0D811}" type="datetime'''''''7''''''''''''''''''''''''''''.''''5'''''''''''''''">
              <a:rPr lang="en-AU" sz="1000" b="0" smtClean="0">
                <a:solidFill>
                  <a:srgbClr val="000000"/>
                </a:solidFill>
              </a:rPr>
              <a:pPr algn="ctr">
                <a:spcBef>
                  <a:spcPct val="0"/>
                </a:spcBef>
                <a:spcAft>
                  <a:spcPct val="0"/>
                </a:spcAft>
              </a:pPr>
              <a:t>7.5</a:t>
            </a:fld>
            <a:endParaRPr lang="en-AU" sz="1000" b="0">
              <a:solidFill>
                <a:srgbClr val="000000"/>
              </a:solidFill>
              <a:sym typeface="+mn-lt"/>
            </a:endParaRPr>
          </a:p>
        </p:txBody>
      </p:sp>
      <p:sp>
        <p:nvSpPr>
          <p:cNvPr id="15" name="Text Placeholder 5"/>
          <p:cNvSpPr>
            <a:spLocks noGrp="1"/>
          </p:cNvSpPr>
          <p:nvPr>
            <p:custDataLst>
              <p:tags r:id="rId9"/>
            </p:custDataLst>
          </p:nvPr>
        </p:nvSpPr>
        <p:spPr bwMode="gray">
          <a:xfrm>
            <a:off x="2082800" y="5237162"/>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4EDEB121-1506-4837-A819-D45E865AC556}" type="datetime'''''''''''''2''''''''''''''''''''''01''0'''''''''''''">
              <a:rPr lang="en-AU" sz="1000" b="0" smtClean="0">
                <a:solidFill>
                  <a:srgbClr val="000000"/>
                </a:solidFill>
              </a:rPr>
              <a:pPr algn="ctr">
                <a:spcBef>
                  <a:spcPct val="0"/>
                </a:spcBef>
                <a:spcAft>
                  <a:spcPct val="0"/>
                </a:spcAft>
              </a:pPr>
              <a:t>2010</a:t>
            </a:fld>
            <a:endParaRPr lang="en-AU" sz="1000" b="0" dirty="0">
              <a:solidFill>
                <a:srgbClr val="000000"/>
              </a:solidFill>
              <a:sym typeface="+mn-lt"/>
            </a:endParaRPr>
          </a:p>
        </p:txBody>
      </p:sp>
      <p:sp>
        <p:nvSpPr>
          <p:cNvPr id="54" name="Text Placeholder 65"/>
          <p:cNvSpPr>
            <a:spLocks noGrp="1"/>
          </p:cNvSpPr>
          <p:nvPr>
            <p:custDataLst>
              <p:tags r:id="rId10"/>
            </p:custDataLst>
          </p:nvPr>
        </p:nvSpPr>
        <p:spPr bwMode="gray">
          <a:xfrm>
            <a:off x="2116137" y="3219450"/>
            <a:ext cx="225425" cy="152400"/>
          </a:xfrm>
          <a:prstGeom prst="rect">
            <a:avLst/>
          </a:prstGeom>
          <a:noFill/>
          <a:effectLst/>
        </p:spPr>
        <p:txBody>
          <a:bodyPr wrap="none" lIns="25400" tIns="0" rIns="25400" bIns="0" numCol="1" spc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5D10843E-7624-48BB-AFAB-02BC4AEEE288}" type="datetime'''''''''''''''''''''''''''''''''7''.''''''''''''''5'''''''">
              <a:rPr lang="en-AU" sz="1000" b="0" smtClean="0">
                <a:solidFill>
                  <a:srgbClr val="000000"/>
                </a:solidFill>
              </a:rPr>
              <a:pPr algn="ctr">
                <a:spcBef>
                  <a:spcPct val="0"/>
                </a:spcBef>
                <a:spcAft>
                  <a:spcPct val="0"/>
                </a:spcAft>
              </a:pPr>
              <a:t>7.5</a:t>
            </a:fld>
            <a:endParaRPr lang="en-AU" sz="1000" b="0">
              <a:solidFill>
                <a:srgbClr val="000000"/>
              </a:solidFill>
              <a:sym typeface="+mn-lt"/>
            </a:endParaRPr>
          </a:p>
        </p:txBody>
      </p:sp>
      <p:sp>
        <p:nvSpPr>
          <p:cNvPr id="14" name="Text Placeholder 4"/>
          <p:cNvSpPr>
            <a:spLocks noGrp="1"/>
          </p:cNvSpPr>
          <p:nvPr>
            <p:custDataLst>
              <p:tags r:id="rId11"/>
            </p:custDataLst>
          </p:nvPr>
        </p:nvSpPr>
        <p:spPr bwMode="gray">
          <a:xfrm>
            <a:off x="1666875" y="5237162"/>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39448BA6-E698-44EE-A58F-CF4A643F9427}" type="datetime'''''''2''''''''''''0''''09'''''''''''''''''''''''''''">
              <a:rPr lang="en-AU" sz="1000" b="0" smtClean="0">
                <a:solidFill>
                  <a:srgbClr val="000000"/>
                </a:solidFill>
              </a:rPr>
              <a:pPr algn="ctr">
                <a:spcBef>
                  <a:spcPct val="0"/>
                </a:spcBef>
                <a:spcAft>
                  <a:spcPct val="0"/>
                </a:spcAft>
              </a:pPr>
              <a:t>2009</a:t>
            </a:fld>
            <a:endParaRPr lang="en-AU" sz="1000" b="0" dirty="0">
              <a:solidFill>
                <a:srgbClr val="000000"/>
              </a:solidFill>
              <a:sym typeface="+mn-lt"/>
            </a:endParaRPr>
          </a:p>
        </p:txBody>
      </p:sp>
      <p:sp>
        <p:nvSpPr>
          <p:cNvPr id="53" name="Text Placeholder 64"/>
          <p:cNvSpPr>
            <a:spLocks noGrp="1"/>
          </p:cNvSpPr>
          <p:nvPr>
            <p:custDataLst>
              <p:tags r:id="rId12"/>
            </p:custDataLst>
          </p:nvPr>
        </p:nvSpPr>
        <p:spPr bwMode="gray">
          <a:xfrm>
            <a:off x="1700212" y="3205162"/>
            <a:ext cx="225425" cy="152400"/>
          </a:xfrm>
          <a:prstGeom prst="rect">
            <a:avLst/>
          </a:prstGeom>
          <a:noFill/>
          <a:effectLst/>
        </p:spPr>
        <p:txBody>
          <a:bodyPr wrap="none" lIns="25400" tIns="0" rIns="25400" bIns="0" numCol="1" spc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993A0006-5447-4DEA-AE12-EFAD8838DB17}" type="datetime'''''''''''''''7''''''''''''''''.''5'''''''''''''''''">
              <a:rPr lang="en-AU" sz="1000" b="0" smtClean="0">
                <a:solidFill>
                  <a:srgbClr val="000000"/>
                </a:solidFill>
              </a:rPr>
              <a:pPr algn="ctr">
                <a:spcBef>
                  <a:spcPct val="0"/>
                </a:spcBef>
                <a:spcAft>
                  <a:spcPct val="0"/>
                </a:spcAft>
              </a:pPr>
              <a:t>7.5</a:t>
            </a:fld>
            <a:endParaRPr lang="en-AU" sz="1000" b="0">
              <a:solidFill>
                <a:srgbClr val="000000"/>
              </a:solidFill>
              <a:sym typeface="+mn-lt"/>
            </a:endParaRPr>
          </a:p>
        </p:txBody>
      </p:sp>
      <p:sp>
        <p:nvSpPr>
          <p:cNvPr id="10" name="Text Placeholder 2"/>
          <p:cNvSpPr>
            <a:spLocks noGrp="1"/>
          </p:cNvSpPr>
          <p:nvPr>
            <p:custDataLst>
              <p:tags r:id="rId13"/>
            </p:custDataLst>
          </p:nvPr>
        </p:nvSpPr>
        <p:spPr bwMode="gray">
          <a:xfrm>
            <a:off x="1250950" y="5237162"/>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5EE2E66E-A531-47B3-A242-FFD37BB7D6AD}" type="datetime'''2''''''''''''''''''''''''''''''''''''''''0''08'''''''''">
              <a:rPr lang="en-AU" sz="1000" b="0" smtClean="0">
                <a:solidFill>
                  <a:srgbClr val="000000"/>
                </a:solidFill>
              </a:rPr>
              <a:pPr algn="ctr">
                <a:spcBef>
                  <a:spcPct val="0"/>
                </a:spcBef>
                <a:spcAft>
                  <a:spcPct val="0"/>
                </a:spcAft>
              </a:pPr>
              <a:t>2008</a:t>
            </a:fld>
            <a:endParaRPr lang="en-AU" sz="1000" b="0" dirty="0">
              <a:solidFill>
                <a:srgbClr val="000000"/>
              </a:solidFill>
              <a:sym typeface="+mn-lt"/>
            </a:endParaRPr>
          </a:p>
        </p:txBody>
      </p:sp>
      <p:sp>
        <p:nvSpPr>
          <p:cNvPr id="52" name="Text Placeholder 63"/>
          <p:cNvSpPr>
            <a:spLocks noGrp="1"/>
          </p:cNvSpPr>
          <p:nvPr>
            <p:custDataLst>
              <p:tags r:id="rId14"/>
            </p:custDataLst>
          </p:nvPr>
        </p:nvSpPr>
        <p:spPr bwMode="gray">
          <a:xfrm>
            <a:off x="1284287" y="3235325"/>
            <a:ext cx="225425" cy="152400"/>
          </a:xfrm>
          <a:prstGeom prst="rect">
            <a:avLst/>
          </a:prstGeom>
          <a:noFill/>
          <a:effectLst/>
        </p:spPr>
        <p:txBody>
          <a:bodyPr wrap="none" lIns="25400" tIns="0" rIns="25400" bIns="0" numCol="1" spc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080754E0-9B7E-494B-BEB6-8A2CA6D1DF94}" type="datetime'7''''''''''''''''''''.''''''''''''''''''''''''4'''''">
              <a:rPr lang="en-AU" sz="1000" b="0" smtClean="0">
                <a:solidFill>
                  <a:srgbClr val="000000"/>
                </a:solidFill>
              </a:rPr>
              <a:pPr algn="ctr">
                <a:spcBef>
                  <a:spcPct val="0"/>
                </a:spcBef>
                <a:spcAft>
                  <a:spcPct val="0"/>
                </a:spcAft>
              </a:pPr>
              <a:t>7.4</a:t>
            </a:fld>
            <a:endParaRPr lang="en-AU" sz="1000" b="0">
              <a:solidFill>
                <a:srgbClr val="000000"/>
              </a:solidFill>
              <a:sym typeface="+mn-lt"/>
            </a:endParaRPr>
          </a:p>
        </p:txBody>
      </p:sp>
      <p:sp>
        <p:nvSpPr>
          <p:cNvPr id="25" name="Rectangle 24"/>
          <p:cNvSpPr/>
          <p:nvPr>
            <p:custDataLst>
              <p:tags r:id="rId15"/>
            </p:custDataLst>
          </p:nvPr>
        </p:nvSpPr>
        <p:spPr bwMode="gray">
          <a:xfrm>
            <a:off x="2022475" y="5434012"/>
            <a:ext cx="142875" cy="106362"/>
          </a:xfrm>
          <a:prstGeom prst="rect">
            <a:avLst/>
          </a:prstGeom>
          <a:solidFill>
            <a:schemeClr val="hlink"/>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a:solidFill>
                <a:srgbClr val="000000"/>
              </a:solidFill>
              <a:cs typeface="Arial" pitchFamily="34" charset="0"/>
            </a:endParaRPr>
          </a:p>
        </p:txBody>
      </p:sp>
      <p:sp>
        <p:nvSpPr>
          <p:cNvPr id="27" name="Rectangle 26"/>
          <p:cNvSpPr/>
          <p:nvPr>
            <p:custDataLst>
              <p:tags r:id="rId16"/>
            </p:custDataLst>
          </p:nvPr>
        </p:nvSpPr>
        <p:spPr bwMode="gray">
          <a:xfrm>
            <a:off x="1231900" y="5607050"/>
            <a:ext cx="142875" cy="106363"/>
          </a:xfrm>
          <a:prstGeom prst="rect">
            <a:avLst/>
          </a:prstGeom>
          <a:solidFill>
            <a:schemeClr val="folHlink"/>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a:solidFill>
                <a:srgbClr val="000000"/>
              </a:solidFill>
              <a:cs typeface="Arial" pitchFamily="34" charset="0"/>
            </a:endParaRPr>
          </a:p>
        </p:txBody>
      </p:sp>
      <p:sp>
        <p:nvSpPr>
          <p:cNvPr id="23" name="Rectangle 22"/>
          <p:cNvSpPr/>
          <p:nvPr>
            <p:custDataLst>
              <p:tags r:id="rId17"/>
            </p:custDataLst>
          </p:nvPr>
        </p:nvSpPr>
        <p:spPr bwMode="gray">
          <a:xfrm>
            <a:off x="1231900" y="5434012"/>
            <a:ext cx="142875" cy="106362"/>
          </a:xfrm>
          <a:prstGeom prst="rect">
            <a:avLst/>
          </a:prstGeom>
          <a:solidFill>
            <a:schemeClr val="accent2"/>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a:solidFill>
                <a:srgbClr val="000000"/>
              </a:solidFill>
              <a:cs typeface="Arial" pitchFamily="34" charset="0"/>
            </a:endParaRPr>
          </a:p>
        </p:txBody>
      </p:sp>
      <p:sp>
        <p:nvSpPr>
          <p:cNvPr id="24" name="Text Placeholder 5"/>
          <p:cNvSpPr>
            <a:spLocks noGrp="1"/>
          </p:cNvSpPr>
          <p:nvPr>
            <p:custDataLst>
              <p:tags r:id="rId18"/>
            </p:custDataLst>
          </p:nvPr>
        </p:nvSpPr>
        <p:spPr bwMode="gray">
          <a:xfrm>
            <a:off x="2216150" y="5430837"/>
            <a:ext cx="358775" cy="122237"/>
          </a:xfrm>
          <a:prstGeom prst="rect">
            <a:avLst/>
          </a:prstGeom>
          <a:noFill/>
          <a:effectLst/>
        </p:spPr>
        <p:txBody>
          <a:bodyPr wrap="none" lIns="0" tIns="0" rIns="0" bIns="0" numCol="1" spc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fld id="{2D7EE983-48FA-46DA-85CF-7B82C744F364}" type="datetime'S''u''''''''p''''''''''''''''''''p''''o''rt'''''''''">
              <a:rPr lang="en-AU" sz="800" b="0" smtClean="0">
                <a:solidFill>
                  <a:srgbClr val="000000"/>
                </a:solidFill>
                <a:sym typeface="Arial"/>
              </a:rPr>
              <a:pPr>
                <a:spcBef>
                  <a:spcPct val="0"/>
                </a:spcBef>
                <a:spcAft>
                  <a:spcPct val="0"/>
                </a:spcAft>
              </a:pPr>
              <a:t>Support</a:t>
            </a:fld>
            <a:endParaRPr lang="en-AU" sz="800" b="0">
              <a:solidFill>
                <a:srgbClr val="000000"/>
              </a:solidFill>
              <a:sym typeface="Arial"/>
            </a:endParaRPr>
          </a:p>
        </p:txBody>
      </p:sp>
      <p:sp>
        <p:nvSpPr>
          <p:cNvPr id="26" name="Text Placeholder 6"/>
          <p:cNvSpPr>
            <a:spLocks noGrp="1"/>
          </p:cNvSpPr>
          <p:nvPr>
            <p:custDataLst>
              <p:tags r:id="rId19"/>
            </p:custDataLst>
          </p:nvPr>
        </p:nvSpPr>
        <p:spPr bwMode="gray">
          <a:xfrm>
            <a:off x="1425575" y="5603875"/>
            <a:ext cx="436562" cy="122237"/>
          </a:xfrm>
          <a:prstGeom prst="rect">
            <a:avLst/>
          </a:prstGeom>
          <a:noFill/>
          <a:effectLst/>
        </p:spPr>
        <p:txBody>
          <a:bodyPr wrap="none" lIns="0" tIns="0" rIns="0" bIns="0" numCol="1" spc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fld id="{36FBB325-B4F0-43AA-93EF-2EF38A44CD03}" type="datetime'S''p''''''''e''''''''''''''cia''''''''l''''''''''''''is''''t'">
              <a:rPr lang="en-AU" sz="800" b="0" smtClean="0">
                <a:solidFill>
                  <a:srgbClr val="000000"/>
                </a:solidFill>
                <a:sym typeface="Arial"/>
              </a:rPr>
              <a:pPr>
                <a:spcBef>
                  <a:spcPct val="0"/>
                </a:spcBef>
                <a:spcAft>
                  <a:spcPct val="0"/>
                </a:spcAft>
              </a:pPr>
              <a:t>Specialist</a:t>
            </a:fld>
            <a:endParaRPr lang="en-AU" sz="800" b="0">
              <a:solidFill>
                <a:srgbClr val="000000"/>
              </a:solidFill>
              <a:sym typeface="Arial"/>
            </a:endParaRPr>
          </a:p>
        </p:txBody>
      </p:sp>
      <p:sp>
        <p:nvSpPr>
          <p:cNvPr id="22" name="Text Placeholder 4"/>
          <p:cNvSpPr>
            <a:spLocks noGrp="1"/>
          </p:cNvSpPr>
          <p:nvPr>
            <p:custDataLst>
              <p:tags r:id="rId20"/>
            </p:custDataLst>
          </p:nvPr>
        </p:nvSpPr>
        <p:spPr bwMode="gray">
          <a:xfrm>
            <a:off x="1425575" y="5430837"/>
            <a:ext cx="495300" cy="122237"/>
          </a:xfrm>
          <a:prstGeom prst="rect">
            <a:avLst/>
          </a:prstGeom>
          <a:noFill/>
          <a:effectLst/>
        </p:spPr>
        <p:txBody>
          <a:bodyPr wrap="none" lIns="0" tIns="0" rIns="0" bIns="0" numCol="1" spc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fld id="{AE40E5F3-8979-47E4-B2BE-7ED43BF505C9}" type="datetime'''''Em''b''''''e''''''''''d''d''''''''''e''''d'''''''''''''''">
              <a:rPr lang="en-AU" sz="800" b="0" smtClean="0">
                <a:solidFill>
                  <a:srgbClr val="000000"/>
                </a:solidFill>
                <a:sym typeface="Arial"/>
              </a:rPr>
              <a:pPr>
                <a:spcBef>
                  <a:spcPct val="0"/>
                </a:spcBef>
                <a:spcAft>
                  <a:spcPct val="0"/>
                </a:spcAft>
              </a:pPr>
              <a:t>Embedded</a:t>
            </a:fld>
            <a:endParaRPr lang="en-AU" sz="800" b="0">
              <a:solidFill>
                <a:srgbClr val="000000"/>
              </a:solidFill>
              <a:sym typeface="Arial"/>
            </a:endParaRPr>
          </a:p>
        </p:txBody>
      </p:sp>
      <p:sp>
        <p:nvSpPr>
          <p:cNvPr id="28" name="Rectangle 27"/>
          <p:cNvSpPr/>
          <p:nvPr/>
        </p:nvSpPr>
        <p:spPr>
          <a:xfrm>
            <a:off x="425608" y="2064134"/>
            <a:ext cx="3887911" cy="360485"/>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r>
              <a:rPr lang="en-AU" sz="1200" dirty="0">
                <a:solidFill>
                  <a:srgbClr val="000000"/>
                </a:solidFill>
              </a:rPr>
              <a:t>C/C </a:t>
            </a:r>
            <a:r>
              <a:rPr lang="en-AU" sz="1200" dirty="0" smtClean="0">
                <a:solidFill>
                  <a:srgbClr val="000000"/>
                </a:solidFill>
              </a:rPr>
              <a:t>(cultural and creative) economy </a:t>
            </a:r>
            <a:r>
              <a:rPr lang="en-AU" sz="1200" dirty="0">
                <a:solidFill>
                  <a:srgbClr val="000000"/>
                </a:solidFill>
              </a:rPr>
              <a:t>employment as % of Victoria's working population over time</a:t>
            </a:r>
            <a:endParaRPr lang="en-AU" sz="1200" dirty="0">
              <a:solidFill>
                <a:srgbClr val="000000"/>
              </a:solidFill>
              <a:cs typeface="Arial" pitchFamily="34" charset="0"/>
            </a:endParaRPr>
          </a:p>
        </p:txBody>
      </p:sp>
      <p:sp>
        <p:nvSpPr>
          <p:cNvPr id="66" name="Rectangle 3"/>
          <p:cNvSpPr>
            <a:spLocks noChangeArrowheads="1"/>
          </p:cNvSpPr>
          <p:nvPr/>
        </p:nvSpPr>
        <p:spPr bwMode="gray">
          <a:xfrm>
            <a:off x="455613" y="6324600"/>
            <a:ext cx="8994775" cy="328613"/>
          </a:xfrm>
          <a:prstGeom prst="rect">
            <a:avLst/>
          </a:prstGeom>
          <a:noFill/>
          <a:ln w="9525" algn="ctr">
            <a:noFill/>
            <a:miter lim="800000"/>
            <a:headEnd type="none" w="lg" len="lg"/>
            <a:tailEnd type="none" w="lg" len="lg"/>
          </a:ln>
        </p:spPr>
        <p:txBody>
          <a:bodyPr lIns="0" tIns="0" rIns="0" bIns="0" anchor="b"/>
          <a:lstStyle/>
          <a:p>
            <a:pPr>
              <a:lnSpc>
                <a:spcPct val="90000"/>
              </a:lnSpc>
            </a:pPr>
            <a:r>
              <a:rPr lang="en-AU" sz="800" dirty="0">
                <a:solidFill>
                  <a:srgbClr val="000000"/>
                </a:solidFill>
                <a:cs typeface="Arial" pitchFamily="34" charset="0"/>
              </a:rPr>
              <a:t>1. Industry GVA excludes GVA due to ownership of dwellings, which </a:t>
            </a:r>
            <a:r>
              <a:rPr lang="en-AU" sz="800" dirty="0" smtClean="0">
                <a:solidFill>
                  <a:srgbClr val="000000"/>
                </a:solidFill>
                <a:cs typeface="Arial" pitchFamily="34" charset="0"/>
              </a:rPr>
              <a:t>was approximately </a:t>
            </a:r>
            <a:r>
              <a:rPr lang="en-AU" sz="800" dirty="0">
                <a:solidFill>
                  <a:srgbClr val="000000"/>
                </a:solidFill>
                <a:cs typeface="Arial" pitchFamily="34" charset="0"/>
              </a:rPr>
              <a:t>9% of Victoria's GVA in 2013   2. National accounts data suggests 2.1% is Victorian growth rate, however data used by analysis indicate 1.8% - sourced from </a:t>
            </a:r>
            <a:r>
              <a:rPr lang="en-AU" sz="800" dirty="0" err="1">
                <a:solidFill>
                  <a:srgbClr val="000000"/>
                </a:solidFill>
                <a:cs typeface="Arial" pitchFamily="34" charset="0"/>
              </a:rPr>
              <a:t>RDV</a:t>
            </a:r>
            <a:r>
              <a:rPr lang="en-AU" sz="800" dirty="0">
                <a:solidFill>
                  <a:srgbClr val="000000"/>
                </a:solidFill>
                <a:cs typeface="Arial" pitchFamily="34" charset="0"/>
              </a:rPr>
              <a:t> </a:t>
            </a:r>
            <a:r>
              <a:rPr lang="en-AU" sz="800" dirty="0" err="1">
                <a:solidFill>
                  <a:srgbClr val="000000"/>
                </a:solidFill>
                <a:cs typeface="Arial" pitchFamily="34" charset="0"/>
              </a:rPr>
              <a:t>GVA</a:t>
            </a:r>
            <a:r>
              <a:rPr lang="en-AU" sz="800" dirty="0">
                <a:solidFill>
                  <a:srgbClr val="000000"/>
                </a:solidFill>
                <a:cs typeface="Arial" pitchFamily="34" charset="0"/>
              </a:rPr>
              <a:t> data</a:t>
            </a:r>
            <a:br>
              <a:rPr lang="en-AU" sz="800" dirty="0">
                <a:solidFill>
                  <a:srgbClr val="000000"/>
                </a:solidFill>
                <a:cs typeface="Arial" pitchFamily="34" charset="0"/>
              </a:rPr>
            </a:br>
            <a:r>
              <a:rPr lang="en-AU" sz="800" dirty="0">
                <a:solidFill>
                  <a:srgbClr val="000000"/>
                </a:solidFill>
                <a:cs typeface="Arial" pitchFamily="34" charset="0"/>
              </a:rPr>
              <a:t>Source: BCG analysis; Census data 2011 (ANZSIC and ANZSCO 4-digit codes for Victoria); Labour force statistics 6271.0.55.003 employment by industry group; </a:t>
            </a:r>
            <a:r>
              <a:rPr lang="en-AU" sz="800" dirty="0" err="1">
                <a:solidFill>
                  <a:srgbClr val="000000"/>
                </a:solidFill>
                <a:cs typeface="Arial" pitchFamily="34" charset="0"/>
              </a:rPr>
              <a:t>GVA</a:t>
            </a:r>
            <a:r>
              <a:rPr lang="en-AU" sz="800" dirty="0">
                <a:solidFill>
                  <a:srgbClr val="000000"/>
                </a:solidFill>
                <a:cs typeface="Arial" pitchFamily="34" charset="0"/>
              </a:rPr>
              <a:t> data sourced by </a:t>
            </a:r>
            <a:r>
              <a:rPr lang="en-AU" sz="800" dirty="0" err="1">
                <a:solidFill>
                  <a:srgbClr val="000000"/>
                </a:solidFill>
                <a:cs typeface="Arial" pitchFamily="34" charset="0"/>
              </a:rPr>
              <a:t>RDV</a:t>
            </a:r>
            <a:r>
              <a:rPr lang="en-AU" sz="800" dirty="0">
                <a:solidFill>
                  <a:srgbClr val="000000"/>
                </a:solidFill>
                <a:cs typeface="Arial" pitchFamily="34" charset="0"/>
              </a:rPr>
              <a:t>, ABS</a:t>
            </a:r>
            <a:endParaRPr lang="en-AU" sz="800" i="1" dirty="0">
              <a:solidFill>
                <a:srgbClr val="000000"/>
              </a:solidFill>
              <a:cs typeface="Arial" pitchFamily="34" charset="0"/>
            </a:endParaRPr>
          </a:p>
        </p:txBody>
      </p:sp>
      <p:sp>
        <p:nvSpPr>
          <p:cNvPr id="110" name="Rectangle 109"/>
          <p:cNvSpPr/>
          <p:nvPr/>
        </p:nvSpPr>
        <p:spPr>
          <a:xfrm>
            <a:off x="5410200" y="2090615"/>
            <a:ext cx="3887911" cy="360485"/>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r>
              <a:rPr lang="en-AU" sz="1200" dirty="0">
                <a:solidFill>
                  <a:srgbClr val="000000"/>
                </a:solidFill>
              </a:rPr>
              <a:t>C/C economy GVA as % of Victoria's Industry GVA over time</a:t>
            </a:r>
            <a:r>
              <a:rPr lang="en-AU" sz="1200" baseline="30000" dirty="0">
                <a:solidFill>
                  <a:srgbClr val="000000"/>
                </a:solidFill>
              </a:rPr>
              <a:t>1</a:t>
            </a:r>
            <a:endParaRPr lang="en-AU" sz="1200" dirty="0">
              <a:solidFill>
                <a:srgbClr val="000000"/>
              </a:solidFill>
              <a:cs typeface="Arial" pitchFamily="34" charset="0"/>
            </a:endParaRPr>
          </a:p>
        </p:txBody>
      </p:sp>
      <p:pic>
        <p:nvPicPr>
          <p:cNvPr id="316420" name="Object 2"/>
          <p:cNvPicPr>
            <a:picLocks noChangeArrowheads="1"/>
          </p:cNvPicPr>
          <p:nvPr>
            <p:custDataLst>
              <p:tags r:id="rId21"/>
            </p:custDataLst>
          </p:nvPr>
        </p:nvPicPr>
        <p:blipFill>
          <a:blip r:embed="rId41" cstate="print"/>
          <a:srcRect/>
          <a:stretch>
            <a:fillRect/>
          </a:stretch>
        </p:blipFill>
        <p:spPr bwMode="auto">
          <a:xfrm>
            <a:off x="5791200" y="2552700"/>
            <a:ext cx="2979738" cy="2819400"/>
          </a:xfrm>
          <a:prstGeom prst="rect">
            <a:avLst/>
          </a:prstGeom>
          <a:noFill/>
        </p:spPr>
      </p:pic>
      <p:sp>
        <p:nvSpPr>
          <p:cNvPr id="83" name="Text Placeholder 4"/>
          <p:cNvSpPr>
            <a:spLocks noGrp="1"/>
          </p:cNvSpPr>
          <p:nvPr>
            <p:custDataLst>
              <p:tags r:id="rId22"/>
            </p:custDataLst>
          </p:nvPr>
        </p:nvSpPr>
        <p:spPr bwMode="gray">
          <a:xfrm>
            <a:off x="6626225" y="5237162"/>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B0C1210B-14BE-4E10-ADCB-7A1C13B61408}" type="datetime'''2''''''''''''''''''''''''0''''''''''''''''''''''0''''''9'''">
              <a:rPr lang="en-AU" sz="1000" b="0" smtClean="0">
                <a:solidFill>
                  <a:srgbClr val="000000"/>
                </a:solidFill>
              </a:rPr>
              <a:pPr algn="ctr">
                <a:spcBef>
                  <a:spcPct val="0"/>
                </a:spcBef>
                <a:spcAft>
                  <a:spcPct val="0"/>
                </a:spcAft>
              </a:pPr>
              <a:t>2009</a:t>
            </a:fld>
            <a:endParaRPr lang="en-AU" sz="1000" b="0" dirty="0">
              <a:solidFill>
                <a:srgbClr val="000000"/>
              </a:solidFill>
              <a:sym typeface="+mn-lt"/>
            </a:endParaRPr>
          </a:p>
        </p:txBody>
      </p:sp>
      <p:sp>
        <p:nvSpPr>
          <p:cNvPr id="84" name="Text Placeholder 64"/>
          <p:cNvSpPr>
            <a:spLocks noGrp="1"/>
          </p:cNvSpPr>
          <p:nvPr>
            <p:custDataLst>
              <p:tags r:id="rId23"/>
            </p:custDataLst>
          </p:nvPr>
        </p:nvSpPr>
        <p:spPr bwMode="gray">
          <a:xfrm>
            <a:off x="6659562" y="3295650"/>
            <a:ext cx="225425" cy="152400"/>
          </a:xfrm>
          <a:prstGeom prst="rect">
            <a:avLst/>
          </a:prstGeom>
          <a:noFill/>
          <a:effectLst/>
        </p:spPr>
        <p:txBody>
          <a:bodyPr wrap="none" lIns="25400" tIns="0" rIns="25400" bIns="0" numCol="1" spc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643B486D-FAEF-474C-BB55-C65BA50EDBED}" type="datetime'7''''''''''''''''''''.''''1'''''''''''''''''''''''''''">
              <a:rPr lang="en-AU" sz="1000" b="0" smtClean="0">
                <a:solidFill>
                  <a:srgbClr val="000000"/>
                </a:solidFill>
              </a:rPr>
              <a:pPr algn="ctr">
                <a:spcBef>
                  <a:spcPct val="0"/>
                </a:spcBef>
                <a:spcAft>
                  <a:spcPct val="0"/>
                </a:spcAft>
              </a:pPr>
              <a:t>7.1</a:t>
            </a:fld>
            <a:endParaRPr lang="en-AU" sz="1000" b="0">
              <a:solidFill>
                <a:srgbClr val="000000"/>
              </a:solidFill>
              <a:sym typeface="+mn-lt"/>
            </a:endParaRPr>
          </a:p>
        </p:txBody>
      </p:sp>
      <p:sp>
        <p:nvSpPr>
          <p:cNvPr id="86" name="Text Placeholder 2"/>
          <p:cNvSpPr>
            <a:spLocks noGrp="1"/>
          </p:cNvSpPr>
          <p:nvPr>
            <p:custDataLst>
              <p:tags r:id="rId24"/>
            </p:custDataLst>
          </p:nvPr>
        </p:nvSpPr>
        <p:spPr bwMode="gray">
          <a:xfrm>
            <a:off x="6203950" y="5237162"/>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C50D2F91-1737-4858-97FB-85477F4084A5}" type="datetime'2''''''''''''''''''''''0''''''''''0''8'''">
              <a:rPr lang="en-AU" sz="1000" b="0" smtClean="0">
                <a:solidFill>
                  <a:srgbClr val="000000"/>
                </a:solidFill>
              </a:rPr>
              <a:pPr algn="ctr">
                <a:spcBef>
                  <a:spcPct val="0"/>
                </a:spcBef>
                <a:spcAft>
                  <a:spcPct val="0"/>
                </a:spcAft>
              </a:pPr>
              <a:t>2008</a:t>
            </a:fld>
            <a:endParaRPr lang="en-AU" sz="1000" b="0" dirty="0">
              <a:solidFill>
                <a:srgbClr val="000000"/>
              </a:solidFill>
              <a:sym typeface="+mn-lt"/>
            </a:endParaRPr>
          </a:p>
        </p:txBody>
      </p:sp>
      <p:sp>
        <p:nvSpPr>
          <p:cNvPr id="87" name="Text Placeholder 63"/>
          <p:cNvSpPr>
            <a:spLocks noGrp="1"/>
          </p:cNvSpPr>
          <p:nvPr>
            <p:custDataLst>
              <p:tags r:id="rId25"/>
            </p:custDataLst>
          </p:nvPr>
        </p:nvSpPr>
        <p:spPr bwMode="gray">
          <a:xfrm>
            <a:off x="6237287" y="3273425"/>
            <a:ext cx="225425" cy="152400"/>
          </a:xfrm>
          <a:prstGeom prst="rect">
            <a:avLst/>
          </a:prstGeom>
          <a:noFill/>
          <a:effectLst/>
        </p:spPr>
        <p:txBody>
          <a:bodyPr wrap="none" lIns="25400" tIns="0" rIns="25400" bIns="0" numCol="1" spc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DFC2DB3D-9056-4B4A-8811-18F6A6CD97A9}" type="datetime'''''''''''''''''''7.2'''''''''">
              <a:rPr lang="en-AU" sz="1000" b="0" smtClean="0">
                <a:solidFill>
                  <a:srgbClr val="000000"/>
                </a:solidFill>
              </a:rPr>
              <a:pPr algn="ctr">
                <a:spcBef>
                  <a:spcPct val="0"/>
                </a:spcBef>
                <a:spcAft>
                  <a:spcPct val="0"/>
                </a:spcAft>
              </a:pPr>
              <a:t>7.2</a:t>
            </a:fld>
            <a:endParaRPr lang="en-AU" sz="1000" b="0" dirty="0">
              <a:solidFill>
                <a:srgbClr val="000000"/>
              </a:solidFill>
              <a:sym typeface="+mn-lt"/>
            </a:endParaRPr>
          </a:p>
        </p:txBody>
      </p:sp>
      <p:sp>
        <p:nvSpPr>
          <p:cNvPr id="72" name="Text Placeholder 20"/>
          <p:cNvSpPr>
            <a:spLocks noGrp="1"/>
          </p:cNvSpPr>
          <p:nvPr>
            <p:custDataLst>
              <p:tags r:id="rId26"/>
            </p:custDataLst>
          </p:nvPr>
        </p:nvSpPr>
        <p:spPr bwMode="gray">
          <a:xfrm>
            <a:off x="5684837" y="2735262"/>
            <a:ext cx="11271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spcBef>
                <a:spcPct val="0"/>
              </a:spcBef>
              <a:spcAft>
                <a:spcPct val="0"/>
              </a:spcAft>
            </a:pPr>
            <a:r>
              <a:rPr lang="en-AU" sz="1000" b="0" smtClean="0">
                <a:solidFill>
                  <a:srgbClr val="000000"/>
                </a:solidFill>
                <a:sym typeface="+mn-lt"/>
              </a:rPr>
              <a:t>%</a:t>
            </a:r>
            <a:endParaRPr lang="en-AU" sz="1000" b="0" dirty="0">
              <a:solidFill>
                <a:srgbClr val="000000"/>
              </a:solidFill>
              <a:sym typeface="+mn-lt"/>
            </a:endParaRPr>
          </a:p>
        </p:txBody>
      </p:sp>
      <p:sp>
        <p:nvSpPr>
          <p:cNvPr id="75" name="Text Placeholder 8"/>
          <p:cNvSpPr>
            <a:spLocks noGrp="1"/>
          </p:cNvSpPr>
          <p:nvPr>
            <p:custDataLst>
              <p:tags r:id="rId27"/>
            </p:custDataLst>
          </p:nvPr>
        </p:nvSpPr>
        <p:spPr bwMode="gray">
          <a:xfrm>
            <a:off x="8318500" y="5237162"/>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1F41279F-6C26-46BC-AF01-13E213ED8710}" type="datetime'''''''''''20''1''''''''''''''3'''''''''''''''''">
              <a:rPr lang="en-AU" sz="1000" b="0" smtClean="0">
                <a:solidFill>
                  <a:srgbClr val="000000"/>
                </a:solidFill>
              </a:rPr>
              <a:pPr algn="ctr">
                <a:spcBef>
                  <a:spcPct val="0"/>
                </a:spcBef>
                <a:spcAft>
                  <a:spcPct val="0"/>
                </a:spcAft>
              </a:pPr>
              <a:t>2013</a:t>
            </a:fld>
            <a:endParaRPr lang="en-AU" sz="1000" b="0" dirty="0">
              <a:solidFill>
                <a:srgbClr val="000000"/>
              </a:solidFill>
              <a:sym typeface="+mn-lt"/>
            </a:endParaRPr>
          </a:p>
        </p:txBody>
      </p:sp>
      <p:sp>
        <p:nvSpPr>
          <p:cNvPr id="76" name="Text Placeholder 68"/>
          <p:cNvSpPr>
            <a:spLocks noGrp="1"/>
          </p:cNvSpPr>
          <p:nvPr>
            <p:custDataLst>
              <p:tags r:id="rId28"/>
            </p:custDataLst>
          </p:nvPr>
        </p:nvSpPr>
        <p:spPr bwMode="gray">
          <a:xfrm>
            <a:off x="8351837" y="3098800"/>
            <a:ext cx="225425" cy="152400"/>
          </a:xfrm>
          <a:prstGeom prst="rect">
            <a:avLst/>
          </a:prstGeom>
          <a:noFill/>
          <a:effectLst/>
        </p:spPr>
        <p:txBody>
          <a:bodyPr wrap="none" lIns="25400" tIns="0" rIns="25400" bIns="0" numCol="1" spc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7489C11C-33E8-479E-8CEA-8B444F8DD114}" type="datetime'8''''''''''.''''''''''''''0'''''''''''''''''''''''''">
              <a:rPr lang="en-AU" sz="1000" b="0" smtClean="0">
                <a:solidFill>
                  <a:srgbClr val="000000"/>
                </a:solidFill>
              </a:rPr>
              <a:pPr algn="ctr">
                <a:spcBef>
                  <a:spcPct val="0"/>
                </a:spcBef>
                <a:spcAft>
                  <a:spcPct val="0"/>
                </a:spcAft>
              </a:pPr>
              <a:t>8.0</a:t>
            </a:fld>
            <a:endParaRPr lang="en-AU" sz="1000" b="0">
              <a:solidFill>
                <a:srgbClr val="000000"/>
              </a:solidFill>
              <a:sym typeface="+mn-lt"/>
            </a:endParaRPr>
          </a:p>
        </p:txBody>
      </p:sp>
      <p:sp>
        <p:nvSpPr>
          <p:cNvPr id="77" name="Text Placeholder 7"/>
          <p:cNvSpPr>
            <a:spLocks noGrp="1"/>
          </p:cNvSpPr>
          <p:nvPr>
            <p:custDataLst>
              <p:tags r:id="rId29"/>
            </p:custDataLst>
          </p:nvPr>
        </p:nvSpPr>
        <p:spPr bwMode="gray">
          <a:xfrm>
            <a:off x="7896225" y="5237162"/>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CF9FFA54-4FA8-4EA4-821D-801B67B0AAD6}" type="datetime'''''''''2''0''''''''1''''''''''''''''''''''''''''''''''2'''''">
              <a:rPr lang="en-AU" sz="1000" b="0" smtClean="0">
                <a:solidFill>
                  <a:srgbClr val="000000"/>
                </a:solidFill>
              </a:rPr>
              <a:pPr algn="ctr">
                <a:spcBef>
                  <a:spcPct val="0"/>
                </a:spcBef>
                <a:spcAft>
                  <a:spcPct val="0"/>
                </a:spcAft>
              </a:pPr>
              <a:t>2012</a:t>
            </a:fld>
            <a:endParaRPr lang="en-AU" sz="1000" b="0" dirty="0">
              <a:solidFill>
                <a:srgbClr val="000000"/>
              </a:solidFill>
              <a:sym typeface="+mn-lt"/>
            </a:endParaRPr>
          </a:p>
        </p:txBody>
      </p:sp>
      <p:sp>
        <p:nvSpPr>
          <p:cNvPr id="78" name="Text Placeholder 67"/>
          <p:cNvSpPr>
            <a:spLocks noGrp="1"/>
          </p:cNvSpPr>
          <p:nvPr>
            <p:custDataLst>
              <p:tags r:id="rId30"/>
            </p:custDataLst>
          </p:nvPr>
        </p:nvSpPr>
        <p:spPr bwMode="gray">
          <a:xfrm>
            <a:off x="7929562" y="3151187"/>
            <a:ext cx="225425" cy="152400"/>
          </a:xfrm>
          <a:prstGeom prst="rect">
            <a:avLst/>
          </a:prstGeom>
          <a:noFill/>
          <a:effectLst/>
        </p:spPr>
        <p:txBody>
          <a:bodyPr wrap="none" lIns="25400" tIns="0" rIns="25400" bIns="0" numCol="1" spc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EF34D0B2-BE31-4973-BEEA-A307BFDFCD2F}" type="datetime'''''''''''7.''''''''''''''7'''''''''''''''''''''''''''''''''">
              <a:rPr lang="en-AU" sz="1000" b="0" smtClean="0">
                <a:solidFill>
                  <a:srgbClr val="000000"/>
                </a:solidFill>
              </a:rPr>
              <a:pPr algn="ctr">
                <a:spcBef>
                  <a:spcPct val="0"/>
                </a:spcBef>
                <a:spcAft>
                  <a:spcPct val="0"/>
                </a:spcAft>
              </a:pPr>
              <a:t>7.7</a:t>
            </a:fld>
            <a:endParaRPr lang="en-AU" sz="1000" b="0">
              <a:solidFill>
                <a:srgbClr val="000000"/>
              </a:solidFill>
              <a:sym typeface="+mn-lt"/>
            </a:endParaRPr>
          </a:p>
        </p:txBody>
      </p:sp>
      <p:sp>
        <p:nvSpPr>
          <p:cNvPr id="79" name="Text Placeholder 6"/>
          <p:cNvSpPr>
            <a:spLocks noGrp="1"/>
          </p:cNvSpPr>
          <p:nvPr>
            <p:custDataLst>
              <p:tags r:id="rId31"/>
            </p:custDataLst>
          </p:nvPr>
        </p:nvSpPr>
        <p:spPr bwMode="gray">
          <a:xfrm>
            <a:off x="7472362" y="5237162"/>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E01480F4-2DB5-461E-9740-ED1A45CF9347}" type="datetime'2''''''''0''''''''''''''1''''1'''''''''''''''''''''''''''''''">
              <a:rPr lang="en-AU" sz="1000" b="0" smtClean="0">
                <a:solidFill>
                  <a:srgbClr val="000000"/>
                </a:solidFill>
              </a:rPr>
              <a:pPr algn="ctr">
                <a:spcBef>
                  <a:spcPct val="0"/>
                </a:spcBef>
                <a:spcAft>
                  <a:spcPct val="0"/>
                </a:spcAft>
              </a:pPr>
              <a:t>2011</a:t>
            </a:fld>
            <a:endParaRPr lang="en-AU" sz="1000" b="0" dirty="0">
              <a:solidFill>
                <a:srgbClr val="000000"/>
              </a:solidFill>
              <a:sym typeface="+mn-lt"/>
            </a:endParaRPr>
          </a:p>
        </p:txBody>
      </p:sp>
      <p:sp>
        <p:nvSpPr>
          <p:cNvPr id="80" name="Text Placeholder 66"/>
          <p:cNvSpPr>
            <a:spLocks noGrp="1"/>
          </p:cNvSpPr>
          <p:nvPr>
            <p:custDataLst>
              <p:tags r:id="rId32"/>
            </p:custDataLst>
          </p:nvPr>
        </p:nvSpPr>
        <p:spPr bwMode="gray">
          <a:xfrm>
            <a:off x="7505700" y="3189287"/>
            <a:ext cx="225425" cy="152400"/>
          </a:xfrm>
          <a:prstGeom prst="rect">
            <a:avLst/>
          </a:prstGeom>
          <a:noFill/>
          <a:effectLst/>
        </p:spPr>
        <p:txBody>
          <a:bodyPr wrap="none" lIns="25400" tIns="0" rIns="25400" bIns="0" numCol="1" spc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CCF70F2E-B0B8-4D72-B495-E0D0393C2094}" type="datetime'''''''''''''''''''''7''''''''.''6'''''''''''''''''''''''''''">
              <a:rPr lang="en-AU" sz="1000" b="0" smtClean="0">
                <a:solidFill>
                  <a:srgbClr val="000000"/>
                </a:solidFill>
              </a:rPr>
              <a:pPr algn="ctr">
                <a:spcBef>
                  <a:spcPct val="0"/>
                </a:spcBef>
                <a:spcAft>
                  <a:spcPct val="0"/>
                </a:spcAft>
              </a:pPr>
              <a:t>7.6</a:t>
            </a:fld>
            <a:endParaRPr lang="en-AU" sz="1000" b="0">
              <a:solidFill>
                <a:srgbClr val="000000"/>
              </a:solidFill>
              <a:sym typeface="+mn-lt"/>
            </a:endParaRPr>
          </a:p>
        </p:txBody>
      </p:sp>
      <p:sp>
        <p:nvSpPr>
          <p:cNvPr id="81" name="Text Placeholder 5"/>
          <p:cNvSpPr>
            <a:spLocks noGrp="1"/>
          </p:cNvSpPr>
          <p:nvPr>
            <p:custDataLst>
              <p:tags r:id="rId33"/>
            </p:custDataLst>
          </p:nvPr>
        </p:nvSpPr>
        <p:spPr bwMode="gray">
          <a:xfrm>
            <a:off x="7050087" y="5237162"/>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28A9AF4B-1C2E-4EFE-AE50-382981514902}" type="datetime'''''''''''''2''''''''''''''''''''''''0''''1''0'''">
              <a:rPr lang="en-AU" sz="1000" b="0" smtClean="0">
                <a:solidFill>
                  <a:srgbClr val="000000"/>
                </a:solidFill>
              </a:rPr>
              <a:pPr algn="ctr">
                <a:spcBef>
                  <a:spcPct val="0"/>
                </a:spcBef>
                <a:spcAft>
                  <a:spcPct val="0"/>
                </a:spcAft>
              </a:pPr>
              <a:t>2010</a:t>
            </a:fld>
            <a:endParaRPr lang="en-AU" sz="1000" b="0" dirty="0">
              <a:solidFill>
                <a:srgbClr val="000000"/>
              </a:solidFill>
              <a:sym typeface="+mn-lt"/>
            </a:endParaRPr>
          </a:p>
        </p:txBody>
      </p:sp>
      <p:sp>
        <p:nvSpPr>
          <p:cNvPr id="82" name="Text Placeholder 65"/>
          <p:cNvSpPr>
            <a:spLocks noGrp="1"/>
          </p:cNvSpPr>
          <p:nvPr>
            <p:custDataLst>
              <p:tags r:id="rId34"/>
            </p:custDataLst>
          </p:nvPr>
        </p:nvSpPr>
        <p:spPr bwMode="gray">
          <a:xfrm>
            <a:off x="7083425" y="3243262"/>
            <a:ext cx="225425" cy="152400"/>
          </a:xfrm>
          <a:prstGeom prst="rect">
            <a:avLst/>
          </a:prstGeom>
          <a:noFill/>
          <a:effectLst/>
        </p:spPr>
        <p:txBody>
          <a:bodyPr wrap="none" lIns="25400" tIns="0" rIns="25400" bIns="0" numCol="1" spc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spcAft>
                <a:spcPct val="0"/>
              </a:spcAft>
            </a:pPr>
            <a:fld id="{9ABAE753-630B-4133-890B-6C5D5A3CC321}" type="datetime'''''7''''''''.''''''''''''''''''''''4'''''''''''''">
              <a:rPr lang="en-AU" sz="1000" b="0" smtClean="0">
                <a:solidFill>
                  <a:srgbClr val="000000"/>
                </a:solidFill>
              </a:rPr>
              <a:pPr algn="ctr">
                <a:spcBef>
                  <a:spcPct val="0"/>
                </a:spcBef>
                <a:spcAft>
                  <a:spcPct val="0"/>
                </a:spcAft>
              </a:pPr>
              <a:t>7.4</a:t>
            </a:fld>
            <a:endParaRPr lang="en-AU" sz="1000" b="0">
              <a:solidFill>
                <a:srgbClr val="000000"/>
              </a:solidFill>
              <a:sym typeface="+mn-lt"/>
            </a:endParaRPr>
          </a:p>
        </p:txBody>
      </p:sp>
      <p:sp>
        <p:nvSpPr>
          <p:cNvPr id="90" name="Rectangle 89"/>
          <p:cNvSpPr/>
          <p:nvPr>
            <p:custDataLst>
              <p:tags r:id="rId35"/>
            </p:custDataLst>
          </p:nvPr>
        </p:nvSpPr>
        <p:spPr bwMode="gray">
          <a:xfrm>
            <a:off x="6232525" y="5434012"/>
            <a:ext cx="142875" cy="106362"/>
          </a:xfrm>
          <a:prstGeom prst="rect">
            <a:avLst/>
          </a:prstGeom>
          <a:solidFill>
            <a:schemeClr val="accent2"/>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a:solidFill>
                <a:srgbClr val="000000"/>
              </a:solidFill>
              <a:cs typeface="Arial" pitchFamily="34" charset="0"/>
            </a:endParaRPr>
          </a:p>
        </p:txBody>
      </p:sp>
      <p:sp>
        <p:nvSpPr>
          <p:cNvPr id="89" name="Rectangle 88"/>
          <p:cNvSpPr/>
          <p:nvPr>
            <p:custDataLst>
              <p:tags r:id="rId36"/>
            </p:custDataLst>
          </p:nvPr>
        </p:nvSpPr>
        <p:spPr bwMode="gray">
          <a:xfrm>
            <a:off x="6232525" y="5607050"/>
            <a:ext cx="142875" cy="106363"/>
          </a:xfrm>
          <a:prstGeom prst="rect">
            <a:avLst/>
          </a:prstGeom>
          <a:solidFill>
            <a:schemeClr val="hlink"/>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a:solidFill>
                <a:srgbClr val="000000"/>
              </a:solidFill>
              <a:cs typeface="Arial" pitchFamily="34" charset="0"/>
            </a:endParaRPr>
          </a:p>
        </p:txBody>
      </p:sp>
      <p:sp>
        <p:nvSpPr>
          <p:cNvPr id="92" name="Text Placeholder 6"/>
          <p:cNvSpPr>
            <a:spLocks noGrp="1"/>
          </p:cNvSpPr>
          <p:nvPr>
            <p:custDataLst>
              <p:tags r:id="rId37"/>
            </p:custDataLst>
          </p:nvPr>
        </p:nvSpPr>
        <p:spPr bwMode="gray">
          <a:xfrm>
            <a:off x="6426200" y="5603875"/>
            <a:ext cx="903287" cy="122237"/>
          </a:xfrm>
          <a:prstGeom prst="rect">
            <a:avLst/>
          </a:prstGeom>
          <a:noFill/>
          <a:effectLst/>
        </p:spPr>
        <p:txBody>
          <a:bodyPr wrap="none" lIns="0" tIns="0" rIns="0" bIns="0" numCol="1" spc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fld id="{0A10D90F-132F-4134-9BE0-3302F33691EB}" type="datetime'Sp''''e''ci''al''''i''s''t ''&amp; ''su''''''pp''''or''t'''''''">
              <a:rPr lang="en-AU" sz="800" b="0" smtClean="0">
                <a:solidFill>
                  <a:srgbClr val="000000"/>
                </a:solidFill>
              </a:rPr>
              <a:pPr>
                <a:spcBef>
                  <a:spcPct val="0"/>
                </a:spcBef>
                <a:spcAft>
                  <a:spcPct val="0"/>
                </a:spcAft>
              </a:pPr>
              <a:t>Specialist &amp; support</a:t>
            </a:fld>
            <a:endParaRPr lang="en-AU" sz="800" b="0">
              <a:solidFill>
                <a:srgbClr val="000000"/>
              </a:solidFill>
              <a:sym typeface="Arial"/>
            </a:endParaRPr>
          </a:p>
        </p:txBody>
      </p:sp>
      <p:sp>
        <p:nvSpPr>
          <p:cNvPr id="93" name="Text Placeholder 4"/>
          <p:cNvSpPr>
            <a:spLocks noGrp="1"/>
          </p:cNvSpPr>
          <p:nvPr>
            <p:custDataLst>
              <p:tags r:id="rId38"/>
            </p:custDataLst>
          </p:nvPr>
        </p:nvSpPr>
        <p:spPr bwMode="gray">
          <a:xfrm>
            <a:off x="6426200" y="5430837"/>
            <a:ext cx="495300" cy="122237"/>
          </a:xfrm>
          <a:prstGeom prst="rect">
            <a:avLst/>
          </a:prstGeom>
          <a:noFill/>
          <a:effectLst/>
        </p:spPr>
        <p:txBody>
          <a:bodyPr wrap="none" lIns="0" tIns="0" rIns="0" bIns="0" numCol="1" spc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fld id="{81904CB3-256B-467B-B9BE-99F963681BCA}" type="datetime'''E''''m''''b''''''''''''''''''''e''''''d''''''''de''''''d'''">
              <a:rPr lang="en-AU" sz="800" b="0" smtClean="0">
                <a:solidFill>
                  <a:srgbClr val="000000"/>
                </a:solidFill>
              </a:rPr>
              <a:pPr>
                <a:spcBef>
                  <a:spcPct val="0"/>
                </a:spcBef>
                <a:spcAft>
                  <a:spcPct val="0"/>
                </a:spcAft>
              </a:pPr>
              <a:t>Embedded</a:t>
            </a:fld>
            <a:endParaRPr lang="en-AU" sz="800" b="0">
              <a:solidFill>
                <a:srgbClr val="000000"/>
              </a:solidFill>
              <a:sym typeface="Arial"/>
            </a:endParaRPr>
          </a:p>
        </p:txBody>
      </p:sp>
      <p:sp>
        <p:nvSpPr>
          <p:cNvPr id="60" name="TextBox 59"/>
          <p:cNvSpPr txBox="1"/>
          <p:nvPr/>
        </p:nvSpPr>
        <p:spPr>
          <a:xfrm>
            <a:off x="8691425" y="2962346"/>
            <a:ext cx="951705" cy="1474419"/>
          </a:xfrm>
          <a:prstGeom prst="rect">
            <a:avLst/>
          </a:prstGeom>
          <a:noFill/>
        </p:spPr>
        <p:txBody>
          <a:bodyPr wrap="square" tIns="90000" bIns="90000" rtlCol="0" anchor="t">
            <a:spAutoFit/>
          </a:bodyPr>
          <a:lstStyle/>
          <a:p>
            <a:pPr algn="ctr"/>
            <a:endParaRPr lang="en-AU" sz="1200" b="1" dirty="0">
              <a:solidFill>
                <a:srgbClr val="000000"/>
              </a:solidFill>
              <a:cs typeface="Arial" pitchFamily="34" charset="0"/>
            </a:endParaRPr>
          </a:p>
          <a:p>
            <a:pPr algn="ctr"/>
            <a:endParaRPr lang="en-AU" sz="1200" dirty="0">
              <a:solidFill>
                <a:srgbClr val="000000"/>
              </a:solidFill>
              <a:cs typeface="Arial" pitchFamily="34" charset="0"/>
            </a:endParaRPr>
          </a:p>
          <a:p>
            <a:pPr algn="ctr"/>
            <a:endParaRPr lang="en-AU" sz="1200" dirty="0">
              <a:solidFill>
                <a:srgbClr val="000000"/>
              </a:solidFill>
              <a:cs typeface="Arial" pitchFamily="34" charset="0"/>
            </a:endParaRPr>
          </a:p>
          <a:p>
            <a:pPr algn="ctr"/>
            <a:endParaRPr lang="en-AU" sz="1200" dirty="0">
              <a:solidFill>
                <a:srgbClr val="000000"/>
              </a:solidFill>
              <a:cs typeface="Arial" pitchFamily="34" charset="0"/>
            </a:endParaRPr>
          </a:p>
          <a:p>
            <a:pPr algn="ctr"/>
            <a:endParaRPr lang="en-AU" sz="1200" dirty="0">
              <a:solidFill>
                <a:srgbClr val="000000"/>
              </a:solidFill>
              <a:cs typeface="Arial" pitchFamily="34" charset="0"/>
            </a:endParaRPr>
          </a:p>
          <a:p>
            <a:pPr algn="ctr"/>
            <a:endParaRPr lang="en-AU" sz="1200" dirty="0">
              <a:solidFill>
                <a:srgbClr val="000000"/>
              </a:solidFill>
              <a:cs typeface="Arial" pitchFamily="34" charset="0"/>
            </a:endParaRPr>
          </a:p>
          <a:p>
            <a:pPr algn="ctr"/>
            <a:endParaRPr lang="en-AU" sz="1200" dirty="0">
              <a:solidFill>
                <a:srgbClr val="000000"/>
              </a:solidFill>
              <a:cs typeface="Arial" pitchFamily="34" charset="0"/>
            </a:endParaRPr>
          </a:p>
        </p:txBody>
      </p:sp>
      <p:cxnSp>
        <p:nvCxnSpPr>
          <p:cNvPr id="61" name="AutoShape 3"/>
          <p:cNvCxnSpPr>
            <a:cxnSpLocks noChangeShapeType="1"/>
            <a:stCxn id="71" idx="1"/>
          </p:cNvCxnSpPr>
          <p:nvPr/>
        </p:nvCxnSpPr>
        <p:spPr bwMode="gray">
          <a:xfrm flipH="1">
            <a:off x="3156182" y="2661380"/>
            <a:ext cx="209318" cy="247927"/>
          </a:xfrm>
          <a:prstGeom prst="straightConnector1">
            <a:avLst/>
          </a:prstGeom>
          <a:noFill/>
          <a:ln w="9525">
            <a:solidFill>
              <a:schemeClr val="bg2"/>
            </a:solidFill>
            <a:round/>
            <a:headEnd/>
            <a:tailEnd/>
          </a:ln>
        </p:spPr>
      </p:cxnSp>
      <p:sp>
        <p:nvSpPr>
          <p:cNvPr id="71" name="Callout"/>
          <p:cNvSpPr>
            <a:spLocks noChangeArrowheads="1"/>
          </p:cNvSpPr>
          <p:nvPr/>
        </p:nvSpPr>
        <p:spPr bwMode="gray">
          <a:xfrm>
            <a:off x="3365500" y="2324953"/>
            <a:ext cx="1740665" cy="672853"/>
          </a:xfrm>
          <a:prstGeom prst="rect">
            <a:avLst/>
          </a:prstGeom>
          <a:solidFill>
            <a:schemeClr val="accent1"/>
          </a:solidFill>
          <a:ln w="9525" algn="ctr">
            <a:solidFill>
              <a:schemeClr val="bg2"/>
            </a:solidFill>
            <a:miter lim="800000"/>
            <a:headEnd/>
            <a:tailEnd/>
          </a:ln>
        </p:spPr>
        <p:txBody>
          <a:bodyPr tIns="91440" bIns="91440" anchor="ctr"/>
          <a:lstStyle/>
          <a:p>
            <a:pPr algn="ctr"/>
            <a:r>
              <a:rPr lang="en-AU" sz="1000" dirty="0" smtClean="0">
                <a:solidFill>
                  <a:srgbClr val="000000"/>
                </a:solidFill>
                <a:latin typeface="Arial" pitchFamily="34" charset="0"/>
                <a:cs typeface="Arial" pitchFamily="34" charset="0"/>
              </a:rPr>
              <a:t>Around one third of cultural and creative professionals work in design</a:t>
            </a:r>
            <a:endParaRPr lang="en-AU" sz="1000" dirty="0">
              <a:solidFill>
                <a:srgbClr val="000000"/>
              </a:solidFill>
              <a:latin typeface="Arial" pitchFamily="34" charset="0"/>
              <a:cs typeface="Arial" pitchFamily="34" charset="0"/>
            </a:endParaRPr>
          </a:p>
        </p:txBody>
      </p:sp>
      <p:sp>
        <p:nvSpPr>
          <p:cNvPr id="56" name="ColumnHeader"/>
          <p:cNvSpPr/>
          <p:nvPr/>
        </p:nvSpPr>
        <p:spPr>
          <a:xfrm>
            <a:off x="8699500" y="2327246"/>
            <a:ext cx="927100" cy="523220"/>
          </a:xfrm>
          <a:prstGeom prst="rect">
            <a:avLst/>
          </a:prstGeom>
          <a:solidFill>
            <a:srgbClr val="FFFFFF"/>
          </a:solidFill>
          <a:ln w="9525" algn="ctr">
            <a:noFill/>
            <a:miter lim="800000"/>
            <a:headEnd type="none" w="lg" len="lg"/>
            <a:tailEnd type="none" w="lg" len="lg"/>
          </a:ln>
          <a:effectLst>
            <a:outerShdw dist="25400" dir="5400000" sx="99000" sy="99000" algn="ctr" rotWithShape="0">
              <a:srgbClr val="177B57"/>
            </a:outerShdw>
          </a:effectLst>
        </p:spPr>
        <p:txBody>
          <a:bodyPr wrap="square" tIns="91440" bIns="91440" anchor="b">
            <a:spAutoFit/>
          </a:bodyPr>
          <a:lstStyle/>
          <a:p>
            <a:pPr algn="ctr">
              <a:buSzPct val="100000"/>
              <a:defRPr/>
            </a:pPr>
            <a:r>
              <a:rPr lang="en-AU" sz="1100" b="1" kern="0" dirty="0" smtClean="0">
                <a:solidFill>
                  <a:srgbClr val="000000"/>
                </a:solidFill>
                <a:latin typeface="Arial" pitchFamily="34" charset="0"/>
                <a:cs typeface="Arial" pitchFamily="34" charset="0"/>
              </a:rPr>
              <a:t>CAGR^ </a:t>
            </a:r>
          </a:p>
          <a:p>
            <a:pPr algn="ctr">
              <a:buSzPct val="100000"/>
              <a:defRPr/>
            </a:pPr>
            <a:r>
              <a:rPr lang="en-AU" sz="1100" b="1" kern="0" dirty="0" smtClean="0">
                <a:solidFill>
                  <a:srgbClr val="000000"/>
                </a:solidFill>
                <a:latin typeface="Arial" pitchFamily="34" charset="0"/>
                <a:cs typeface="Arial" pitchFamily="34" charset="0"/>
              </a:rPr>
              <a:t>(08-13)</a:t>
            </a:r>
          </a:p>
        </p:txBody>
      </p:sp>
      <p:sp>
        <p:nvSpPr>
          <p:cNvPr id="57" name="Rectangle 56"/>
          <p:cNvSpPr/>
          <p:nvPr/>
        </p:nvSpPr>
        <p:spPr>
          <a:xfrm>
            <a:off x="8889638" y="3358634"/>
            <a:ext cx="534122" cy="276999"/>
          </a:xfrm>
          <a:prstGeom prst="rect">
            <a:avLst/>
          </a:prstGeom>
        </p:spPr>
        <p:txBody>
          <a:bodyPr wrap="none">
            <a:spAutoFit/>
          </a:bodyPr>
          <a:lstStyle/>
          <a:p>
            <a:pPr algn="ctr"/>
            <a:r>
              <a:rPr lang="en-AU" sz="1200" dirty="0" smtClean="0">
                <a:solidFill>
                  <a:srgbClr val="000000"/>
                </a:solidFill>
                <a:cs typeface="Arial" pitchFamily="34" charset="0"/>
              </a:rPr>
              <a:t>1.8%</a:t>
            </a:r>
            <a:endParaRPr lang="en-AU" sz="1200" dirty="0">
              <a:solidFill>
                <a:srgbClr val="000000"/>
              </a:solidFill>
              <a:cs typeface="Arial" pitchFamily="34" charset="0"/>
            </a:endParaRPr>
          </a:p>
        </p:txBody>
      </p:sp>
      <p:sp>
        <p:nvSpPr>
          <p:cNvPr id="59" name="Rectangle 58"/>
          <p:cNvSpPr/>
          <p:nvPr/>
        </p:nvSpPr>
        <p:spPr>
          <a:xfrm>
            <a:off x="8902338" y="4336534"/>
            <a:ext cx="534121" cy="276999"/>
          </a:xfrm>
          <a:prstGeom prst="rect">
            <a:avLst/>
          </a:prstGeom>
        </p:spPr>
        <p:txBody>
          <a:bodyPr wrap="none">
            <a:spAutoFit/>
          </a:bodyPr>
          <a:lstStyle/>
          <a:p>
            <a:pPr algn="ctr"/>
            <a:r>
              <a:rPr lang="en-AU" sz="1200" dirty="0" smtClean="0">
                <a:solidFill>
                  <a:srgbClr val="000000"/>
                </a:solidFill>
                <a:cs typeface="Arial" pitchFamily="34" charset="0"/>
              </a:rPr>
              <a:t>5.0%</a:t>
            </a:r>
            <a:endParaRPr lang="en-AU" sz="1200" dirty="0">
              <a:solidFill>
                <a:srgbClr val="000000"/>
              </a:solidFill>
              <a:cs typeface="Arial" pitchFamily="34" charset="0"/>
            </a:endParaRPr>
          </a:p>
        </p:txBody>
      </p:sp>
      <p:sp>
        <p:nvSpPr>
          <p:cNvPr id="62" name="Rectangle 61"/>
          <p:cNvSpPr/>
          <p:nvPr/>
        </p:nvSpPr>
        <p:spPr>
          <a:xfrm>
            <a:off x="8701844" y="5276334"/>
            <a:ext cx="912056" cy="646331"/>
          </a:xfrm>
          <a:prstGeom prst="rect">
            <a:avLst/>
          </a:prstGeom>
        </p:spPr>
        <p:txBody>
          <a:bodyPr wrap="square">
            <a:spAutoFit/>
          </a:bodyPr>
          <a:lstStyle/>
          <a:p>
            <a:pPr algn="ctr"/>
            <a:r>
              <a:rPr lang="en-AU" sz="1200" dirty="0" smtClean="0">
                <a:solidFill>
                  <a:srgbClr val="000000"/>
                </a:solidFill>
                <a:cs typeface="Arial" pitchFamily="34" charset="0"/>
              </a:rPr>
              <a:t>(Vic average: 1.8%</a:t>
            </a:r>
            <a:r>
              <a:rPr lang="en-AU" sz="1200" baseline="30000" dirty="0" smtClean="0">
                <a:solidFill>
                  <a:srgbClr val="000000"/>
                </a:solidFill>
                <a:cs typeface="Arial" pitchFamily="34" charset="0"/>
              </a:rPr>
              <a:t>2)</a:t>
            </a:r>
            <a:endParaRPr lang="en-AU" sz="1200" baseline="30000" dirty="0">
              <a:solidFill>
                <a:srgbClr val="000000"/>
              </a:solidFill>
              <a:cs typeface="Arial" pitchFamily="34" charset="0"/>
            </a:endParaRPr>
          </a:p>
        </p:txBody>
      </p:sp>
      <p:sp>
        <p:nvSpPr>
          <p:cNvPr id="58" name="Rectangle 57"/>
          <p:cNvSpPr/>
          <p:nvPr/>
        </p:nvSpPr>
        <p:spPr>
          <a:xfrm>
            <a:off x="369886" y="1071519"/>
            <a:ext cx="8799511" cy="384656"/>
          </a:xfrm>
          <a:prstGeom prst="rect">
            <a:avLst/>
          </a:prstGeom>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r>
              <a:rPr lang="en-AU" sz="1200" dirty="0" smtClean="0">
                <a:solidFill>
                  <a:srgbClr val="000000"/>
                </a:solidFill>
                <a:latin typeface="Arial" pitchFamily="34" charset="0"/>
                <a:cs typeface="Arial" pitchFamily="34" charset="0"/>
              </a:rPr>
              <a:t>*GVA (gross value add) is the measure of the value of goods and services produced in an industry. It is used as a basic indicator of economic output.</a:t>
            </a:r>
          </a:p>
        </p:txBody>
      </p:sp>
      <p:sp>
        <p:nvSpPr>
          <p:cNvPr id="64" name="Rectangle 63"/>
          <p:cNvSpPr/>
          <p:nvPr/>
        </p:nvSpPr>
        <p:spPr>
          <a:xfrm>
            <a:off x="497012" y="5922665"/>
            <a:ext cx="8799511" cy="384656"/>
          </a:xfrm>
          <a:prstGeom prst="rect">
            <a:avLst/>
          </a:prstGeom>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r>
              <a:rPr lang="en-AU" sz="1200" dirty="0" smtClean="0">
                <a:solidFill>
                  <a:srgbClr val="000000"/>
                </a:solidFill>
                <a:latin typeface="Arial" pitchFamily="34" charset="0"/>
                <a:cs typeface="Arial" pitchFamily="34" charset="0"/>
              </a:rPr>
              <a:t>^CAGR (compound annual growth rate) is a measure of the (compounding) growth in value of an initial investment over time.</a:t>
            </a:r>
          </a:p>
        </p:txBody>
      </p:sp>
      <p:sp>
        <p:nvSpPr>
          <p:cNvPr id="65" name="TextBox 64"/>
          <p:cNvSpPr txBox="1"/>
          <p:nvPr/>
        </p:nvSpPr>
        <p:spPr>
          <a:xfrm>
            <a:off x="4313518" y="-58901"/>
            <a:ext cx="1427675" cy="351035"/>
          </a:xfrm>
          <a:prstGeom prst="rect">
            <a:avLst/>
          </a:prstGeom>
          <a:solidFill>
            <a:schemeClr val="bg1"/>
          </a:solidFill>
        </p:spPr>
        <p:txBody>
          <a:bodyPr wrap="square" tIns="90000" bIns="90000" rtlCol="0" anchor="t">
            <a:spAutoFit/>
          </a:bodyPr>
          <a:lstStyle/>
          <a:p>
            <a:pPr algn="ctr"/>
            <a:endParaRPr lang="en-AU" sz="1100" dirty="0" smtClean="0">
              <a:solidFill>
                <a:srgbClr val="000000"/>
              </a:solidFill>
              <a:latin typeface="Arial" pitchFamily="34" charset="0"/>
              <a:cs typeface="Arial" pitchFamily="34" charset="0"/>
            </a:endParaRPr>
          </a:p>
        </p:txBody>
      </p:sp>
      <p:sp>
        <p:nvSpPr>
          <p:cNvPr id="68" name="Rectangle 67"/>
          <p:cNvSpPr/>
          <p:nvPr/>
        </p:nvSpPr>
        <p:spPr>
          <a:xfrm>
            <a:off x="4133850" y="6785300"/>
            <a:ext cx="1397000" cy="93500"/>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AU" sz="1400" dirty="0" smtClean="0">
              <a:solidFill>
                <a:srgbClr val="000000"/>
              </a:solidFill>
              <a:latin typeface="Arial" pitchFamily="34" charset="0"/>
              <a:cs typeface="Arial" pitchFamily="34" charset="0"/>
            </a:endParaRPr>
          </a:p>
        </p:txBody>
      </p:sp>
      <p:sp>
        <p:nvSpPr>
          <p:cNvPr id="2" name="Title 1"/>
          <p:cNvSpPr>
            <a:spLocks noGrp="1"/>
          </p:cNvSpPr>
          <p:nvPr>
            <p:ph type="title"/>
          </p:nvPr>
        </p:nvSpPr>
        <p:spPr>
          <a:xfrm>
            <a:off x="317500" y="161999"/>
            <a:ext cx="9448800" cy="831600"/>
          </a:xfrm>
          <a:noFill/>
          <a:effectLst/>
        </p:spPr>
        <p:txBody>
          <a:bodyPr wrap="square"/>
          <a:lstStyle/>
          <a:p>
            <a:pPr lvl="0"/>
            <a:r>
              <a:rPr lang="en-AU" dirty="0" smtClean="0">
                <a:solidFill>
                  <a:srgbClr val="177B57"/>
                </a:solidFill>
                <a:latin typeface="Arial"/>
              </a:rPr>
              <a:t>Creative industries increasingly important to the economy</a:t>
            </a:r>
            <a:br>
              <a:rPr lang="en-AU" dirty="0" smtClean="0">
                <a:solidFill>
                  <a:srgbClr val="177B57"/>
                </a:solidFill>
                <a:latin typeface="Arial"/>
              </a:rPr>
            </a:br>
            <a:r>
              <a:rPr lang="en-AU" sz="1600" b="0" dirty="0" smtClean="0">
                <a:solidFill>
                  <a:srgbClr val="177B57"/>
                </a:solidFill>
                <a:latin typeface="Arial"/>
              </a:rPr>
              <a:t>Workers in the cultural and creative economy generate slightly more GVA* than the </a:t>
            </a:r>
            <a:r>
              <a:rPr lang="en-AU" sz="1600" b="0" dirty="0" smtClean="0">
                <a:solidFill>
                  <a:srgbClr val="177B57"/>
                </a:solidFill>
              </a:rPr>
              <a:t>average Victorian worker</a:t>
            </a:r>
            <a:endParaRPr lang="en-AU" sz="1600" b="0" dirty="0">
              <a:solidFill>
                <a:srgbClr val="177B57"/>
              </a:solidFill>
              <a:latin typeface="Arial"/>
            </a:endParaRPr>
          </a:p>
        </p:txBody>
      </p:sp>
    </p:spTree>
    <p:extLst>
      <p:ext uri="{BB962C8B-B14F-4D97-AF65-F5344CB8AC3E}">
        <p14:creationId xmlns:p14="http://schemas.microsoft.com/office/powerpoint/2010/main" val="38008749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417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I2I.msFzTNuhmKin5yxNJ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fkxrJdrnQK2aV.kKXRpSq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fEFfUa9Qcmw_XmEaGcXR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ZUMxomKlQQaxtQVmphU.w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sBee_qKqSjmMF.axXzYQX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dWn_Uk8cQBSZKfw1J2Fm8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zZZO46hGQ7e6NJs51SedV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IWAQmFLeRemi9PKfFbnQp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C2Nap2N4Q1m2SlyiasmgP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jr.lchFNRI2pqrp93u_SK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dzicyTLOSNOUsnTouSzd4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0IXCzrinRbSPg3bFkdHvZ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aHQYYk.mT1elUemRjD9Quw"/>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5dxKeVhtTR6SN6pBs6XPB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GaFC44jSSv232qVHJ5muN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li.W1ZSIQMCf.8Pt2vPoR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GqWpgMgvTYi7FlB7XwHH4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0sdPQmUgSdyq2QczVyslf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1h9TGeyzSRi7beMaPxMbnA"/>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6P5MGKdmSHmeR3m2VngAp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w.yxzxOZSxawbi5230YPH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iGZmRDanScq_TBH_O6kbU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rQK8I0BATfS.ENhRni.s.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d1tsByJCTgit_9LeaHYcr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EzRnlIBTQKyRozqeml68B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uIeeP9m1S768qs4.u2HP4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gSrntxfaQkqPXg0.ONSYc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gVhLMjxtRx.BEl59Qp1UL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lFj05ulLS1aOFFys_LOs6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VowL3CCtSdqoRIheO9YJb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dof8w6tgQBO1DU5yVVgpm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7hkfz2MPTTmL1PO5YcnGP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S_vc2SwxRV.JdEE_BcOs6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DQguwXcmTbKy1FBGPQw8o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uJ2HN5qrR0O_0m5u0BfE2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ZWhKDkFGTR6MJ5UUkd8urQ"/>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pCFw_ZBXTFuGKxV82tES0g"/>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Uu1Lr_C3SHmRYn1LCctQS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soJYCvRSOWQk0CzGC.ZDA"/>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PduMr2EwScmE_WETpbN.k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JA0me_u0Tte3lGDgYDy5Ug"/>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7vZrGmgzQ6qUCpHHAmWUrw"/>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aoKrL8C4SDaqT2Ex6TLtgg"/>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apEg4SssQ3S3aezn5_NCg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uIeeP9m1S768qs4.u2HP4w"/>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5tliIdwZQAOPNBDRAZsZeA"/>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yR24mBAyRT6WgOiH12RGBg"/>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4Uo7Uft7ReSjB9oBcBawh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xd4Quu_uSQuOsG_nAdUQX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vq8LCitpS6Kf4qGiUGI32w"/>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kS3Fm2EYQnK7JaXnEU6KC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mkv.mFlRj.gqZ877wNb_g"/>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GwOmSj8IRpywDPIp3653C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7g.tNNGUQ_ugZwyqw2yOWw"/>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maPKOCQyQdiZqn.2_ESMC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yXRXgdL3RQ27gB3C5G7d4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EaD.WvyEQm6CATDnfrCc2Q"/>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Ys6C.PB9T1mDSWgdmEXZF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_sTeMXChTkmKU.X3bTIgw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4h8chxBPSJaCKXxrACv3wQ"/>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OZeKSaH8ScCOiDLwVNnNn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NbXGv0.jTs6er7Mten8et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Imuu2k1yRSmesURUH1foWA"/>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uy5gf1aaRZOXyw3E4X7JAg"/>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U6jiMqFReegChMpXWPEl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_4YYUBF3RmKZ94H6yUHof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4JYMhW89SUKVVs9G32SocA"/>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RMUdbPyR0yd8W461JYv9g"/>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fWrmLwXIQEOyXUfSvLZd7Q"/>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AJyhUAMvR9uUq3Xihgtrtg"/>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ae5lI2hJS.24yvSbDM3nhA"/>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YPeMXbnWS0motuGtihUM9A"/>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8hDIvs1jTveMpq1tL10u_A"/>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Oqeiuqy_SwCLFGWXqKeWi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dNIgQpXSFmEiRFBNKuD1A"/>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sjWNFFDsQ9CQoMug2_QMZ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m3krW3mVQve0r3OW6QvFr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MniqyjZRpyUdNTSf6vmOQ"/>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Ka.h6DgTX2mtZ8CYT58ig"/>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RMgAtFSVee5PfvyQZpZg"/>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gLNsen64TneVw5drmV6OYQ"/>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cFsOEpfMRQGgMJZ5FON8U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64BBGk3ST5CE0OzNUVQR1g"/>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_24vVkyPQJGs3PAA64FN9Q"/>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Gv5f0VLgSridGRP8zKb4AQ"/>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tcM6XZ4JS.ukNGNRJFSl_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aLXm9ZTtSnutX96HQuYn3w"/>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kOYC8prcT8uMwjwruTpHe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sLeEcBzIQIuxL1mQ8Nqgkg"/>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LLSP5xkuQl6_x9gB7bJ0RA"/>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W7u2uieJSDKJhnipkbcm_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NHoeDcE9TXm3whY3plbu.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nZk5a46lSImneW3sjm9www"/>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Oz06fnwAQyS7FRKXnXBHP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AG_.4UCWSyGY1LpRB9SrfQ"/>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lyVVHL0IThWJxqme8rcchA"/>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CChBtXMoR7Gta7FM.q3VK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ZSBlio2PRdK0VOu5rZdc1A"/>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WlSlSaYmSPyFMH7.ggcxP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Ni2.FTFzQj.k3qwLIMspZg"/>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9pVY.e1yT4eOF9lED0.PIQ"/>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c535DLikQfqg_feYuSgOdw"/>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KoDEkPdARGyMZwEOTj9JM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NRnMC9yGQOuKvXKw5w9HV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GvSUVzKrT8.VOZaNOa1wrw"/>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5LgppW5XQ3eAsacHloHYxQ"/>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Amsf2RPjQqiUnM7pR2v6SQ"/>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quIf5eWNR_SRj5Zuo55Rp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1IOPZsjgRo68pD14rQ3FmQ"/>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wmcUqXoFQlOwMfLGlR5vH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a31T_OWRo.5ygZlpFeaTw"/>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8W0IVuDIQiq7oVkq1ggF_g"/>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gFpeOsb8TZe5RGfqGIOLkg"/>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W3L2tM6PSBqtYX3R9MPrYQ"/>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XXZ3e3A.QkO_LtKn0b27f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f0_XBUE_QoGYpss8kwLhEg"/>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AciuTd_SQvWUIpIR0Sk1e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nIo1h6KfTnujKzymNcBkdg"/>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5ninQElvQxCvD_yNauAPJ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Gte.A46sTTK4mvrXcF7uQ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macco.DMSgGwYL09OLSwJ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vBolokZIukyoS91ipVAGt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qPEpdHo3SYeVrZN3ub0ud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p998QXAnTfyqhfwZ2Ie3K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35crZ3P7ScSMnIYCjj0LeQ"/>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NkxAxJDkTbuXv74BCL8IQQ"/>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JgdrgFmyQhmZopAmKBB.Kg"/>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pzvt1Ps5QPu7mzsWhHW.Kw"/>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DI430fGvSVWK30FXFgMLxg"/>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BVUJFhg2TO2P0LsjtqlRW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2qV4CqPZQv.FIjLE.Hb5HA"/>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7hmhKBV1TtGUejSCVm.mF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WlQTjxCarUiOQjDbqNjA1A"/>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GKuBJ3wITPujO0bhIRFxVQ"/>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COHyRkBdSKi96hoqA6QHuw"/>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N8veYh.YTXOaY3vIQNzcH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Lo0XL4AiRVm8Exzl.Hw5Q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QlIA26TxQuKCAnb_ck8V0A"/>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FW51m_KNR_u.Swxd.1XhZ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8nK2o9Q4QhGJ.fSfUxXpw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2jggbCtrSBeJASVmJvgBnQ"/>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NaOMRcboS7CDdo4e2pGhcg"/>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XSgf_ngSQ8C_DJ.g0sQe7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PK26ODfX50.5xc4jKj7oPg"/>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j9ujh0RWQ1OE8BdCrS8iSg"/>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8B8xCBuyQGO2ictzp_TnVA"/>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Ihe4KVwlQCCgEup.81vi1g"/>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bfg5AaldS6WQACwGKYfHHA"/>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WTrrhlqASvqtFYKVz.M4Kg"/>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4vq0UR5GT36oKtTIp.suIA"/>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3ELqFznFQxirXT5XhNjVSA"/>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Ui1MnH5qsk2fiGiPJZbREQ"/>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mvN2EeC1TSyVoDx6pDJVJA"/>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7RhuFcMISsqSr.z_s27iy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YwNQVXg4zUu59_yv965jJA"/>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MTyMrTVFSlyRlbDSaak6vQ"/>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92tvyhXlRFaFRsglTz9JNQ"/>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1o4P3rngEkanYxAuWcRC6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9lwCmtNIo0uPgUaEoY0wF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BurrCm_UJEqSXA4XDXHQ5w"/>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UTyEpqNa30Cu2nEwXkKt7A"/>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MBdiPGh450.fu7lsYfG5mQ"/>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8OtYc5XjmU6RiZohwO4vO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q9MMK0FQGEWMdw7bG.9Qog"/>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XHxvqR3xC0SScrO8EDXbi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Fc2sy7JqTEiHEkZLtQ7Lfw"/>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301K8R0V4UiW.LbGLNk5yg"/>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8z.FEq0JH0eRKnwt0rCzxw"/>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6kFZLwksu0yPtqekiyyBr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P4rIKDB.20ed5RUU.GkeSg"/>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EtSyL2OPIkqL8vVrvZtu9w"/>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StGG5dpTN0eJBqA_qRYYsA"/>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gwGkT2.Pl0KZTa0KhlwTV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MJyRXLi6Vk6hx7VCDuEDDg"/>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6LBfJktH10i6dW6_afPDNg"/>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lS2d0mXIUUyQPa5crOaSH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31T0j.DX0iCmDUEHeVEtA"/>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VCJ6SPuA0ukYEpCj6XCkw"/>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Ch1aNyF7GUu1X2xRLELl3A"/>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x9B_OFLEckGdLvh3NJqC.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VLputFo7.kWIB68X4Niszw"/>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Mdsif0LKtECIFUWFNhNHHw"/>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qM8oK03JG02KBF0XAf69qQ"/>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6JkBv0GK.U6uMXTQ1bEEaA"/>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QgCprwjf50OpfGYaSaCZKQ"/>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oFFWVoyYSXuFnlY55CoYwA"/>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l4G2m61GQJi2wh8GVHdTW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U3rFD8T7Vky8N_cd02JVo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VSNtkemKQpy2LeBguDB74g"/>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puh2dhMYRdqxVaqj_HH5MQ"/>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yMeiH46NTvaj9xFTMpiAZQ"/>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BAnzrEG8Rjap3.YssDwupA"/>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nDh0.Cd7TSusrFoiLTEy5g"/>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i_kocGv9Q8GP7aXxBzUzFA"/>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4C3xb7E.SB2hbCvjKOIsBA"/>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Zzx93JqcQKOilgrLkvyHjQ"/>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oASGi6sxS1m5b.BgkM8_ng"/>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8leXC8aqR_6UT1KPrrzQL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zgZ7w5pkc0Wh.6YIqu94ZQ"/>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RO.pYVZMQJqBW7AX3KAytQ"/>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MWYDr264T9COriOmux3lGw"/>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j8cuLHMkTMOIt9whNalr4Q"/>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0R.g7w_8REu.fqjgimOTqQ"/>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lNizaVb_Tk6Yv2OM6iNiQQ"/>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n973PpxvSgCqAMss5d_Leg"/>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9Sg37nrTsKdN0od2qjtsA"/>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cqhUkJozT.S5ZSTovWeB_A"/>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QmAIKSOPRriIAEo3P2GmLA"/>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kiH26kTSgSOADC0AzsU0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CX_B8w5uSEqIAzZQVzZWsA"/>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ilByGJXqSjW1L2sCcQ5F0w"/>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c9kHp2kRSxCZXRC40hx1rw"/>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Vwh6hpzOTFy9vbKKu2Q_Z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wdEYiPzPSF.TIuaDsrDmQA"/>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5VXRl_KgSyCZGFVLR7uqTQ"/>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VSWnaHVYSwOS9v82ljvYa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SReby0a7Sau0OeHlsjWfx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jr8rc_G6TemaMqz6Q_pILg"/>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pBjY_eK8RnaQdvxZw7j_6g"/>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bR0c.EHyTBul1riOAORSO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vEGksz.vEmxHeRh91uGO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3tM_uqPhUkW3O5flhqxe5A"/>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wQmSGgVbR36KXh_xC7CuCA"/>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Fx9xRo6TRbSINnY6D4LRMA"/>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PasGBd5SlqxeprNiKfrWw"/>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8QFpp3eSla.o4iorYcy8g"/>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Z4BGb54jRpCVCU9uHKw2lA"/>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kG2m318CTLqovesMQErNa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xFdnIOZrReinj_4cvVe_xg"/>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NB1kY.HYQCGVVjwzJHCVbg"/>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5IwlbD7eRDilJWTWau9X1g"/>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tySrdD0_QxKFaKKlMVsWA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TZjckLZ1cE6haSno7Y4NY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6LZMR3iETqCHBBtmw0TRZQ"/>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pGoIHrOBQUemnCStCa6NS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vsPyEAJ3QnOF7l_S3R_Y0g"/>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XmqWKM8WRZaxv2CKy7QBtg"/>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9lnVIq2bQ.uTW14GJbiY_w"/>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qD2hXdQRRUekWiLXOATNxw"/>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nQ7ZgPZ4TRGX9JLzSD.3Tw"/>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IpKqEzRaQxWUE_WLSHGcCA"/>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11fcHUyoQDe3NKPh9DKyd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QhrilyA6TAaniRkSOWvqE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oRqu..ACKEqIJrYfArC0eQ"/>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aSCgX5qoSuGuDctl6uTCrQ"/>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oBFO9n1rTxqaNn0AWWmkOA"/>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bT3MM4bxRqqFhjBwp6XEbA"/>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yhkFeTpaTLa5CZouBD7T5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bwOio0SwQ4SFh9w8WMtcBw"/>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4LG1q398Shuqq6Sy1sfP6g"/>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gzJDTSDITtOtYFZ_nKb3k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YFjjElc6T3KfW9ve.nObSg"/>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R4tzowhoTJSbyDPNHHSCtw"/>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3x8arP8KQG2cm0LimYKEa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PlcgziIbgk.tjKguDh.xZw"/>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IDZCL1KNS9uJ8QgwVycHhg"/>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Qmc4iSN7Q0m_vg.djGjV7g"/>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091Bw.aQle9VGheKrgyTQ"/>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ldBQFYoDTia1o4xq53sQ6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jTedeOe8TruECLYawF7_TA"/>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wWOCID7.R6CLpVGofLhiI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PC29jT1hRIm_XyQ1t0G.5g"/>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YYt6kp5vT4qK_D62YnEOSw"/>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5QMGEOZSQRKbNDJivnOqcw"/>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6Ye.JBp9SzqSCeFJ.boN7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WwX3ZzqvOE6PyQT1f6sYhA"/>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I6EkKpmPTJSAtZoJNkpH9w"/>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2zl.AtZvS26GUvhHOrPyHA"/>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qayPck.xSKeb6AujcQ8VhA"/>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MPai.yVeQA6r3SKR5nYe8A"/>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CLsPUzrXQa.ncPkeal1.UA"/>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P3WkOju6Q3uL44Hd6wCyo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1zFFYyhYQ1KwXXz0Gp3AZw"/>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PUzQVrs4T_GGhVcnEab6C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apYZyWwWRSqvcDR6LEZNjQ"/>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RHyH9kLCT46sk7ccWEB1J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aParV5na3Uya5Wq7h80qhw"/>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KOBcYGnqQcqqbOdKVH_Pqg"/>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cWgwyq5SRZqO.pjoNcGjAg"/>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dEYBn5NHTtq8b5GObSPJ1A"/>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ouPBmNs8SQ.AN3W9S6UbD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MHln6K0yQeS9FeepcdHRjA"/>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lSmDLPRjQD2U8WislF8bfg"/>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dqiznpYhRvuXaEqiPt_Qd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cp5yPSSeRyu6ecLlX36TBA"/>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yRaCEruSR9WGHlJg7kuuNg"/>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HQFh_vAqTmCGf3QFjHop6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dxn86TXhSU2aazjeQoSTIg"/>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6XdwmR9CQb6xX..ofwMp5Q"/>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ITEEJfHPQBGNiz3eEx7JWQ"/>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Lxf38WgnTlepjwAB4dEEMw"/>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6fXuAOiaTxqQlhPm8xfzzA"/>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2lEKVyFbRwSjh.dAG81HFQ"/>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0IWUuM25QuWxuycOHeADrw"/>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wcq46zTzTdmb0mKU6DxzgA"/>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xv3FCoAlQAuE_c_3C2XytA"/>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fBnLJj76SEWhWNtjB8_cnQ"/>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dSwRjXSrTp2.I4hhzCDw7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jS_SQlHx5kGI3LrtZz2Oaw"/>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WhPwbgquSNWEi0AY6RmYVw"/>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gYFTa66bSaGEq0xH5F9d0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64BfU9uYRxazm7_LaXhsYg"/>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XwqmlHpaSTq98gGtB8rRCg"/>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DAgqP.H0RDucF6aJJBdYRA"/>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zzpBwUgzQ2q5NeUk2FqGng"/>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wN5bdEvGQXqZh0pKli2p5A"/>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cPaoETKaRY.bJMm4F1CWMA"/>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eYk_bA0bRwyGin2JWBwjHg"/>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Pf.sa12dTr6zp9pd7TU1p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jathYC.t70.TpXbiq4W7jA"/>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FPoyWbrXRHeCymYq7EsVOw"/>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5kQTZYxIRu6qt7VYeXV2Vg"/>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Y2ho.IvyTGa5xGCUtUb4IQ"/>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sJQjKViYTrKvnEi5cdsSqQ"/>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SlDwps2CRUqXSkQvPUxInA"/>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X.F0ncFLQ5m4J0cKCsaElg"/>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G8K34lRGS56Mp.Q_GMYwig"/>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FuUPRbRJTPOaQFQG6Fs4Uw"/>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azMWKh3LRzOjBLimmQ.yZw"/>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V.K7.ZkUTs.NDgu.BfUzF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7egExtlpZEi0iRVvMa.4RQ"/>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JJtcrnhsQY2LTSVHO7d2yA"/>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3eAxNl8oRE.pVtRkhjp4kw"/>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VihTzKqmRBShIGRamj8fig"/>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78xGdR1FTna3lZI5X9BoSg"/>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Sdzm7ecUTL.4IUJMXbdC3Q"/>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jLg2v93VRYWjL35K4pf49A"/>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Uu15pF4TTIGdrA9eRreMgw"/>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SetM4hQGQMSIME0pVRSCnQ"/>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9zneb0cxSL.oX0rmAu_fyw"/>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HPxxZLUkR9yFoBN6hZeqb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R_aiVBvvU0mWMdUH4oOP4Q"/>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XatBz8JIQo6BKE8a.JPgjg"/>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nbBEATzOR5i7fnQlje38Ag"/>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QAsdYH93SvCNa0twnb6GcA"/>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S10XVs3PSLOAXhPtQPItSw"/>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Nx9EHFA6SHaxkK5uMu40Rw"/>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WUp4v3qTRJS7UmitWAxCgw"/>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gjqIJrRqRnuXITIwK8EjeA"/>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IUtj3w8GTOWRcLnCPo3xog"/>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mQ0hF1JITg2ckHxr6OxL5w"/>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OKFtYDNzTruZ7IiUWtK8z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M31SoFUNQE2khhAi.yIH_A"/>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WIKQGnZmQsmQ2GhZz7rtYQ"/>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ToPf0S24Ttq_mNo.eBe20w"/>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iSC9vwveQA.RKIsLLEwWHA"/>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opGX6rgcTfem2cgZOvT2Fg"/>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Z3JkDJeoSoSE.HF.5iwGrg"/>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oso.qUzeRXyWHMfkPY13Cg"/>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ZFBtlwa9TzG.kD4atvc__Q"/>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P9AVVcBNRtKs8f6bsVzr3w"/>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nTN9kEP7R1CHtTHtzw7PHA"/>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e5JkWFfIT3.QOZfIgHwpc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vMSylpvKl0mLr8xVOiIqQQ"/>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cc4SROagReqm3xTHKaBBcg"/>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_dyi_KcLSuivECt7mCv2v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ktEmMavKS1GJJKYNs19b1Q"/>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tSHVBRumRxK77RiTZaMDvA"/>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m8qRjSHZTEyQeVEnKKhrjA"/>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M2UOsy5JRq.7BaytbNHIpg"/>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AYmIdW9dQh2Q9RGoPfK1sw"/>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xoHZKnPIT_ayp_1nfJT3lQ"/>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nzZfEWxRR6OJ5dclEENbrg"/>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6bRVrXR1QZ21AdCxWXutU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kuYQ8JdLOkadBuUcU4v_ow"/>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FgZNaEIeQGSmr_BpTvyByA"/>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5pOYRo7aTXGR5.nIX9VtPQ"/>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QxChcOQ8Tr2qcK.jem0Ibg"/>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BdnzhXCCShy6F_6vIE3gdg"/>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dWpzOA1JRD6Ey9zlIu4DbQ"/>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GRFfXZKyRCiz0e5fQfyVjg"/>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uFsQOya1TtG3CtzLxV3eBw"/>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YZ29Tc0vR820P2K_hVEaFg"/>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tWaTa.mPScKKZOooKh2U5w"/>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xw7KwTr0SZ.CzNxD8M0_l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Qjp_zKPIzkmbZK4jUsArYQ"/>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GxIOQM6ZRGK.BjVoxRVWfg"/>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_ovIMMzCTYqXbfNw3aVpRw"/>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tt36DI9IDQbKIjKK25w9hCg"/>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qJ7Hyjb_Rp.rL_9xuzHNbw"/>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tf5_sZzsnQWmPMBGKOEGKUA"/>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ru_GBB.jS8OSjthBIIN3OA"/>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ZfD0ek19QlO9U_khNQ1MsA"/>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J9fAotS6QvWUBK_nDrRnvw"/>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IwtzcRWZS02.1ExyKWci9g"/>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GD6UxZ9SQdiUqxVCAuJAc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PkkHYCv4RU.lwIdkhpnO7w"/>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Eiw83ehsRMGtmVK8zFRZ7w"/>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Bh16mnMuSwq_kL9M250MoQ"/>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78sSVLLcSQKSjsUf5yGiyA"/>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umW5h2WYSCKGHLibXZDAmA"/>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brsy0nGDTmufiN431QNtqg"/>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FwBibk2.T32Oxg4knmyeqg"/>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Ov9kDakgQ2mjHw6Qw2UmFg"/>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001l54ztQNKjEAs4x15Rfg"/>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Nq9w5DxaRHibuGcoU2EydA"/>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SwGa.xe2T.G9zZ5itsSuH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JgMwZFD7QUCXG_SiDoFQ1g"/>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8gryxWNsQQCK2BBAi4_meQ"/>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rwcK18irQm.aegT6.ncm.w"/>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m3m_RJ1TQk6_c.nma.kFLg"/>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dk5nl5GnSj6EB6gyknnCKA"/>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ROJcpwmZSyS_FAttG_rdZg"/>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ml4Uhs4mQJ6C7dGYQDogOA"/>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cW5HUBkmQMutvhQxEE1elQ"/>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ktwr07HyTxOP0T1H8TL15w"/>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tE19FVHy6Q6.3bdufYg5GqQ"/>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1IMvU_S0Q5OtYCPeRfKXa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LeiMACZG8k6JBu88S0AKVg"/>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0RMAgxXUSJG4knp.KpBNKA"/>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C_kGI2NqQyiaKvxx5q9CTg"/>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tgU.V3oafTbSqTPjKrks0sg"/>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tT3YiBwEVSuKOqRZCGmFK.A"/>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tyLFVH5vuQN6cpHaS10gNyA"/>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tYTxN_OaASnSh810SY1UG7g"/>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t7t3wmYDVTdWo3NWVFw2zdA"/>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tiOaklwZZSSSnF2Amr5Xg_w"/>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tCZP.c7qNRbm4jFfLwkLIGA"/>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tcARIgLHtRLe9KRPnVKzh7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KFGLKsAJNEWCwGVVAFAl9Q"/>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tfV0UlqZzTF..73ueDyRQOg"/>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tel2h8i96TNW6jJLteol3sQ"/>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t8IcBDzJUTBGfj6pKTnWj1w"/>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FIA7No5mSyqy2egKol9SlQ"/>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sR.Ylz1FQFaFSWQ0kI4m9A"/>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tE_15aA_YQvuhLGy0qHFY4A"/>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tBTs9rQ6mSvCopqYmRua7TA"/>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tsTBOVqg8SWSSz_yLpAPVtA"/>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tcX.08_ocSFOjVE6McBskTw"/>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trEz39.GlQNOMAXTCLjvmq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9p3q86KscUaphAyrAAzyTQ"/>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tYoMYZd1zRjCmo267HNsE.Q"/>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txhzpUKKzTIO2pzd3oUWfcA"/>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t8GVBoTXNQiawqQ5bXTj7Hg"/>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gGrLO8uzSdiz9s_CX9OvAA"/>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7TvSw3sKRnCgP8V.RdhAuQ"/>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qJ_kjHVSTOBXxb7pQhkJg"/>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mvHXEAdfR4uYL9SdjdtFMw"/>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t.K61z9opQOmR7ZnqT7X.OQ"/>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b37wZ_6bQI6pPqUxB7lo_Q"/>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th2cl362rRsq25OV4dBY8gw"/>
</p:tagLst>
</file>

<file path=ppt/tags/tag5.xml><?xml version="1.0" encoding="utf-8"?>
<p:tagLst xmlns:a="http://schemas.openxmlformats.org/drawingml/2006/main" xmlns:r="http://schemas.openxmlformats.org/officeDocument/2006/relationships" xmlns:p="http://schemas.openxmlformats.org/presentationml/2006/main">
  <p:tag name="SLIDESTYLE" val="CoverPag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BM8uIZ9ZZkaQqKD0Zq52CA"/>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t_9Xvc9LcTnmarF2wYnbxfQ"/>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tGdSvOPxnTrODBG.PpnSJ9A"/>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tYYUj6joQRVuskAL1A9r1UQ"/>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tPRc1.Uo9TbyceGOB3N_Vag"/>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tAyyh0vz.RUuLRcEY55LU1g"/>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tfEZdtjhzTtupVUBrr0KT8Q"/>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tvYFoOdijSoGdWynVwUefFw"/>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tqfbUHMz6QvuEvN.DOjkdDw"/>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t_uzehJJaSBSlIe_lKMVjsw"/>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tiJMKExOTTV6zh1vFAAoh8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jopJCAQw502luFgk01GyZg"/>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trBJ1UTghT3C99CYBkrO5sg"/>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tRQ8r2xgdTnWnWlx8KyUpRg"/>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tBQEq_nyoQ3OaczQMPrTcJA"/>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tUbbLIYAZRPixuzbS2KkVlQ"/>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tfwjDPgCoST25hMThwCIYFQ"/>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AWTIZB7fRxqoogEn8jC6SA"/>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t5tQlN4r_TlWn7QTOW5GU6A"/>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tHV40IqRsREe7bccSk2dgXw"/>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tV9O4dKx7Tqaf7_KiY47u3A"/>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tsFtp7NHQROiDrorQqOBmo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vneV7a1B.UmL_bUm8znJYw"/>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t.XNm2Px0T2Wm5ogWmV8tHw"/>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t9NRAcslXSqO7mb98pmaZ5w"/>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tQ7cIZOWoQKqZ_97ovHelow"/>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tQoF25ak9R_K08X9w5hTvrg"/>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tTpuQ7Ui_S3SHhPk8FtEMOg"/>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tRyiEYoJOT5SBpYEvhhjHjQ"/>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txnfxDRaUTSqTaW9suqfSWw"/>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FUQaEDoVR7aNJSedsAtHBg"/>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tLbFckxmiS267Bvo27Zc8NQ"/>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tbTl6PB6gS0ONKVQA1j47K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CcDtoIsrpkKO.ZFZuF4G2Q"/>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tBxlWWrHGTnO4wrbJ3Hnhkw"/>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tG5XoiGUvQ66ElDWA_5AeYQ"/>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t82KrgXm8ToScgLDhmEiSxQ"/>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tvNbgu0Q0TxKxmR28e54Nyw"/>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uxyi0e8tSNC.0sZo3JVY5w"/>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tfqiz0tQbR.uv5ab01VVQ0Q"/>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tCI8P2cgbQkOsqd_u9mjLSg"/>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tuIeeP9m1S768qs4.u2HP4w"/>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tpQiKZfj4RFSCMhS9J2OhkA"/>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tJ5.Txr8BSLKPGV.7vv6PC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S28BJTWtMke6ubFiA4h7Bg"/>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turZohEoNSSq6DhC7gElEXA"/>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tURM2dyFdSpGeCX1aoqVCew"/>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tdof8w6tgQBO1DU5yVVgpmQ"/>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t2EOfd8P_REq0cjASrTdedg"/>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tjxpQBLaxSV.Udl8KUCrVzg"/>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tKU_lhVWNRLCUGc7dw8opAQ"/>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tpggN0Z8iQvCqky98wXbNbA"/>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top3nbSWlQEywGW.goR6Dtg"/>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t2hSnMMx.TJ2Q0hb_vRjn5A"/>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tyrhvNKM9SMCj8CDA9sROB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u9JjjaGiTkWtsUn93HSR6A"/>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tXXId3NLnRFyaPafrRMTkfw"/>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tuQFVmdMmSAqxQhbbhbnoeA"/>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t6iQo6pmPTWWrp7nZaj3fCQ"/>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tubxk2vD2Te.1a1sqgxA_Aw"/>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t4iiV7PUoTtiOqOSQB_Abjw"/>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tioYaXT4eRXyhrxChstJ0ew"/>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t74kD3kk7SwC9yUVunGkAoQ"/>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t9YHvoZENT2asHbgC3.g3_Q"/>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tsXlv0XlUTV6TX0.Bu63C5A"/>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tF86Bp3BtSKmc83F9tBj67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251EU0ugskGe5L_DtNmB3A"/>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tmNK8S37fSUeQSfz_u5wMUw"/>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tuKLT3rUzQR6aFRWKrKyjVA"/>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t.2vMhgf4Qs6uHr2x.C_F1w"/>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tYlEQWRUnTE27HXq6gR1BBw"/>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tppSCdtMYRKGHOh5ak1zjbQ"/>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tB3XmtcsCQ42pUhOGlTSJLA"/>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tC_D4irMpQ92tLs0z3gk2Pw"/>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tsBxsuik9R3S7701oyPENVA"/>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tdAm2MKSfTH2YHquoPs3gag"/>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t.ynnnLdfS7ynlaM4v0g6t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3YFo8cRN3EOPfXWcuu2mcw"/>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tyIuf6r2qQUWEME3Cy4ns5Q"/>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toRMHstGoReKZjsw295zENA"/>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t7wGtb6jTSJGZFyPsIx1CKQ"/>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tOof3NcQ8QCSM5CJUBj9tlA"/>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tjryjf9LfR8ClnnwkH4Jqfw"/>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tbLx_DIzTS.yND40g.T9SrA"/>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tjXEXinCtQWerHZ2fzigWrg"/>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tgVooAjjrQnODiim4mrM2Rw"/>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tpfRZJ_WYRlm_LNrQj0QcYA"/>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tgPH7nxFVR5mP6XQzjEBvV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gHuHSGLZYkevK1j5rps.Cg"/>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tNg1QX2H4R7qyNtZLiRs7_w"/>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tmW0F.0kySE66eZaZ13d94w"/>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tG3tqN3nPRX2nrEuRnwYGAQ"/>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tNT.Qj4QhQtWy.UMV2AWOpQ"/>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teAjRiXh2QeG7.Bdc_0.AMg"/>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tiYTolbt0TQimOfb.staUBA"/>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ty9o7f380S6GIAB6qLuMxhw"/>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tHv.GQwLvQZS1Ejzon2Semg"/>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tgTto7.NuTOyntsswScAMUA"/>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tc85O3NcYQPmm1d3Tf56Db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4oCoNxzyShegHlU4DFWGkw"/>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tbDJ_GXE.TLqGC27CyvmzSw"/>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tbL69WC01Q8m2TyKVWnILWA"/>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tOPpxM5uHQzCxOrp2rMUHoQ"/>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tTbUdjCaoTPqnT7hGzZG9Wg"/>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tv3aMlOtGTv.MzgIPR2pqbA"/>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t0SrcZCZNSASUc80MmLrTnQ"/>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tJ7mc_3kPSdKSGvmMJF9Cww"/>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t7hmJcJHUQqekgjSm3_SzVA"/>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tHBE8fVyqTxS4hU67wWoH8A"/>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txWnCZ8l0RRiak8MuiWAeF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eWz58XROQVm_33gqah_.N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JX.r.0i8TwyUL_JDNwA5XA"/>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tiKdKb13USUaaFIEOqiRw_w"/>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t14tHpBFPQg2_hXlIhVECnQ"/>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tQkbKjY7aRvGu46Xplk6heQ"/>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t_cdLc0A6Rm69mUfHlWWIYg"/>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t0spGyguGTnuHxdnDqc2XmA"/>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tY6.vMIV8SVCR_jSt9dQcRw"/>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tM5N13AbKSQKWa.Cwmr_3Zg"/>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tXN9RLchcRN6D2K7c2VQoVA"/>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tsdze6hbMQl.2MBTGtdgYOQ"/>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tdaohmwzkRymFnsoILJb_L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7nsQxHWbT_aehPT0PhvYbQ"/>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tNQ2SbKLkSPGxodzc8sXGAQ"/>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tHMLrQMJeS6eXVH9zLAl2LQ"/>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tk8d9wwR2SWmmPu0J0uHlJg"/>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tES0AcdWSS4CoM7uvqECifA"/>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tmmPid.laQP6cs5DdKR5l2Q"/>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t3OrY7KKUQAe8EZXMWPIH5A"/>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tsJ95y6ufRq2uQRREH1J_JA"/>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tvpMOMOp9RFOsYuhFe2m9PQ"/>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tXxD.xf0HTf.37oCFSe1Z5Q"/>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tlLEHwJDtSVSIyG0fxyCu_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yxTnBqCyRh.V10c9e3_ljg"/>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tQ9ZurgmYTdiwCl.dSRfJDw"/>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tOqz_j.HSRd6azsUkd3Aozw"/>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t2ivTe92KTx.W1ouSDuO.Yw"/>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tMYVipWs7SCuQNarPyof4vQ"/>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twApKW5t5SIyoKDHwGifX5w"/>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tXZbSFKUzQeS1j.g4x3zCjA"/>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tFBsadkb6R1q0yGki.HZTSw"/>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tS2JA7UqPR_uFhqtz._s9sw"/>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t_TkfjP3yRHCAZt1YC5az6w"/>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trfHa4A1kT0ii.wZcJ6YYo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bI6rvCwjQzeVBEgw2LTewg"/>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tS8SZjhxjS1eYEp.zqsRORw"/>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tm5WaUzKbRLCchPzbQK8ZLw"/>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tkmbBd8uQS6y8BP_EoueZtQ"/>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t215pBd5qS4ag9KkY.rA4Dg"/>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tQV24AjdZTWmqF6QQo3yvqg"/>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tgi0dkr5WQZeMkTVxHk87SA"/>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tXfv4mequQ4eozU0jmLivCw"/>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t.Omiur5hRSuZDX7vC8AsgQ"/>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tGVjI26TQTImLLfxM00dbJg"/>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tMw.5TETwTWi0VAMFD3Uhb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cG_Ge2qMTzy982PEXrq0AQ"/>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tA6XpCwWoQqe.bp1yaDk1vQ"/>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t2UZT_J66Rum.DEoFI4K8hQ"/>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tbciOJ8yaT8ipJtrBuLyygQ"/>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tOsdFihZgTfCz_X1tQ2Pl8g"/>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tbLY28mqxQqOUnZp4MV6VVw"/>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tQPwiqeROSK2nEoVDqdvcQw"/>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ttKw2mFNJTlm6A5tMv8QO5w"/>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tmnrPTAmDQwa.F8xBDcZ.RQ"/>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tlhKjRp_7S2iK.6uJrm.6yA"/>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tfmdn2OZvSHqiVHqI_zfiI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DWvJcVjUSi6q6TlNpZOu_A"/>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t.TVvXiq4Q3Cbk5khQuYQEQ"/>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tIS3vbCmtTaCnWsmSoCn6Kg"/>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tDzL00nK1RcO9vPfkFCwArQ"/>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tPRycPiYxTOGsRtziAmdtfQ"/>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tiIh1SK7MThuRTBFG_osbpQ"/>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tksEZ8dRbRFOK..R9W2CtaQ"/>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t1ceUFy1CQbe.YdO7QaiA7Q"/>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tpV6knKS8SeO8BAvRdgmRow"/>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txE5NuvmLQ2GoMbGfIVfhyg"/>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tbMBQMmrIT3iC5UfLd7szh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7NThcbfcTFmbRRHVssfSUw"/>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t2xEHgCvHRE2BYQATOpcoWw"/>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tB9u3B1i.Rn2JMoY4Dg5gjw"/>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tT56H25gzTeSVOiuO6Aaxmw"/>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toB4aPvtCQBussPVnW_6zdA"/>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tiX4obWzDRcqTsyLZKI34RA"/>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tvnc1gnrdRS.cJrV75w9vpg"/>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tyTFIqhUBQMWeTpL5TLs4Hg"/>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tTsZ593uWRyivuY71SucmQw"/>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tJDzDYA64R42itnaGmZGb_w"/>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trxQqn0x9SxyQLST_V1TMF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ihDlRmSSQQ.p7QU2IGQLXQ"/>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tR98EgqiMRpOoL7MgABSFIg"/>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tHzEzFA3_SP6yJmkUoSK5wA"/>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tDo5qxUY4R0.GUpDMZOWQPA"/>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tZgqjaia6SUKfRhaFlOavGA"/>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t0Rvk.CbISZyJZP7rkJ1IXA"/>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tYzTp8r8mTMOAaIA2OnzDOA"/>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tIVOHZO2cT8uVvluS.DT5oQ"/>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tAUE_f6ZsSmy9Cg3nP_BoMQ"/>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t8fEKMughR8eJ3qIfmfiwBA"/>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tdZzX5CnDReOMEJAFPmVtS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0NoWsHjjTaeNnbt9jspGyQ"/>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t76S7j7HMQFOaH3T9cz86Qw"/>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t0JEH.RfEQSyFwmR9m0..RQ"/>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tfkqGejZ_T_WlbWoHOT_EWg"/>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t_ZYEdlGbQJqZVMlenhu.BQ"/>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tQ55be6UPTIeUZ9DoeDUCXA"/>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tar5CMCqNQKC5mP.EX4YaHg"/>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tX8nUilf.RqO6tXyao2KCyg"/>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t08xK3u_HTRaZwe5pUnkpqQ"/>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tGkiD6KdQSWq8MkPcKrhBgg"/>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tJL.rwfJfTP.I_dlvvjvQV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E24bL0q6Som1JZhw3avDUA"/>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t6ro3XC.jSAy_B1CqY0v9Qg"/>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tODL8ag1ZRD.wPf3C3izTdg"/>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tuIeeP9m1S768qs4.u2HP4w"/>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thTxK.sGNS0mOqc5L5GESDA"/>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tIUVhuSV.SlKGXsLcZcGDcw"/>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tGk2xL4ZgRCevz4oCNkhpjA"/>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tc5Yx.0YCTX.yVlmJ2Xr2Qw"/>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tXauEwTRETNKdOsa9MaJBFw"/>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tY4xSxtwlSX6EZONFosr2G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uIeeP9m1S768qs4.u2HP4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igAQGw0nSRWitFmCrqghe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I3x4jFZwRHSPcm4430xSV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0eDt0LJLT8OW8YNHOeXXq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mITlOX.NQFSxJbjC9vocc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yFznPlLRStSROL2zLmKvH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7XntbLcRk6JTCSt1fVeV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3d870Eu1QnWZu5p5QAcgF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p7ZSfLupR9KyvVijHvK77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2USJet6MQZq4j4F0eAlJ2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7sUFu3G_RFaFS6N00NF_Z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eWz58XROQVm_33gqah_.N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CvBqckUORqOrUbB_ee631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120paku.TJG5rIg9vvcag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cbpY4XX9T26Cdhf0ypA01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AXHTTSxnSqCEornimhW6f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CoKB0p4fT6CjaHDKWdSij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tu9A5HhoTraYCDgqoaQOy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ER7Ivt3USHuJC05AbNhvT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YCMKeXwgRLqX7cfFW1Ztw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S8xq1ggsTtuTojAAzfIP8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z.vhTIBSRkyFGozUaPEqI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J7m5nlwTQROIVXXzqpFy2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bQ774PYxSymqUCIjYRC7_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_yrs3SKgSvOXabF5j3Vi.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GUHVkRgOSO2nrm_B8fmxz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giZ_9PVZTwepvbWC3EeVpA"/>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xTFYfnzCST6aKmuSeXvEX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dL53v.Q4Soql6KsJ7UwPv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QbLVgAOhRTmLfDe7CziBi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0oTuZPneQ52Nom_.RLt0u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c6ztaSN_SQeRQXE22rgb5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55m.2qnqSnuWOaKiQV4uBw"/>
</p:tagLst>
</file>

<file path=ppt/theme/theme1.xml><?xml version="1.0" encoding="utf-8"?>
<a:theme xmlns:a="http://schemas.openxmlformats.org/drawingml/2006/main" name="Blank">
  <a:themeElements>
    <a:clrScheme name="Standard colors 1">
      <a:dk1>
        <a:srgbClr val="000000"/>
      </a:dk1>
      <a:lt1>
        <a:srgbClr val="FFFFFF"/>
      </a:lt1>
      <a:dk2>
        <a:srgbClr val="177B57"/>
      </a:dk2>
      <a:lt2>
        <a:srgbClr val="808080"/>
      </a:lt2>
      <a:accent1>
        <a:srgbClr val="E2E2E2"/>
      </a:accent1>
      <a:accent2>
        <a:srgbClr val="BCDEC2"/>
      </a:accent2>
      <a:accent3>
        <a:srgbClr val="B2B2B2"/>
      </a:accent3>
      <a:accent4>
        <a:srgbClr val="4D4D4D"/>
      </a:accent4>
      <a:accent5>
        <a:srgbClr val="D2E0E6"/>
      </a:accent5>
      <a:accent6>
        <a:srgbClr val="79A2B3"/>
      </a:accent6>
      <a:hlink>
        <a:srgbClr val="5BAD82"/>
      </a:hlink>
      <a:folHlink>
        <a:srgbClr val="8EC6A1"/>
      </a:folHlink>
    </a:clrScheme>
    <a:fontScheme name="Standard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effectLst/>
      </a:spPr>
      <a:bodyPr tIns="90000" bIns="90000" rtlCol="0" anchor="ctr" anchorCtr="0"/>
      <a:lstStyle>
        <a:defPPr algn="ctr">
          <a:defRPr sz="1400" dirty="0" smtClean="0">
            <a:solidFill>
              <a:srgbClr val="000000"/>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tIns="90000" bIns="90000" rtlCol="0" anchor="t">
        <a:spAutoFit/>
      </a:bodyPr>
      <a:lstStyle>
        <a:defPPr algn="ctr">
          <a:defRPr sz="1400" dirty="0" smtClean="0">
            <a:solidFill>
              <a:srgbClr val="000000"/>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xmlns="" name="blank.potx" id="{C047C262-1964-4FA4-9949-57FD1072430B}" vid="{BE8C3B22-6A3A-4544-8CCC-849C7B6A0A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9451</Words>
  <Application>Microsoft Office PowerPoint</Application>
  <PresentationFormat>A4 Paper (210x297 mm)</PresentationFormat>
  <Paragraphs>1580</Paragraphs>
  <Slides>56</Slides>
  <Notes>9</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56</vt:i4>
      </vt:variant>
    </vt:vector>
  </HeadingPairs>
  <TitlesOfParts>
    <vt:vector size="59" baseType="lpstr">
      <vt:lpstr>Blank</vt:lpstr>
      <vt:lpstr>think-cell Slide</vt:lpstr>
      <vt:lpstr>Chart</vt:lpstr>
      <vt:lpstr>PowerPoint Presentation</vt:lpstr>
      <vt:lpstr>Note to reader</vt:lpstr>
      <vt:lpstr>Agenda</vt:lpstr>
      <vt:lpstr>Executive Summary (1/3)</vt:lpstr>
      <vt:lpstr>Executive Summary (2/3)</vt:lpstr>
      <vt:lpstr>Objectives of this project</vt:lpstr>
      <vt:lpstr>Agenda</vt:lpstr>
      <vt:lpstr>Creativity and culture are one part of the offer - focus of this work Melbourne's offering is broad, covering five sectors</vt:lpstr>
      <vt:lpstr>Creative industries increasingly important to the economy Workers in the cultural and creative economy generate slightly more GVA* than the average Victorian worker</vt:lpstr>
      <vt:lpstr>Melbourne offers diverse cultural and creative experiences</vt:lpstr>
      <vt:lpstr>Melbourne seen as a cultural and creative city</vt:lpstr>
      <vt:lpstr>Creative experiences are one of top three reasons people visit This is true for both international and Australian visitors</vt:lpstr>
      <vt:lpstr>Broad range of cultural attractions attended by visitors Museum 2x as popular with international visitors than with Australians; NGV highly attended by both</vt:lpstr>
      <vt:lpstr>Competition for creative and cultural tourism is strong Governments around the world have been and will continue investing in cultural infrastructure</vt:lpstr>
      <vt:lpstr>Agenda</vt:lpstr>
      <vt:lpstr>The Performance Index comprises five metrics Collectively, the metrics measure a city's attractiveness as a global cultural and creative destination</vt:lpstr>
      <vt:lpstr>Melbourne currently ranks first in Australia, third in Asia ...</vt:lpstr>
      <vt:lpstr>... and 12th out of 38 of the world's cultural and creative cities</vt:lpstr>
      <vt:lpstr>Agenda</vt:lpstr>
      <vt:lpstr>Leading cultural and creative cities share six dimensions</vt:lpstr>
      <vt:lpstr>London, New York, Berlin and Paris display these dimensions</vt:lpstr>
      <vt:lpstr>Melbourne has strengths in offer and governance, underperforms in brand and marketing</vt:lpstr>
      <vt:lpstr>Melbourne has some leading education institutions  Number of art and design tertiary students is relatively high</vt:lpstr>
      <vt:lpstr>Fewer VCE students are studying creative subjects Average decline of 2-3% across disciplines in last 10 years</vt:lpstr>
      <vt:lpstr>Melbourne's design sector is growing, but building a culture of design appreciation will be crucial to maximising growth</vt:lpstr>
      <vt:lpstr>Rising housing costs may be driving creatives out of the city</vt:lpstr>
      <vt:lpstr>Most cultural and creative businesses are small/medium  These businesses rely on new graduates, emerging talent and affordable living/work spaces</vt:lpstr>
      <vt:lpstr>Many large arts organisations are supporting small/mediums A strong creative ecosystem relies on these linkages to encourage and incubate creativity </vt:lpstr>
      <vt:lpstr>Melbourne offers a diverse portfolio of spaces for artists Several Thought Leaders concerned about lack of manufacturing, rehearsal space</vt:lpstr>
      <vt:lpstr>Workshop/studio and display space is declining</vt:lpstr>
      <vt:lpstr>Working space is, on average, expensive for most artists</vt:lpstr>
      <vt:lpstr>Benchmarks suggest Melbourne has strong infrastructure ... </vt:lpstr>
      <vt:lpstr>... driven by having the most live music venues</vt:lpstr>
      <vt:lpstr>Many stakeholders see risk of losing "edginess"</vt:lpstr>
      <vt:lpstr>Travellers more likely to recommend Melbourne after visiting Suggests increasing awareness through marketing could boost visitation</vt:lpstr>
      <vt:lpstr>Greater social media following can associated with visitation Highlighting importance of channel for increasing awareness</vt:lpstr>
      <vt:lpstr>Melbourne: Culture, arts rank third most often on social media Based on review of content in 50 last Instagram posts</vt:lpstr>
      <vt:lpstr>Non-visitors are open to visiting Melbourne, believe better information is best lever to enhance attractiveness</vt:lpstr>
      <vt:lpstr>Information on "what's on" in Melbourne is highly fragmented A visitor may need six different sources of information to plan an (example) day</vt:lpstr>
      <vt:lpstr>Melbourne's transport infrastructure ranks highly But Free Tram Zone could be expanded and navigation made easier</vt:lpstr>
      <vt:lpstr>Melbourne has relatively low connectivity to the world Sydney receives almost twice as many international passengers as Melbourne</vt:lpstr>
      <vt:lpstr>Better collaboration with sports calendar could increase cultural participation in Melbourne</vt:lpstr>
      <vt:lpstr>Summary: Melbourne's strengths and weaknesses</vt:lpstr>
      <vt:lpstr>Agenda</vt:lpstr>
      <vt:lpstr>Cultural tourism accounts for 32% of visitors to Melbourne  By 2025, cultural tourism could represent ~40% of all tourism</vt:lpstr>
      <vt:lpstr>Cultural visitors stay 25% longer than average</vt:lpstr>
      <vt:lpstr>Cultural visitors spend 20% more per trip on average </vt:lpstr>
      <vt:lpstr>Internationals do more cultural activities the longer they stay But rate of engagement (activities per day) slows</vt:lpstr>
      <vt:lpstr>Younger visitors favour festivals and public art Other groups more likely to visit Melbourne Museum and street art</vt:lpstr>
      <vt:lpstr>Three key trends that could impact Melbourne's offer </vt:lpstr>
      <vt:lpstr>Agenda</vt:lpstr>
      <vt:lpstr>Five strategic priorities to improve Melbourne's cultural offer</vt:lpstr>
      <vt:lpstr>These priorities build on the Creative State Strategy</vt:lpstr>
      <vt:lpstr>Ideas should be compared against the Evaluation Framework Framework can support development of 10-year pipeline</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2017-06-15T05:32:27Z</dcterms:created>
  <dcterms:modified xsi:type="dcterms:W3CDTF">2017-06-16T02:43:11Z</dcterms:modified>
</cp:coreProperties>
</file>